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5" r:id="rId6"/>
    <p:sldId id="266"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83211F-15B1-407B-8CB2-5F4C708BA41E}"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215256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3211F-15B1-407B-8CB2-5F4C708BA41E}"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258412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3211F-15B1-407B-8CB2-5F4C708BA41E}"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219080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3211F-15B1-407B-8CB2-5F4C708BA41E}"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146969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3211F-15B1-407B-8CB2-5F4C708BA41E}"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367232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83211F-15B1-407B-8CB2-5F4C708BA41E}"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395337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83211F-15B1-407B-8CB2-5F4C708BA41E}"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244232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83211F-15B1-407B-8CB2-5F4C708BA41E}"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55442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3211F-15B1-407B-8CB2-5F4C708BA41E}"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167476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83211F-15B1-407B-8CB2-5F4C708BA41E}"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426883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83211F-15B1-407B-8CB2-5F4C708BA41E}"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7D5B5-87D4-4119-BCD9-3D6486750B7B}" type="slidenum">
              <a:rPr lang="en-US" smtClean="0"/>
              <a:t>‹#›</a:t>
            </a:fld>
            <a:endParaRPr lang="en-US"/>
          </a:p>
        </p:txBody>
      </p:sp>
    </p:spTree>
    <p:extLst>
      <p:ext uri="{BB962C8B-B14F-4D97-AF65-F5344CB8AC3E}">
        <p14:creationId xmlns:p14="http://schemas.microsoft.com/office/powerpoint/2010/main" val="234381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3211F-15B1-407B-8CB2-5F4C708BA41E}" type="datetimeFigureOut">
              <a:rPr lang="en-US" smtClean="0"/>
              <a:t>11/16/2016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7D5B5-87D4-4119-BCD9-3D6486750B7B}" type="slidenum">
              <a:rPr lang="en-US" smtClean="0"/>
              <a:t>‹#›</a:t>
            </a:fld>
            <a:endParaRPr lang="en-US"/>
          </a:p>
        </p:txBody>
      </p:sp>
    </p:spTree>
    <p:extLst>
      <p:ext uri="{BB962C8B-B14F-4D97-AF65-F5344CB8AC3E}">
        <p14:creationId xmlns:p14="http://schemas.microsoft.com/office/powerpoint/2010/main" val="3206736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317358" y="983848"/>
            <a:ext cx="8435769" cy="5555175"/>
          </a:xfrm>
          <a:prstGeom prst="rect">
            <a:avLst/>
          </a:prstGeom>
          <a:ln w="15875">
            <a:solidFill>
              <a:schemeClr val="accent1"/>
            </a:solidFill>
          </a:ln>
        </p:spPr>
      </p:pic>
      <p:sp>
        <p:nvSpPr>
          <p:cNvPr id="3" name="TextBox 2"/>
          <p:cNvSpPr txBox="1"/>
          <p:nvPr/>
        </p:nvSpPr>
        <p:spPr>
          <a:xfrm>
            <a:off x="329071" y="1399594"/>
            <a:ext cx="2897781" cy="1200329"/>
          </a:xfrm>
          <a:prstGeom prst="rect">
            <a:avLst/>
          </a:prstGeom>
          <a:noFill/>
        </p:spPr>
        <p:txBody>
          <a:bodyPr wrap="none" rtlCol="0">
            <a:spAutoFit/>
          </a:bodyPr>
          <a:lstStyle/>
          <a:p>
            <a:r>
              <a:rPr lang="en-US" dirty="0"/>
              <a:t>Eclipse with </a:t>
            </a:r>
            <a:r>
              <a:rPr lang="en-US" dirty="0" err="1"/>
              <a:t>wpilib</a:t>
            </a:r>
            <a:r>
              <a:rPr lang="en-US" dirty="0"/>
              <a:t> plugin</a:t>
            </a:r>
          </a:p>
          <a:p>
            <a:endParaRPr lang="en-US" dirty="0"/>
          </a:p>
          <a:p>
            <a:r>
              <a:rPr lang="en-US" dirty="0"/>
              <a:t>To create a FRC robot project</a:t>
            </a:r>
          </a:p>
          <a:p>
            <a:r>
              <a:rPr lang="en-US" dirty="0"/>
              <a:t>File&gt;New&gt;Other…</a:t>
            </a:r>
          </a:p>
        </p:txBody>
      </p:sp>
      <p:sp>
        <p:nvSpPr>
          <p:cNvPr id="4" name="Rectangle: Rounded Corners 3"/>
          <p:cNvSpPr/>
          <p:nvPr/>
        </p:nvSpPr>
        <p:spPr>
          <a:xfrm>
            <a:off x="3317358" y="1296365"/>
            <a:ext cx="259219" cy="2314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3546561" y="1527858"/>
            <a:ext cx="241043" cy="1180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p:cNvSpPr/>
          <p:nvPr/>
        </p:nvSpPr>
        <p:spPr>
          <a:xfrm>
            <a:off x="5349240" y="3486150"/>
            <a:ext cx="480060" cy="26289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29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158924" y="278749"/>
            <a:ext cx="8658828" cy="6214648"/>
          </a:xfrm>
          <a:prstGeom prst="rect">
            <a:avLst/>
          </a:prstGeom>
        </p:spPr>
      </p:pic>
      <p:sp>
        <p:nvSpPr>
          <p:cNvPr id="3" name="TextBox 2"/>
          <p:cNvSpPr txBox="1"/>
          <p:nvPr/>
        </p:nvSpPr>
        <p:spPr>
          <a:xfrm>
            <a:off x="514350" y="525780"/>
            <a:ext cx="2411730" cy="3139321"/>
          </a:xfrm>
          <a:prstGeom prst="rect">
            <a:avLst/>
          </a:prstGeom>
          <a:noFill/>
        </p:spPr>
        <p:txBody>
          <a:bodyPr wrap="square" rtlCol="0">
            <a:spAutoFit/>
          </a:bodyPr>
          <a:lstStyle/>
          <a:p>
            <a:r>
              <a:rPr lang="en-US" dirty="0"/>
              <a:t>The result is all the template code with the standard methods expected within Command Based Robot as we’ve seen in previous examples.</a:t>
            </a:r>
          </a:p>
          <a:p>
            <a:endParaRPr lang="en-US" dirty="0"/>
          </a:p>
          <a:p>
            <a:r>
              <a:rPr lang="en-US" dirty="0"/>
              <a:t>Filling in objects and logic is left to the programming team.</a:t>
            </a:r>
          </a:p>
        </p:txBody>
      </p:sp>
      <p:sp>
        <p:nvSpPr>
          <p:cNvPr id="4" name="Rectangle: Rounded Corners 3"/>
          <p:cNvSpPr/>
          <p:nvPr/>
        </p:nvSpPr>
        <p:spPr>
          <a:xfrm>
            <a:off x="5394960" y="1085850"/>
            <a:ext cx="3863340" cy="18288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09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402956" y="868101"/>
            <a:ext cx="8403221" cy="5729468"/>
          </a:xfrm>
          <a:prstGeom prst="rect">
            <a:avLst/>
          </a:prstGeom>
        </p:spPr>
      </p:pic>
      <p:sp>
        <p:nvSpPr>
          <p:cNvPr id="3" name="TextBox 2"/>
          <p:cNvSpPr txBox="1"/>
          <p:nvPr/>
        </p:nvSpPr>
        <p:spPr>
          <a:xfrm>
            <a:off x="372141" y="1122744"/>
            <a:ext cx="2902688" cy="3693319"/>
          </a:xfrm>
          <a:prstGeom prst="rect">
            <a:avLst/>
          </a:prstGeom>
          <a:noFill/>
        </p:spPr>
        <p:txBody>
          <a:bodyPr wrap="square" rtlCol="0">
            <a:spAutoFit/>
          </a:bodyPr>
          <a:lstStyle/>
          <a:p>
            <a:r>
              <a:rPr lang="en-US" dirty="0" err="1"/>
              <a:t>WPILib</a:t>
            </a:r>
            <a:r>
              <a:rPr lang="en-US" dirty="0"/>
              <a:t> Robot Java Development</a:t>
            </a:r>
          </a:p>
          <a:p>
            <a:endParaRPr lang="en-US" dirty="0"/>
          </a:p>
          <a:p>
            <a:r>
              <a:rPr lang="en-US" dirty="0"/>
              <a:t>Robot Java Project&lt;Next&gt;</a:t>
            </a:r>
          </a:p>
          <a:p>
            <a:endParaRPr lang="en-US" dirty="0"/>
          </a:p>
          <a:p>
            <a:r>
              <a:rPr lang="en-US" dirty="0"/>
              <a:t>Note: Example Robot Java Project will lead to a list of sample robot projects available for your reading pleasure…  We used the Vision samples last year to get the camera working for targeting.</a:t>
            </a:r>
          </a:p>
        </p:txBody>
      </p:sp>
      <p:sp>
        <p:nvSpPr>
          <p:cNvPr id="4" name="Rectangle: Rounded Corners 3"/>
          <p:cNvSpPr/>
          <p:nvPr/>
        </p:nvSpPr>
        <p:spPr>
          <a:xfrm>
            <a:off x="6469380" y="3703320"/>
            <a:ext cx="731520" cy="16002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7338060" y="4629150"/>
            <a:ext cx="560070" cy="186913"/>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44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425141" y="509287"/>
            <a:ext cx="8242139" cy="5833640"/>
          </a:xfrm>
          <a:prstGeom prst="rect">
            <a:avLst/>
          </a:prstGeom>
        </p:spPr>
      </p:pic>
      <p:sp>
        <p:nvSpPr>
          <p:cNvPr id="3" name="TextBox 2"/>
          <p:cNvSpPr txBox="1"/>
          <p:nvPr/>
        </p:nvSpPr>
        <p:spPr>
          <a:xfrm flipH="1">
            <a:off x="587979" y="829340"/>
            <a:ext cx="2676216" cy="4524315"/>
          </a:xfrm>
          <a:prstGeom prst="rect">
            <a:avLst/>
          </a:prstGeom>
          <a:noFill/>
        </p:spPr>
        <p:txBody>
          <a:bodyPr wrap="square" rtlCol="0">
            <a:spAutoFit/>
          </a:bodyPr>
          <a:lstStyle/>
          <a:p>
            <a:r>
              <a:rPr lang="en-US" dirty="0"/>
              <a:t>Fill in project name and the type of robot code template to be used.</a:t>
            </a:r>
          </a:p>
          <a:p>
            <a:endParaRPr lang="en-US" dirty="0"/>
          </a:p>
          <a:p>
            <a:r>
              <a:rPr lang="en-US" dirty="0"/>
              <a:t>We’ve been using Command Based structure.</a:t>
            </a:r>
          </a:p>
          <a:p>
            <a:endParaRPr lang="en-US" dirty="0"/>
          </a:p>
          <a:p>
            <a:r>
              <a:rPr lang="en-US" dirty="0"/>
              <a:t>Iterative and Sample might be used for simple learning exercises.  However, if we stick to Command Based, any code built in prototypes could be copied directly into the full robot project.</a:t>
            </a:r>
          </a:p>
        </p:txBody>
      </p:sp>
    </p:spTree>
    <p:extLst>
      <p:ext uri="{BB962C8B-B14F-4D97-AF65-F5344CB8AC3E}">
        <p14:creationId xmlns:p14="http://schemas.microsoft.com/office/powerpoint/2010/main" val="317361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97820" y="671332"/>
            <a:ext cx="8346311" cy="5861621"/>
          </a:xfrm>
          <a:prstGeom prst="rect">
            <a:avLst/>
          </a:prstGeom>
        </p:spPr>
      </p:pic>
      <p:sp>
        <p:nvSpPr>
          <p:cNvPr id="3" name="TextBox 2"/>
          <p:cNvSpPr txBox="1"/>
          <p:nvPr/>
        </p:nvSpPr>
        <p:spPr>
          <a:xfrm>
            <a:off x="457201" y="797442"/>
            <a:ext cx="2636874" cy="1477328"/>
          </a:xfrm>
          <a:prstGeom prst="rect">
            <a:avLst/>
          </a:prstGeom>
          <a:noFill/>
        </p:spPr>
        <p:txBody>
          <a:bodyPr wrap="square" rtlCol="0">
            <a:spAutoFit/>
          </a:bodyPr>
          <a:lstStyle/>
          <a:p>
            <a:r>
              <a:rPr lang="en-US" dirty="0"/>
              <a:t>The base code structure will be generated, including all the standard classes we’ve seen from previous examples.</a:t>
            </a:r>
          </a:p>
        </p:txBody>
      </p:sp>
    </p:spTree>
    <p:extLst>
      <p:ext uri="{BB962C8B-B14F-4D97-AF65-F5344CB8AC3E}">
        <p14:creationId xmlns:p14="http://schemas.microsoft.com/office/powerpoint/2010/main" val="34663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65002" y="459912"/>
            <a:ext cx="8310623" cy="5915025"/>
          </a:xfrm>
          <a:prstGeom prst="rect">
            <a:avLst/>
          </a:prstGeom>
        </p:spPr>
      </p:pic>
      <p:sp>
        <p:nvSpPr>
          <p:cNvPr id="4" name="TextBox 3"/>
          <p:cNvSpPr txBox="1"/>
          <p:nvPr/>
        </p:nvSpPr>
        <p:spPr>
          <a:xfrm>
            <a:off x="520862" y="486137"/>
            <a:ext cx="2860292" cy="3416320"/>
          </a:xfrm>
          <a:prstGeom prst="rect">
            <a:avLst/>
          </a:prstGeom>
          <a:noFill/>
        </p:spPr>
        <p:txBody>
          <a:bodyPr wrap="square" rtlCol="0">
            <a:spAutoFit/>
          </a:bodyPr>
          <a:lstStyle/>
          <a:p>
            <a:r>
              <a:rPr lang="en-US" dirty="0"/>
              <a:t>Right click on the Subsystem Package level</a:t>
            </a:r>
          </a:p>
          <a:p>
            <a:r>
              <a:rPr lang="en-US" dirty="0"/>
              <a:t>New&gt;other&lt;select&gt;</a:t>
            </a:r>
          </a:p>
          <a:p>
            <a:endParaRPr lang="en-US" dirty="0"/>
          </a:p>
          <a:p>
            <a:r>
              <a:rPr lang="en-US" dirty="0"/>
              <a:t>This is the general pattern to add new classes within packages, just like we used in Hello World.</a:t>
            </a:r>
          </a:p>
          <a:p>
            <a:endParaRPr lang="en-US" dirty="0"/>
          </a:p>
          <a:p>
            <a:r>
              <a:rPr lang="en-US" dirty="0"/>
              <a:t>The difference is that we’re going to use </a:t>
            </a:r>
            <a:r>
              <a:rPr lang="en-US" dirty="0" err="1"/>
              <a:t>WPILib</a:t>
            </a:r>
            <a:r>
              <a:rPr lang="en-US" dirty="0"/>
              <a:t> template java classes.</a:t>
            </a:r>
          </a:p>
        </p:txBody>
      </p:sp>
      <p:sp>
        <p:nvSpPr>
          <p:cNvPr id="5" name="Rectangle: Rounded Corners 4"/>
          <p:cNvSpPr/>
          <p:nvPr/>
        </p:nvSpPr>
        <p:spPr>
          <a:xfrm>
            <a:off x="3774558" y="2286000"/>
            <a:ext cx="988828" cy="202019"/>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p:cNvSpPr/>
          <p:nvPr/>
        </p:nvSpPr>
        <p:spPr>
          <a:xfrm>
            <a:off x="4640580" y="2183130"/>
            <a:ext cx="697230" cy="10287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p:cNvSpPr/>
          <p:nvPr/>
        </p:nvSpPr>
        <p:spPr>
          <a:xfrm>
            <a:off x="6457950" y="4343400"/>
            <a:ext cx="594360" cy="17145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0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24864" y="412493"/>
            <a:ext cx="8288594" cy="5915025"/>
          </a:xfrm>
          <a:prstGeom prst="rect">
            <a:avLst/>
          </a:prstGeom>
        </p:spPr>
      </p:pic>
      <p:sp>
        <p:nvSpPr>
          <p:cNvPr id="3" name="TextBox 2"/>
          <p:cNvSpPr txBox="1"/>
          <p:nvPr/>
        </p:nvSpPr>
        <p:spPr>
          <a:xfrm>
            <a:off x="422911" y="548640"/>
            <a:ext cx="2857500" cy="923330"/>
          </a:xfrm>
          <a:prstGeom prst="rect">
            <a:avLst/>
          </a:prstGeom>
          <a:noFill/>
        </p:spPr>
        <p:txBody>
          <a:bodyPr wrap="square" rtlCol="0">
            <a:spAutoFit/>
          </a:bodyPr>
          <a:lstStyle/>
          <a:p>
            <a:r>
              <a:rPr lang="en-US" dirty="0"/>
              <a:t>We’re in the Subsystem Package, creating a new Subsystem.</a:t>
            </a:r>
          </a:p>
        </p:txBody>
      </p:sp>
      <p:sp>
        <p:nvSpPr>
          <p:cNvPr id="4" name="Rectangle: Rounded Corners 3"/>
          <p:cNvSpPr/>
          <p:nvPr/>
        </p:nvSpPr>
        <p:spPr>
          <a:xfrm>
            <a:off x="6480810" y="3291840"/>
            <a:ext cx="708660" cy="20574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7429500" y="4286250"/>
            <a:ext cx="525780" cy="18288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83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320969" y="672287"/>
            <a:ext cx="8496782" cy="5624340"/>
          </a:xfrm>
          <a:prstGeom prst="rect">
            <a:avLst/>
          </a:prstGeom>
        </p:spPr>
      </p:pic>
      <p:sp>
        <p:nvSpPr>
          <p:cNvPr id="3" name="TextBox 2"/>
          <p:cNvSpPr txBox="1"/>
          <p:nvPr/>
        </p:nvSpPr>
        <p:spPr>
          <a:xfrm>
            <a:off x="480061" y="937260"/>
            <a:ext cx="2686050" cy="1477328"/>
          </a:xfrm>
          <a:prstGeom prst="rect">
            <a:avLst/>
          </a:prstGeom>
          <a:noFill/>
        </p:spPr>
        <p:txBody>
          <a:bodyPr wrap="square" rtlCol="0">
            <a:spAutoFit/>
          </a:bodyPr>
          <a:lstStyle/>
          <a:p>
            <a:r>
              <a:rPr lang="en-US" dirty="0"/>
              <a:t>A dialog box pops up asking for a name.</a:t>
            </a:r>
          </a:p>
          <a:p>
            <a:endParaRPr lang="en-US" dirty="0"/>
          </a:p>
          <a:p>
            <a:r>
              <a:rPr lang="en-US" dirty="0"/>
              <a:t>Give it a meaningful name and press &lt;next&gt;</a:t>
            </a:r>
          </a:p>
        </p:txBody>
      </p:sp>
      <p:sp>
        <p:nvSpPr>
          <p:cNvPr id="4" name="Rectangle: Rounded Corners 3"/>
          <p:cNvSpPr/>
          <p:nvPr/>
        </p:nvSpPr>
        <p:spPr>
          <a:xfrm>
            <a:off x="6583680" y="2517458"/>
            <a:ext cx="674370" cy="12573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89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320969" y="325047"/>
            <a:ext cx="8473634" cy="6214649"/>
          </a:xfrm>
          <a:prstGeom prst="rect">
            <a:avLst/>
          </a:prstGeom>
        </p:spPr>
      </p:pic>
      <p:sp>
        <p:nvSpPr>
          <p:cNvPr id="3" name="TextBox 2"/>
          <p:cNvSpPr txBox="1"/>
          <p:nvPr/>
        </p:nvSpPr>
        <p:spPr>
          <a:xfrm>
            <a:off x="377190" y="605790"/>
            <a:ext cx="2766060" cy="923330"/>
          </a:xfrm>
          <a:prstGeom prst="rect">
            <a:avLst/>
          </a:prstGeom>
          <a:noFill/>
        </p:spPr>
        <p:txBody>
          <a:bodyPr wrap="square" rtlCol="0">
            <a:spAutoFit/>
          </a:bodyPr>
          <a:lstStyle/>
          <a:p>
            <a:r>
              <a:rPr lang="en-US" dirty="0"/>
              <a:t>Same process under the Command package for a new Command.</a:t>
            </a:r>
          </a:p>
        </p:txBody>
      </p:sp>
      <p:sp>
        <p:nvSpPr>
          <p:cNvPr id="4" name="Rectangle: Rounded Corners 3"/>
          <p:cNvSpPr/>
          <p:nvPr/>
        </p:nvSpPr>
        <p:spPr>
          <a:xfrm>
            <a:off x="6457950" y="3188970"/>
            <a:ext cx="617220" cy="13716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3691890" y="1954530"/>
            <a:ext cx="1257300" cy="18288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0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170499" y="371345"/>
            <a:ext cx="8635678" cy="6075753"/>
          </a:xfrm>
          <a:prstGeom prst="rect">
            <a:avLst/>
          </a:prstGeom>
        </p:spPr>
      </p:pic>
      <p:sp>
        <p:nvSpPr>
          <p:cNvPr id="3" name="TextBox 2"/>
          <p:cNvSpPr txBox="1"/>
          <p:nvPr/>
        </p:nvSpPr>
        <p:spPr>
          <a:xfrm>
            <a:off x="365760" y="628650"/>
            <a:ext cx="2628900" cy="2862322"/>
          </a:xfrm>
          <a:prstGeom prst="rect">
            <a:avLst/>
          </a:prstGeom>
          <a:noFill/>
        </p:spPr>
        <p:txBody>
          <a:bodyPr wrap="square" rtlCol="0">
            <a:spAutoFit/>
          </a:bodyPr>
          <a:lstStyle/>
          <a:p>
            <a:r>
              <a:rPr lang="en-US" dirty="0"/>
              <a:t>Dialog box asking for a Command name.</a:t>
            </a:r>
          </a:p>
          <a:p>
            <a:endParaRPr lang="en-US" dirty="0"/>
          </a:p>
          <a:p>
            <a:r>
              <a:rPr lang="en-US" dirty="0"/>
              <a:t>Naming is a subject that the team can get into discussions about.  In general they need to be meaningful enough that everyone can recognize what it’s doing.</a:t>
            </a:r>
          </a:p>
        </p:txBody>
      </p:sp>
      <p:sp>
        <p:nvSpPr>
          <p:cNvPr id="4" name="Rectangle: Rounded Corners 3"/>
          <p:cNvSpPr/>
          <p:nvPr/>
        </p:nvSpPr>
        <p:spPr>
          <a:xfrm>
            <a:off x="6515100" y="2297430"/>
            <a:ext cx="960120" cy="194310"/>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56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288</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Ohling</dc:creator>
  <cp:lastModifiedBy>Tim Ohling</cp:lastModifiedBy>
  <cp:revision>5</cp:revision>
  <dcterms:created xsi:type="dcterms:W3CDTF">2016-11-16T04:39:33Z</dcterms:created>
  <dcterms:modified xsi:type="dcterms:W3CDTF">2016-11-16T17:33:27Z</dcterms:modified>
</cp:coreProperties>
</file>