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3"/>
  </p:notesMasterIdLst>
  <p:sldIdLst>
    <p:sldId id="256" r:id="rId2"/>
    <p:sldId id="258" r:id="rId3"/>
    <p:sldId id="274" r:id="rId4"/>
    <p:sldId id="266" r:id="rId5"/>
    <p:sldId id="270" r:id="rId6"/>
    <p:sldId id="269" r:id="rId7"/>
    <p:sldId id="271" r:id="rId8"/>
    <p:sldId id="275" r:id="rId9"/>
    <p:sldId id="277" r:id="rId10"/>
    <p:sldId id="265"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5" d="100"/>
          <a:sy n="85" d="100"/>
        </p:scale>
        <p:origin x="774" y="90"/>
      </p:cViewPr>
      <p:guideLst/>
    </p:cSldViewPr>
  </p:slideViewPr>
  <p:notesTextViewPr>
    <p:cViewPr>
      <p:scale>
        <a:sx n="1" d="1"/>
        <a:sy n="1" d="1"/>
      </p:scale>
      <p:origin x="0" y="0"/>
    </p:cViewPr>
  </p:notesTextViewPr>
  <p:notesViewPr>
    <p:cSldViewPr snapToGrid="0">
      <p:cViewPr varScale="1">
        <p:scale>
          <a:sx n="69" d="100"/>
          <a:sy n="69" d="100"/>
        </p:scale>
        <p:origin x="326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1B0B9-684F-45F6-91B4-DADBEF26290F}" type="datetimeFigureOut">
              <a:rPr lang="en-US" smtClean="0"/>
              <a:t>11/16/2016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8431B-E3E1-46AF-B1E9-2B8CCFB7923F}" type="slidenum">
              <a:rPr lang="en-US" smtClean="0"/>
              <a:t>‹#›</a:t>
            </a:fld>
            <a:endParaRPr lang="en-US"/>
          </a:p>
        </p:txBody>
      </p:sp>
    </p:spTree>
    <p:extLst>
      <p:ext uri="{BB962C8B-B14F-4D97-AF65-F5344CB8AC3E}">
        <p14:creationId xmlns:p14="http://schemas.microsoft.com/office/powerpoint/2010/main" val="3752073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browser with references</a:t>
            </a:r>
            <a:r>
              <a:rPr lang="en-US" baseline="0" dirty="0"/>
              <a:t> open</a:t>
            </a:r>
          </a:p>
          <a:p>
            <a:r>
              <a:rPr lang="en-US" baseline="0" dirty="0"/>
              <a:t>Preferably with robot on</a:t>
            </a:r>
          </a:p>
          <a:p>
            <a:r>
              <a:rPr lang="en-US" baseline="0" dirty="0"/>
              <a:t>Provide background on the first two years of Java and issues</a:t>
            </a:r>
          </a:p>
        </p:txBody>
      </p:sp>
      <p:sp>
        <p:nvSpPr>
          <p:cNvPr id="4" name="Slide Number Placeholder 3"/>
          <p:cNvSpPr>
            <a:spLocks noGrp="1"/>
          </p:cNvSpPr>
          <p:nvPr>
            <p:ph type="sldNum" sz="quarter" idx="10"/>
          </p:nvPr>
        </p:nvSpPr>
        <p:spPr/>
        <p:txBody>
          <a:bodyPr/>
          <a:lstStyle/>
          <a:p>
            <a:fld id="{73F8431B-E3E1-46AF-B1E9-2B8CCFB7923F}" type="slidenum">
              <a:rPr lang="en-US" smtClean="0"/>
              <a:t>1</a:t>
            </a:fld>
            <a:endParaRPr lang="en-US"/>
          </a:p>
        </p:txBody>
      </p:sp>
    </p:spTree>
    <p:extLst>
      <p:ext uri="{BB962C8B-B14F-4D97-AF65-F5344CB8AC3E}">
        <p14:creationId xmlns:p14="http://schemas.microsoft.com/office/powerpoint/2010/main" val="1599823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a:t>
            </a:r>
            <a:r>
              <a:rPr lang="en-US" dirty="0" err="1"/>
              <a:t>ArmSystem</a:t>
            </a:r>
            <a:r>
              <a:rPr lang="en-US" baseline="0" dirty="0"/>
              <a:t> combines</a:t>
            </a:r>
          </a:p>
          <a:p>
            <a:r>
              <a:rPr lang="en-US" baseline="0" dirty="0"/>
              <a:t>One (or more) linear actuators to meet the required lift capacity</a:t>
            </a:r>
          </a:p>
          <a:p>
            <a:r>
              <a:rPr lang="en-US" baseline="0" dirty="0"/>
              <a:t>An analog potentiometer (or encoder) to measure arm position</a:t>
            </a:r>
          </a:p>
          <a:p>
            <a:r>
              <a:rPr lang="en-US" baseline="0" dirty="0"/>
              <a:t>A “home” limit switch to set a standard baseline position</a:t>
            </a:r>
          </a:p>
          <a:p>
            <a:r>
              <a:rPr lang="en-US" baseline="0" dirty="0"/>
              <a:t>PID control implementation to be covered in more detail later</a:t>
            </a:r>
            <a:endParaRPr lang="en-US" dirty="0"/>
          </a:p>
        </p:txBody>
      </p:sp>
      <p:sp>
        <p:nvSpPr>
          <p:cNvPr id="4" name="Slide Number Placeholder 3"/>
          <p:cNvSpPr>
            <a:spLocks noGrp="1"/>
          </p:cNvSpPr>
          <p:nvPr>
            <p:ph type="sldNum" sz="quarter" idx="10"/>
          </p:nvPr>
        </p:nvSpPr>
        <p:spPr/>
        <p:txBody>
          <a:bodyPr/>
          <a:lstStyle/>
          <a:p>
            <a:fld id="{73F8431B-E3E1-46AF-B1E9-2B8CCFB7923F}" type="slidenum">
              <a:rPr lang="en-US" smtClean="0"/>
              <a:t>2</a:t>
            </a:fld>
            <a:endParaRPr lang="en-US"/>
          </a:p>
        </p:txBody>
      </p:sp>
    </p:spTree>
    <p:extLst>
      <p:ext uri="{BB962C8B-B14F-4D97-AF65-F5344CB8AC3E}">
        <p14:creationId xmlns:p14="http://schemas.microsoft.com/office/powerpoint/2010/main" val="254628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eclipse</a:t>
            </a:r>
            <a:r>
              <a:rPr lang="en-US" baseline="0" dirty="0"/>
              <a:t> open to the project.</a:t>
            </a:r>
            <a:endParaRPr lang="en-US" dirty="0"/>
          </a:p>
        </p:txBody>
      </p:sp>
      <p:sp>
        <p:nvSpPr>
          <p:cNvPr id="4" name="Slide Number Placeholder 3"/>
          <p:cNvSpPr>
            <a:spLocks noGrp="1"/>
          </p:cNvSpPr>
          <p:nvPr>
            <p:ph type="sldNum" sz="quarter" idx="10"/>
          </p:nvPr>
        </p:nvSpPr>
        <p:spPr/>
        <p:txBody>
          <a:bodyPr/>
          <a:lstStyle/>
          <a:p>
            <a:fld id="{73F8431B-E3E1-46AF-B1E9-2B8CCFB7923F}" type="slidenum">
              <a:rPr lang="en-US" smtClean="0"/>
              <a:t>4</a:t>
            </a:fld>
            <a:endParaRPr lang="en-US"/>
          </a:p>
        </p:txBody>
      </p:sp>
    </p:spTree>
    <p:extLst>
      <p:ext uri="{BB962C8B-B14F-4D97-AF65-F5344CB8AC3E}">
        <p14:creationId xmlns:p14="http://schemas.microsoft.com/office/powerpoint/2010/main" val="21232216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661C814-0C51-44D7-BAA9-105AE0B6C1A4}" type="datetimeFigureOut">
              <a:rPr lang="en-US" smtClean="0"/>
              <a:t>11/16/2016</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7302183B-179A-47B2-971D-B616AA9826A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5266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61C814-0C51-44D7-BAA9-105AE0B6C1A4}"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2183B-179A-47B2-971D-B616AA9826AA}" type="slidenum">
              <a:rPr lang="en-US" smtClean="0"/>
              <a:t>‹#›</a:t>
            </a:fld>
            <a:endParaRPr lang="en-US"/>
          </a:p>
        </p:txBody>
      </p:sp>
    </p:spTree>
    <p:extLst>
      <p:ext uri="{BB962C8B-B14F-4D97-AF65-F5344CB8AC3E}">
        <p14:creationId xmlns:p14="http://schemas.microsoft.com/office/powerpoint/2010/main" val="844844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61C814-0C51-44D7-BAA9-105AE0B6C1A4}"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2183B-179A-47B2-971D-B616AA9826A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1779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61C814-0C51-44D7-BAA9-105AE0B6C1A4}"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2183B-179A-47B2-971D-B616AA9826A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6613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61C814-0C51-44D7-BAA9-105AE0B6C1A4}"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2183B-179A-47B2-971D-B616AA9826AA}" type="slidenum">
              <a:rPr lang="en-US" smtClean="0"/>
              <a:t>‹#›</a:t>
            </a:fld>
            <a:endParaRPr lang="en-US"/>
          </a:p>
        </p:txBody>
      </p:sp>
    </p:spTree>
    <p:extLst>
      <p:ext uri="{BB962C8B-B14F-4D97-AF65-F5344CB8AC3E}">
        <p14:creationId xmlns:p14="http://schemas.microsoft.com/office/powerpoint/2010/main" val="802507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61C814-0C51-44D7-BAA9-105AE0B6C1A4}"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2183B-179A-47B2-971D-B616AA9826A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6723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61C814-0C51-44D7-BAA9-105AE0B6C1A4}"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2183B-179A-47B2-971D-B616AA9826A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7616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61C814-0C51-44D7-BAA9-105AE0B6C1A4}"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2183B-179A-47B2-971D-B616AA9826A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3716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61C814-0C51-44D7-BAA9-105AE0B6C1A4}"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2183B-179A-47B2-971D-B616AA9826A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0376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61C814-0C51-44D7-BAA9-105AE0B6C1A4}"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2183B-179A-47B2-971D-B616AA9826AA}" type="slidenum">
              <a:rPr lang="en-US" smtClean="0"/>
              <a:t>‹#›</a:t>
            </a:fld>
            <a:endParaRPr lang="en-US"/>
          </a:p>
        </p:txBody>
      </p:sp>
    </p:spTree>
    <p:extLst>
      <p:ext uri="{BB962C8B-B14F-4D97-AF65-F5344CB8AC3E}">
        <p14:creationId xmlns:p14="http://schemas.microsoft.com/office/powerpoint/2010/main" val="537469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61C814-0C51-44D7-BAA9-105AE0B6C1A4}"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2183B-179A-47B2-971D-B616AA9826A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0824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61C814-0C51-44D7-BAA9-105AE0B6C1A4}"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2183B-179A-47B2-971D-B616AA9826AA}" type="slidenum">
              <a:rPr lang="en-US" smtClean="0"/>
              <a:t>‹#›</a:t>
            </a:fld>
            <a:endParaRPr lang="en-US"/>
          </a:p>
        </p:txBody>
      </p:sp>
    </p:spTree>
    <p:extLst>
      <p:ext uri="{BB962C8B-B14F-4D97-AF65-F5344CB8AC3E}">
        <p14:creationId xmlns:p14="http://schemas.microsoft.com/office/powerpoint/2010/main" val="1277210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61C814-0C51-44D7-BAA9-105AE0B6C1A4}" type="datetimeFigureOut">
              <a:rPr lang="en-US" smtClean="0"/>
              <a:t>11/16/2016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02183B-179A-47B2-971D-B616AA9826A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7652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61C814-0C51-44D7-BAA9-105AE0B6C1A4}" type="datetimeFigureOut">
              <a:rPr lang="en-US" smtClean="0"/>
              <a:t>11/16/2016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02183B-179A-47B2-971D-B616AA9826A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5749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61C814-0C51-44D7-BAA9-105AE0B6C1A4}" type="datetimeFigureOut">
              <a:rPr lang="en-US" smtClean="0"/>
              <a:t>11/16/2016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02183B-179A-47B2-971D-B616AA9826AA}" type="slidenum">
              <a:rPr lang="en-US" smtClean="0"/>
              <a:t>‹#›</a:t>
            </a:fld>
            <a:endParaRPr lang="en-US"/>
          </a:p>
        </p:txBody>
      </p:sp>
    </p:spTree>
    <p:extLst>
      <p:ext uri="{BB962C8B-B14F-4D97-AF65-F5344CB8AC3E}">
        <p14:creationId xmlns:p14="http://schemas.microsoft.com/office/powerpoint/2010/main" val="1246040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61C814-0C51-44D7-BAA9-105AE0B6C1A4}"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2183B-179A-47B2-971D-B616AA9826A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9328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61C814-0C51-44D7-BAA9-105AE0B6C1A4}"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2183B-179A-47B2-971D-B616AA9826AA}" type="slidenum">
              <a:rPr lang="en-US" smtClean="0"/>
              <a:t>‹#›</a:t>
            </a:fld>
            <a:endParaRPr lang="en-US"/>
          </a:p>
        </p:txBody>
      </p:sp>
    </p:spTree>
    <p:extLst>
      <p:ext uri="{BB962C8B-B14F-4D97-AF65-F5344CB8AC3E}">
        <p14:creationId xmlns:p14="http://schemas.microsoft.com/office/powerpoint/2010/main" val="2023234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661C814-0C51-44D7-BAA9-105AE0B6C1A4}" type="datetimeFigureOut">
              <a:rPr lang="en-US" smtClean="0"/>
              <a:t>11/16/2016</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302183B-179A-47B2-971D-B616AA9826AA}" type="slidenum">
              <a:rPr lang="en-US" smtClean="0"/>
              <a:t>‹#›</a:t>
            </a:fld>
            <a:endParaRPr lang="en-US"/>
          </a:p>
        </p:txBody>
      </p:sp>
    </p:spTree>
    <p:extLst>
      <p:ext uri="{BB962C8B-B14F-4D97-AF65-F5344CB8AC3E}">
        <p14:creationId xmlns:p14="http://schemas.microsoft.com/office/powerpoint/2010/main" val="39780726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docs.oracle.com/javase/8/docs/api/index.html" TargetMode="External"/><Relationship Id="rId2" Type="http://schemas.openxmlformats.org/officeDocument/2006/relationships/hyperlink" Target="http://docs.oracle.com/javase/tutorial/java/concepts/index.html" TargetMode="External"/><Relationship Id="rId1" Type="http://schemas.openxmlformats.org/officeDocument/2006/relationships/slideLayout" Target="../slideLayouts/slideLayout7.xml"/><Relationship Id="rId6" Type="http://schemas.openxmlformats.org/officeDocument/2006/relationships/hyperlink" Target="http://first.wpi.edu/FRC/roborio/release/docs/java/" TargetMode="External"/><Relationship Id="rId5" Type="http://schemas.openxmlformats.org/officeDocument/2006/relationships/hyperlink" Target="https://wpilib.screenstepslive.com/s/4485/m/26402" TargetMode="External"/><Relationship Id="rId4" Type="http://schemas.openxmlformats.org/officeDocument/2006/relationships/hyperlink" Target="https://wpilib.screenstepslive.com/s/4485/m/13809"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 Oriented Programming</a:t>
            </a:r>
          </a:p>
        </p:txBody>
      </p:sp>
      <p:sp>
        <p:nvSpPr>
          <p:cNvPr id="3" name="Subtitle 2"/>
          <p:cNvSpPr>
            <a:spLocks noGrp="1"/>
          </p:cNvSpPr>
          <p:nvPr>
            <p:ph type="subTitle" idx="1"/>
          </p:nvPr>
        </p:nvSpPr>
        <p:spPr/>
        <p:txBody>
          <a:bodyPr>
            <a:normAutofit fontScale="77500" lnSpcReduction="20000"/>
          </a:bodyPr>
          <a:lstStyle/>
          <a:p>
            <a:r>
              <a:rPr lang="en-US" dirty="0"/>
              <a:t>Objects, Inheritance, Encapsulation</a:t>
            </a:r>
          </a:p>
          <a:p>
            <a:r>
              <a:rPr lang="en-US" dirty="0"/>
              <a:t>Java</a:t>
            </a:r>
          </a:p>
          <a:p>
            <a:r>
              <a:rPr lang="en-US" dirty="0"/>
              <a:t>FRC Java</a:t>
            </a:r>
          </a:p>
          <a:p>
            <a:r>
              <a:rPr lang="en-US" dirty="0" err="1"/>
              <a:t>ArmSystem</a:t>
            </a:r>
            <a:r>
              <a:rPr lang="en-US" dirty="0"/>
              <a:t> Example Part 2 – Initialize Home</a:t>
            </a:r>
          </a:p>
        </p:txBody>
      </p:sp>
    </p:spTree>
    <p:extLst>
      <p:ext uri="{BB962C8B-B14F-4D97-AF65-F5344CB8AC3E}">
        <p14:creationId xmlns:p14="http://schemas.microsoft.com/office/powerpoint/2010/main" val="3084888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110474"/>
          </a:xfrm>
        </p:spPr>
        <p:txBody>
          <a:bodyPr/>
          <a:lstStyle/>
          <a:p>
            <a:r>
              <a:rPr lang="en-US"/>
              <a:t>EXERCISE</a:t>
            </a:r>
            <a:endParaRPr lang="en-US" dirty="0"/>
          </a:p>
        </p:txBody>
      </p:sp>
      <p:sp>
        <p:nvSpPr>
          <p:cNvPr id="3" name="Subtitle 2"/>
          <p:cNvSpPr>
            <a:spLocks noGrp="1"/>
          </p:cNvSpPr>
          <p:nvPr>
            <p:ph type="subTitle" idx="1"/>
          </p:nvPr>
        </p:nvSpPr>
        <p:spPr>
          <a:xfrm>
            <a:off x="2289810" y="2086646"/>
            <a:ext cx="7448550" cy="4055074"/>
          </a:xfrm>
        </p:spPr>
        <p:txBody>
          <a:bodyPr>
            <a:normAutofit/>
          </a:bodyPr>
          <a:lstStyle/>
          <a:p>
            <a:r>
              <a:rPr lang="en-US" sz="3600" dirty="0"/>
              <a:t>Arm System</a:t>
            </a:r>
          </a:p>
          <a:p>
            <a:r>
              <a:rPr lang="en-US" dirty="0"/>
              <a:t>Move the current Autonomous Command to an Initialize process.</a:t>
            </a:r>
          </a:p>
          <a:p>
            <a:r>
              <a:rPr lang="en-US" dirty="0"/>
              <a:t>Autonomous is done during competition.</a:t>
            </a:r>
          </a:p>
          <a:p>
            <a:r>
              <a:rPr lang="en-US" dirty="0"/>
              <a:t>Wastes time needed to score.</a:t>
            </a:r>
          </a:p>
          <a:p>
            <a:r>
              <a:rPr lang="en-US" dirty="0"/>
              <a:t>Initialize is done at power-up so everything is prepped before the game begins.</a:t>
            </a:r>
          </a:p>
        </p:txBody>
      </p:sp>
    </p:spTree>
    <p:extLst>
      <p:ext uri="{BB962C8B-B14F-4D97-AF65-F5344CB8AC3E}">
        <p14:creationId xmlns:p14="http://schemas.microsoft.com/office/powerpoint/2010/main" val="732886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6906" y="596080"/>
            <a:ext cx="6100131" cy="5355312"/>
          </a:xfrm>
          <a:prstGeom prst="rect">
            <a:avLst/>
          </a:prstGeom>
          <a:noFill/>
        </p:spPr>
        <p:txBody>
          <a:bodyPr wrap="none" rtlCol="0">
            <a:spAutoFit/>
          </a:bodyPr>
          <a:lstStyle/>
          <a:p>
            <a:r>
              <a:rPr lang="en-US" dirty="0"/>
              <a:t>Java Basic</a:t>
            </a:r>
          </a:p>
          <a:p>
            <a:r>
              <a:rPr lang="en-US" dirty="0"/>
              <a:t>Tutorial</a:t>
            </a:r>
          </a:p>
          <a:p>
            <a:r>
              <a:rPr lang="en-US" dirty="0"/>
              <a:t>http://docs.oracle.com/javase/tutorial/</a:t>
            </a:r>
          </a:p>
          <a:p>
            <a:endParaRPr lang="en-US" dirty="0"/>
          </a:p>
          <a:p>
            <a:r>
              <a:rPr lang="en-US" dirty="0">
                <a:hlinkClick r:id="rId2"/>
              </a:rPr>
              <a:t>http://docs.oracle.com/javase/tutorial/java/concepts/index.html</a:t>
            </a:r>
            <a:endParaRPr lang="en-US" dirty="0"/>
          </a:p>
          <a:p>
            <a:endParaRPr lang="en-US" dirty="0"/>
          </a:p>
          <a:p>
            <a:r>
              <a:rPr lang="en-US" dirty="0"/>
              <a:t>Java Doc</a:t>
            </a:r>
          </a:p>
          <a:p>
            <a:r>
              <a:rPr lang="en-US" dirty="0">
                <a:hlinkClick r:id="rId3"/>
              </a:rPr>
              <a:t>http://docs.oracle.com/javase/8/docs/api/index.html</a:t>
            </a:r>
            <a:endParaRPr lang="en-US" dirty="0"/>
          </a:p>
          <a:p>
            <a:endParaRPr lang="en-US" dirty="0"/>
          </a:p>
          <a:p>
            <a:r>
              <a:rPr lang="en-US" dirty="0"/>
              <a:t>FRC Java</a:t>
            </a:r>
          </a:p>
          <a:p>
            <a:r>
              <a:rPr lang="en-US" dirty="0">
                <a:hlinkClick r:id="rId4"/>
              </a:rPr>
              <a:t>https://wpilib.screenstepslive.com/s/4485/m/13809</a:t>
            </a:r>
            <a:endParaRPr lang="en-US" dirty="0"/>
          </a:p>
          <a:p>
            <a:endParaRPr lang="en-US" dirty="0"/>
          </a:p>
          <a:p>
            <a:r>
              <a:rPr lang="en-US" dirty="0" err="1"/>
              <a:t>RobotBuilder</a:t>
            </a:r>
            <a:endParaRPr lang="en-US" dirty="0"/>
          </a:p>
          <a:p>
            <a:r>
              <a:rPr lang="en-US" dirty="0">
                <a:hlinkClick r:id="rId5"/>
              </a:rPr>
              <a:t>https://wpilib.screenstepslive.com/s/4485/m/26402</a:t>
            </a:r>
            <a:endParaRPr lang="en-US" dirty="0"/>
          </a:p>
          <a:p>
            <a:endParaRPr lang="en-US" dirty="0"/>
          </a:p>
          <a:p>
            <a:r>
              <a:rPr lang="en-US" dirty="0" err="1"/>
              <a:t>WPILib</a:t>
            </a:r>
            <a:endParaRPr lang="en-US" dirty="0"/>
          </a:p>
          <a:p>
            <a:r>
              <a:rPr lang="en-US" dirty="0">
                <a:hlinkClick r:id="rId6"/>
              </a:rPr>
              <a:t>http://first.wpi.edu/FRC/roborio/release/docs/java/</a:t>
            </a:r>
            <a:endParaRPr lang="en-US" dirty="0"/>
          </a:p>
          <a:p>
            <a:endParaRPr lang="en-US" dirty="0"/>
          </a:p>
          <a:p>
            <a:endParaRPr lang="en-US" dirty="0"/>
          </a:p>
        </p:txBody>
      </p:sp>
    </p:spTree>
    <p:extLst>
      <p:ext uri="{BB962C8B-B14F-4D97-AF65-F5344CB8AC3E}">
        <p14:creationId xmlns:p14="http://schemas.microsoft.com/office/powerpoint/2010/main" val="788375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050465" y="1007167"/>
            <a:ext cx="1977656" cy="14353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Linear Actuator</a:t>
            </a:r>
          </a:p>
        </p:txBody>
      </p:sp>
      <p:sp>
        <p:nvSpPr>
          <p:cNvPr id="3" name="Oval 2"/>
          <p:cNvSpPr/>
          <p:nvPr/>
        </p:nvSpPr>
        <p:spPr>
          <a:xfrm>
            <a:off x="5351100" y="3408038"/>
            <a:ext cx="2455589" cy="14460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Analog Potentiometer</a:t>
            </a:r>
          </a:p>
        </p:txBody>
      </p:sp>
      <p:sp>
        <p:nvSpPr>
          <p:cNvPr id="4" name="Oval 3"/>
          <p:cNvSpPr/>
          <p:nvPr/>
        </p:nvSpPr>
        <p:spPr>
          <a:xfrm>
            <a:off x="2828260" y="659218"/>
            <a:ext cx="6422066" cy="589017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dirty="0" err="1">
                <a:solidFill>
                  <a:srgbClr val="002060"/>
                </a:solidFill>
              </a:rPr>
              <a:t>ArmSystem</a:t>
            </a:r>
            <a:endParaRPr lang="en-US" sz="4800" dirty="0">
              <a:solidFill>
                <a:srgbClr val="002060"/>
              </a:solidFill>
            </a:endParaRPr>
          </a:p>
          <a:p>
            <a:endParaRPr lang="en-US" sz="4800" dirty="0">
              <a:solidFill>
                <a:srgbClr val="002060"/>
              </a:solidFill>
            </a:endParaRPr>
          </a:p>
        </p:txBody>
      </p:sp>
      <p:sp>
        <p:nvSpPr>
          <p:cNvPr id="5" name="Oval 4"/>
          <p:cNvSpPr/>
          <p:nvPr/>
        </p:nvSpPr>
        <p:spPr>
          <a:xfrm>
            <a:off x="6039293" y="5157854"/>
            <a:ext cx="1527899" cy="11068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 Limit Switch</a:t>
            </a:r>
          </a:p>
        </p:txBody>
      </p:sp>
      <p:sp>
        <p:nvSpPr>
          <p:cNvPr id="6" name="TextBox 5"/>
          <p:cNvSpPr txBox="1"/>
          <p:nvPr/>
        </p:nvSpPr>
        <p:spPr>
          <a:xfrm>
            <a:off x="9509760" y="1268730"/>
            <a:ext cx="2102755" cy="4524315"/>
          </a:xfrm>
          <a:prstGeom prst="rect">
            <a:avLst/>
          </a:prstGeom>
          <a:noFill/>
        </p:spPr>
        <p:txBody>
          <a:bodyPr wrap="none" rtlCol="0">
            <a:spAutoFit/>
          </a:bodyPr>
          <a:lstStyle/>
          <a:p>
            <a:r>
              <a:rPr lang="en-US" dirty="0" err="1"/>
              <a:t>moveArm</a:t>
            </a:r>
            <a:r>
              <a:rPr lang="en-US" dirty="0"/>
              <a:t>(speed)</a:t>
            </a:r>
          </a:p>
          <a:p>
            <a:r>
              <a:rPr lang="en-US" dirty="0" err="1"/>
              <a:t>moveArmUp</a:t>
            </a:r>
            <a:r>
              <a:rPr lang="en-US" dirty="0"/>
              <a:t>()</a:t>
            </a:r>
          </a:p>
          <a:p>
            <a:r>
              <a:rPr lang="en-US" dirty="0" err="1"/>
              <a:t>moveArmDown</a:t>
            </a:r>
            <a:r>
              <a:rPr lang="en-US" dirty="0"/>
              <a:t>()</a:t>
            </a:r>
          </a:p>
          <a:p>
            <a:r>
              <a:rPr lang="en-US" dirty="0" err="1"/>
              <a:t>moveArmTop</a:t>
            </a:r>
            <a:r>
              <a:rPr lang="en-US" dirty="0"/>
              <a:t>()</a:t>
            </a:r>
          </a:p>
          <a:p>
            <a:r>
              <a:rPr lang="en-US" dirty="0" err="1"/>
              <a:t>moveArmBottom</a:t>
            </a:r>
            <a:r>
              <a:rPr lang="en-US" dirty="0"/>
              <a:t>()</a:t>
            </a:r>
          </a:p>
          <a:p>
            <a:r>
              <a:rPr lang="en-US" dirty="0" err="1"/>
              <a:t>moveArmHome</a:t>
            </a:r>
            <a:r>
              <a:rPr lang="en-US" dirty="0"/>
              <a:t>()</a:t>
            </a:r>
          </a:p>
          <a:p>
            <a:r>
              <a:rPr lang="en-US" dirty="0" err="1"/>
              <a:t>moveArmOffHome</a:t>
            </a:r>
            <a:r>
              <a:rPr lang="en-US" dirty="0"/>
              <a:t>()</a:t>
            </a:r>
          </a:p>
          <a:p>
            <a:r>
              <a:rPr lang="en-US" dirty="0" err="1"/>
              <a:t>saveHomeSetpoint</a:t>
            </a:r>
            <a:r>
              <a:rPr lang="en-US" dirty="0"/>
              <a:t>()</a:t>
            </a:r>
          </a:p>
          <a:p>
            <a:r>
              <a:rPr lang="en-US" dirty="0" err="1"/>
              <a:t>setArmSetpoint</a:t>
            </a:r>
            <a:r>
              <a:rPr lang="en-US" dirty="0"/>
              <a:t>(ix)</a:t>
            </a:r>
          </a:p>
          <a:p>
            <a:r>
              <a:rPr lang="en-US" dirty="0" err="1"/>
              <a:t>moveArmSetpoint</a:t>
            </a:r>
            <a:r>
              <a:rPr lang="en-US" dirty="0"/>
              <a:t>()</a:t>
            </a:r>
          </a:p>
          <a:p>
            <a:r>
              <a:rPr lang="en-US" dirty="0" err="1"/>
              <a:t>isOnTarget</a:t>
            </a:r>
            <a:r>
              <a:rPr lang="en-US" dirty="0"/>
              <a:t>()</a:t>
            </a:r>
          </a:p>
          <a:p>
            <a:r>
              <a:rPr lang="en-US" dirty="0" err="1"/>
              <a:t>isTop</a:t>
            </a:r>
            <a:r>
              <a:rPr lang="en-US" dirty="0"/>
              <a:t>()</a:t>
            </a:r>
          </a:p>
          <a:p>
            <a:r>
              <a:rPr lang="en-US" dirty="0" err="1"/>
              <a:t>isBottom</a:t>
            </a:r>
            <a:r>
              <a:rPr lang="en-US" dirty="0"/>
              <a:t>()</a:t>
            </a:r>
          </a:p>
          <a:p>
            <a:r>
              <a:rPr lang="en-US" dirty="0" err="1"/>
              <a:t>isHome</a:t>
            </a:r>
            <a:r>
              <a:rPr lang="en-US" dirty="0"/>
              <a:t>()</a:t>
            </a:r>
          </a:p>
          <a:p>
            <a:r>
              <a:rPr lang="en-US" dirty="0" err="1"/>
              <a:t>initArmPID</a:t>
            </a:r>
            <a:r>
              <a:rPr lang="en-US" dirty="0"/>
              <a:t>()</a:t>
            </a:r>
          </a:p>
          <a:p>
            <a:r>
              <a:rPr lang="en-US" dirty="0"/>
              <a:t>Etc.</a:t>
            </a:r>
          </a:p>
        </p:txBody>
      </p:sp>
    </p:spTree>
    <p:extLst>
      <p:ext uri="{BB962C8B-B14F-4D97-AF65-F5344CB8AC3E}">
        <p14:creationId xmlns:p14="http://schemas.microsoft.com/office/powerpoint/2010/main" val="303167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3112" y="1004711"/>
            <a:ext cx="7615856" cy="5078313"/>
          </a:xfrm>
          <a:prstGeom prst="rect">
            <a:avLst/>
          </a:prstGeom>
          <a:noFill/>
          <a:ln>
            <a:solidFill>
              <a:schemeClr val="accent1"/>
            </a:solidFill>
          </a:ln>
        </p:spPr>
        <p:txBody>
          <a:bodyPr wrap="square" rtlCol="0">
            <a:spAutoFit/>
          </a:bodyPr>
          <a:lstStyle/>
          <a:p>
            <a:r>
              <a:rPr lang="en-US" dirty="0"/>
              <a:t>/**</a:t>
            </a:r>
          </a:p>
          <a:p>
            <a:r>
              <a:rPr lang="en-US" dirty="0"/>
              <a:t> * The </a:t>
            </a:r>
            <a:r>
              <a:rPr lang="en-US" dirty="0" err="1"/>
              <a:t>RobotMap</a:t>
            </a:r>
            <a:r>
              <a:rPr lang="en-US" dirty="0"/>
              <a:t> is a mapping from the ports sensors and actuators are wired into</a:t>
            </a:r>
          </a:p>
          <a:p>
            <a:r>
              <a:rPr lang="en-US" dirty="0"/>
              <a:t> * to a variable name. This provides flexibility changing wiring, makes checking</a:t>
            </a:r>
          </a:p>
          <a:p>
            <a:r>
              <a:rPr lang="en-US" dirty="0"/>
              <a:t> * the wiring easier and significantly reduces the number of magic numbers</a:t>
            </a:r>
          </a:p>
          <a:p>
            <a:r>
              <a:rPr lang="en-US" dirty="0"/>
              <a:t> * floating around.</a:t>
            </a:r>
          </a:p>
          <a:p>
            <a:r>
              <a:rPr lang="en-US" dirty="0"/>
              <a:t> */</a:t>
            </a:r>
          </a:p>
          <a:p>
            <a:r>
              <a:rPr lang="en-US" b="1" dirty="0"/>
              <a:t>public class </a:t>
            </a:r>
            <a:r>
              <a:rPr lang="en-US" b="1" dirty="0" err="1"/>
              <a:t>RobotMap</a:t>
            </a:r>
            <a:r>
              <a:rPr lang="en-US" b="1" dirty="0"/>
              <a:t> {</a:t>
            </a:r>
          </a:p>
          <a:p>
            <a:endParaRPr lang="en-US" dirty="0"/>
          </a:p>
          <a:p>
            <a:r>
              <a:rPr lang="en-US" dirty="0"/>
              <a:t>    </a:t>
            </a:r>
            <a:r>
              <a:rPr lang="en-US" b="1" dirty="0"/>
              <a:t>public static </a:t>
            </a:r>
            <a:r>
              <a:rPr lang="en-US" b="1" dirty="0" err="1"/>
              <a:t>int</a:t>
            </a:r>
            <a:r>
              <a:rPr lang="en-US" b="1" dirty="0"/>
              <a:t> </a:t>
            </a:r>
            <a:r>
              <a:rPr lang="en-US" b="1" i="1" dirty="0" err="1"/>
              <a:t>iArmHomeLocSw</a:t>
            </a:r>
            <a:r>
              <a:rPr lang="en-US" b="1" i="1" dirty="0"/>
              <a:t> = 2;</a:t>
            </a:r>
          </a:p>
          <a:p>
            <a:r>
              <a:rPr lang="en-US" dirty="0"/>
              <a:t>    </a:t>
            </a:r>
            <a:r>
              <a:rPr lang="en-US" b="1" dirty="0"/>
              <a:t>public static </a:t>
            </a:r>
            <a:r>
              <a:rPr lang="en-US" b="1" dirty="0" err="1"/>
              <a:t>int</a:t>
            </a:r>
            <a:r>
              <a:rPr lang="en-US" b="1" dirty="0"/>
              <a:t> </a:t>
            </a:r>
            <a:r>
              <a:rPr lang="en-US" b="1" i="1" dirty="0" err="1"/>
              <a:t>iArmBotLimSw</a:t>
            </a:r>
            <a:r>
              <a:rPr lang="en-US" b="1" i="1" dirty="0"/>
              <a:t> = 1;</a:t>
            </a:r>
          </a:p>
          <a:p>
            <a:r>
              <a:rPr lang="en-US" dirty="0"/>
              <a:t>    </a:t>
            </a:r>
            <a:r>
              <a:rPr lang="en-US" b="1" dirty="0"/>
              <a:t>public static </a:t>
            </a:r>
            <a:r>
              <a:rPr lang="en-US" b="1" dirty="0" err="1"/>
              <a:t>int</a:t>
            </a:r>
            <a:r>
              <a:rPr lang="en-US" b="1" dirty="0"/>
              <a:t> </a:t>
            </a:r>
            <a:r>
              <a:rPr lang="en-US" b="1" i="1" dirty="0" err="1"/>
              <a:t>iArmTopLimSw</a:t>
            </a:r>
            <a:r>
              <a:rPr lang="en-US" b="1" i="1" dirty="0"/>
              <a:t> = 0;</a:t>
            </a:r>
          </a:p>
          <a:p>
            <a:r>
              <a:rPr lang="en-US" dirty="0"/>
              <a:t>    </a:t>
            </a:r>
            <a:r>
              <a:rPr lang="en-US" b="1" dirty="0"/>
              <a:t>public static </a:t>
            </a:r>
            <a:r>
              <a:rPr lang="en-US" b="1" dirty="0" err="1"/>
              <a:t>int</a:t>
            </a:r>
            <a:r>
              <a:rPr lang="en-US" b="1" dirty="0"/>
              <a:t> </a:t>
            </a:r>
            <a:r>
              <a:rPr lang="en-US" b="1" i="1" dirty="0" err="1"/>
              <a:t>iArmPosPot</a:t>
            </a:r>
            <a:r>
              <a:rPr lang="en-US" b="1" i="1" dirty="0"/>
              <a:t> = 1;</a:t>
            </a:r>
          </a:p>
          <a:p>
            <a:r>
              <a:rPr lang="en-US" dirty="0"/>
              <a:t>    </a:t>
            </a:r>
            <a:r>
              <a:rPr lang="en-US" b="1" dirty="0"/>
              <a:t>public static </a:t>
            </a:r>
            <a:r>
              <a:rPr lang="en-US" b="1" dirty="0" err="1"/>
              <a:t>int</a:t>
            </a:r>
            <a:r>
              <a:rPr lang="en-US" b="1" dirty="0"/>
              <a:t> </a:t>
            </a:r>
            <a:r>
              <a:rPr lang="en-US" b="1" i="1" dirty="0" err="1"/>
              <a:t>iArmMotor</a:t>
            </a:r>
            <a:r>
              <a:rPr lang="en-US" b="1" i="1" dirty="0"/>
              <a:t> = 0;</a:t>
            </a:r>
          </a:p>
          <a:p>
            <a:r>
              <a:rPr lang="en-US" dirty="0"/>
              <a:t> </a:t>
            </a:r>
          </a:p>
          <a:p>
            <a:r>
              <a:rPr lang="en-US" dirty="0"/>
              <a:t>    </a:t>
            </a:r>
            <a:r>
              <a:rPr lang="en-US" b="1" dirty="0"/>
              <a:t>public static void </a:t>
            </a:r>
            <a:r>
              <a:rPr lang="en-US" b="1" dirty="0" err="1"/>
              <a:t>init</a:t>
            </a:r>
            <a:r>
              <a:rPr lang="en-US" b="1" dirty="0"/>
              <a:t>() {</a:t>
            </a:r>
          </a:p>
          <a:p>
            <a:endParaRPr lang="en-US" dirty="0"/>
          </a:p>
          <a:p>
            <a:r>
              <a:rPr lang="en-US" dirty="0"/>
              <a:t>    }</a:t>
            </a:r>
          </a:p>
          <a:p>
            <a:r>
              <a:rPr lang="en-US" dirty="0"/>
              <a:t>}</a:t>
            </a:r>
          </a:p>
        </p:txBody>
      </p:sp>
      <p:sp>
        <p:nvSpPr>
          <p:cNvPr id="3" name="TextBox 2"/>
          <p:cNvSpPr txBox="1"/>
          <p:nvPr/>
        </p:nvSpPr>
        <p:spPr>
          <a:xfrm>
            <a:off x="8669868" y="1693333"/>
            <a:ext cx="2650174" cy="4247317"/>
          </a:xfrm>
          <a:prstGeom prst="rect">
            <a:avLst/>
          </a:prstGeom>
          <a:noFill/>
        </p:spPr>
        <p:txBody>
          <a:bodyPr wrap="square" rtlCol="0">
            <a:spAutoFit/>
          </a:bodyPr>
          <a:lstStyle/>
          <a:p>
            <a:r>
              <a:rPr lang="en-US" dirty="0"/>
              <a:t>This version of </a:t>
            </a:r>
            <a:r>
              <a:rPr lang="en-US" dirty="0" err="1"/>
              <a:t>RobotMap</a:t>
            </a:r>
            <a:r>
              <a:rPr lang="en-US" dirty="0"/>
              <a:t> is used to define the port numbers for each object.</a:t>
            </a:r>
          </a:p>
          <a:p>
            <a:endParaRPr lang="en-US" dirty="0"/>
          </a:p>
          <a:p>
            <a:r>
              <a:rPr lang="en-US" dirty="0"/>
              <a:t>This information needs to be documented and communicated with the Electrical Team.  It is the map for where things plug in to the </a:t>
            </a:r>
            <a:r>
              <a:rPr lang="en-US" dirty="0" err="1"/>
              <a:t>RoboRIO</a:t>
            </a:r>
            <a:r>
              <a:rPr lang="en-US" dirty="0"/>
              <a:t>.</a:t>
            </a:r>
          </a:p>
          <a:p>
            <a:endParaRPr lang="en-US" dirty="0"/>
          </a:p>
          <a:p>
            <a:r>
              <a:rPr lang="en-US" dirty="0"/>
              <a:t>Missing here are comments on what TYPES of ports each needs.  E.g. </a:t>
            </a:r>
            <a:r>
              <a:rPr lang="en-US" dirty="0" err="1"/>
              <a:t>iArmPosPot</a:t>
            </a:r>
            <a:r>
              <a:rPr lang="en-US" dirty="0"/>
              <a:t> is for Analog.</a:t>
            </a:r>
          </a:p>
        </p:txBody>
      </p:sp>
    </p:spTree>
    <p:extLst>
      <p:ext uri="{BB962C8B-B14F-4D97-AF65-F5344CB8AC3E}">
        <p14:creationId xmlns:p14="http://schemas.microsoft.com/office/powerpoint/2010/main" val="968147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01374" y="2682240"/>
            <a:ext cx="9188669" cy="3139321"/>
          </a:xfrm>
          <a:prstGeom prst="rect">
            <a:avLst/>
          </a:prstGeom>
          <a:noFill/>
          <a:ln>
            <a:solidFill>
              <a:schemeClr val="accent1"/>
            </a:solidFill>
          </a:ln>
        </p:spPr>
        <p:txBody>
          <a:bodyPr wrap="none" rtlCol="0">
            <a:spAutoFit/>
          </a:bodyPr>
          <a:lstStyle/>
          <a:p>
            <a:r>
              <a:rPr lang="en-US" b="1" dirty="0"/>
              <a:t>public class </a:t>
            </a:r>
            <a:r>
              <a:rPr lang="en-US" b="1" dirty="0" err="1"/>
              <a:t>ArmLinearActuator</a:t>
            </a:r>
            <a:r>
              <a:rPr lang="en-US" b="1" dirty="0"/>
              <a:t> extends Subsystem {</a:t>
            </a:r>
          </a:p>
          <a:p>
            <a:endParaRPr lang="en-US" dirty="0"/>
          </a:p>
          <a:p>
            <a:r>
              <a:rPr lang="en-US" dirty="0"/>
              <a:t>    </a:t>
            </a:r>
            <a:r>
              <a:rPr lang="en-US" b="1" dirty="0"/>
              <a:t>private final </a:t>
            </a:r>
            <a:r>
              <a:rPr lang="en-US" b="1" dirty="0" err="1"/>
              <a:t>DigitalInput</a:t>
            </a:r>
            <a:r>
              <a:rPr lang="en-US" b="1" dirty="0"/>
              <a:t> </a:t>
            </a:r>
            <a:r>
              <a:rPr lang="en-US" b="1" dirty="0" err="1"/>
              <a:t>homeLocSw</a:t>
            </a:r>
            <a:r>
              <a:rPr lang="en-US" b="1" dirty="0"/>
              <a:t> = new </a:t>
            </a:r>
            <a:r>
              <a:rPr lang="en-US" b="1" dirty="0" err="1"/>
              <a:t>DigitalInput</a:t>
            </a:r>
            <a:r>
              <a:rPr lang="en-US" b="1" dirty="0"/>
              <a:t>(</a:t>
            </a:r>
            <a:r>
              <a:rPr lang="en-US" b="1" dirty="0" err="1"/>
              <a:t>RobotMap.</a:t>
            </a:r>
            <a:r>
              <a:rPr lang="en-US" b="1" i="1" dirty="0" err="1"/>
              <a:t>iArmHomeLocSw</a:t>
            </a:r>
            <a:r>
              <a:rPr lang="en-US" b="1" i="1" dirty="0"/>
              <a:t>);</a:t>
            </a:r>
          </a:p>
          <a:p>
            <a:r>
              <a:rPr lang="en-US" dirty="0"/>
              <a:t>    </a:t>
            </a:r>
            <a:r>
              <a:rPr lang="en-US" b="1" dirty="0"/>
              <a:t>private final </a:t>
            </a:r>
            <a:r>
              <a:rPr lang="en-US" b="1" dirty="0" err="1"/>
              <a:t>DigitalInput</a:t>
            </a:r>
            <a:r>
              <a:rPr lang="en-US" b="1" dirty="0"/>
              <a:t> </a:t>
            </a:r>
            <a:r>
              <a:rPr lang="en-US" b="1" dirty="0" err="1"/>
              <a:t>scoopLimSw</a:t>
            </a:r>
            <a:r>
              <a:rPr lang="en-US" b="1" dirty="0"/>
              <a:t> = new </a:t>
            </a:r>
            <a:r>
              <a:rPr lang="en-US" b="1" dirty="0" err="1"/>
              <a:t>DigitalInput</a:t>
            </a:r>
            <a:r>
              <a:rPr lang="en-US" b="1" dirty="0"/>
              <a:t>(</a:t>
            </a:r>
            <a:r>
              <a:rPr lang="en-US" b="1" dirty="0" err="1"/>
              <a:t>RobotMap.</a:t>
            </a:r>
            <a:r>
              <a:rPr lang="en-US" b="1" i="1" dirty="0" err="1"/>
              <a:t>iArmBotLimSw</a:t>
            </a:r>
            <a:r>
              <a:rPr lang="en-US" b="1" i="1" dirty="0"/>
              <a:t>);</a:t>
            </a:r>
          </a:p>
          <a:p>
            <a:r>
              <a:rPr lang="en-US" dirty="0"/>
              <a:t>    </a:t>
            </a:r>
            <a:r>
              <a:rPr lang="en-US" b="1" dirty="0"/>
              <a:t>private final </a:t>
            </a:r>
            <a:r>
              <a:rPr lang="en-US" b="1" dirty="0" err="1"/>
              <a:t>DigitalInput</a:t>
            </a:r>
            <a:r>
              <a:rPr lang="en-US" b="1" dirty="0"/>
              <a:t> </a:t>
            </a:r>
            <a:r>
              <a:rPr lang="en-US" b="1" dirty="0" err="1"/>
              <a:t>topLimSw</a:t>
            </a:r>
            <a:r>
              <a:rPr lang="en-US" b="1" dirty="0"/>
              <a:t> = new </a:t>
            </a:r>
            <a:r>
              <a:rPr lang="en-US" b="1" dirty="0" err="1"/>
              <a:t>DigitalInput</a:t>
            </a:r>
            <a:r>
              <a:rPr lang="en-US" b="1" dirty="0"/>
              <a:t>(</a:t>
            </a:r>
            <a:r>
              <a:rPr lang="en-US" b="1" dirty="0" err="1"/>
              <a:t>RobotMap.</a:t>
            </a:r>
            <a:r>
              <a:rPr lang="en-US" b="1" i="1" dirty="0" err="1"/>
              <a:t>iArmTopLimSw</a:t>
            </a:r>
            <a:r>
              <a:rPr lang="en-US" b="1" i="1" dirty="0"/>
              <a:t>);</a:t>
            </a:r>
          </a:p>
          <a:p>
            <a:r>
              <a:rPr lang="en-US" dirty="0"/>
              <a:t>    </a:t>
            </a:r>
          </a:p>
          <a:p>
            <a:r>
              <a:rPr lang="en-US" dirty="0"/>
              <a:t>    </a:t>
            </a:r>
            <a:r>
              <a:rPr lang="en-US" b="1" dirty="0"/>
              <a:t>private final </a:t>
            </a:r>
            <a:r>
              <a:rPr lang="en-US" b="1" dirty="0" err="1"/>
              <a:t>SpeedController</a:t>
            </a:r>
            <a:r>
              <a:rPr lang="en-US" b="1" dirty="0"/>
              <a:t> </a:t>
            </a:r>
            <a:r>
              <a:rPr lang="en-US" b="1" dirty="0" err="1"/>
              <a:t>armLiftMotor</a:t>
            </a:r>
            <a:r>
              <a:rPr lang="en-US" b="1" dirty="0"/>
              <a:t> = new Talon(</a:t>
            </a:r>
            <a:r>
              <a:rPr lang="en-US" b="1" dirty="0" err="1"/>
              <a:t>RobotMap.</a:t>
            </a:r>
            <a:r>
              <a:rPr lang="en-US" b="1" i="1" dirty="0" err="1"/>
              <a:t>iArmMotor</a:t>
            </a:r>
            <a:r>
              <a:rPr lang="en-US" b="1" i="1" dirty="0"/>
              <a:t>);</a:t>
            </a:r>
          </a:p>
          <a:p>
            <a:r>
              <a:rPr lang="en-US" dirty="0"/>
              <a:t> </a:t>
            </a:r>
          </a:p>
          <a:p>
            <a:r>
              <a:rPr lang="en-US" b="1" dirty="0"/>
              <a:t>    private final Boolean </a:t>
            </a:r>
            <a:r>
              <a:rPr lang="en-US" b="1" dirty="0" err="1"/>
              <a:t>invMotor</a:t>
            </a:r>
            <a:r>
              <a:rPr lang="en-US" b="1" dirty="0"/>
              <a:t> = true;</a:t>
            </a:r>
            <a:endParaRPr lang="en-US" b="1" i="1" dirty="0"/>
          </a:p>
          <a:p>
            <a:endParaRPr lang="en-US" b="1" dirty="0"/>
          </a:p>
          <a:p>
            <a:r>
              <a:rPr lang="en-US" b="1" dirty="0"/>
              <a:t>Lots more stuff</a:t>
            </a:r>
          </a:p>
        </p:txBody>
      </p:sp>
      <p:sp>
        <p:nvSpPr>
          <p:cNvPr id="4" name="TextBox 3"/>
          <p:cNvSpPr txBox="1"/>
          <p:nvPr/>
        </p:nvSpPr>
        <p:spPr>
          <a:xfrm>
            <a:off x="1401374" y="765810"/>
            <a:ext cx="9297106" cy="1754326"/>
          </a:xfrm>
          <a:prstGeom prst="rect">
            <a:avLst/>
          </a:prstGeom>
          <a:noFill/>
        </p:spPr>
        <p:txBody>
          <a:bodyPr wrap="square" rtlCol="0">
            <a:spAutoFit/>
          </a:bodyPr>
          <a:lstStyle/>
          <a:p>
            <a:r>
              <a:rPr lang="en-US" dirty="0"/>
              <a:t>This is a Subsystem Class – it defines the Arm elevation mechanism on the test robot and all the functions or processes that can be done to move the Arm.</a:t>
            </a:r>
          </a:p>
          <a:p>
            <a:endParaRPr lang="en-US" dirty="0"/>
          </a:p>
          <a:p>
            <a:r>
              <a:rPr lang="en-US" dirty="0"/>
              <a:t>Listed here are the definitions for the component objects, along with a Boolean that tells us “logically” what direction the motor has to spin to move the arm Up or Down, relative to the speed from a Joystick (which IMHO is backwards!)</a:t>
            </a:r>
          </a:p>
        </p:txBody>
      </p:sp>
    </p:spTree>
    <p:extLst>
      <p:ext uri="{BB962C8B-B14F-4D97-AF65-F5344CB8AC3E}">
        <p14:creationId xmlns:p14="http://schemas.microsoft.com/office/powerpoint/2010/main" val="3067949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5022" y="1457616"/>
            <a:ext cx="5386475" cy="3970318"/>
          </a:xfrm>
          <a:prstGeom prst="rect">
            <a:avLst/>
          </a:prstGeom>
          <a:noFill/>
          <a:ln>
            <a:solidFill>
              <a:schemeClr val="accent1"/>
            </a:solidFill>
          </a:ln>
        </p:spPr>
        <p:txBody>
          <a:bodyPr wrap="none" rtlCol="0">
            <a:spAutoFit/>
          </a:bodyPr>
          <a:lstStyle/>
          <a:p>
            <a:r>
              <a:rPr lang="en-US" b="1" dirty="0"/>
              <a:t>public class </a:t>
            </a:r>
            <a:r>
              <a:rPr lang="en-US" b="1" dirty="0" err="1"/>
              <a:t>ArmLinearActuator</a:t>
            </a:r>
            <a:r>
              <a:rPr lang="en-US" b="1" dirty="0"/>
              <a:t> extends Subsystem {</a:t>
            </a:r>
          </a:p>
          <a:p>
            <a:r>
              <a:rPr lang="en-US" b="1" dirty="0"/>
              <a:t>Cont.</a:t>
            </a:r>
          </a:p>
          <a:p>
            <a:endParaRPr lang="en-US" b="1" dirty="0"/>
          </a:p>
          <a:p>
            <a:r>
              <a:rPr lang="en-US" b="1" dirty="0"/>
              <a:t>public </a:t>
            </a:r>
            <a:r>
              <a:rPr lang="en-US" b="1" dirty="0" err="1"/>
              <a:t>boolean</a:t>
            </a:r>
            <a:r>
              <a:rPr lang="en-US" b="1" dirty="0"/>
              <a:t> </a:t>
            </a:r>
            <a:r>
              <a:rPr lang="en-US" b="1" dirty="0" err="1"/>
              <a:t>isTop</a:t>
            </a:r>
            <a:r>
              <a:rPr lang="en-US" b="1" dirty="0"/>
              <a:t>() {</a:t>
            </a:r>
          </a:p>
          <a:p>
            <a:r>
              <a:rPr lang="en-US" dirty="0"/>
              <a:t>    </a:t>
            </a:r>
            <a:r>
              <a:rPr lang="en-US" b="1" dirty="0"/>
              <a:t>return !</a:t>
            </a:r>
            <a:r>
              <a:rPr lang="en-US" b="1" dirty="0" err="1"/>
              <a:t>topLimSw.get</a:t>
            </a:r>
            <a:r>
              <a:rPr lang="en-US" b="1" dirty="0"/>
              <a:t>();</a:t>
            </a:r>
          </a:p>
          <a:p>
            <a:r>
              <a:rPr lang="en-US" dirty="0"/>
              <a:t>}</a:t>
            </a:r>
          </a:p>
          <a:p>
            <a:r>
              <a:rPr lang="en-US" dirty="0"/>
              <a:t>    </a:t>
            </a:r>
          </a:p>
          <a:p>
            <a:r>
              <a:rPr lang="en-US" b="1" dirty="0"/>
              <a:t>public </a:t>
            </a:r>
            <a:r>
              <a:rPr lang="en-US" b="1" dirty="0" err="1"/>
              <a:t>boolean</a:t>
            </a:r>
            <a:r>
              <a:rPr lang="en-US" b="1" dirty="0"/>
              <a:t> </a:t>
            </a:r>
            <a:r>
              <a:rPr lang="en-US" b="1" dirty="0" err="1"/>
              <a:t>isBottom</a:t>
            </a:r>
            <a:r>
              <a:rPr lang="en-US" b="1" dirty="0"/>
              <a:t>() {</a:t>
            </a:r>
          </a:p>
          <a:p>
            <a:r>
              <a:rPr lang="en-US" dirty="0"/>
              <a:t>    </a:t>
            </a:r>
            <a:r>
              <a:rPr lang="en-US" b="1" dirty="0"/>
              <a:t>return !</a:t>
            </a:r>
            <a:r>
              <a:rPr lang="en-US" b="1" dirty="0" err="1"/>
              <a:t>scoopLimSw.get</a:t>
            </a:r>
            <a:r>
              <a:rPr lang="en-US" b="1" dirty="0"/>
              <a:t>();</a:t>
            </a:r>
          </a:p>
          <a:p>
            <a:r>
              <a:rPr lang="en-US" dirty="0"/>
              <a:t>}</a:t>
            </a:r>
          </a:p>
          <a:p>
            <a:endParaRPr lang="en-US" dirty="0"/>
          </a:p>
          <a:p>
            <a:r>
              <a:rPr lang="en-US" dirty="0"/>
              <a:t> </a:t>
            </a:r>
            <a:r>
              <a:rPr lang="en-US" b="1" dirty="0"/>
              <a:t>public </a:t>
            </a:r>
            <a:r>
              <a:rPr lang="en-US" b="1" dirty="0" err="1"/>
              <a:t>boolean</a:t>
            </a:r>
            <a:r>
              <a:rPr lang="en-US" b="1" dirty="0"/>
              <a:t> </a:t>
            </a:r>
            <a:r>
              <a:rPr lang="en-US" b="1" dirty="0" err="1"/>
              <a:t>isHome</a:t>
            </a:r>
            <a:r>
              <a:rPr lang="en-US" b="1" dirty="0"/>
              <a:t>() {</a:t>
            </a:r>
          </a:p>
          <a:p>
            <a:r>
              <a:rPr lang="en-US" dirty="0"/>
              <a:t>    </a:t>
            </a:r>
            <a:r>
              <a:rPr lang="en-US" b="1" dirty="0"/>
              <a:t>return !</a:t>
            </a:r>
            <a:r>
              <a:rPr lang="en-US" b="1" dirty="0" err="1"/>
              <a:t>homeLocSw.get</a:t>
            </a:r>
            <a:r>
              <a:rPr lang="en-US" b="1" dirty="0"/>
              <a:t>();</a:t>
            </a:r>
          </a:p>
          <a:p>
            <a:r>
              <a:rPr lang="en-US" dirty="0"/>
              <a:t>}</a:t>
            </a:r>
          </a:p>
        </p:txBody>
      </p:sp>
      <p:sp>
        <p:nvSpPr>
          <p:cNvPr id="3" name="TextBox 2"/>
          <p:cNvSpPr txBox="1"/>
          <p:nvPr/>
        </p:nvSpPr>
        <p:spPr>
          <a:xfrm>
            <a:off x="6585996" y="1042118"/>
            <a:ext cx="4548850" cy="4801314"/>
          </a:xfrm>
          <a:prstGeom prst="rect">
            <a:avLst/>
          </a:prstGeom>
          <a:noFill/>
        </p:spPr>
        <p:txBody>
          <a:bodyPr wrap="square" rtlCol="0">
            <a:spAutoFit/>
          </a:bodyPr>
          <a:lstStyle/>
          <a:p>
            <a:r>
              <a:rPr lang="en-US" dirty="0"/>
              <a:t>Limit Switches for the Top and Bottom of the </a:t>
            </a:r>
            <a:r>
              <a:rPr lang="en-US" dirty="0" err="1"/>
              <a:t>LinearActuator</a:t>
            </a:r>
            <a:r>
              <a:rPr lang="en-US" dirty="0"/>
              <a:t>.  </a:t>
            </a:r>
          </a:p>
          <a:p>
            <a:endParaRPr lang="en-US" dirty="0"/>
          </a:p>
          <a:p>
            <a:r>
              <a:rPr lang="en-US" dirty="0"/>
              <a:t>Plus a “Home” switch to tell us when the arm is in a known position.  This provides a point of reference for future angle settings.</a:t>
            </a:r>
          </a:p>
          <a:p>
            <a:endParaRPr lang="en-US" dirty="0"/>
          </a:p>
          <a:p>
            <a:r>
              <a:rPr lang="en-US" dirty="0"/>
              <a:t>There needs to be communication again between Programming and Electrical/Mechanical about the type of switch being used.</a:t>
            </a:r>
          </a:p>
          <a:p>
            <a:endParaRPr lang="en-US" dirty="0"/>
          </a:p>
          <a:p>
            <a:r>
              <a:rPr lang="en-US" dirty="0"/>
              <a:t>Normally Open read true unless held in.</a:t>
            </a:r>
          </a:p>
          <a:p>
            <a:r>
              <a:rPr lang="en-US" dirty="0"/>
              <a:t>Normally Closed read false unless held in.</a:t>
            </a:r>
          </a:p>
          <a:p>
            <a:endParaRPr lang="en-US" dirty="0"/>
          </a:p>
          <a:p>
            <a:r>
              <a:rPr lang="en-US" dirty="0"/>
              <a:t>Normally Open were used here, so the ! (not) inverts the Boolean to provide the logically correct true/false return.</a:t>
            </a:r>
          </a:p>
        </p:txBody>
      </p:sp>
    </p:spTree>
    <p:extLst>
      <p:ext uri="{BB962C8B-B14F-4D97-AF65-F5344CB8AC3E}">
        <p14:creationId xmlns:p14="http://schemas.microsoft.com/office/powerpoint/2010/main" val="1263227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7119" y="1194431"/>
            <a:ext cx="7235331" cy="4247317"/>
          </a:xfrm>
          <a:prstGeom prst="rect">
            <a:avLst/>
          </a:prstGeom>
          <a:noFill/>
          <a:ln>
            <a:solidFill>
              <a:schemeClr val="accent1"/>
            </a:solidFill>
          </a:ln>
        </p:spPr>
        <p:txBody>
          <a:bodyPr wrap="square" rtlCol="0">
            <a:spAutoFit/>
          </a:bodyPr>
          <a:lstStyle/>
          <a:p>
            <a:r>
              <a:rPr lang="en-US" b="1" dirty="0"/>
              <a:t>public void </a:t>
            </a:r>
            <a:r>
              <a:rPr lang="en-US" b="1" dirty="0" err="1"/>
              <a:t>moveUp</a:t>
            </a:r>
            <a:r>
              <a:rPr lang="en-US" b="1" dirty="0"/>
              <a:t>() {</a:t>
            </a:r>
          </a:p>
          <a:p>
            <a:r>
              <a:rPr lang="en-US" dirty="0"/>
              <a:t>    </a:t>
            </a:r>
            <a:r>
              <a:rPr lang="en-US" b="1" dirty="0"/>
              <a:t>double speed = 1 * </a:t>
            </a:r>
            <a:r>
              <a:rPr lang="en-US" b="1" dirty="0" err="1"/>
              <a:t>invSpeed</a:t>
            </a:r>
            <a:r>
              <a:rPr lang="en-US" b="1" dirty="0"/>
              <a:t>;</a:t>
            </a:r>
          </a:p>
          <a:p>
            <a:r>
              <a:rPr lang="en-US" dirty="0"/>
              <a:t>      </a:t>
            </a:r>
            <a:r>
              <a:rPr lang="en-US" dirty="0" err="1"/>
              <a:t>moveArm</a:t>
            </a:r>
            <a:r>
              <a:rPr lang="en-US" dirty="0"/>
              <a:t>(speed);</a:t>
            </a:r>
          </a:p>
          <a:p>
            <a:r>
              <a:rPr lang="en-US" dirty="0"/>
              <a:t>}</a:t>
            </a:r>
          </a:p>
          <a:p>
            <a:r>
              <a:rPr lang="en-US" b="1"/>
              <a:t>public </a:t>
            </a:r>
            <a:r>
              <a:rPr lang="en-US" b="1" dirty="0"/>
              <a:t>void </a:t>
            </a:r>
            <a:r>
              <a:rPr lang="en-US" b="1" dirty="0" err="1"/>
              <a:t>moveDown</a:t>
            </a:r>
            <a:r>
              <a:rPr lang="en-US" b="1" dirty="0"/>
              <a:t>() {</a:t>
            </a:r>
          </a:p>
          <a:p>
            <a:r>
              <a:rPr lang="en-US" dirty="0"/>
              <a:t>    </a:t>
            </a:r>
            <a:r>
              <a:rPr lang="en-US" b="1" dirty="0"/>
              <a:t>double speed = -1 * </a:t>
            </a:r>
            <a:r>
              <a:rPr lang="en-US" b="1" dirty="0" err="1"/>
              <a:t>invSpeed</a:t>
            </a:r>
            <a:r>
              <a:rPr lang="en-US" b="1" dirty="0"/>
              <a:t>;</a:t>
            </a:r>
          </a:p>
          <a:p>
            <a:r>
              <a:rPr lang="en-US" dirty="0"/>
              <a:t>       </a:t>
            </a:r>
            <a:r>
              <a:rPr lang="en-US" dirty="0" err="1"/>
              <a:t>moveArm</a:t>
            </a:r>
            <a:r>
              <a:rPr lang="en-US" dirty="0"/>
              <a:t>(speed);</a:t>
            </a:r>
          </a:p>
          <a:p>
            <a:r>
              <a:rPr lang="en-US" dirty="0"/>
              <a:t>}</a:t>
            </a:r>
          </a:p>
          <a:p>
            <a:r>
              <a:rPr lang="en-US" dirty="0"/>
              <a:t> </a:t>
            </a:r>
            <a:r>
              <a:rPr lang="en-US" b="1" dirty="0"/>
              <a:t>public void </a:t>
            </a:r>
            <a:r>
              <a:rPr lang="en-US" b="1" dirty="0" err="1"/>
              <a:t>stopArm</a:t>
            </a:r>
            <a:r>
              <a:rPr lang="en-US" b="1" dirty="0"/>
              <a:t>() {</a:t>
            </a:r>
          </a:p>
          <a:p>
            <a:r>
              <a:rPr lang="en-US" dirty="0"/>
              <a:t>       </a:t>
            </a:r>
            <a:r>
              <a:rPr lang="en-US" b="1" dirty="0"/>
              <a:t>if (</a:t>
            </a:r>
            <a:r>
              <a:rPr lang="en-US" b="1" dirty="0" err="1"/>
              <a:t>armPID.isEnabled</a:t>
            </a:r>
            <a:r>
              <a:rPr lang="en-US" b="1" dirty="0"/>
              <a:t>()) {</a:t>
            </a:r>
          </a:p>
          <a:p>
            <a:r>
              <a:rPr lang="en-US" dirty="0"/>
              <a:t>      	 </a:t>
            </a:r>
            <a:r>
              <a:rPr lang="en-US" dirty="0" err="1"/>
              <a:t>armPID.reset</a:t>
            </a:r>
            <a:r>
              <a:rPr lang="en-US" dirty="0"/>
              <a:t>();</a:t>
            </a:r>
          </a:p>
          <a:p>
            <a:r>
              <a:rPr lang="en-US" dirty="0"/>
              <a:t>       	 </a:t>
            </a:r>
            <a:r>
              <a:rPr lang="en-US" dirty="0" err="1"/>
              <a:t>armPID.disable</a:t>
            </a:r>
            <a:r>
              <a:rPr lang="en-US" dirty="0"/>
              <a:t>();</a:t>
            </a:r>
          </a:p>
          <a:p>
            <a:r>
              <a:rPr lang="en-US" dirty="0"/>
              <a:t>       }</a:t>
            </a:r>
          </a:p>
          <a:p>
            <a:r>
              <a:rPr lang="en-US" dirty="0"/>
              <a:t>    </a:t>
            </a:r>
            <a:r>
              <a:rPr lang="en-US" dirty="0" err="1"/>
              <a:t>moveArm</a:t>
            </a:r>
            <a:r>
              <a:rPr lang="en-US" dirty="0"/>
              <a:t>(0);</a:t>
            </a:r>
          </a:p>
          <a:p>
            <a:r>
              <a:rPr lang="en-US" dirty="0"/>
              <a:t>}</a:t>
            </a:r>
            <a:endParaRPr lang="en-US" sz="1600" dirty="0"/>
          </a:p>
        </p:txBody>
      </p:sp>
      <p:sp>
        <p:nvSpPr>
          <p:cNvPr id="4" name="TextBox 3"/>
          <p:cNvSpPr txBox="1"/>
          <p:nvPr/>
        </p:nvSpPr>
        <p:spPr>
          <a:xfrm>
            <a:off x="8389620" y="1194431"/>
            <a:ext cx="3035027" cy="3693319"/>
          </a:xfrm>
          <a:prstGeom prst="rect">
            <a:avLst/>
          </a:prstGeom>
          <a:noFill/>
        </p:spPr>
        <p:txBody>
          <a:bodyPr wrap="square" rtlCol="0">
            <a:spAutoFit/>
          </a:bodyPr>
          <a:lstStyle/>
          <a:p>
            <a:r>
              <a:rPr lang="en-US" dirty="0"/>
              <a:t>Fixed operation move methods to adjust the arm up or down or stopped as specified.</a:t>
            </a:r>
          </a:p>
          <a:p>
            <a:endParaRPr lang="en-US" dirty="0"/>
          </a:p>
          <a:p>
            <a:r>
              <a:rPr lang="en-US" dirty="0"/>
              <a:t>They use the common “</a:t>
            </a:r>
            <a:r>
              <a:rPr lang="en-US" dirty="0" err="1"/>
              <a:t>moveArm</a:t>
            </a:r>
            <a:r>
              <a:rPr lang="en-US" dirty="0"/>
              <a:t>” method.</a:t>
            </a:r>
          </a:p>
          <a:p>
            <a:endParaRPr lang="en-US" dirty="0"/>
          </a:p>
          <a:p>
            <a:r>
              <a:rPr lang="en-US" dirty="0"/>
              <a:t>Why not have the calling process directly invoke the </a:t>
            </a:r>
            <a:r>
              <a:rPr lang="en-US" dirty="0" err="1"/>
              <a:t>moveArm</a:t>
            </a:r>
            <a:r>
              <a:rPr lang="en-US" dirty="0"/>
              <a:t> with an appropriate speed setting?</a:t>
            </a:r>
          </a:p>
          <a:p>
            <a:endParaRPr lang="en-US" dirty="0"/>
          </a:p>
          <a:p>
            <a:r>
              <a:rPr lang="en-US" dirty="0"/>
              <a:t>Which would be better?</a:t>
            </a:r>
          </a:p>
        </p:txBody>
      </p:sp>
    </p:spTree>
    <p:extLst>
      <p:ext uri="{BB962C8B-B14F-4D97-AF65-F5344CB8AC3E}">
        <p14:creationId xmlns:p14="http://schemas.microsoft.com/office/powerpoint/2010/main" val="2476273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955" y="664070"/>
            <a:ext cx="5874557" cy="5693866"/>
          </a:xfrm>
          <a:prstGeom prst="rect">
            <a:avLst/>
          </a:prstGeom>
          <a:noFill/>
          <a:ln>
            <a:solidFill>
              <a:schemeClr val="accent1"/>
            </a:solidFill>
          </a:ln>
        </p:spPr>
        <p:txBody>
          <a:bodyPr wrap="none" rtlCol="0">
            <a:spAutoFit/>
          </a:bodyPr>
          <a:lstStyle/>
          <a:p>
            <a:r>
              <a:rPr lang="en-US" sz="1400" b="1" dirty="0"/>
              <a:t>public class </a:t>
            </a:r>
            <a:r>
              <a:rPr lang="en-US" sz="1400" b="1" dirty="0" err="1"/>
              <a:t>ArmOffHome</a:t>
            </a:r>
            <a:r>
              <a:rPr lang="en-US" sz="1400" b="1" dirty="0"/>
              <a:t> extends Command {</a:t>
            </a:r>
          </a:p>
          <a:p>
            <a:r>
              <a:rPr lang="en-US" sz="1400" dirty="0"/>
              <a:t>    </a:t>
            </a:r>
            <a:r>
              <a:rPr lang="en-US" sz="1400" b="1" dirty="0"/>
              <a:t>public </a:t>
            </a:r>
            <a:r>
              <a:rPr lang="en-US" sz="1400" b="1" dirty="0" err="1"/>
              <a:t>ArmOffHome</a:t>
            </a:r>
            <a:r>
              <a:rPr lang="en-US" sz="1400" b="1" dirty="0"/>
              <a:t>() {</a:t>
            </a:r>
          </a:p>
          <a:p>
            <a:r>
              <a:rPr lang="en-US" sz="1400" dirty="0"/>
              <a:t>        requires(</a:t>
            </a:r>
            <a:r>
              <a:rPr lang="en-US" sz="1400" dirty="0" err="1"/>
              <a:t>Robot.</a:t>
            </a:r>
            <a:r>
              <a:rPr lang="en-US" sz="1400" i="1" dirty="0" err="1"/>
              <a:t>armSubSys</a:t>
            </a:r>
            <a:r>
              <a:rPr lang="en-US" sz="1400" i="1" dirty="0"/>
              <a:t>);</a:t>
            </a:r>
          </a:p>
          <a:p>
            <a:r>
              <a:rPr lang="en-US" sz="1400" dirty="0"/>
              <a:t>    }</a:t>
            </a:r>
          </a:p>
          <a:p>
            <a:r>
              <a:rPr lang="en-US" sz="1400" dirty="0"/>
              <a:t>    // Called just before this Command runs the first time</a:t>
            </a:r>
          </a:p>
          <a:p>
            <a:r>
              <a:rPr lang="en-US" sz="1400" dirty="0"/>
              <a:t>    </a:t>
            </a:r>
            <a:r>
              <a:rPr lang="en-US" sz="1400" b="1" dirty="0"/>
              <a:t>protected void initialize() {</a:t>
            </a:r>
          </a:p>
          <a:p>
            <a:r>
              <a:rPr lang="en-US" sz="1400" dirty="0"/>
              <a:t>    }</a:t>
            </a:r>
          </a:p>
          <a:p>
            <a:r>
              <a:rPr lang="en-US" sz="1400" dirty="0"/>
              <a:t>    // Called repeatedly when this Command is scheduled to run</a:t>
            </a:r>
          </a:p>
          <a:p>
            <a:r>
              <a:rPr lang="en-US" sz="1400" dirty="0"/>
              <a:t>    </a:t>
            </a:r>
            <a:r>
              <a:rPr lang="en-US" sz="1400" b="1" dirty="0"/>
              <a:t>protected void execute() {</a:t>
            </a:r>
          </a:p>
          <a:p>
            <a:r>
              <a:rPr lang="en-US" sz="1400" dirty="0"/>
              <a:t>    </a:t>
            </a:r>
            <a:r>
              <a:rPr lang="en-US" sz="1400" dirty="0" err="1"/>
              <a:t>Robot.</a:t>
            </a:r>
            <a:r>
              <a:rPr lang="en-US" sz="1400" i="1" dirty="0" err="1"/>
              <a:t>armSubSys.moveUp</a:t>
            </a:r>
            <a:r>
              <a:rPr lang="en-US" sz="1400" i="1" dirty="0"/>
              <a:t>();</a:t>
            </a:r>
          </a:p>
          <a:p>
            <a:r>
              <a:rPr lang="en-US" sz="1400" dirty="0"/>
              <a:t>    }</a:t>
            </a:r>
          </a:p>
          <a:p>
            <a:r>
              <a:rPr lang="en-US" sz="1400" dirty="0"/>
              <a:t>    // Make this return true when this Command no longer needs to run execute()</a:t>
            </a:r>
          </a:p>
          <a:p>
            <a:r>
              <a:rPr lang="en-US" sz="1400" dirty="0"/>
              <a:t>    </a:t>
            </a:r>
            <a:r>
              <a:rPr lang="en-US" sz="1400" b="1" dirty="0"/>
              <a:t>protected </a:t>
            </a:r>
            <a:r>
              <a:rPr lang="en-US" sz="1400" b="1" dirty="0" err="1"/>
              <a:t>boolean</a:t>
            </a:r>
            <a:r>
              <a:rPr lang="en-US" sz="1400" b="1" dirty="0"/>
              <a:t> </a:t>
            </a:r>
            <a:r>
              <a:rPr lang="en-US" sz="1400" b="1" dirty="0" err="1"/>
              <a:t>isFinished</a:t>
            </a:r>
            <a:r>
              <a:rPr lang="en-US" sz="1400" b="1" dirty="0"/>
              <a:t>() {</a:t>
            </a:r>
          </a:p>
          <a:p>
            <a:r>
              <a:rPr lang="en-US" sz="1400" dirty="0"/>
              <a:t>    </a:t>
            </a:r>
            <a:r>
              <a:rPr lang="en-US" sz="1400" b="1" dirty="0"/>
              <a:t>return !</a:t>
            </a:r>
            <a:r>
              <a:rPr lang="en-US" sz="1400" b="1" dirty="0" err="1"/>
              <a:t>Robot.</a:t>
            </a:r>
            <a:r>
              <a:rPr lang="en-US" sz="1400" b="1" i="1" dirty="0" err="1"/>
              <a:t>armSubSys.isHome</a:t>
            </a:r>
            <a:r>
              <a:rPr lang="en-US" sz="1400" b="1" i="1" dirty="0"/>
              <a:t>();</a:t>
            </a:r>
          </a:p>
          <a:p>
            <a:r>
              <a:rPr lang="en-US" sz="1400" dirty="0"/>
              <a:t>    }</a:t>
            </a:r>
          </a:p>
          <a:p>
            <a:r>
              <a:rPr lang="en-US" sz="1400" dirty="0"/>
              <a:t>    // Called once after </a:t>
            </a:r>
            <a:r>
              <a:rPr lang="en-US" sz="1400" dirty="0" err="1"/>
              <a:t>isFinished</a:t>
            </a:r>
            <a:r>
              <a:rPr lang="en-US" sz="1400" dirty="0"/>
              <a:t> returns true</a:t>
            </a:r>
          </a:p>
          <a:p>
            <a:r>
              <a:rPr lang="en-US" sz="1400" dirty="0"/>
              <a:t>    </a:t>
            </a:r>
            <a:r>
              <a:rPr lang="en-US" sz="1400" b="1" dirty="0"/>
              <a:t>protected void end() {</a:t>
            </a:r>
          </a:p>
          <a:p>
            <a:r>
              <a:rPr lang="en-US" sz="1400" dirty="0"/>
              <a:t>    </a:t>
            </a:r>
            <a:r>
              <a:rPr lang="en-US" sz="1400" dirty="0" err="1"/>
              <a:t>Robot.</a:t>
            </a:r>
            <a:r>
              <a:rPr lang="en-US" sz="1400" i="1" dirty="0" err="1"/>
              <a:t>armSubSys.stopArm</a:t>
            </a:r>
            <a:r>
              <a:rPr lang="en-US" sz="1400" i="1" dirty="0"/>
              <a:t>();</a:t>
            </a:r>
          </a:p>
          <a:p>
            <a:r>
              <a:rPr lang="en-US" sz="1400" dirty="0"/>
              <a:t>    }</a:t>
            </a:r>
          </a:p>
          <a:p>
            <a:r>
              <a:rPr lang="en-US" sz="1400" dirty="0"/>
              <a:t>    // Called when another command which requires one or more of the same</a:t>
            </a:r>
          </a:p>
          <a:p>
            <a:r>
              <a:rPr lang="en-US" sz="1400" dirty="0"/>
              <a:t>    // subsystems is scheduled to run</a:t>
            </a:r>
          </a:p>
          <a:p>
            <a:r>
              <a:rPr lang="en-US" sz="1400" dirty="0"/>
              <a:t>    </a:t>
            </a:r>
            <a:r>
              <a:rPr lang="en-US" sz="1400" b="1" dirty="0"/>
              <a:t>protected void interrupted() {</a:t>
            </a:r>
          </a:p>
          <a:p>
            <a:r>
              <a:rPr lang="en-US" sz="1400" dirty="0"/>
              <a:t>    end();</a:t>
            </a:r>
          </a:p>
          <a:p>
            <a:r>
              <a:rPr lang="en-US" sz="1400" dirty="0"/>
              <a:t>    }</a:t>
            </a:r>
          </a:p>
          <a:p>
            <a:r>
              <a:rPr lang="en-US" sz="1400" dirty="0"/>
              <a:t>}</a:t>
            </a:r>
          </a:p>
        </p:txBody>
      </p:sp>
      <p:sp>
        <p:nvSpPr>
          <p:cNvPr id="4" name="TextBox 3"/>
          <p:cNvSpPr txBox="1"/>
          <p:nvPr/>
        </p:nvSpPr>
        <p:spPr>
          <a:xfrm>
            <a:off x="7052310" y="754380"/>
            <a:ext cx="4371903" cy="5078313"/>
          </a:xfrm>
          <a:prstGeom prst="rect">
            <a:avLst/>
          </a:prstGeom>
          <a:noFill/>
        </p:spPr>
        <p:txBody>
          <a:bodyPr wrap="square" rtlCol="0">
            <a:spAutoFit/>
          </a:bodyPr>
          <a:lstStyle/>
          <a:p>
            <a:r>
              <a:rPr lang="en-US" dirty="0" err="1"/>
              <a:t>ArmOffHome</a:t>
            </a:r>
            <a:r>
              <a:rPr lang="en-US" dirty="0"/>
              <a:t> command</a:t>
            </a:r>
          </a:p>
          <a:p>
            <a:endParaRPr lang="en-US" dirty="0"/>
          </a:p>
          <a:p>
            <a:r>
              <a:rPr lang="en-US" dirty="0"/>
              <a:t>Housekeeping code</a:t>
            </a:r>
          </a:p>
          <a:p>
            <a:r>
              <a:rPr lang="en-US" dirty="0"/>
              <a:t>	requires – only one command at a time may use a subsystem.</a:t>
            </a:r>
          </a:p>
          <a:p>
            <a:endParaRPr lang="en-US" dirty="0"/>
          </a:p>
          <a:p>
            <a:r>
              <a:rPr lang="en-US" dirty="0"/>
              <a:t>This command invokes the </a:t>
            </a:r>
            <a:r>
              <a:rPr lang="en-US" dirty="0" err="1"/>
              <a:t>moveUp</a:t>
            </a:r>
            <a:r>
              <a:rPr lang="en-US" dirty="0"/>
              <a:t> method until it is NOT on the home position limit switch.</a:t>
            </a:r>
          </a:p>
          <a:p>
            <a:endParaRPr lang="en-US" dirty="0"/>
          </a:p>
          <a:p>
            <a:r>
              <a:rPr lang="en-US" dirty="0"/>
              <a:t>At end, it stops the arm motor.  Another specifically named command.  It could also invoke the </a:t>
            </a:r>
            <a:r>
              <a:rPr lang="en-US" dirty="0" err="1"/>
              <a:t>moveArm</a:t>
            </a:r>
            <a:r>
              <a:rPr lang="en-US" dirty="0"/>
              <a:t> with a speed of zero.</a:t>
            </a:r>
          </a:p>
          <a:p>
            <a:endParaRPr lang="en-US" dirty="0"/>
          </a:p>
          <a:p>
            <a:r>
              <a:rPr lang="en-US" dirty="0"/>
              <a:t>What are the advantages to either way?</a:t>
            </a:r>
          </a:p>
          <a:p>
            <a:endParaRPr lang="en-US" dirty="0"/>
          </a:p>
          <a:p>
            <a:r>
              <a:rPr lang="en-US" dirty="0"/>
              <a:t>Note that if interrupted, it will still stop the motor.</a:t>
            </a:r>
          </a:p>
        </p:txBody>
      </p:sp>
    </p:spTree>
    <p:extLst>
      <p:ext uri="{BB962C8B-B14F-4D97-AF65-F5344CB8AC3E}">
        <p14:creationId xmlns:p14="http://schemas.microsoft.com/office/powerpoint/2010/main" val="1545355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955" y="664070"/>
            <a:ext cx="6061211" cy="5262979"/>
          </a:xfrm>
          <a:prstGeom prst="rect">
            <a:avLst/>
          </a:prstGeom>
          <a:noFill/>
          <a:ln>
            <a:solidFill>
              <a:schemeClr val="accent1"/>
            </a:solidFill>
          </a:ln>
        </p:spPr>
        <p:txBody>
          <a:bodyPr wrap="none" rtlCol="0">
            <a:spAutoFit/>
          </a:bodyPr>
          <a:lstStyle/>
          <a:p>
            <a:r>
              <a:rPr lang="en-US" sz="1400" b="1" dirty="0"/>
              <a:t>public class </a:t>
            </a:r>
            <a:r>
              <a:rPr lang="en-US" sz="1400" b="1" dirty="0" err="1"/>
              <a:t>ArmSetHome</a:t>
            </a:r>
            <a:r>
              <a:rPr lang="en-US" sz="1400" b="1" dirty="0"/>
              <a:t> extends Command {</a:t>
            </a:r>
          </a:p>
          <a:p>
            <a:r>
              <a:rPr lang="en-US" sz="1400" dirty="0"/>
              <a:t>    </a:t>
            </a:r>
            <a:r>
              <a:rPr lang="en-US" sz="1400" b="1" dirty="0"/>
              <a:t>public </a:t>
            </a:r>
            <a:r>
              <a:rPr lang="en-US" sz="1400" b="1" dirty="0" err="1"/>
              <a:t>ArmSetHome</a:t>
            </a:r>
            <a:r>
              <a:rPr lang="en-US" sz="1400" b="1" dirty="0"/>
              <a:t>() {</a:t>
            </a:r>
          </a:p>
          <a:p>
            <a:r>
              <a:rPr lang="en-US" sz="1400" dirty="0"/>
              <a:t>        requires(</a:t>
            </a:r>
            <a:r>
              <a:rPr lang="en-US" sz="1400" dirty="0" err="1"/>
              <a:t>Robot.</a:t>
            </a:r>
            <a:r>
              <a:rPr lang="en-US" sz="1400" i="1" dirty="0" err="1"/>
              <a:t>armSubSys</a:t>
            </a:r>
            <a:r>
              <a:rPr lang="en-US" sz="1400" i="1" dirty="0"/>
              <a:t>);</a:t>
            </a:r>
          </a:p>
          <a:p>
            <a:r>
              <a:rPr lang="en-US" sz="1400" dirty="0"/>
              <a:t>    }</a:t>
            </a:r>
          </a:p>
          <a:p>
            <a:r>
              <a:rPr lang="en-US" sz="1400" b="1" dirty="0"/>
              <a:t>   protected void initialize() {</a:t>
            </a:r>
          </a:p>
          <a:p>
            <a:r>
              <a:rPr lang="en-US" sz="1400" dirty="0"/>
              <a:t>    }</a:t>
            </a:r>
          </a:p>
          <a:p>
            <a:r>
              <a:rPr lang="en-US" sz="1400" dirty="0"/>
              <a:t>    // Called repeatedly when this Command is scheduled to run</a:t>
            </a:r>
          </a:p>
          <a:p>
            <a:r>
              <a:rPr lang="en-US" sz="1400" dirty="0"/>
              <a:t>    </a:t>
            </a:r>
            <a:r>
              <a:rPr lang="en-US" sz="1400" b="1" dirty="0"/>
              <a:t>protected void execute() {</a:t>
            </a:r>
          </a:p>
          <a:p>
            <a:r>
              <a:rPr lang="en-US" sz="1400" dirty="0"/>
              <a:t>      </a:t>
            </a:r>
            <a:r>
              <a:rPr lang="en-US" sz="1400" dirty="0" err="1"/>
              <a:t>Robot.</a:t>
            </a:r>
            <a:r>
              <a:rPr lang="en-US" sz="1400" i="1" dirty="0" err="1"/>
              <a:t>armSubSys.moveDown</a:t>
            </a:r>
            <a:r>
              <a:rPr lang="en-US" sz="1400" i="1" dirty="0"/>
              <a:t>();</a:t>
            </a:r>
          </a:p>
          <a:p>
            <a:r>
              <a:rPr lang="en-US" sz="1400" dirty="0"/>
              <a:t>    }</a:t>
            </a:r>
          </a:p>
          <a:p>
            <a:r>
              <a:rPr lang="en-US" sz="1400" dirty="0"/>
              <a:t>    // Make this return true when this Command no longer needs to run execute()</a:t>
            </a:r>
          </a:p>
          <a:p>
            <a:r>
              <a:rPr lang="en-US" sz="1400" dirty="0"/>
              <a:t>    </a:t>
            </a:r>
            <a:r>
              <a:rPr lang="en-US" sz="1400" b="1" dirty="0"/>
              <a:t>protected </a:t>
            </a:r>
            <a:r>
              <a:rPr lang="en-US" sz="1400" b="1" dirty="0" err="1"/>
              <a:t>boolean</a:t>
            </a:r>
            <a:r>
              <a:rPr lang="en-US" sz="1400" b="1" dirty="0"/>
              <a:t> </a:t>
            </a:r>
            <a:r>
              <a:rPr lang="en-US" sz="1400" b="1" dirty="0" err="1"/>
              <a:t>isFinished</a:t>
            </a:r>
            <a:r>
              <a:rPr lang="en-US" sz="1400" b="1" dirty="0"/>
              <a:t>() {</a:t>
            </a:r>
          </a:p>
          <a:p>
            <a:r>
              <a:rPr lang="en-US" sz="1400" dirty="0"/>
              <a:t>	    </a:t>
            </a:r>
            <a:r>
              <a:rPr lang="en-US" sz="1400" b="1" dirty="0"/>
              <a:t>if (</a:t>
            </a:r>
            <a:r>
              <a:rPr lang="en-US" sz="1400" b="1" dirty="0" err="1"/>
              <a:t>Robot.</a:t>
            </a:r>
            <a:r>
              <a:rPr lang="en-US" sz="1400" b="1" i="1" dirty="0" err="1"/>
              <a:t>armSubSys.isHome</a:t>
            </a:r>
            <a:r>
              <a:rPr lang="en-US" sz="1400" b="1" i="1" dirty="0"/>
              <a:t>()) {</a:t>
            </a:r>
          </a:p>
          <a:p>
            <a:r>
              <a:rPr lang="en-US" sz="1400" dirty="0"/>
              <a:t>	        </a:t>
            </a:r>
            <a:r>
              <a:rPr lang="en-US" sz="1400" dirty="0" err="1"/>
              <a:t>Robot.</a:t>
            </a:r>
            <a:r>
              <a:rPr lang="en-US" sz="1400" i="1" dirty="0" err="1"/>
              <a:t>armSubSys.newHomePID</a:t>
            </a:r>
            <a:r>
              <a:rPr lang="en-US" sz="1400" i="1" dirty="0"/>
              <a:t>();</a:t>
            </a:r>
          </a:p>
          <a:p>
            <a:r>
              <a:rPr lang="en-US" sz="1400" dirty="0"/>
              <a:t>	    }</a:t>
            </a:r>
          </a:p>
          <a:p>
            <a:r>
              <a:rPr lang="en-US" sz="1400" dirty="0"/>
              <a:t>	    </a:t>
            </a:r>
            <a:r>
              <a:rPr lang="en-US" sz="1400" b="1" dirty="0"/>
              <a:t>return </a:t>
            </a:r>
            <a:r>
              <a:rPr lang="en-US" sz="1400" b="1" dirty="0" err="1"/>
              <a:t>Robot.</a:t>
            </a:r>
            <a:r>
              <a:rPr lang="en-US" sz="1400" b="1" i="1" dirty="0" err="1"/>
              <a:t>armSubSys.isHome</a:t>
            </a:r>
            <a:r>
              <a:rPr lang="en-US" sz="1400" b="1" i="1" dirty="0"/>
              <a:t>() || </a:t>
            </a:r>
            <a:r>
              <a:rPr lang="en-US" sz="1400" b="1" i="1" dirty="0" err="1"/>
              <a:t>Robot.armSubSys.isBottom</a:t>
            </a:r>
            <a:r>
              <a:rPr lang="en-US" sz="1400" b="1" i="1" dirty="0"/>
              <a:t>();</a:t>
            </a:r>
          </a:p>
          <a:p>
            <a:r>
              <a:rPr lang="en-US" sz="1400" dirty="0"/>
              <a:t>    }</a:t>
            </a:r>
          </a:p>
          <a:p>
            <a:r>
              <a:rPr lang="en-US" sz="1400" b="1" dirty="0"/>
              <a:t>    protected void end() {</a:t>
            </a:r>
          </a:p>
          <a:p>
            <a:r>
              <a:rPr lang="en-US" sz="1400" dirty="0"/>
              <a:t>   	 </a:t>
            </a:r>
            <a:r>
              <a:rPr lang="en-US" sz="1400" dirty="0" err="1"/>
              <a:t>Robot.</a:t>
            </a:r>
            <a:r>
              <a:rPr lang="en-US" sz="1400" i="1" dirty="0" err="1"/>
              <a:t>armSubSys.stopArm</a:t>
            </a:r>
            <a:r>
              <a:rPr lang="en-US" sz="1400" i="1" dirty="0"/>
              <a:t>();</a:t>
            </a:r>
          </a:p>
          <a:p>
            <a:r>
              <a:rPr lang="en-US" sz="1400" dirty="0"/>
              <a:t>    }</a:t>
            </a:r>
          </a:p>
          <a:p>
            <a:r>
              <a:rPr lang="en-US" sz="1400" b="1" dirty="0"/>
              <a:t>    protected void interrupted() {</a:t>
            </a:r>
          </a:p>
          <a:p>
            <a:r>
              <a:rPr lang="en-US" sz="1400" dirty="0"/>
              <a:t>    	end();</a:t>
            </a:r>
          </a:p>
          <a:p>
            <a:r>
              <a:rPr lang="en-US" sz="1400" dirty="0"/>
              <a:t>    }</a:t>
            </a:r>
          </a:p>
          <a:p>
            <a:r>
              <a:rPr lang="en-US" sz="1400" dirty="0"/>
              <a:t>}</a:t>
            </a:r>
          </a:p>
        </p:txBody>
      </p:sp>
      <p:sp>
        <p:nvSpPr>
          <p:cNvPr id="4" name="TextBox 3"/>
          <p:cNvSpPr txBox="1"/>
          <p:nvPr/>
        </p:nvSpPr>
        <p:spPr>
          <a:xfrm>
            <a:off x="7052310" y="754380"/>
            <a:ext cx="4371903" cy="3970318"/>
          </a:xfrm>
          <a:prstGeom prst="rect">
            <a:avLst/>
          </a:prstGeom>
          <a:noFill/>
        </p:spPr>
        <p:txBody>
          <a:bodyPr wrap="square" rtlCol="0">
            <a:spAutoFit/>
          </a:bodyPr>
          <a:lstStyle/>
          <a:p>
            <a:r>
              <a:rPr lang="en-US" dirty="0" err="1"/>
              <a:t>ArmSetHome</a:t>
            </a:r>
            <a:r>
              <a:rPr lang="en-US" dirty="0"/>
              <a:t> command</a:t>
            </a:r>
          </a:p>
          <a:p>
            <a:endParaRPr lang="en-US" dirty="0"/>
          </a:p>
          <a:p>
            <a:endParaRPr lang="en-US" dirty="0"/>
          </a:p>
          <a:p>
            <a:r>
              <a:rPr lang="en-US" dirty="0"/>
              <a:t>This command invokes the move Down method until it is either on the Home or the Bottom switch.  (Checking the bottom is a safety escape just in case it was already below the home switch when </a:t>
            </a:r>
            <a:r>
              <a:rPr lang="en-US" dirty="0" err="1"/>
              <a:t>moveDown</a:t>
            </a:r>
            <a:r>
              <a:rPr lang="en-US" dirty="0"/>
              <a:t> was invoked – otherwise the command would continue until interrupted.)</a:t>
            </a:r>
          </a:p>
          <a:p>
            <a:endParaRPr lang="en-US" dirty="0"/>
          </a:p>
          <a:p>
            <a:r>
              <a:rPr lang="en-US" dirty="0"/>
              <a:t>When the Home switch is detected it invokes a method that we’ll look at in part 3 of this system.</a:t>
            </a:r>
          </a:p>
        </p:txBody>
      </p:sp>
    </p:spTree>
    <p:extLst>
      <p:ext uri="{BB962C8B-B14F-4D97-AF65-F5344CB8AC3E}">
        <p14:creationId xmlns:p14="http://schemas.microsoft.com/office/powerpoint/2010/main" val="41683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955" y="664070"/>
            <a:ext cx="5138651" cy="5786199"/>
          </a:xfrm>
          <a:prstGeom prst="rect">
            <a:avLst/>
          </a:prstGeom>
          <a:noFill/>
          <a:ln>
            <a:solidFill>
              <a:schemeClr val="accent1"/>
            </a:solidFill>
          </a:ln>
        </p:spPr>
        <p:txBody>
          <a:bodyPr wrap="none" rtlCol="0">
            <a:spAutoFit/>
          </a:bodyPr>
          <a:lstStyle/>
          <a:p>
            <a:r>
              <a:rPr lang="en-US" b="1" dirty="0"/>
              <a:t>public class </a:t>
            </a:r>
            <a:r>
              <a:rPr lang="en-US" b="1" dirty="0" err="1"/>
              <a:t>HomeArm</a:t>
            </a:r>
            <a:r>
              <a:rPr lang="en-US" b="1" dirty="0"/>
              <a:t> extends </a:t>
            </a:r>
            <a:r>
              <a:rPr lang="en-US" b="1" dirty="0" err="1"/>
              <a:t>CommandGroup</a:t>
            </a:r>
            <a:r>
              <a:rPr lang="en-US" b="1" dirty="0"/>
              <a:t> {</a:t>
            </a:r>
          </a:p>
          <a:p>
            <a:r>
              <a:rPr lang="en-US" dirty="0"/>
              <a:t>    </a:t>
            </a:r>
          </a:p>
          <a:p>
            <a:r>
              <a:rPr lang="en-US" dirty="0"/>
              <a:t>    </a:t>
            </a:r>
            <a:r>
              <a:rPr lang="en-US" b="1" dirty="0"/>
              <a:t>public  </a:t>
            </a:r>
            <a:r>
              <a:rPr lang="en-US" b="1" dirty="0" err="1"/>
              <a:t>HomeArm</a:t>
            </a:r>
            <a:r>
              <a:rPr lang="en-US" b="1" dirty="0"/>
              <a:t>() {</a:t>
            </a:r>
          </a:p>
          <a:p>
            <a:endParaRPr lang="en-US" dirty="0"/>
          </a:p>
          <a:p>
            <a:r>
              <a:rPr lang="en-US" dirty="0"/>
              <a:t>    requires(</a:t>
            </a:r>
            <a:r>
              <a:rPr lang="en-US" dirty="0" err="1"/>
              <a:t>Robot.</a:t>
            </a:r>
            <a:r>
              <a:rPr lang="en-US" i="1" dirty="0" err="1"/>
              <a:t>armSubSys</a:t>
            </a:r>
            <a:r>
              <a:rPr lang="en-US" i="1" dirty="0"/>
              <a:t>);</a:t>
            </a:r>
          </a:p>
          <a:p>
            <a:r>
              <a:rPr lang="en-US" dirty="0"/>
              <a:t>    </a:t>
            </a:r>
          </a:p>
          <a:p>
            <a:r>
              <a:rPr lang="en-US" dirty="0"/>
              <a:t>    </a:t>
            </a:r>
            <a:r>
              <a:rPr lang="en-US" dirty="0" err="1"/>
              <a:t>addSequential</a:t>
            </a:r>
            <a:r>
              <a:rPr lang="en-US" dirty="0"/>
              <a:t>(</a:t>
            </a:r>
            <a:r>
              <a:rPr lang="en-US" b="1" dirty="0"/>
              <a:t>new </a:t>
            </a:r>
            <a:r>
              <a:rPr lang="en-US" b="1" dirty="0" err="1"/>
              <a:t>ArmOffHome</a:t>
            </a:r>
            <a:r>
              <a:rPr lang="en-US" b="1" dirty="0"/>
              <a:t>());</a:t>
            </a:r>
          </a:p>
          <a:p>
            <a:r>
              <a:rPr lang="en-US" dirty="0"/>
              <a:t>    </a:t>
            </a:r>
            <a:r>
              <a:rPr lang="en-US" dirty="0" err="1"/>
              <a:t>addSequential</a:t>
            </a:r>
            <a:r>
              <a:rPr lang="en-US" dirty="0"/>
              <a:t>(</a:t>
            </a:r>
            <a:r>
              <a:rPr lang="en-US" b="1" dirty="0"/>
              <a:t>new </a:t>
            </a:r>
            <a:r>
              <a:rPr lang="en-US" b="1" dirty="0" err="1"/>
              <a:t>ArmSetHome</a:t>
            </a:r>
            <a:r>
              <a:rPr lang="en-US" b="1" dirty="0"/>
              <a:t>());</a:t>
            </a:r>
          </a:p>
          <a:p>
            <a:endParaRPr lang="en-US" dirty="0"/>
          </a:p>
          <a:p>
            <a:r>
              <a:rPr lang="en-US" dirty="0"/>
              <a:t>    }</a:t>
            </a:r>
          </a:p>
          <a:p>
            <a:r>
              <a:rPr lang="en-US" dirty="0"/>
              <a:t>}</a:t>
            </a:r>
          </a:p>
          <a:p>
            <a:endParaRPr lang="en-US" sz="1400" dirty="0"/>
          </a:p>
          <a:p>
            <a:r>
              <a:rPr lang="en-US" b="1" dirty="0"/>
              <a:t>public class Robot extends </a:t>
            </a:r>
            <a:r>
              <a:rPr lang="en-US" b="1" dirty="0" err="1"/>
              <a:t>IterativeRobot</a:t>
            </a:r>
            <a:r>
              <a:rPr lang="en-US" b="1" dirty="0"/>
              <a:t> {</a:t>
            </a:r>
          </a:p>
          <a:p>
            <a:r>
              <a:rPr lang="en-US" b="1" dirty="0"/>
              <a:t>public void </a:t>
            </a:r>
            <a:r>
              <a:rPr lang="en-US" b="1" dirty="0" err="1"/>
              <a:t>robotInit</a:t>
            </a:r>
            <a:r>
              <a:rPr lang="en-US" b="1" dirty="0"/>
              <a:t>() {</a:t>
            </a:r>
          </a:p>
          <a:p>
            <a:r>
              <a:rPr lang="en-US" dirty="0"/>
              <a:t>    </a:t>
            </a:r>
          </a:p>
          <a:p>
            <a:r>
              <a:rPr lang="en-US" dirty="0"/>
              <a:t>    </a:t>
            </a:r>
            <a:r>
              <a:rPr lang="en-US" dirty="0" err="1"/>
              <a:t>RobotMap.</a:t>
            </a:r>
            <a:r>
              <a:rPr lang="en-US" i="1" dirty="0" err="1"/>
              <a:t>init</a:t>
            </a:r>
            <a:r>
              <a:rPr lang="en-US" i="1" dirty="0"/>
              <a:t>();</a:t>
            </a:r>
          </a:p>
          <a:p>
            <a:r>
              <a:rPr lang="en-US" dirty="0"/>
              <a:t>        </a:t>
            </a:r>
            <a:r>
              <a:rPr lang="en-US" i="1" dirty="0" err="1"/>
              <a:t>armSubSys</a:t>
            </a:r>
            <a:r>
              <a:rPr lang="en-US" i="1" dirty="0"/>
              <a:t> = </a:t>
            </a:r>
            <a:r>
              <a:rPr lang="en-US" b="1" i="1" dirty="0"/>
              <a:t>new </a:t>
            </a:r>
            <a:r>
              <a:rPr lang="en-US" b="1" i="1" dirty="0" err="1"/>
              <a:t>ArmLinearActuator</a:t>
            </a:r>
            <a:r>
              <a:rPr lang="en-US" b="1" i="1" dirty="0"/>
              <a:t>();</a:t>
            </a:r>
          </a:p>
          <a:p>
            <a:r>
              <a:rPr lang="en-US" i="1" dirty="0"/>
              <a:t>	oi = </a:t>
            </a:r>
            <a:r>
              <a:rPr lang="en-US" b="1" i="1" dirty="0"/>
              <a:t>new OI();</a:t>
            </a:r>
          </a:p>
          <a:p>
            <a:r>
              <a:rPr lang="en-US" dirty="0"/>
              <a:t>        </a:t>
            </a:r>
            <a:r>
              <a:rPr lang="en-US" dirty="0" err="1"/>
              <a:t>autonomousCommand</a:t>
            </a:r>
            <a:r>
              <a:rPr lang="en-US" dirty="0"/>
              <a:t> = </a:t>
            </a:r>
            <a:r>
              <a:rPr lang="en-US" b="1" dirty="0"/>
              <a:t>new </a:t>
            </a:r>
            <a:r>
              <a:rPr lang="en-US" b="1" dirty="0" err="1"/>
              <a:t>HomeArm</a:t>
            </a:r>
            <a:r>
              <a:rPr lang="en-US" b="1" dirty="0"/>
              <a:t>();</a:t>
            </a:r>
          </a:p>
          <a:p>
            <a:r>
              <a:rPr lang="en-US" dirty="0"/>
              <a:t>}</a:t>
            </a:r>
          </a:p>
          <a:p>
            <a:endParaRPr lang="en-US" sz="1400" dirty="0"/>
          </a:p>
        </p:txBody>
      </p:sp>
      <p:sp>
        <p:nvSpPr>
          <p:cNvPr id="4" name="TextBox 3"/>
          <p:cNvSpPr txBox="1"/>
          <p:nvPr/>
        </p:nvSpPr>
        <p:spPr>
          <a:xfrm>
            <a:off x="6435090" y="765810"/>
            <a:ext cx="4760523" cy="3970318"/>
          </a:xfrm>
          <a:prstGeom prst="rect">
            <a:avLst/>
          </a:prstGeom>
          <a:noFill/>
        </p:spPr>
        <p:txBody>
          <a:bodyPr wrap="square" rtlCol="0">
            <a:spAutoFit/>
          </a:bodyPr>
          <a:lstStyle/>
          <a:p>
            <a:r>
              <a:rPr lang="en-US" dirty="0" err="1"/>
              <a:t>HomeArm</a:t>
            </a:r>
            <a:r>
              <a:rPr lang="en-US" dirty="0"/>
              <a:t> command group (list of commands done in sequence or parallel)</a:t>
            </a:r>
          </a:p>
          <a:p>
            <a:endParaRPr lang="en-US" dirty="0"/>
          </a:p>
          <a:p>
            <a:r>
              <a:rPr lang="en-US" dirty="0"/>
              <a:t>This command group is defined for use in autonomous phase of the </a:t>
            </a:r>
            <a:r>
              <a:rPr lang="en-US" dirty="0" err="1"/>
              <a:t>competion</a:t>
            </a:r>
            <a:r>
              <a:rPr lang="en-US" dirty="0"/>
              <a:t>.</a:t>
            </a:r>
          </a:p>
          <a:p>
            <a:endParaRPr lang="en-US" dirty="0"/>
          </a:p>
          <a:p>
            <a:r>
              <a:rPr lang="en-US" dirty="0"/>
              <a:t>Robot is the base class for all FRC robots and includes the methods invoked by the various states of the robot as supported by the Driver’s Station and Competition Field System.</a:t>
            </a:r>
          </a:p>
          <a:p>
            <a:endParaRPr lang="en-US" dirty="0"/>
          </a:p>
          <a:p>
            <a:r>
              <a:rPr lang="en-US" dirty="0"/>
              <a:t>But – this is not a good place for this particular function.  Homing mechanisms should be done at power-up, not when we’re trying to score points!</a:t>
            </a:r>
          </a:p>
        </p:txBody>
      </p:sp>
    </p:spTree>
    <p:extLst>
      <p:ext uri="{BB962C8B-B14F-4D97-AF65-F5344CB8AC3E}">
        <p14:creationId xmlns:p14="http://schemas.microsoft.com/office/powerpoint/2010/main" val="238894842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690</TotalTime>
  <Words>1160</Words>
  <Application>Microsoft Office PowerPoint</Application>
  <PresentationFormat>Widescreen</PresentationFormat>
  <Paragraphs>237</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Garamond</vt:lpstr>
      <vt:lpstr>Organic</vt:lpstr>
      <vt:lpstr>Object Oriented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Ohling</dc:creator>
  <cp:lastModifiedBy>Tim Ohling</cp:lastModifiedBy>
  <cp:revision>67</cp:revision>
  <dcterms:created xsi:type="dcterms:W3CDTF">2016-09-22T16:31:43Z</dcterms:created>
  <dcterms:modified xsi:type="dcterms:W3CDTF">2016-11-16T17:44:53Z</dcterms:modified>
</cp:coreProperties>
</file>