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6"/>
  </p:notesMasterIdLst>
  <p:sldIdLst>
    <p:sldId id="256" r:id="rId2"/>
    <p:sldId id="261" r:id="rId3"/>
    <p:sldId id="259" r:id="rId4"/>
    <p:sldId id="262" r:id="rId5"/>
    <p:sldId id="268" r:id="rId6"/>
    <p:sldId id="264" r:id="rId7"/>
    <p:sldId id="272" r:id="rId8"/>
    <p:sldId id="274" r:id="rId9"/>
    <p:sldId id="266" r:id="rId10"/>
    <p:sldId id="273" r:id="rId11"/>
    <p:sldId id="270" r:id="rId12"/>
    <p:sldId id="269" r:id="rId13"/>
    <p:sldId id="271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1B0B9-684F-45F6-91B4-DADBEF26290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8431B-E3E1-46AF-B1E9-2B8CCFB79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73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browser with references</a:t>
            </a:r>
            <a:r>
              <a:rPr lang="en-US" baseline="0" dirty="0"/>
              <a:t> open</a:t>
            </a:r>
          </a:p>
          <a:p>
            <a:r>
              <a:rPr lang="en-US" baseline="0" dirty="0"/>
              <a:t>Preferably with robot on</a:t>
            </a:r>
          </a:p>
          <a:p>
            <a:r>
              <a:rPr lang="en-US" baseline="0" dirty="0"/>
              <a:t>Provide background on the first two years of Java and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431B-E3E1-46AF-B1E9-2B8CCFB792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2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Starts with bottom level objects</a:t>
            </a:r>
          </a:p>
          <a:p>
            <a:r>
              <a:rPr lang="en-US" dirty="0"/>
              <a:t>Objects</a:t>
            </a:r>
            <a:r>
              <a:rPr lang="en-US" baseline="0" dirty="0"/>
              <a:t> are basic unit</a:t>
            </a:r>
          </a:p>
          <a:p>
            <a:r>
              <a:rPr lang="en-US" baseline="0" dirty="0"/>
              <a:t>Parameters are inputs to help define an object or for a method to use in performing its function</a:t>
            </a:r>
          </a:p>
          <a:p>
            <a:r>
              <a:rPr lang="en-US" baseline="0" dirty="0"/>
              <a:t>Functions are processes (</a:t>
            </a:r>
            <a:r>
              <a:rPr lang="en-US" baseline="0" dirty="0" err="1"/>
              <a:t>jave</a:t>
            </a:r>
            <a:r>
              <a:rPr lang="en-US" baseline="0" dirty="0"/>
              <a:t> methods) for the class/object</a:t>
            </a:r>
          </a:p>
          <a:p>
            <a:r>
              <a:rPr lang="en-US" baseline="0" dirty="0"/>
              <a:t>Object 3A extends object3 – can be a specific </a:t>
            </a:r>
            <a:r>
              <a:rPr lang="en-US" baseline="0" dirty="0" err="1"/>
              <a:t>instatiation</a:t>
            </a:r>
            <a:r>
              <a:rPr lang="en-US" baseline="0" dirty="0"/>
              <a:t> or can add extension (new methods)</a:t>
            </a:r>
          </a:p>
          <a:p>
            <a:r>
              <a:rPr lang="en-US" baseline="0" dirty="0"/>
              <a:t>A class is a blueprint or generic object with standard functions defined as methods</a:t>
            </a:r>
          </a:p>
          <a:p>
            <a:r>
              <a:rPr lang="en-US" baseline="0" dirty="0"/>
              <a:t>An object is an instance of the class (blueprint)</a:t>
            </a:r>
          </a:p>
          <a:p>
            <a:r>
              <a:rPr lang="en-US" baseline="0" dirty="0"/>
              <a:t>Create an object by “instantiating” a class.</a:t>
            </a:r>
          </a:p>
          <a:p>
            <a:r>
              <a:rPr lang="en-US" baseline="0" dirty="0"/>
              <a:t>Multiple objects can be combined to make an object with a broader definition</a:t>
            </a:r>
          </a:p>
          <a:p>
            <a:r>
              <a:rPr lang="en-US" baseline="0" dirty="0"/>
              <a:t>Encapsulation – keep the inner workings of the class hidden.</a:t>
            </a:r>
          </a:p>
          <a:p>
            <a:r>
              <a:rPr lang="en-US" baseline="0" dirty="0"/>
              <a:t>	expose methods</a:t>
            </a:r>
          </a:p>
          <a:p>
            <a:r>
              <a:rPr lang="en-US" baseline="0" dirty="0"/>
              <a:t>Example – big system designer specs a subsystem and puts out for bid.  They spec the functionality, not how it works internally.  </a:t>
            </a:r>
          </a:p>
          <a:p>
            <a:r>
              <a:rPr lang="en-US" baseline="0" dirty="0"/>
              <a:t>In FRC the best examples are speed controllers</a:t>
            </a:r>
          </a:p>
          <a:p>
            <a:r>
              <a:rPr lang="en-US" baseline="0" dirty="0"/>
              <a:t>We can do it to – allow build to come up with multiple hardware solutions as long as the functions are covered (public methods are the same)</a:t>
            </a:r>
          </a:p>
          <a:p>
            <a:r>
              <a:rPr lang="en-US" baseline="0" dirty="0"/>
              <a:t>For a test-bed, this can include “null” functions where the subsystem isn’t physically 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431B-E3E1-46AF-B1E9-2B8CCFB792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84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Controller is an INTERFACE standard</a:t>
            </a:r>
            <a:r>
              <a:rPr lang="en-US" baseline="0" dirty="0"/>
              <a:t> to all specific (make and model) motor controllers</a:t>
            </a:r>
          </a:p>
          <a:p>
            <a:r>
              <a:rPr lang="en-US" baseline="0" dirty="0"/>
              <a:t>Port is a required input so our code has the address of the controller</a:t>
            </a:r>
          </a:p>
          <a:p>
            <a:r>
              <a:rPr lang="en-US" baseline="0" dirty="0"/>
              <a:t>	PWM –wired port</a:t>
            </a:r>
          </a:p>
          <a:p>
            <a:r>
              <a:rPr lang="en-US" baseline="0" dirty="0"/>
              <a:t>	CAN – defined internally via web console</a:t>
            </a:r>
          </a:p>
          <a:p>
            <a:r>
              <a:rPr lang="en-US" baseline="0" dirty="0"/>
              <a:t>Set is a common method to send a “speed” value between -1 and 1 (zero is off) to the controller</a:t>
            </a:r>
          </a:p>
          <a:p>
            <a:r>
              <a:rPr lang="en-US" baseline="0" dirty="0"/>
              <a:t>The controller uses the speed range to send bus voltage (-12 to +12) to the motor</a:t>
            </a:r>
          </a:p>
          <a:p>
            <a:r>
              <a:rPr lang="en-US" baseline="0" dirty="0"/>
              <a:t>Digital Input can be any on/off one/zero input.  Limit switches (a spring loaded switch that has to be held to activate) are a common use.</a:t>
            </a:r>
          </a:p>
          <a:p>
            <a:r>
              <a:rPr lang="en-US" baseline="0" dirty="0"/>
              <a:t>	Be aware there are NO and NC switches, and “open” is considered “true” by </a:t>
            </a:r>
            <a:r>
              <a:rPr lang="en-US" baseline="0" dirty="0" err="1"/>
              <a:t>RoboRIO</a:t>
            </a:r>
            <a:r>
              <a:rPr lang="en-US" baseline="0" dirty="0"/>
              <a:t> circuitry</a:t>
            </a:r>
          </a:p>
          <a:p>
            <a:r>
              <a:rPr lang="en-US" baseline="0" dirty="0"/>
              <a:t>Sensors can be digital (0/1) or analog (0-1023 on </a:t>
            </a:r>
            <a:r>
              <a:rPr lang="en-US" baseline="0" dirty="0" err="1"/>
              <a:t>RoboRIO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431B-E3E1-46AF-B1E9-2B8CCFB792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39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specific implementation</a:t>
            </a:r>
          </a:p>
          <a:p>
            <a:r>
              <a:rPr lang="en-US" dirty="0"/>
              <a:t>Theoretical – not the actual code</a:t>
            </a:r>
            <a:r>
              <a:rPr lang="en-US" baseline="0" dirty="0"/>
              <a:t> – but a possible exercise</a:t>
            </a:r>
          </a:p>
          <a:p>
            <a:r>
              <a:rPr lang="en-US" baseline="0" dirty="0"/>
              <a:t>	Would be very appropriate if there were two actuators for the arm</a:t>
            </a:r>
          </a:p>
          <a:p>
            <a:r>
              <a:rPr lang="en-US" baseline="0" dirty="0"/>
              <a:t>Functions – methods</a:t>
            </a:r>
          </a:p>
          <a:p>
            <a:r>
              <a:rPr lang="en-US" baseline="0" dirty="0"/>
              <a:t>	encapsulation of the requirements of this implementation are buried inside the class</a:t>
            </a:r>
          </a:p>
          <a:p>
            <a:r>
              <a:rPr lang="en-US" baseline="0" dirty="0"/>
              <a:t>	motor direction</a:t>
            </a:r>
          </a:p>
          <a:p>
            <a:r>
              <a:rPr lang="en-US" baseline="0" dirty="0"/>
              <a:t>	NO vs NC switches</a:t>
            </a:r>
          </a:p>
          <a:p>
            <a:r>
              <a:rPr lang="en-US" baseline="0" dirty="0"/>
              <a:t>	Direction of the motor at the time it hits a limit switch</a:t>
            </a:r>
          </a:p>
          <a:p>
            <a:r>
              <a:rPr lang="en-US" baseline="0" dirty="0"/>
              <a:t>	This OO convention allows easier changes to a class, or different classes</a:t>
            </a:r>
          </a:p>
          <a:p>
            <a:r>
              <a:rPr lang="en-US" baseline="0" dirty="0"/>
              <a:t>	e.g. a designer can specify standard methods (functions) in a request for bids</a:t>
            </a:r>
          </a:p>
          <a:p>
            <a:r>
              <a:rPr lang="en-US" baseline="0" dirty="0"/>
              <a:t>	each bidder can build their internals for an object very differently, as long as the external functions produce the required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431B-E3E1-46AF-B1E9-2B8CCFB792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47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WARNING</a:t>
            </a:r>
          </a:p>
          <a:p>
            <a:r>
              <a:rPr lang="en-US" dirty="0"/>
              <a:t>The</a:t>
            </a:r>
            <a:r>
              <a:rPr lang="en-US" baseline="0" dirty="0"/>
              <a:t> logical structure of the </a:t>
            </a:r>
            <a:r>
              <a:rPr lang="en-US" baseline="0" dirty="0" err="1"/>
              <a:t>ArmSystem</a:t>
            </a:r>
            <a:r>
              <a:rPr lang="en-US" baseline="0" dirty="0"/>
              <a:t> project</a:t>
            </a:r>
          </a:p>
          <a:p>
            <a:r>
              <a:rPr lang="en-US" baseline="0" dirty="0"/>
              <a:t>The java “project has several “packages” or groupings of code members</a:t>
            </a:r>
          </a:p>
          <a:p>
            <a:r>
              <a:rPr lang="en-US" baseline="0" dirty="0"/>
              <a:t>	these are physically paths/folders in the workspace</a:t>
            </a:r>
          </a:p>
          <a:p>
            <a:r>
              <a:rPr lang="en-US" baseline="0" dirty="0"/>
              <a:t>	each “class” shown in Eclipse is a file</a:t>
            </a:r>
          </a:p>
          <a:p>
            <a:r>
              <a:rPr lang="en-US" baseline="0" dirty="0"/>
              <a:t>	a physical class can contain multiple class definitions – this can be an extensive subject on its own out of scope right now</a:t>
            </a:r>
          </a:p>
          <a:p>
            <a:r>
              <a:rPr lang="en-US" baseline="0" dirty="0"/>
              <a:t>OI, </a:t>
            </a:r>
            <a:r>
              <a:rPr lang="en-US" baseline="0" dirty="0" err="1"/>
              <a:t>RobotMap</a:t>
            </a:r>
            <a:r>
              <a:rPr lang="en-US" baseline="0" dirty="0"/>
              <a:t>, and Robot are grouped in the same package for FRC convention</a:t>
            </a:r>
          </a:p>
          <a:p>
            <a:r>
              <a:rPr lang="en-US" baseline="0" dirty="0"/>
              <a:t>Commands are in another package</a:t>
            </a:r>
          </a:p>
          <a:p>
            <a:r>
              <a:rPr lang="en-US" baseline="0" dirty="0"/>
              <a:t>	seen from another team was adding packages to group commands by the subsystem they work with (e.g. all Arm together, all Drive together, etc.)</a:t>
            </a:r>
          </a:p>
          <a:p>
            <a:r>
              <a:rPr lang="en-US" baseline="0" dirty="0"/>
              <a:t>Subsystems are in a package</a:t>
            </a:r>
          </a:p>
          <a:p>
            <a:r>
              <a:rPr lang="en-US" baseline="0" dirty="0"/>
              <a:t>Classes are the distinct blueprints for each object</a:t>
            </a:r>
          </a:p>
          <a:p>
            <a:r>
              <a:rPr lang="en-US" baseline="0" dirty="0" err="1"/>
              <a:t>RobotBuilder</a:t>
            </a:r>
            <a:r>
              <a:rPr lang="en-US" baseline="0" dirty="0"/>
              <a:t> as a tool is something we’ve used the last two seasons to kick-start code</a:t>
            </a:r>
          </a:p>
          <a:p>
            <a:r>
              <a:rPr lang="en-US" baseline="0" dirty="0"/>
              <a:t>The </a:t>
            </a:r>
            <a:r>
              <a:rPr lang="en-US" baseline="0" dirty="0" err="1"/>
              <a:t>wpilib</a:t>
            </a:r>
            <a:r>
              <a:rPr lang="en-US" baseline="0" dirty="0"/>
              <a:t> extensions to Eclipse provide templates under the “new” for commands, command groups, subsystems, etc. for specific FRC class types</a:t>
            </a:r>
          </a:p>
          <a:p>
            <a:r>
              <a:rPr lang="en-US" baseline="0" dirty="0"/>
              <a:t>Code generators have their limits, and </a:t>
            </a:r>
            <a:r>
              <a:rPr lang="en-US" baseline="0" dirty="0" err="1"/>
              <a:t>RobotBuilder</a:t>
            </a:r>
            <a:r>
              <a:rPr lang="en-US" baseline="0" dirty="0"/>
              <a:t> does create confusion for a java novice by using the same names for objects and classes – not necessary a bad thing unless the class is generic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431B-E3E1-46AF-B1E9-2B8CCFB792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80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get hung up in the exact layout.</a:t>
            </a:r>
            <a:r>
              <a:rPr lang="en-US" baseline="0" dirty="0"/>
              <a:t>  Screen shots are from installs with additional tools.</a:t>
            </a:r>
          </a:p>
          <a:p>
            <a:r>
              <a:rPr lang="en-US" baseline="0" dirty="0"/>
              <a:t>There are some new wrinkles in this sample that we’ll get into when looking at the code</a:t>
            </a:r>
          </a:p>
          <a:p>
            <a:r>
              <a:rPr lang="en-US" dirty="0"/>
              <a:t>NOTE that the</a:t>
            </a:r>
            <a:r>
              <a:rPr lang="en-US" baseline="0" dirty="0"/>
              <a:t> names shown at the detail level in this shot are class names, the physical files may actually contain multiple classes. </a:t>
            </a:r>
          </a:p>
          <a:p>
            <a:r>
              <a:rPr lang="en-US" baseline="0" dirty="0"/>
              <a:t>Be aware of the logical code structure, not just where each piece is stored.</a:t>
            </a:r>
          </a:p>
          <a:p>
            <a:r>
              <a:rPr lang="en-US" baseline="0" dirty="0"/>
              <a:t>Also note that the </a:t>
            </a:r>
            <a:r>
              <a:rPr lang="en-US" baseline="0" dirty="0" err="1"/>
              <a:t>wpilib</a:t>
            </a:r>
            <a:r>
              <a:rPr lang="en-US" baseline="0" dirty="0"/>
              <a:t> source is all available here and can be looked at.  Some teams have programmers that have “enhanced” the </a:t>
            </a:r>
            <a:r>
              <a:rPr lang="en-US" baseline="0" dirty="0" err="1"/>
              <a:t>wpi</a:t>
            </a:r>
            <a:r>
              <a:rPr lang="en-US" baseline="0" dirty="0"/>
              <a:t>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431B-E3E1-46AF-B1E9-2B8CCFB792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7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eclipse</a:t>
            </a:r>
            <a:r>
              <a:rPr lang="en-US" baseline="0" dirty="0"/>
              <a:t> open to the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431B-E3E1-46AF-B1E9-2B8CCFB792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21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661C814-0C51-44D7-BAA9-105AE0B6C1A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26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4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779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613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07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723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616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716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37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6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82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1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65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74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4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32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3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61C814-0C51-44D7-BAA9-105AE0B6C1A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index.html" TargetMode="External"/><Relationship Id="rId2" Type="http://schemas.openxmlformats.org/officeDocument/2006/relationships/hyperlink" Target="http://docs.oracle.com/javase/tutorial/java/concepts/index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first.wpi.edu/FRC/roborio/release/docs/java/" TargetMode="External"/><Relationship Id="rId4" Type="http://schemas.openxmlformats.org/officeDocument/2006/relationships/hyperlink" Target="https://wpilib.screenstepslive.com/s/4485/m/1380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eclipse.org/hom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Objects, Inheritance, Encapsulation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FRC Java</a:t>
            </a:r>
          </a:p>
          <a:p>
            <a:r>
              <a:rPr lang="en-US" dirty="0" err="1"/>
              <a:t>ArmSystem</a:t>
            </a:r>
            <a:r>
              <a:rPr lang="en-US" dirty="0"/>
              <a:t> Part 1 – Basic Movement</a:t>
            </a:r>
          </a:p>
        </p:txBody>
      </p:sp>
    </p:spTree>
    <p:extLst>
      <p:ext uri="{BB962C8B-B14F-4D97-AF65-F5344CB8AC3E}">
        <p14:creationId xmlns:p14="http://schemas.microsoft.com/office/powerpoint/2010/main" val="3084888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4186" y="1667652"/>
            <a:ext cx="5386475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public class </a:t>
            </a:r>
            <a:r>
              <a:rPr lang="en-US" b="1" dirty="0" err="1"/>
              <a:t>ArmLinearActuator</a:t>
            </a:r>
            <a:r>
              <a:rPr lang="en-US" b="1" dirty="0"/>
              <a:t> extends Subsystem {</a:t>
            </a:r>
          </a:p>
          <a:p>
            <a:r>
              <a:rPr lang="en-US" b="1" dirty="0"/>
              <a:t>Cont.</a:t>
            </a:r>
          </a:p>
          <a:p>
            <a:endParaRPr lang="en-US" b="1" dirty="0"/>
          </a:p>
          <a:p>
            <a:r>
              <a:rPr lang="en-US" b="1" dirty="0"/>
              <a:t>public void </a:t>
            </a:r>
            <a:r>
              <a:rPr lang="en-US" b="1" u="sng" dirty="0" err="1"/>
              <a:t>ArmLinearActuator</a:t>
            </a:r>
            <a:r>
              <a:rPr lang="en-US" b="1" u="sng" dirty="0"/>
              <a:t>() {</a:t>
            </a:r>
          </a:p>
          <a:p>
            <a:r>
              <a:rPr lang="en-US" dirty="0"/>
              <a:t>    </a:t>
            </a:r>
            <a:r>
              <a:rPr lang="en-US" b="1" dirty="0"/>
              <a:t>if (</a:t>
            </a:r>
            <a:r>
              <a:rPr lang="en-US" b="1" dirty="0" err="1"/>
              <a:t>invMotor</a:t>
            </a:r>
            <a:r>
              <a:rPr lang="en-US" b="1" dirty="0"/>
              <a:t>) {</a:t>
            </a:r>
          </a:p>
          <a:p>
            <a:r>
              <a:rPr lang="en-US" dirty="0"/>
              <a:t>    	</a:t>
            </a:r>
            <a:r>
              <a:rPr lang="en-US" dirty="0" err="1"/>
              <a:t>armLiftMotor.setInverted</a:t>
            </a:r>
            <a:r>
              <a:rPr lang="en-US" dirty="0"/>
              <a:t>(</a:t>
            </a:r>
            <a:r>
              <a:rPr lang="en-US" dirty="0" err="1"/>
              <a:t>invMotor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</a:t>
            </a:r>
            <a:r>
              <a:rPr lang="en-US" b="1" dirty="0"/>
              <a:t>public void </a:t>
            </a:r>
            <a:r>
              <a:rPr lang="en-US" b="1" dirty="0" err="1"/>
              <a:t>initDefaultCommand</a:t>
            </a:r>
            <a:r>
              <a:rPr lang="en-US" b="1" dirty="0"/>
              <a:t>() {</a:t>
            </a:r>
          </a:p>
          <a:p>
            <a:r>
              <a:rPr lang="en-US" dirty="0"/>
              <a:t>      </a:t>
            </a:r>
            <a:r>
              <a:rPr lang="en-US" dirty="0" err="1"/>
              <a:t>setDefaultCommand</a:t>
            </a:r>
            <a:r>
              <a:rPr lang="en-US" dirty="0"/>
              <a:t>(</a:t>
            </a:r>
            <a:r>
              <a:rPr lang="en-US" b="1" dirty="0"/>
              <a:t>new </a:t>
            </a:r>
            <a:r>
              <a:rPr lang="en-US" b="1" dirty="0" err="1"/>
              <a:t>JoystickArmMove</a:t>
            </a:r>
            <a:r>
              <a:rPr lang="en-US" b="1" dirty="0"/>
              <a:t>());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12280" y="1667652"/>
            <a:ext cx="45077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Housekeeping code</a:t>
            </a:r>
          </a:p>
          <a:p>
            <a:endParaRPr lang="en-US" dirty="0"/>
          </a:p>
          <a:p>
            <a:r>
              <a:rPr lang="en-US" dirty="0"/>
              <a:t>Method </a:t>
            </a:r>
            <a:r>
              <a:rPr lang="en-US" dirty="0" err="1"/>
              <a:t>ArmLinearActuator</a:t>
            </a:r>
            <a:r>
              <a:rPr lang="en-US" dirty="0"/>
              <a:t> is a “constructor” method that gets invoked when the class is instantiated.  More later…</a:t>
            </a:r>
          </a:p>
          <a:p>
            <a:endParaRPr lang="en-US" dirty="0"/>
          </a:p>
          <a:p>
            <a:r>
              <a:rPr lang="en-US" dirty="0" err="1"/>
              <a:t>initDefaultCommand</a:t>
            </a:r>
            <a:r>
              <a:rPr lang="en-US" dirty="0"/>
              <a:t> names the default command (if any) for the subsystem.  In this example, it’s </a:t>
            </a:r>
            <a:r>
              <a:rPr lang="en-US" dirty="0" err="1"/>
              <a:t>JoystickArmMove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default command will be in effect when no other command is active.</a:t>
            </a:r>
          </a:p>
        </p:txBody>
      </p:sp>
    </p:spTree>
    <p:extLst>
      <p:ext uri="{BB962C8B-B14F-4D97-AF65-F5344CB8AC3E}">
        <p14:creationId xmlns:p14="http://schemas.microsoft.com/office/powerpoint/2010/main" val="1191368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3733" y="1851377"/>
            <a:ext cx="5386475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public class </a:t>
            </a:r>
            <a:r>
              <a:rPr lang="en-US" b="1" dirty="0" err="1"/>
              <a:t>ArmLinearActuator</a:t>
            </a:r>
            <a:r>
              <a:rPr lang="en-US" b="1" dirty="0"/>
              <a:t> extends Subsystem {</a:t>
            </a:r>
          </a:p>
          <a:p>
            <a:r>
              <a:rPr lang="en-US" b="1" dirty="0"/>
              <a:t>Cont.</a:t>
            </a:r>
          </a:p>
          <a:p>
            <a:endParaRPr lang="en-US" b="1" dirty="0"/>
          </a:p>
          <a:p>
            <a:r>
              <a:rPr lang="en-US" b="1" dirty="0"/>
              <a:t>public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isTop</a:t>
            </a:r>
            <a:r>
              <a:rPr lang="en-US" b="1" dirty="0"/>
              <a:t>() {</a:t>
            </a:r>
          </a:p>
          <a:p>
            <a:r>
              <a:rPr lang="en-US" dirty="0"/>
              <a:t>    </a:t>
            </a:r>
            <a:r>
              <a:rPr lang="en-US" b="1" dirty="0"/>
              <a:t>return !</a:t>
            </a:r>
            <a:r>
              <a:rPr lang="en-US" b="1" dirty="0" err="1"/>
              <a:t>topLimSw.get</a:t>
            </a:r>
            <a:r>
              <a:rPr lang="en-US" b="1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   </a:t>
            </a:r>
          </a:p>
          <a:p>
            <a:r>
              <a:rPr lang="en-US" b="1" dirty="0"/>
              <a:t>public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isBottom</a:t>
            </a:r>
            <a:r>
              <a:rPr lang="en-US" b="1" dirty="0"/>
              <a:t>() {</a:t>
            </a:r>
          </a:p>
          <a:p>
            <a:r>
              <a:rPr lang="en-US" dirty="0"/>
              <a:t>    </a:t>
            </a:r>
            <a:r>
              <a:rPr lang="en-US" b="1" dirty="0"/>
              <a:t>return !</a:t>
            </a:r>
            <a:r>
              <a:rPr lang="en-US" b="1" dirty="0" err="1"/>
              <a:t>scoopLimSw.get</a:t>
            </a:r>
            <a:r>
              <a:rPr lang="en-US" b="1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5996" y="1180618"/>
            <a:ext cx="45488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 Switches for the Top and Bottom of the </a:t>
            </a:r>
            <a:r>
              <a:rPr lang="en-US" dirty="0" err="1"/>
              <a:t>LinearActuator</a:t>
            </a:r>
            <a:r>
              <a:rPr lang="en-US" dirty="0"/>
              <a:t>.  These are </a:t>
            </a:r>
            <a:r>
              <a:rPr lang="en-US" dirty="0" err="1"/>
              <a:t>DigitalInput</a:t>
            </a:r>
            <a:r>
              <a:rPr lang="en-US" dirty="0"/>
              <a:t> objects, so the most common thing we need to do is “get” the Boolean value telling us if the switch is open (true) or closed (false).</a:t>
            </a:r>
          </a:p>
          <a:p>
            <a:endParaRPr lang="en-US" dirty="0"/>
          </a:p>
          <a:p>
            <a:r>
              <a:rPr lang="en-US" dirty="0"/>
              <a:t>There needs to be communication again between Programming and Electrical/Mechanical about the type of switch being used.</a:t>
            </a:r>
          </a:p>
          <a:p>
            <a:endParaRPr lang="en-US" dirty="0"/>
          </a:p>
          <a:p>
            <a:r>
              <a:rPr lang="en-US" dirty="0"/>
              <a:t>Normally Open read true unless held in.</a:t>
            </a:r>
          </a:p>
          <a:p>
            <a:r>
              <a:rPr lang="en-US" dirty="0"/>
              <a:t>Normally Closed read false unless held in.</a:t>
            </a:r>
          </a:p>
          <a:p>
            <a:endParaRPr lang="en-US" dirty="0"/>
          </a:p>
          <a:p>
            <a:r>
              <a:rPr lang="en-US" dirty="0"/>
              <a:t>Normally Open were used here, so the ! (not) inverts the Boolean to provide the logically correct true/false return.</a:t>
            </a:r>
          </a:p>
        </p:txBody>
      </p:sp>
    </p:spTree>
    <p:extLst>
      <p:ext uri="{BB962C8B-B14F-4D97-AF65-F5344CB8AC3E}">
        <p14:creationId xmlns:p14="http://schemas.microsoft.com/office/powerpoint/2010/main" val="1263227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7119" y="1194431"/>
            <a:ext cx="7235331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public void </a:t>
            </a:r>
            <a:r>
              <a:rPr lang="en-US" sz="1600" b="1" dirty="0" err="1"/>
              <a:t>moveArm</a:t>
            </a:r>
            <a:r>
              <a:rPr lang="en-US" sz="1600" b="1" dirty="0"/>
              <a:t>(double speed) {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    </a:t>
            </a:r>
            <a:r>
              <a:rPr lang="en-US" sz="1600" b="1" dirty="0"/>
              <a:t>if (</a:t>
            </a:r>
            <a:r>
              <a:rPr lang="en-US" sz="1600" b="1" dirty="0" err="1"/>
              <a:t>isTop</a:t>
            </a:r>
            <a:r>
              <a:rPr lang="en-US" sz="1600" b="1" dirty="0"/>
              <a:t>() == true) {</a:t>
            </a:r>
          </a:p>
          <a:p>
            <a:r>
              <a:rPr lang="en-US" sz="1600" dirty="0"/>
              <a:t>    	</a:t>
            </a:r>
            <a:r>
              <a:rPr lang="en-US" sz="1600" b="1" dirty="0"/>
              <a:t>if((</a:t>
            </a:r>
            <a:r>
              <a:rPr lang="en-US" sz="1600" b="1" dirty="0" err="1"/>
              <a:t>invMotor</a:t>
            </a:r>
            <a:r>
              <a:rPr lang="en-US" sz="1600" b="1" dirty="0"/>
              <a:t> == true &amp; speed &lt; 0) || (</a:t>
            </a:r>
            <a:r>
              <a:rPr lang="en-US" sz="1600" b="1" dirty="0" err="1"/>
              <a:t>invMotor</a:t>
            </a:r>
            <a:r>
              <a:rPr lang="en-US" sz="1600" b="1" dirty="0"/>
              <a:t> == false &amp; speed &gt; 0)) {</a:t>
            </a:r>
          </a:p>
          <a:p>
            <a:r>
              <a:rPr lang="en-US" sz="1600" dirty="0"/>
              <a:t>    		speed = 0;</a:t>
            </a:r>
          </a:p>
          <a:p>
            <a:r>
              <a:rPr lang="en-US" sz="1600" dirty="0"/>
              <a:t>    	}</a:t>
            </a:r>
          </a:p>
          <a:p>
            <a:r>
              <a:rPr lang="en-US" sz="1600" dirty="0"/>
              <a:t>    } </a:t>
            </a:r>
            <a:r>
              <a:rPr lang="en-US" sz="1600" b="1" dirty="0"/>
              <a:t>else {</a:t>
            </a:r>
          </a:p>
          <a:p>
            <a:r>
              <a:rPr lang="en-US" sz="1600" dirty="0"/>
              <a:t>    	</a:t>
            </a:r>
            <a:r>
              <a:rPr lang="en-US" sz="1600" b="1" dirty="0"/>
              <a:t>if (</a:t>
            </a:r>
            <a:r>
              <a:rPr lang="en-US" sz="1600" b="1" dirty="0" err="1"/>
              <a:t>isBottom</a:t>
            </a:r>
            <a:r>
              <a:rPr lang="en-US" sz="1600" b="1" dirty="0"/>
              <a:t>() == true) {</a:t>
            </a:r>
          </a:p>
          <a:p>
            <a:r>
              <a:rPr lang="en-US" sz="1600" dirty="0"/>
              <a:t>        	</a:t>
            </a:r>
            <a:r>
              <a:rPr lang="en-US" sz="1600" b="1" dirty="0"/>
              <a:t>if((</a:t>
            </a:r>
            <a:r>
              <a:rPr lang="en-US" sz="1600" b="1" dirty="0" err="1"/>
              <a:t>invMotor</a:t>
            </a:r>
            <a:r>
              <a:rPr lang="en-US" sz="1600" b="1" dirty="0"/>
              <a:t> == true &amp; speed &gt; 0) || (</a:t>
            </a:r>
            <a:r>
              <a:rPr lang="en-US" sz="1600" b="1" dirty="0" err="1"/>
              <a:t>invMotor</a:t>
            </a:r>
            <a:r>
              <a:rPr lang="en-US" sz="1600" b="1" dirty="0"/>
              <a:t> == false &amp; speed &lt; 0)) {</a:t>
            </a:r>
          </a:p>
          <a:p>
            <a:r>
              <a:rPr lang="en-US" sz="1600" dirty="0"/>
              <a:t>        		speed = 0;</a:t>
            </a:r>
          </a:p>
          <a:p>
            <a:r>
              <a:rPr lang="en-US" sz="1600" dirty="0"/>
              <a:t>        	}</a:t>
            </a:r>
          </a:p>
          <a:p>
            <a:r>
              <a:rPr lang="en-US" sz="1600" dirty="0"/>
              <a:t>    	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armLiftMotor.set</a:t>
            </a:r>
            <a:r>
              <a:rPr lang="en-US" sz="1600" dirty="0"/>
              <a:t>(speed);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logArm</a:t>
            </a:r>
            <a:r>
              <a:rPr lang="en-US" sz="1600" dirty="0"/>
              <a:t>();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9620" y="1194431"/>
            <a:ext cx="30350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moveArm</a:t>
            </a:r>
            <a:r>
              <a:rPr lang="en-US" dirty="0"/>
              <a:t> method is given a “speed” value of type double.</a:t>
            </a:r>
          </a:p>
          <a:p>
            <a:endParaRPr lang="en-US" dirty="0"/>
          </a:p>
          <a:p>
            <a:r>
              <a:rPr lang="en-US" dirty="0"/>
              <a:t>It checks the top and bottom limit </a:t>
            </a:r>
            <a:r>
              <a:rPr lang="en-US" dirty="0" err="1"/>
              <a:t>switchs</a:t>
            </a:r>
            <a:r>
              <a:rPr lang="en-US" dirty="0"/>
              <a:t> along with the direction of travel and sets the speed to zero if motion needs to be stopped.</a:t>
            </a:r>
          </a:p>
          <a:p>
            <a:endParaRPr lang="en-US" dirty="0"/>
          </a:p>
          <a:p>
            <a:r>
              <a:rPr lang="en-US" dirty="0"/>
              <a:t>The validated speed is passed to the </a:t>
            </a:r>
            <a:r>
              <a:rPr lang="en-US" dirty="0" err="1"/>
              <a:t>armLiftMotor.set</a:t>
            </a:r>
            <a:r>
              <a:rPr lang="en-US" dirty="0"/>
              <a:t> method to drive the speed controller.</a:t>
            </a:r>
          </a:p>
          <a:p>
            <a:endParaRPr lang="en-US" dirty="0"/>
          </a:p>
          <a:p>
            <a:r>
              <a:rPr lang="en-US" dirty="0" err="1"/>
              <a:t>logArm</a:t>
            </a:r>
            <a:r>
              <a:rPr lang="en-US" dirty="0"/>
              <a:t> sends telemetry to the dashboard.</a:t>
            </a:r>
          </a:p>
        </p:txBody>
      </p:sp>
    </p:spTree>
    <p:extLst>
      <p:ext uri="{BB962C8B-B14F-4D97-AF65-F5344CB8AC3E}">
        <p14:creationId xmlns:p14="http://schemas.microsoft.com/office/powerpoint/2010/main" val="2476273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3422" y="767644"/>
            <a:ext cx="5874557" cy="54784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public class </a:t>
            </a:r>
            <a:r>
              <a:rPr lang="en-US" sz="1400" b="1" dirty="0" err="1"/>
              <a:t>JoystickArmMove</a:t>
            </a:r>
            <a:r>
              <a:rPr lang="en-US" sz="1400" b="1" dirty="0"/>
              <a:t> extends Command {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public </a:t>
            </a:r>
            <a:r>
              <a:rPr lang="en-US" sz="1400" b="1" dirty="0" err="1"/>
              <a:t>JoystickArmMove</a:t>
            </a:r>
            <a:r>
              <a:rPr lang="en-US" sz="1400" b="1" dirty="0"/>
              <a:t>() {</a:t>
            </a:r>
          </a:p>
          <a:p>
            <a:r>
              <a:rPr lang="en-US" sz="1400" dirty="0"/>
              <a:t>        requires(</a:t>
            </a:r>
            <a:r>
              <a:rPr lang="en-US" sz="1400" dirty="0" err="1"/>
              <a:t>Robot.</a:t>
            </a:r>
            <a:r>
              <a:rPr lang="en-US" sz="1400" i="1" dirty="0" err="1"/>
              <a:t>armSubSys</a:t>
            </a:r>
            <a:r>
              <a:rPr lang="en-US" sz="1400" i="1" dirty="0"/>
              <a:t>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// Called just before this Command runs the first time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protected void initialize() {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// Called repeatedly when this Command is scheduled to run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protected void execute() {</a:t>
            </a:r>
          </a:p>
          <a:p>
            <a:r>
              <a:rPr lang="en-US" sz="1400" dirty="0"/>
              <a:t>    	</a:t>
            </a:r>
            <a:r>
              <a:rPr lang="en-US" sz="1400" dirty="0" err="1"/>
              <a:t>Robot.</a:t>
            </a:r>
            <a:r>
              <a:rPr lang="en-US" sz="1400" i="1" dirty="0" err="1"/>
              <a:t>armSubSys.moveArm</a:t>
            </a:r>
            <a:r>
              <a:rPr lang="en-US" sz="1400" i="1" dirty="0"/>
              <a:t>(Robot.oi.joystick1.getY());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// Make this return true when this Command no longer needs to run execute()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protected </a:t>
            </a:r>
            <a:r>
              <a:rPr lang="en-US" sz="1400" b="1" dirty="0" err="1"/>
              <a:t>boolean</a:t>
            </a:r>
            <a:r>
              <a:rPr lang="en-US" sz="1400" b="1" dirty="0"/>
              <a:t> </a:t>
            </a:r>
            <a:r>
              <a:rPr lang="en-US" sz="1400" b="1" dirty="0" err="1"/>
              <a:t>isFinished</a:t>
            </a:r>
            <a:r>
              <a:rPr lang="en-US" sz="1400" b="1" dirty="0"/>
              <a:t>() {</a:t>
            </a:r>
          </a:p>
          <a:p>
            <a:r>
              <a:rPr lang="en-US" sz="1400" dirty="0"/>
              <a:t>        </a:t>
            </a:r>
            <a:r>
              <a:rPr lang="en-US" sz="1400" b="1" dirty="0"/>
              <a:t>return false;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// Called once after </a:t>
            </a:r>
            <a:r>
              <a:rPr lang="en-US" sz="1400" dirty="0" err="1"/>
              <a:t>isFinished</a:t>
            </a:r>
            <a:r>
              <a:rPr lang="en-US" sz="1400" dirty="0"/>
              <a:t> returns true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protected void end() {</a:t>
            </a:r>
          </a:p>
          <a:p>
            <a:r>
              <a:rPr lang="en-US" sz="1400" dirty="0"/>
              <a:t>    	</a:t>
            </a:r>
            <a:r>
              <a:rPr lang="en-US" sz="1400" dirty="0" err="1"/>
              <a:t>Robot.</a:t>
            </a:r>
            <a:r>
              <a:rPr lang="en-US" sz="1400" i="1" dirty="0" err="1"/>
              <a:t>armSubSys.stopArm</a:t>
            </a:r>
            <a:r>
              <a:rPr lang="en-US" sz="1400" i="1" dirty="0"/>
              <a:t>();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// Called when another command which requires one or more of the same</a:t>
            </a:r>
          </a:p>
          <a:p>
            <a:r>
              <a:rPr lang="en-US" sz="1400" dirty="0"/>
              <a:t>    // subsystems is scheduled to run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protected void interrupted() {</a:t>
            </a:r>
          </a:p>
          <a:p>
            <a:r>
              <a:rPr lang="en-US" sz="1400" dirty="0"/>
              <a:t>    	end();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2310" y="754380"/>
            <a:ext cx="43719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JoystickArmMove</a:t>
            </a:r>
            <a:r>
              <a:rPr lang="en-US" dirty="0"/>
              <a:t> command</a:t>
            </a:r>
          </a:p>
          <a:p>
            <a:endParaRPr lang="en-US" dirty="0"/>
          </a:p>
          <a:p>
            <a:r>
              <a:rPr lang="en-US" dirty="0"/>
              <a:t>Housekeeping code</a:t>
            </a:r>
          </a:p>
          <a:p>
            <a:r>
              <a:rPr lang="en-US" dirty="0"/>
              <a:t>	requires – only one command at a time may use a subsystem.</a:t>
            </a:r>
          </a:p>
          <a:p>
            <a:endParaRPr lang="en-US" dirty="0"/>
          </a:p>
          <a:p>
            <a:r>
              <a:rPr lang="en-US" dirty="0"/>
              <a:t>This command passes the joystick Y axis (forward/backward) directly through to the subsystem </a:t>
            </a:r>
            <a:r>
              <a:rPr lang="en-US" dirty="0" err="1"/>
              <a:t>moveArm</a:t>
            </a:r>
            <a:r>
              <a:rPr lang="en-US" dirty="0"/>
              <a:t> method.  NOTE that the object name is used, not the class name</a:t>
            </a:r>
          </a:p>
          <a:p>
            <a:endParaRPr lang="en-US" dirty="0"/>
          </a:p>
          <a:p>
            <a:r>
              <a:rPr lang="en-US" dirty="0"/>
              <a:t>The methods shown are standard for all commands, and we’ll dig more into what they’re used for in </a:t>
            </a:r>
            <a:r>
              <a:rPr lang="en-US"/>
              <a:t>later examples.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55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7306" y="1679813"/>
            <a:ext cx="610013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Basic</a:t>
            </a:r>
          </a:p>
          <a:p>
            <a:r>
              <a:rPr lang="en-US" dirty="0"/>
              <a:t>Tutorial</a:t>
            </a:r>
          </a:p>
          <a:p>
            <a:r>
              <a:rPr lang="en-US" dirty="0"/>
              <a:t>http://docs.oracle.com/javase/tutorial/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http://docs.oracle.com/javase/tutorial/java/concepts/index.html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Java Doc</a:t>
            </a:r>
          </a:p>
          <a:p>
            <a:r>
              <a:rPr lang="en-US" dirty="0">
                <a:hlinkClick r:id="rId3"/>
              </a:rPr>
              <a:t>http://docs.oracle.com/javase/8/docs/api/index.html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FRC Java</a:t>
            </a:r>
          </a:p>
          <a:p>
            <a:r>
              <a:rPr lang="en-US" dirty="0">
                <a:hlinkClick r:id="rId4"/>
              </a:rPr>
              <a:t>https://wpilib.screenstepslive.com/s/4485/m/13809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WPILib</a:t>
            </a:r>
            <a:endParaRPr lang="en-US" dirty="0"/>
          </a:p>
          <a:p>
            <a:r>
              <a:rPr lang="en-US" dirty="0">
                <a:hlinkClick r:id="rId5"/>
              </a:rPr>
              <a:t>http://first.wpi.edu/FRC/roborio/release/docs/java/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7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4633257" y="3835370"/>
            <a:ext cx="2654871" cy="14989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Object 3A</a:t>
            </a:r>
          </a:p>
        </p:txBody>
      </p:sp>
      <p:sp>
        <p:nvSpPr>
          <p:cNvPr id="2" name="Oval 1"/>
          <p:cNvSpPr/>
          <p:nvPr/>
        </p:nvSpPr>
        <p:spPr>
          <a:xfrm>
            <a:off x="4716603" y="892867"/>
            <a:ext cx="1977656" cy="1435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1</a:t>
            </a:r>
          </a:p>
        </p:txBody>
      </p:sp>
      <p:sp>
        <p:nvSpPr>
          <p:cNvPr id="3" name="Oval 2"/>
          <p:cNvSpPr/>
          <p:nvPr/>
        </p:nvSpPr>
        <p:spPr>
          <a:xfrm>
            <a:off x="5511121" y="2402824"/>
            <a:ext cx="1754372" cy="1446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2</a:t>
            </a:r>
          </a:p>
        </p:txBody>
      </p:sp>
      <p:sp>
        <p:nvSpPr>
          <p:cNvPr id="4" name="Oval 3"/>
          <p:cNvSpPr/>
          <p:nvPr/>
        </p:nvSpPr>
        <p:spPr>
          <a:xfrm>
            <a:off x="2828260" y="659219"/>
            <a:ext cx="6422066" cy="4699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rgbClr val="002060"/>
                </a:solidFill>
              </a:rPr>
              <a:t>Bigger Object 27</a:t>
            </a:r>
          </a:p>
          <a:p>
            <a:endParaRPr lang="en-US" sz="4800" dirty="0">
              <a:solidFill>
                <a:srgbClr val="002060"/>
              </a:solidFill>
            </a:endParaRPr>
          </a:p>
          <a:p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955232" y="4031440"/>
            <a:ext cx="1180480" cy="1106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9760" y="1268730"/>
            <a:ext cx="14844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27.A</a:t>
            </a:r>
          </a:p>
          <a:p>
            <a:r>
              <a:rPr lang="en-US" dirty="0"/>
              <a:t>Function 27.B</a:t>
            </a:r>
          </a:p>
          <a:p>
            <a:r>
              <a:rPr lang="en-US" dirty="0"/>
              <a:t>Function 27.C</a:t>
            </a:r>
          </a:p>
          <a:p>
            <a:r>
              <a:rPr lang="en-US" dirty="0"/>
              <a:t>Function 27.D</a:t>
            </a:r>
          </a:p>
          <a:p>
            <a:r>
              <a:rPr lang="en-US" dirty="0"/>
              <a:t>Function 27.E</a:t>
            </a:r>
          </a:p>
          <a:p>
            <a:r>
              <a:rPr lang="en-US" dirty="0"/>
              <a:t>Function 27.F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32802" y="1324939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A</a:t>
            </a:r>
          </a:p>
          <a:p>
            <a:r>
              <a:rPr lang="en-US" dirty="0"/>
              <a:t>Function 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63890" y="2870791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73708" y="4170569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94259" y="765810"/>
            <a:ext cx="133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 1</a:t>
            </a:r>
          </a:p>
          <a:p>
            <a:r>
              <a:rPr lang="en-US" i="1" dirty="0"/>
              <a:t>Parameter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44376" y="2420177"/>
            <a:ext cx="133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39020" y="3783884"/>
            <a:ext cx="133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 1</a:t>
            </a:r>
          </a:p>
        </p:txBody>
      </p:sp>
    </p:spTree>
    <p:extLst>
      <p:ext uri="{BB962C8B-B14F-4D97-AF65-F5344CB8AC3E}">
        <p14:creationId xmlns:p14="http://schemas.microsoft.com/office/powerpoint/2010/main" val="255704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2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2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2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2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189768" y="994561"/>
            <a:ext cx="3210238" cy="21978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Talon</a:t>
            </a:r>
          </a:p>
        </p:txBody>
      </p:sp>
      <p:sp>
        <p:nvSpPr>
          <p:cNvPr id="2" name="Oval 1"/>
          <p:cNvSpPr/>
          <p:nvPr/>
        </p:nvSpPr>
        <p:spPr>
          <a:xfrm>
            <a:off x="4199065" y="1442382"/>
            <a:ext cx="1977656" cy="1435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Speed Controller</a:t>
            </a:r>
          </a:p>
        </p:txBody>
      </p:sp>
      <p:sp>
        <p:nvSpPr>
          <p:cNvPr id="3" name="Oval 2"/>
          <p:cNvSpPr/>
          <p:nvPr/>
        </p:nvSpPr>
        <p:spPr>
          <a:xfrm>
            <a:off x="5596183" y="2999515"/>
            <a:ext cx="1879038" cy="1446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Input (Limit Switch)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6680" y="1027542"/>
            <a:ext cx="969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Port</a:t>
            </a:r>
          </a:p>
          <a:p>
            <a:r>
              <a:rPr lang="en-US" i="1" dirty="0"/>
              <a:t>Inverted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16150" y="2983865"/>
            <a:ext cx="57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006" y="1640892"/>
            <a:ext cx="2062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set(double)</a:t>
            </a:r>
          </a:p>
          <a:p>
            <a:r>
              <a:rPr lang="en-US" dirty="0" err="1"/>
              <a:t>setInverted</a:t>
            </a:r>
            <a:r>
              <a:rPr lang="en-US" dirty="0"/>
              <a:t>(Boolean)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81546" y="3353197"/>
            <a:ext cx="62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get()</a:t>
            </a:r>
          </a:p>
        </p:txBody>
      </p:sp>
    </p:spTree>
    <p:extLst>
      <p:ext uri="{BB962C8B-B14F-4D97-AF65-F5344CB8AC3E}">
        <p14:creationId xmlns:p14="http://schemas.microsoft.com/office/powerpoint/2010/main" val="154368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47921" y="892866"/>
            <a:ext cx="1977656" cy="1435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Talon Speed Controller</a:t>
            </a:r>
          </a:p>
        </p:txBody>
      </p:sp>
      <p:sp>
        <p:nvSpPr>
          <p:cNvPr id="3" name="Oval 2"/>
          <p:cNvSpPr/>
          <p:nvPr/>
        </p:nvSpPr>
        <p:spPr>
          <a:xfrm>
            <a:off x="5596183" y="2286000"/>
            <a:ext cx="1879038" cy="1446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Limit Switch</a:t>
            </a:r>
          </a:p>
        </p:txBody>
      </p:sp>
      <p:sp>
        <p:nvSpPr>
          <p:cNvPr id="4" name="Oval 3"/>
          <p:cNvSpPr/>
          <p:nvPr/>
        </p:nvSpPr>
        <p:spPr>
          <a:xfrm>
            <a:off x="2828260" y="659219"/>
            <a:ext cx="6422066" cy="4699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rgbClr val="002060"/>
                </a:solidFill>
              </a:rPr>
              <a:t>Linear Actuator</a:t>
            </a:r>
          </a:p>
          <a:p>
            <a:endParaRPr lang="en-US" sz="4800" dirty="0">
              <a:solidFill>
                <a:srgbClr val="002060"/>
              </a:solidFill>
            </a:endParaRPr>
          </a:p>
          <a:p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11121" y="3923414"/>
            <a:ext cx="1964100" cy="1106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Limit Switch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9760" y="1268730"/>
            <a:ext cx="14253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move(speed)</a:t>
            </a:r>
          </a:p>
          <a:p>
            <a:r>
              <a:rPr lang="en-US" dirty="0" err="1"/>
              <a:t>moveUp</a:t>
            </a:r>
            <a:r>
              <a:rPr lang="en-US" dirty="0"/>
              <a:t>()</a:t>
            </a:r>
          </a:p>
          <a:p>
            <a:r>
              <a:rPr lang="en-US" dirty="0" err="1"/>
              <a:t>moveDown</a:t>
            </a:r>
            <a:r>
              <a:rPr lang="en-US" dirty="0"/>
              <a:t>()</a:t>
            </a:r>
          </a:p>
          <a:p>
            <a:r>
              <a:rPr lang="en-US" dirty="0" err="1"/>
              <a:t>isTop</a:t>
            </a:r>
            <a:r>
              <a:rPr lang="en-US" dirty="0"/>
              <a:t>()</a:t>
            </a:r>
          </a:p>
          <a:p>
            <a:r>
              <a:rPr lang="en-US" dirty="0" err="1"/>
              <a:t>isBottom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5122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938784" y="524256"/>
            <a:ext cx="10180320" cy="57424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FRC “</a:t>
            </a:r>
            <a:r>
              <a:rPr lang="en-US" b="1" kern="0" dirty="0">
                <a:solidFill>
                  <a:schemeClr val="tx1"/>
                </a:solidFill>
              </a:rPr>
              <a:t>Main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”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2450591" y="691116"/>
            <a:ext cx="8532841" cy="53561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Robot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5283744" y="691116"/>
            <a:ext cx="1853184" cy="782237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OI 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4692432" y="3241034"/>
            <a:ext cx="3035808" cy="28163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Commands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7916526" y="1211066"/>
            <a:ext cx="2878619" cy="40599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Subsystems</a:t>
            </a:r>
          </a:p>
        </p:txBody>
      </p:sp>
      <p:sp>
        <p:nvSpPr>
          <p:cNvPr id="7" name="Oval 6"/>
          <p:cNvSpPr/>
          <p:nvPr/>
        </p:nvSpPr>
        <p:spPr>
          <a:xfrm>
            <a:off x="4901429" y="3642679"/>
            <a:ext cx="1645920" cy="73152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Joystick Arm</a:t>
            </a:r>
          </a:p>
        </p:txBody>
      </p:sp>
      <p:sp>
        <p:nvSpPr>
          <p:cNvPr id="8" name="Oval 7"/>
          <p:cNvSpPr/>
          <p:nvPr/>
        </p:nvSpPr>
        <p:spPr>
          <a:xfrm>
            <a:off x="8193023" y="1987296"/>
            <a:ext cx="1929171" cy="103632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err="1">
                <a:solidFill>
                  <a:sysClr val="windowText" lastClr="000000"/>
                </a:solidFill>
              </a:rPr>
              <a:t>ArmSystem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Oval 8"/>
          <p:cNvSpPr/>
          <p:nvPr/>
        </p:nvSpPr>
        <p:spPr>
          <a:xfrm>
            <a:off x="6959965" y="5416508"/>
            <a:ext cx="713303" cy="478465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5274999" y="1591205"/>
            <a:ext cx="1853184" cy="104079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RobotMap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08115" y="1473353"/>
            <a:ext cx="215764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Initialization</a:t>
            </a:r>
          </a:p>
          <a:p>
            <a:r>
              <a:rPr lang="en-US" dirty="0"/>
              <a:t> set things up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Autonomous</a:t>
            </a:r>
          </a:p>
          <a:p>
            <a:r>
              <a:rPr lang="en-US" dirty="0"/>
              <a:t> schedule commands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TeleOp</a:t>
            </a:r>
            <a:endParaRPr lang="en-US" dirty="0"/>
          </a:p>
          <a:p>
            <a:r>
              <a:rPr lang="en-US" dirty="0"/>
              <a:t> schedule commands</a:t>
            </a:r>
          </a:p>
        </p:txBody>
      </p:sp>
    </p:spTree>
    <p:extLst>
      <p:ext uri="{BB962C8B-B14F-4D97-AF65-F5344CB8AC3E}">
        <p14:creationId xmlns:p14="http://schemas.microsoft.com/office/powerpoint/2010/main" val="52984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585456" cy="781291"/>
          </a:xfrm>
        </p:spPr>
        <p:txBody>
          <a:bodyPr/>
          <a:lstStyle/>
          <a:p>
            <a:r>
              <a:rPr lang="en-US" dirty="0"/>
              <a:t>Eclipse IDE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632" r="2632"/>
          <a:stretch>
            <a:fillRect/>
          </a:stretch>
        </p:blipFill>
        <p:spPr>
          <a:xfrm>
            <a:off x="4606724" y="995363"/>
            <a:ext cx="7056639" cy="48736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319514"/>
            <a:ext cx="3246075" cy="45494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Integrated Development Environment</a:t>
            </a:r>
          </a:p>
          <a:p>
            <a:r>
              <a:rPr lang="en-US" dirty="0"/>
              <a:t>Open Source eclipse.org</a:t>
            </a:r>
          </a:p>
          <a:p>
            <a:r>
              <a:rPr lang="en-US" dirty="0"/>
              <a:t>Add-ons for many languages</a:t>
            </a:r>
          </a:p>
          <a:p>
            <a:r>
              <a:rPr lang="en-US" dirty="0"/>
              <a:t>Real-time syntax and reference validation</a:t>
            </a:r>
          </a:p>
          <a:p>
            <a:r>
              <a:rPr lang="en-US" dirty="0" err="1"/>
              <a:t>WPIlib</a:t>
            </a:r>
            <a:r>
              <a:rPr lang="en-US" dirty="0"/>
              <a:t> extensions for FRC authorized objects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support for optional add-ons</a:t>
            </a:r>
          </a:p>
          <a:p>
            <a:r>
              <a:rPr lang="en-US" dirty="0"/>
              <a:t>	e.g. Original Equipment Manufacturers may provide Java/C++ code for their products as either samples or libraries</a:t>
            </a:r>
          </a:p>
          <a:p>
            <a:r>
              <a:rPr lang="en-US" dirty="0">
                <a:hlinkClick r:id="rId4"/>
              </a:rPr>
              <a:t>https://eclipse.org/home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4606724" y="2095018"/>
            <a:ext cx="1782501" cy="21528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8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3423" y="1659467"/>
            <a:ext cx="5192888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public class OI {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b="1" dirty="0"/>
              <a:t>public Joystick joystick1;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b="1" dirty="0"/>
              <a:t>public OI() {</a:t>
            </a:r>
          </a:p>
          <a:p>
            <a:endParaRPr lang="en-US" dirty="0"/>
          </a:p>
          <a:p>
            <a:r>
              <a:rPr lang="en-US" dirty="0"/>
              <a:t>        joystick1 = </a:t>
            </a:r>
            <a:r>
              <a:rPr lang="en-US" b="1" dirty="0"/>
              <a:t>new Joystick(0);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81423" y="1659467"/>
            <a:ext cx="45945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OI – Operator Interface</a:t>
            </a:r>
          </a:p>
          <a:p>
            <a:r>
              <a:rPr lang="en-US" dirty="0"/>
              <a:t>A standard class in the command based structure that defines the driver’s station objects (joystick, gamepad, buttons) and relationship to commands</a:t>
            </a:r>
          </a:p>
          <a:p>
            <a:endParaRPr lang="en-US" dirty="0"/>
          </a:p>
          <a:p>
            <a:r>
              <a:rPr lang="en-US" dirty="0"/>
              <a:t>The port and button numbers relate to the USB port assignment through the Driver’s Station software, and the button numbers on each model joystick/gamepad.</a:t>
            </a:r>
          </a:p>
        </p:txBody>
      </p:sp>
    </p:spTree>
    <p:extLst>
      <p:ext uri="{BB962C8B-B14F-4D97-AF65-F5344CB8AC3E}">
        <p14:creationId xmlns:p14="http://schemas.microsoft.com/office/powerpoint/2010/main" val="370301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3112" y="1004711"/>
            <a:ext cx="7615856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/**</a:t>
            </a:r>
          </a:p>
          <a:p>
            <a:r>
              <a:rPr lang="en-US" dirty="0"/>
              <a:t> * The </a:t>
            </a:r>
            <a:r>
              <a:rPr lang="en-US" dirty="0" err="1"/>
              <a:t>RobotMap</a:t>
            </a:r>
            <a:r>
              <a:rPr lang="en-US" dirty="0"/>
              <a:t> is a mapping from the ports sensors and actuators are wired into</a:t>
            </a:r>
          </a:p>
          <a:p>
            <a:r>
              <a:rPr lang="en-US" dirty="0"/>
              <a:t> * to a variable name. This provides flexibility changing wiring, makes checking</a:t>
            </a:r>
          </a:p>
          <a:p>
            <a:r>
              <a:rPr lang="en-US" dirty="0"/>
              <a:t> * the wiring easier and significantly reduces the number of magic numbers</a:t>
            </a:r>
          </a:p>
          <a:p>
            <a:r>
              <a:rPr lang="en-US" dirty="0"/>
              <a:t> * floating around.</a:t>
            </a:r>
          </a:p>
          <a:p>
            <a:r>
              <a:rPr lang="en-US" dirty="0"/>
              <a:t> */</a:t>
            </a:r>
          </a:p>
          <a:p>
            <a:r>
              <a:rPr lang="en-US" b="1" dirty="0"/>
              <a:t>public class </a:t>
            </a:r>
            <a:r>
              <a:rPr lang="en-US" b="1" dirty="0" err="1"/>
              <a:t>RobotMap</a:t>
            </a:r>
            <a:r>
              <a:rPr lang="en-US" b="1" dirty="0"/>
              <a:t> {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b="1" dirty="0"/>
              <a:t>public static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i="1" dirty="0" err="1"/>
              <a:t>iArmHomeLocSw</a:t>
            </a:r>
            <a:r>
              <a:rPr lang="en-US" b="1" i="1" dirty="0"/>
              <a:t> = 2;</a:t>
            </a:r>
          </a:p>
          <a:p>
            <a:r>
              <a:rPr lang="en-US" dirty="0"/>
              <a:t>    </a:t>
            </a:r>
            <a:r>
              <a:rPr lang="en-US" b="1" dirty="0"/>
              <a:t>public static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i="1" dirty="0" err="1"/>
              <a:t>iArmBotLimSw</a:t>
            </a:r>
            <a:r>
              <a:rPr lang="en-US" b="1" i="1" dirty="0"/>
              <a:t> = 1;</a:t>
            </a:r>
          </a:p>
          <a:p>
            <a:r>
              <a:rPr lang="en-US" dirty="0"/>
              <a:t>    </a:t>
            </a:r>
            <a:r>
              <a:rPr lang="en-US" b="1" dirty="0"/>
              <a:t>public static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i="1" dirty="0" err="1"/>
              <a:t>iArmTopLimSw</a:t>
            </a:r>
            <a:r>
              <a:rPr lang="en-US" b="1" i="1" dirty="0"/>
              <a:t> = 0;</a:t>
            </a:r>
          </a:p>
          <a:p>
            <a:r>
              <a:rPr lang="en-US" dirty="0"/>
              <a:t>    </a:t>
            </a:r>
            <a:r>
              <a:rPr lang="en-US" b="1" dirty="0"/>
              <a:t>public static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i="1" dirty="0" err="1"/>
              <a:t>iArmPosPot</a:t>
            </a:r>
            <a:r>
              <a:rPr lang="en-US" b="1" i="1" dirty="0"/>
              <a:t> = 1;</a:t>
            </a:r>
          </a:p>
          <a:p>
            <a:r>
              <a:rPr lang="en-US" dirty="0"/>
              <a:t>    </a:t>
            </a:r>
            <a:r>
              <a:rPr lang="en-US" b="1" dirty="0"/>
              <a:t>public static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i="1" dirty="0" err="1"/>
              <a:t>iArmMotor</a:t>
            </a:r>
            <a:r>
              <a:rPr lang="en-US" b="1" i="1" dirty="0"/>
              <a:t> = 0;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</a:t>
            </a:r>
            <a:r>
              <a:rPr lang="en-US" b="1" dirty="0"/>
              <a:t>public static void </a:t>
            </a:r>
            <a:r>
              <a:rPr lang="en-US" b="1" dirty="0" err="1"/>
              <a:t>init</a:t>
            </a:r>
            <a:r>
              <a:rPr lang="en-US" b="1" dirty="0"/>
              <a:t>() {</a:t>
            </a:r>
          </a:p>
          <a:p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69868" y="1693333"/>
            <a:ext cx="26501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version of </a:t>
            </a:r>
            <a:r>
              <a:rPr lang="en-US" dirty="0" err="1"/>
              <a:t>RobotMap</a:t>
            </a:r>
            <a:r>
              <a:rPr lang="en-US" dirty="0"/>
              <a:t> is used to define the port numbers for each object.</a:t>
            </a:r>
          </a:p>
          <a:p>
            <a:endParaRPr lang="en-US" dirty="0"/>
          </a:p>
          <a:p>
            <a:r>
              <a:rPr lang="en-US" dirty="0"/>
              <a:t>This information needs to be documented and communicated with the Electrical Team.  It is the map for where things plug in to the </a:t>
            </a:r>
            <a:r>
              <a:rPr lang="en-US" dirty="0" err="1"/>
              <a:t>RoboRIO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Missing here are comments on what TYPES of ports each needs.  E.g. </a:t>
            </a:r>
            <a:r>
              <a:rPr lang="en-US" dirty="0" err="1"/>
              <a:t>iArmPosPot</a:t>
            </a:r>
            <a:r>
              <a:rPr lang="en-US" dirty="0"/>
              <a:t> is for Analog.</a:t>
            </a:r>
          </a:p>
        </p:txBody>
      </p:sp>
    </p:spTree>
    <p:extLst>
      <p:ext uri="{BB962C8B-B14F-4D97-AF65-F5344CB8AC3E}">
        <p14:creationId xmlns:p14="http://schemas.microsoft.com/office/powerpoint/2010/main" val="968147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1374" y="2682240"/>
            <a:ext cx="9188669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public class </a:t>
            </a:r>
            <a:r>
              <a:rPr lang="en-US" b="1" dirty="0" err="1"/>
              <a:t>ArmLinearActuator</a:t>
            </a:r>
            <a:r>
              <a:rPr lang="en-US" b="1" dirty="0"/>
              <a:t> extends Subsystem {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b="1" dirty="0"/>
              <a:t>private final </a:t>
            </a:r>
            <a:r>
              <a:rPr lang="en-US" b="1" dirty="0" err="1"/>
              <a:t>DigitalInput</a:t>
            </a:r>
            <a:r>
              <a:rPr lang="en-US" b="1" dirty="0"/>
              <a:t> </a:t>
            </a:r>
            <a:r>
              <a:rPr lang="en-US" b="1" dirty="0" err="1"/>
              <a:t>homeLocSw</a:t>
            </a:r>
            <a:r>
              <a:rPr lang="en-US" b="1" dirty="0"/>
              <a:t> = new </a:t>
            </a:r>
            <a:r>
              <a:rPr lang="en-US" b="1" dirty="0" err="1"/>
              <a:t>DigitalInput</a:t>
            </a:r>
            <a:r>
              <a:rPr lang="en-US" b="1" dirty="0"/>
              <a:t>(</a:t>
            </a:r>
            <a:r>
              <a:rPr lang="en-US" b="1" dirty="0" err="1"/>
              <a:t>RobotMap.</a:t>
            </a:r>
            <a:r>
              <a:rPr lang="en-US" b="1" i="1" dirty="0" err="1"/>
              <a:t>iArmHomeLocSw</a:t>
            </a:r>
            <a:r>
              <a:rPr lang="en-US" b="1" i="1" dirty="0"/>
              <a:t>);</a:t>
            </a:r>
          </a:p>
          <a:p>
            <a:r>
              <a:rPr lang="en-US" dirty="0"/>
              <a:t>    </a:t>
            </a:r>
            <a:r>
              <a:rPr lang="en-US" b="1" dirty="0"/>
              <a:t>private final </a:t>
            </a:r>
            <a:r>
              <a:rPr lang="en-US" b="1" dirty="0" err="1"/>
              <a:t>DigitalInput</a:t>
            </a:r>
            <a:r>
              <a:rPr lang="en-US" b="1" dirty="0"/>
              <a:t> </a:t>
            </a:r>
            <a:r>
              <a:rPr lang="en-US" b="1" dirty="0" err="1"/>
              <a:t>scoopLimSw</a:t>
            </a:r>
            <a:r>
              <a:rPr lang="en-US" b="1" dirty="0"/>
              <a:t> = new </a:t>
            </a:r>
            <a:r>
              <a:rPr lang="en-US" b="1" dirty="0" err="1"/>
              <a:t>DigitalInput</a:t>
            </a:r>
            <a:r>
              <a:rPr lang="en-US" b="1" dirty="0"/>
              <a:t>(</a:t>
            </a:r>
            <a:r>
              <a:rPr lang="en-US" b="1" dirty="0" err="1"/>
              <a:t>RobotMap.</a:t>
            </a:r>
            <a:r>
              <a:rPr lang="en-US" b="1" i="1" dirty="0" err="1"/>
              <a:t>iArmBotLimSw</a:t>
            </a:r>
            <a:r>
              <a:rPr lang="en-US" b="1" i="1" dirty="0"/>
              <a:t>);</a:t>
            </a:r>
          </a:p>
          <a:p>
            <a:r>
              <a:rPr lang="en-US" dirty="0"/>
              <a:t>    </a:t>
            </a:r>
            <a:r>
              <a:rPr lang="en-US" b="1" dirty="0"/>
              <a:t>private final </a:t>
            </a:r>
            <a:r>
              <a:rPr lang="en-US" b="1" dirty="0" err="1"/>
              <a:t>DigitalInput</a:t>
            </a:r>
            <a:r>
              <a:rPr lang="en-US" b="1" dirty="0"/>
              <a:t> </a:t>
            </a:r>
            <a:r>
              <a:rPr lang="en-US" b="1" dirty="0" err="1"/>
              <a:t>topLimSw</a:t>
            </a:r>
            <a:r>
              <a:rPr lang="en-US" b="1" dirty="0"/>
              <a:t> = new </a:t>
            </a:r>
            <a:r>
              <a:rPr lang="en-US" b="1" dirty="0" err="1"/>
              <a:t>DigitalInput</a:t>
            </a:r>
            <a:r>
              <a:rPr lang="en-US" b="1" dirty="0"/>
              <a:t>(</a:t>
            </a:r>
            <a:r>
              <a:rPr lang="en-US" b="1" dirty="0" err="1"/>
              <a:t>RobotMap.</a:t>
            </a:r>
            <a:r>
              <a:rPr lang="en-US" b="1" i="1" dirty="0" err="1"/>
              <a:t>iArmTopLimSw</a:t>
            </a:r>
            <a:r>
              <a:rPr lang="en-US" b="1" i="1" dirty="0"/>
              <a:t>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b="1" dirty="0"/>
              <a:t>private final </a:t>
            </a:r>
            <a:r>
              <a:rPr lang="en-US" b="1" dirty="0" err="1"/>
              <a:t>SpeedController</a:t>
            </a:r>
            <a:r>
              <a:rPr lang="en-US" b="1" dirty="0"/>
              <a:t> </a:t>
            </a:r>
            <a:r>
              <a:rPr lang="en-US" b="1" dirty="0" err="1"/>
              <a:t>armLiftMotor</a:t>
            </a:r>
            <a:r>
              <a:rPr lang="en-US" b="1" dirty="0"/>
              <a:t> = new Talon(</a:t>
            </a:r>
            <a:r>
              <a:rPr lang="en-US" b="1" dirty="0" err="1"/>
              <a:t>RobotMap.</a:t>
            </a:r>
            <a:r>
              <a:rPr lang="en-US" b="1" i="1" dirty="0" err="1"/>
              <a:t>iArmMotor</a:t>
            </a:r>
            <a:r>
              <a:rPr lang="en-US" b="1" i="1" dirty="0"/>
              <a:t>);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    private final Boolean </a:t>
            </a:r>
            <a:r>
              <a:rPr lang="en-US" b="1" dirty="0" err="1"/>
              <a:t>invMotor</a:t>
            </a:r>
            <a:r>
              <a:rPr lang="en-US" b="1" dirty="0"/>
              <a:t> = true;</a:t>
            </a:r>
            <a:endParaRPr lang="en-US" b="1" i="1" dirty="0"/>
          </a:p>
          <a:p>
            <a:endParaRPr lang="en-US" b="1" dirty="0"/>
          </a:p>
          <a:p>
            <a:r>
              <a:rPr lang="en-US" b="1" dirty="0"/>
              <a:t>Lots more stuff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1374" y="765810"/>
            <a:ext cx="92971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Subsystem Class – it defines the Arm elevation mechanism on the test robot and all the functions or processes that can be done to move the Arm.</a:t>
            </a:r>
          </a:p>
          <a:p>
            <a:endParaRPr lang="en-US" dirty="0"/>
          </a:p>
          <a:p>
            <a:r>
              <a:rPr lang="en-US" dirty="0"/>
              <a:t>Listed here are the definitions for the component objects, along with a Boolean that tells us “logically” what direction the motor has to spin to move the arm Up or Down, relative to the speed from a Joystick (which IMHO is backwards!)</a:t>
            </a:r>
          </a:p>
        </p:txBody>
      </p:sp>
    </p:spTree>
    <p:extLst>
      <p:ext uri="{BB962C8B-B14F-4D97-AF65-F5344CB8AC3E}">
        <p14:creationId xmlns:p14="http://schemas.microsoft.com/office/powerpoint/2010/main" val="3067949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669</TotalTime>
  <Words>1222</Words>
  <Application>Microsoft Office PowerPoint</Application>
  <PresentationFormat>Widescreen</PresentationFormat>
  <Paragraphs>297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Garamond</vt:lpstr>
      <vt:lpstr>Organic</vt:lpstr>
      <vt:lpstr>Object Oriented Programming</vt:lpstr>
      <vt:lpstr>PowerPoint Presentation</vt:lpstr>
      <vt:lpstr>PowerPoint Presentation</vt:lpstr>
      <vt:lpstr>PowerPoint Presentation</vt:lpstr>
      <vt:lpstr>PowerPoint Presentation</vt:lpstr>
      <vt:lpstr>Eclipse 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Ohling</dc:creator>
  <cp:lastModifiedBy>Tim Ohling</cp:lastModifiedBy>
  <cp:revision>66</cp:revision>
  <dcterms:created xsi:type="dcterms:W3CDTF">2016-09-22T16:31:43Z</dcterms:created>
  <dcterms:modified xsi:type="dcterms:W3CDTF">2016-11-14T15:35:31Z</dcterms:modified>
</cp:coreProperties>
</file>