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1" r:id="rId3"/>
    <p:sldId id="259" r:id="rId4"/>
    <p:sldId id="262" r:id="rId5"/>
    <p:sldId id="258" r:id="rId6"/>
    <p:sldId id="268" r:id="rId7"/>
    <p:sldId id="263" r:id="rId8"/>
    <p:sldId id="269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1B0B9-684F-45F6-91B4-DADBEF26290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8431B-E3E1-46AF-B1E9-2B8CCFB7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7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browser with references</a:t>
            </a:r>
            <a:r>
              <a:rPr lang="en-US" baseline="0" dirty="0"/>
              <a:t> open</a:t>
            </a:r>
          </a:p>
          <a:p>
            <a:r>
              <a:rPr lang="en-US" baseline="0" dirty="0"/>
              <a:t>Preferably with robot on</a:t>
            </a:r>
          </a:p>
          <a:p>
            <a:r>
              <a:rPr lang="en-US" baseline="0" dirty="0"/>
              <a:t>Provide background on the first two years of Java and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2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Starts with bottom level objects</a:t>
            </a:r>
          </a:p>
          <a:p>
            <a:r>
              <a:rPr lang="en-US" dirty="0"/>
              <a:t>Objects</a:t>
            </a:r>
            <a:r>
              <a:rPr lang="en-US" baseline="0" dirty="0"/>
              <a:t> are basic unit</a:t>
            </a:r>
          </a:p>
          <a:p>
            <a:r>
              <a:rPr lang="en-US" baseline="0" dirty="0"/>
              <a:t>Parameters are inputs to help define an object or for a method to use in performing its function</a:t>
            </a:r>
          </a:p>
          <a:p>
            <a:r>
              <a:rPr lang="en-US" baseline="0" dirty="0"/>
              <a:t>Functions are processes (</a:t>
            </a:r>
            <a:r>
              <a:rPr lang="en-US" baseline="0" dirty="0" err="1"/>
              <a:t>jave</a:t>
            </a:r>
            <a:r>
              <a:rPr lang="en-US" baseline="0" dirty="0"/>
              <a:t> methods) for the class/object</a:t>
            </a:r>
          </a:p>
          <a:p>
            <a:r>
              <a:rPr lang="en-US" baseline="0" dirty="0"/>
              <a:t>Object 3A extends object3 – can be a specific </a:t>
            </a:r>
            <a:r>
              <a:rPr lang="en-US" baseline="0" dirty="0" err="1"/>
              <a:t>instatiation</a:t>
            </a:r>
            <a:r>
              <a:rPr lang="en-US" baseline="0" dirty="0"/>
              <a:t> or can add extension (new methods)</a:t>
            </a:r>
          </a:p>
          <a:p>
            <a:r>
              <a:rPr lang="en-US" baseline="0" dirty="0"/>
              <a:t>A class is a blueprint or generic object with standard functions defined as methods</a:t>
            </a:r>
          </a:p>
          <a:p>
            <a:r>
              <a:rPr lang="en-US" baseline="0" dirty="0"/>
              <a:t>An object is an instance of the class (blueprint)</a:t>
            </a:r>
          </a:p>
          <a:p>
            <a:r>
              <a:rPr lang="en-US" baseline="0" dirty="0"/>
              <a:t>Create an object by “instantiating” a class.</a:t>
            </a:r>
          </a:p>
          <a:p>
            <a:r>
              <a:rPr lang="en-US" baseline="0" dirty="0"/>
              <a:t>Multiple objects can be combined to make an object with a broader definition</a:t>
            </a:r>
          </a:p>
          <a:p>
            <a:r>
              <a:rPr lang="en-US" baseline="0" dirty="0"/>
              <a:t>Encapsulation – keep the inner workings of the class hidden.</a:t>
            </a:r>
          </a:p>
          <a:p>
            <a:r>
              <a:rPr lang="en-US" baseline="0" dirty="0"/>
              <a:t>	expose methods</a:t>
            </a:r>
          </a:p>
          <a:p>
            <a:r>
              <a:rPr lang="en-US" baseline="0" dirty="0"/>
              <a:t>Example – big system designer specs a subsystem and puts out for bid.  They spec the functionality, not how it works internally.  </a:t>
            </a:r>
          </a:p>
          <a:p>
            <a:r>
              <a:rPr lang="en-US" baseline="0" dirty="0"/>
              <a:t>In FRC the best examples are speed controllers</a:t>
            </a:r>
          </a:p>
          <a:p>
            <a:r>
              <a:rPr lang="en-US" baseline="0" dirty="0"/>
              <a:t>We can do it to – allow build to come up with multiple hardware solutions as long as the functions are covered (public methods are the same)</a:t>
            </a:r>
          </a:p>
          <a:p>
            <a:r>
              <a:rPr lang="en-US" baseline="0" dirty="0"/>
              <a:t>For a test-bed, this can include “null” functions where the subsystem isn’t physically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8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Controller is an INTERFACE standard</a:t>
            </a:r>
            <a:r>
              <a:rPr lang="en-US" baseline="0" dirty="0"/>
              <a:t> to all specific (make and model) motor controllers</a:t>
            </a:r>
          </a:p>
          <a:p>
            <a:r>
              <a:rPr lang="en-US" baseline="0" dirty="0"/>
              <a:t>Port is a required input so our code has the address of the controller</a:t>
            </a:r>
          </a:p>
          <a:p>
            <a:r>
              <a:rPr lang="en-US" baseline="0" dirty="0"/>
              <a:t>	PWM –wired port</a:t>
            </a:r>
          </a:p>
          <a:p>
            <a:r>
              <a:rPr lang="en-US" baseline="0" dirty="0"/>
              <a:t>	CAN – defined internally via web console</a:t>
            </a:r>
          </a:p>
          <a:p>
            <a:r>
              <a:rPr lang="en-US" baseline="0" dirty="0"/>
              <a:t>Set is a common method to send a “speed” value between -1 and 1 (zero is off) to the controller</a:t>
            </a:r>
          </a:p>
          <a:p>
            <a:r>
              <a:rPr lang="en-US" baseline="0" dirty="0"/>
              <a:t>The controller uses the speed range to send bus voltage (-12 to +12) to the motor</a:t>
            </a:r>
          </a:p>
          <a:p>
            <a:r>
              <a:rPr lang="en-US" baseline="0" dirty="0"/>
              <a:t>Digital Input can be any on/off one/zero input.  Limit switches (a spring loaded switch that has to be held to activate) are a common use.</a:t>
            </a:r>
          </a:p>
          <a:p>
            <a:r>
              <a:rPr lang="en-US" baseline="0" dirty="0"/>
              <a:t>	Be aware there are NO and NC switches, and “open” is considered “true” by </a:t>
            </a:r>
            <a:r>
              <a:rPr lang="en-US" baseline="0" dirty="0" err="1"/>
              <a:t>RoboRIO</a:t>
            </a:r>
            <a:r>
              <a:rPr lang="en-US" baseline="0" dirty="0"/>
              <a:t> circuitry</a:t>
            </a:r>
          </a:p>
          <a:p>
            <a:r>
              <a:rPr lang="en-US" baseline="0" dirty="0"/>
              <a:t>Sensors can be digital (0/1) or analog (0-1023 on </a:t>
            </a:r>
            <a:r>
              <a:rPr lang="en-US" baseline="0" dirty="0" err="1"/>
              <a:t>RoboRIO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3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specific implementation</a:t>
            </a:r>
          </a:p>
          <a:p>
            <a:r>
              <a:rPr lang="en-US" dirty="0"/>
              <a:t>Theoretical – not the actual code</a:t>
            </a:r>
            <a:r>
              <a:rPr lang="en-US" baseline="0" dirty="0"/>
              <a:t> – but a possible exercise</a:t>
            </a:r>
          </a:p>
          <a:p>
            <a:r>
              <a:rPr lang="en-US" baseline="0" dirty="0"/>
              <a:t>	Would be very appropriate if there were two actuators for the arm</a:t>
            </a:r>
          </a:p>
          <a:p>
            <a:r>
              <a:rPr lang="en-US" baseline="0" dirty="0"/>
              <a:t>Functions – methods</a:t>
            </a:r>
          </a:p>
          <a:p>
            <a:r>
              <a:rPr lang="en-US" baseline="0" dirty="0"/>
              <a:t>	encapsulation of the requirements of this implementation are buried inside the class</a:t>
            </a:r>
          </a:p>
          <a:p>
            <a:r>
              <a:rPr lang="en-US" baseline="0" dirty="0"/>
              <a:t>	motor direction</a:t>
            </a:r>
          </a:p>
          <a:p>
            <a:r>
              <a:rPr lang="en-US" baseline="0" dirty="0"/>
              <a:t>	NO vs NC switches</a:t>
            </a:r>
          </a:p>
          <a:p>
            <a:r>
              <a:rPr lang="en-US" baseline="0" dirty="0"/>
              <a:t>	Direction of the motor at the time it hits a limit switch</a:t>
            </a:r>
          </a:p>
          <a:p>
            <a:r>
              <a:rPr lang="en-US" baseline="0" dirty="0"/>
              <a:t>	This OO convention allows easier changes to a class, or different classes</a:t>
            </a:r>
          </a:p>
          <a:p>
            <a:r>
              <a:rPr lang="en-US" baseline="0" dirty="0"/>
              <a:t>	e.g. a designer can specify standard methods (functions) in a request for bids</a:t>
            </a:r>
          </a:p>
          <a:p>
            <a:r>
              <a:rPr lang="en-US" baseline="0" dirty="0"/>
              <a:t>	each bidder can build their internals for an object very differently, as long as the external functions produce the required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entire </a:t>
            </a:r>
            <a:r>
              <a:rPr lang="en-US" dirty="0" err="1"/>
              <a:t>ArmSystem</a:t>
            </a:r>
            <a:r>
              <a:rPr lang="en-US" baseline="0" dirty="0"/>
              <a:t> combines</a:t>
            </a:r>
          </a:p>
          <a:p>
            <a:r>
              <a:rPr lang="en-US" baseline="0" dirty="0"/>
              <a:t>One (or more) linear actuators to meet the required lift capacity</a:t>
            </a:r>
          </a:p>
          <a:p>
            <a:r>
              <a:rPr lang="en-US" baseline="0" dirty="0"/>
              <a:t>An analog potentiometer (or encoder) to measure arm position</a:t>
            </a:r>
          </a:p>
          <a:p>
            <a:r>
              <a:rPr lang="en-US" baseline="0" dirty="0"/>
              <a:t>A “home” limit switch to set a standard baseline position</a:t>
            </a:r>
          </a:p>
          <a:p>
            <a:r>
              <a:rPr lang="en-US" baseline="0" dirty="0"/>
              <a:t>PID control implementation to be covered in more detail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  <a:p>
            <a:r>
              <a:rPr lang="en-US" dirty="0"/>
              <a:t>The</a:t>
            </a:r>
            <a:r>
              <a:rPr lang="en-US" baseline="0" dirty="0"/>
              <a:t> logical structure of the </a:t>
            </a:r>
            <a:r>
              <a:rPr lang="en-US" baseline="0" dirty="0" err="1"/>
              <a:t>ArmSystem</a:t>
            </a:r>
            <a:r>
              <a:rPr lang="en-US" baseline="0" dirty="0"/>
              <a:t> project</a:t>
            </a:r>
          </a:p>
          <a:p>
            <a:r>
              <a:rPr lang="en-US" baseline="0" dirty="0"/>
              <a:t>The java “project has several “packages” or groupings of code members</a:t>
            </a:r>
          </a:p>
          <a:p>
            <a:r>
              <a:rPr lang="en-US" baseline="0" dirty="0"/>
              <a:t>	these are physically paths/folders in the workspace</a:t>
            </a:r>
          </a:p>
          <a:p>
            <a:r>
              <a:rPr lang="en-US" baseline="0" dirty="0"/>
              <a:t>	each “class” shown in Eclipse is a file</a:t>
            </a:r>
          </a:p>
          <a:p>
            <a:r>
              <a:rPr lang="en-US" baseline="0" dirty="0"/>
              <a:t>	a physical class can contain multiple class definitions – this can be an extensive subject on its own out of scope right now</a:t>
            </a:r>
          </a:p>
          <a:p>
            <a:r>
              <a:rPr lang="en-US" baseline="0" dirty="0"/>
              <a:t>OI, </a:t>
            </a:r>
            <a:r>
              <a:rPr lang="en-US" baseline="0" dirty="0" err="1"/>
              <a:t>RobotMap</a:t>
            </a:r>
            <a:r>
              <a:rPr lang="en-US" baseline="0" dirty="0"/>
              <a:t>, and Robot are grouped in the same package for FRC convention</a:t>
            </a:r>
          </a:p>
          <a:p>
            <a:r>
              <a:rPr lang="en-US" baseline="0" dirty="0"/>
              <a:t>Commands are in another package</a:t>
            </a:r>
          </a:p>
          <a:p>
            <a:r>
              <a:rPr lang="en-US" baseline="0" dirty="0"/>
              <a:t>	seen from another team was adding packages to group commands by the subsystem they work with (e.g. all Arm together, all Drive together, etc.)</a:t>
            </a:r>
          </a:p>
          <a:p>
            <a:r>
              <a:rPr lang="en-US" baseline="0" dirty="0"/>
              <a:t>Subsystems are in a package</a:t>
            </a:r>
          </a:p>
          <a:p>
            <a:r>
              <a:rPr lang="en-US" baseline="0" dirty="0"/>
              <a:t>Classes are the distinct blueprints for each object</a:t>
            </a:r>
          </a:p>
          <a:p>
            <a:r>
              <a:rPr lang="en-US" baseline="0" dirty="0" err="1"/>
              <a:t>RobotBuilder</a:t>
            </a:r>
            <a:r>
              <a:rPr lang="en-US" baseline="0" dirty="0"/>
              <a:t> as a tool is something we’ve used the last two seasons to kick-start code</a:t>
            </a:r>
          </a:p>
          <a:p>
            <a:r>
              <a:rPr lang="en-US" baseline="0" dirty="0"/>
              <a:t>The </a:t>
            </a:r>
            <a:r>
              <a:rPr lang="en-US" baseline="0" dirty="0" err="1"/>
              <a:t>wpilib</a:t>
            </a:r>
            <a:r>
              <a:rPr lang="en-US" baseline="0" dirty="0"/>
              <a:t> extensions to Eclipse provide templates under the “new” for commands, command groups, subsystems, etc. for specific FRC class types</a:t>
            </a:r>
          </a:p>
          <a:p>
            <a:r>
              <a:rPr lang="en-US" baseline="0" dirty="0"/>
              <a:t>Code generators have their limits, and </a:t>
            </a:r>
            <a:r>
              <a:rPr lang="en-US" baseline="0" dirty="0" err="1"/>
              <a:t>RobotBuilder</a:t>
            </a:r>
            <a:r>
              <a:rPr lang="en-US" baseline="0" dirty="0"/>
              <a:t> does create confusion for a java novice by using the same names for objects and classes – not necessary a bad thing unless the class is generic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0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Really</a:t>
            </a:r>
            <a:r>
              <a:rPr lang="en-US" baseline="0" dirty="0"/>
              <a:t> does create code that violates object oriented and encapsulation</a:t>
            </a:r>
          </a:p>
          <a:p>
            <a:r>
              <a:rPr lang="en-US" baseline="0" dirty="0"/>
              <a:t>The naming convention for some classes shows up all over, even where it’s obvious teams are not using this tool</a:t>
            </a:r>
          </a:p>
          <a:p>
            <a:r>
              <a:rPr lang="en-US" baseline="0" dirty="0"/>
              <a:t>Best Practices – there are syntactical requirements, standards, and then conventions.  The first is enforced, the others get broken all the time.  My examples do not follow conventions because I don’t do java at work!!!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04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get hung up in the exact layout.</a:t>
            </a:r>
            <a:r>
              <a:rPr lang="en-US" baseline="0" dirty="0"/>
              <a:t>  Screen shots are from installs with additional tools.</a:t>
            </a:r>
          </a:p>
          <a:p>
            <a:r>
              <a:rPr lang="en-US" baseline="0" dirty="0"/>
              <a:t>There are some new wrinkles in this sample that we’ll get into when looking at the code</a:t>
            </a:r>
          </a:p>
          <a:p>
            <a:r>
              <a:rPr lang="en-US" dirty="0"/>
              <a:t>NOTE that the</a:t>
            </a:r>
            <a:r>
              <a:rPr lang="en-US" baseline="0" dirty="0"/>
              <a:t> names shown at the detail level in this shot are class names, the physical files may actually contain multiple classes. </a:t>
            </a:r>
          </a:p>
          <a:p>
            <a:r>
              <a:rPr lang="en-US" baseline="0" dirty="0"/>
              <a:t>Be aware of the logical code structure, not just where each piece is stored.</a:t>
            </a:r>
          </a:p>
          <a:p>
            <a:r>
              <a:rPr lang="en-US" baseline="0" dirty="0"/>
              <a:t>Also note that the </a:t>
            </a:r>
            <a:r>
              <a:rPr lang="en-US" baseline="0" dirty="0" err="1"/>
              <a:t>wpilib</a:t>
            </a:r>
            <a:r>
              <a:rPr lang="en-US" baseline="0" dirty="0"/>
              <a:t> source is all available here and can be looked at.  Some teams have programmers that have “enhanced” the </a:t>
            </a:r>
            <a:r>
              <a:rPr lang="en-US" baseline="0" dirty="0" err="1"/>
              <a:t>wpi</a:t>
            </a:r>
            <a:r>
              <a:rPr lang="en-US" baseline="0" dirty="0"/>
              <a:t>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eclipse</a:t>
            </a:r>
            <a:r>
              <a:rPr lang="en-US" baseline="0" dirty="0"/>
              <a:t> open to the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661C814-0C51-44D7-BAA9-105AE0B6C1A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8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576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870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36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40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00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180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1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97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4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84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6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7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8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61C814-0C51-44D7-BAA9-105AE0B6C1A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0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index.html" TargetMode="External"/><Relationship Id="rId2" Type="http://schemas.openxmlformats.org/officeDocument/2006/relationships/hyperlink" Target="http://docs.oracle.com/javase/tutorial/java/concepts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irst.wpi.edu/FRC/roborio/release/docs/java/" TargetMode="External"/><Relationship Id="rId5" Type="http://schemas.openxmlformats.org/officeDocument/2006/relationships/hyperlink" Target="https://wpilib.screenstepslive.com/s/4485/m/26402" TargetMode="External"/><Relationship Id="rId4" Type="http://schemas.openxmlformats.org/officeDocument/2006/relationships/hyperlink" Target="https://wpilib.screenstepslive.com/s/4485/m/1380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clipse.org/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Objects, Inheritance, Encapsulation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FRC Java</a:t>
            </a:r>
          </a:p>
          <a:p>
            <a:r>
              <a:rPr lang="en-US" dirty="0" err="1"/>
              <a:t>ArmSystem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08488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2997" y="2967335"/>
            <a:ext cx="34660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Eclipse</a:t>
            </a:r>
          </a:p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ArmSystem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794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0474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0926"/>
            <a:ext cx="9144000" cy="4055074"/>
          </a:xfrm>
        </p:spPr>
        <p:txBody>
          <a:bodyPr>
            <a:normAutofit/>
          </a:bodyPr>
          <a:lstStyle/>
          <a:p>
            <a:r>
              <a:rPr lang="en-US" sz="3600" dirty="0"/>
              <a:t>Arm System</a:t>
            </a:r>
          </a:p>
          <a:p>
            <a:r>
              <a:rPr lang="en-US" dirty="0"/>
              <a:t>Initialize (replace current autonomous)</a:t>
            </a:r>
          </a:p>
          <a:p>
            <a:r>
              <a:rPr lang="en-US" dirty="0"/>
              <a:t>Fix </a:t>
            </a:r>
            <a:r>
              <a:rPr lang="en-US" dirty="0" err="1"/>
              <a:t>isOnTarget</a:t>
            </a:r>
            <a:r>
              <a:rPr lang="en-US" dirty="0"/>
              <a:t> logic</a:t>
            </a:r>
          </a:p>
          <a:p>
            <a:r>
              <a:rPr lang="en-US" dirty="0"/>
              <a:t>Capture </a:t>
            </a:r>
            <a:r>
              <a:rPr lang="en-US" dirty="0" err="1"/>
              <a:t>Setpoint</a:t>
            </a:r>
            <a:r>
              <a:rPr lang="en-US" dirty="0"/>
              <a:t> Values into Table</a:t>
            </a:r>
          </a:p>
          <a:p>
            <a:r>
              <a:rPr lang="en-US" dirty="0"/>
              <a:t>Read </a:t>
            </a:r>
            <a:r>
              <a:rPr lang="en-US" dirty="0" err="1"/>
              <a:t>Setpoint</a:t>
            </a:r>
            <a:r>
              <a:rPr lang="en-US" dirty="0"/>
              <a:t> Table from File</a:t>
            </a:r>
          </a:p>
          <a:p>
            <a:r>
              <a:rPr lang="en-US" dirty="0"/>
              <a:t>Save </a:t>
            </a:r>
            <a:r>
              <a:rPr lang="en-US" dirty="0" err="1"/>
              <a:t>Setpoint</a:t>
            </a:r>
            <a:r>
              <a:rPr lang="en-US" dirty="0"/>
              <a:t> Table to File</a:t>
            </a:r>
          </a:p>
          <a:p>
            <a:r>
              <a:rPr lang="en-US" dirty="0"/>
              <a:t>How would you handle two linear actuators?</a:t>
            </a:r>
          </a:p>
        </p:txBody>
      </p:sp>
    </p:spTree>
    <p:extLst>
      <p:ext uri="{BB962C8B-B14F-4D97-AF65-F5344CB8AC3E}">
        <p14:creationId xmlns:p14="http://schemas.microsoft.com/office/powerpoint/2010/main" val="73288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633257" y="3835370"/>
            <a:ext cx="2654871" cy="14989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Object 3A</a:t>
            </a:r>
          </a:p>
        </p:txBody>
      </p:sp>
      <p:sp>
        <p:nvSpPr>
          <p:cNvPr id="2" name="Oval 1"/>
          <p:cNvSpPr/>
          <p:nvPr/>
        </p:nvSpPr>
        <p:spPr>
          <a:xfrm>
            <a:off x="4716603" y="892867"/>
            <a:ext cx="1977656" cy="143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1</a:t>
            </a:r>
          </a:p>
        </p:txBody>
      </p:sp>
      <p:sp>
        <p:nvSpPr>
          <p:cNvPr id="3" name="Oval 2"/>
          <p:cNvSpPr/>
          <p:nvPr/>
        </p:nvSpPr>
        <p:spPr>
          <a:xfrm>
            <a:off x="5511121" y="2402824"/>
            <a:ext cx="1754372" cy="144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2</a:t>
            </a:r>
          </a:p>
        </p:txBody>
      </p:sp>
      <p:sp>
        <p:nvSpPr>
          <p:cNvPr id="4" name="Oval 3"/>
          <p:cNvSpPr/>
          <p:nvPr/>
        </p:nvSpPr>
        <p:spPr>
          <a:xfrm>
            <a:off x="2828260" y="659219"/>
            <a:ext cx="6422066" cy="4699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002060"/>
                </a:solidFill>
              </a:rPr>
              <a:t>Bigger Object 27</a:t>
            </a:r>
          </a:p>
          <a:p>
            <a:endParaRPr lang="en-US" sz="4800" dirty="0">
              <a:solidFill>
                <a:srgbClr val="002060"/>
              </a:solidFill>
            </a:endParaRPr>
          </a:p>
          <a:p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955232" y="4031440"/>
            <a:ext cx="1180480" cy="110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9760" y="1268730"/>
            <a:ext cx="14844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27.A</a:t>
            </a:r>
          </a:p>
          <a:p>
            <a:r>
              <a:rPr lang="en-US" dirty="0"/>
              <a:t>Function 27.B</a:t>
            </a:r>
          </a:p>
          <a:p>
            <a:r>
              <a:rPr lang="en-US" dirty="0"/>
              <a:t>Function 27.C</a:t>
            </a:r>
          </a:p>
          <a:p>
            <a:r>
              <a:rPr lang="en-US" dirty="0"/>
              <a:t>Function 27.D</a:t>
            </a:r>
          </a:p>
          <a:p>
            <a:r>
              <a:rPr lang="en-US" dirty="0"/>
              <a:t>Function 27.E</a:t>
            </a:r>
          </a:p>
          <a:p>
            <a:r>
              <a:rPr lang="en-US" dirty="0"/>
              <a:t>Function 27.F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2802" y="1324939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A</a:t>
            </a:r>
          </a:p>
          <a:p>
            <a:r>
              <a:rPr lang="en-US" dirty="0"/>
              <a:t>Function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63890" y="2870791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3708" y="4170569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4259" y="765810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 1</a:t>
            </a:r>
          </a:p>
          <a:p>
            <a:r>
              <a:rPr lang="en-US" i="1" dirty="0"/>
              <a:t>Parameter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4376" y="2420177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9020" y="3783884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 1</a:t>
            </a:r>
          </a:p>
        </p:txBody>
      </p:sp>
    </p:spTree>
    <p:extLst>
      <p:ext uri="{BB962C8B-B14F-4D97-AF65-F5344CB8AC3E}">
        <p14:creationId xmlns:p14="http://schemas.microsoft.com/office/powerpoint/2010/main" val="25570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2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2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2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2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189768" y="994561"/>
            <a:ext cx="3210238" cy="21978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Talon</a:t>
            </a:r>
          </a:p>
        </p:txBody>
      </p:sp>
      <p:sp>
        <p:nvSpPr>
          <p:cNvPr id="2" name="Oval 1"/>
          <p:cNvSpPr/>
          <p:nvPr/>
        </p:nvSpPr>
        <p:spPr>
          <a:xfrm>
            <a:off x="4199065" y="1442382"/>
            <a:ext cx="1977656" cy="143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 Controller</a:t>
            </a:r>
          </a:p>
        </p:txBody>
      </p:sp>
      <p:sp>
        <p:nvSpPr>
          <p:cNvPr id="3" name="Oval 2"/>
          <p:cNvSpPr/>
          <p:nvPr/>
        </p:nvSpPr>
        <p:spPr>
          <a:xfrm>
            <a:off x="5596183" y="2999515"/>
            <a:ext cx="1879038" cy="144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Input (Limit Switch)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6680" y="1027542"/>
            <a:ext cx="969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Port</a:t>
            </a:r>
          </a:p>
          <a:p>
            <a:r>
              <a:rPr lang="en-US" i="1" dirty="0"/>
              <a:t>Inverted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6150" y="2983865"/>
            <a:ext cx="5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006" y="1640892"/>
            <a:ext cx="117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set(speed)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81546" y="3353197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get()</a:t>
            </a:r>
          </a:p>
        </p:txBody>
      </p:sp>
      <p:sp>
        <p:nvSpPr>
          <p:cNvPr id="9" name="Oval 8"/>
          <p:cNvSpPr/>
          <p:nvPr/>
        </p:nvSpPr>
        <p:spPr>
          <a:xfrm>
            <a:off x="5315484" y="4727768"/>
            <a:ext cx="1722474" cy="1414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7353" y="4814875"/>
            <a:ext cx="5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69569" y="5121545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154368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47921" y="892866"/>
            <a:ext cx="1977656" cy="143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Talon Speed Controller</a:t>
            </a:r>
          </a:p>
        </p:txBody>
      </p:sp>
      <p:sp>
        <p:nvSpPr>
          <p:cNvPr id="3" name="Oval 2"/>
          <p:cNvSpPr/>
          <p:nvPr/>
        </p:nvSpPr>
        <p:spPr>
          <a:xfrm>
            <a:off x="5596183" y="2286000"/>
            <a:ext cx="1879038" cy="144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Limit Switch</a:t>
            </a:r>
          </a:p>
        </p:txBody>
      </p:sp>
      <p:sp>
        <p:nvSpPr>
          <p:cNvPr id="4" name="Oval 3"/>
          <p:cNvSpPr/>
          <p:nvPr/>
        </p:nvSpPr>
        <p:spPr>
          <a:xfrm>
            <a:off x="2828260" y="659219"/>
            <a:ext cx="6422066" cy="4699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002060"/>
                </a:solidFill>
              </a:rPr>
              <a:t>Linear Actuator</a:t>
            </a:r>
          </a:p>
          <a:p>
            <a:endParaRPr lang="en-US" sz="4800" dirty="0">
              <a:solidFill>
                <a:srgbClr val="002060"/>
              </a:solidFill>
            </a:endParaRPr>
          </a:p>
          <a:p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11121" y="3923414"/>
            <a:ext cx="1964100" cy="110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Limit Switch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9760" y="1268730"/>
            <a:ext cx="1425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move(speed)</a:t>
            </a:r>
          </a:p>
          <a:p>
            <a:r>
              <a:rPr lang="en-US" dirty="0" err="1"/>
              <a:t>moveUp</a:t>
            </a:r>
            <a:r>
              <a:rPr lang="en-US" dirty="0"/>
              <a:t>()</a:t>
            </a:r>
          </a:p>
          <a:p>
            <a:r>
              <a:rPr lang="en-US" dirty="0" err="1"/>
              <a:t>moveDown</a:t>
            </a:r>
            <a:r>
              <a:rPr lang="en-US" dirty="0"/>
              <a:t>()</a:t>
            </a:r>
          </a:p>
          <a:p>
            <a:r>
              <a:rPr lang="en-US" dirty="0" err="1"/>
              <a:t>isTop</a:t>
            </a:r>
            <a:r>
              <a:rPr lang="en-US" dirty="0"/>
              <a:t>()</a:t>
            </a:r>
          </a:p>
          <a:p>
            <a:r>
              <a:rPr lang="en-US" dirty="0" err="1"/>
              <a:t>isBottom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12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423410" y="811530"/>
            <a:ext cx="3863340" cy="424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PIDController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050465" y="1007167"/>
            <a:ext cx="1977656" cy="143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Actuator</a:t>
            </a:r>
          </a:p>
        </p:txBody>
      </p:sp>
      <p:sp>
        <p:nvSpPr>
          <p:cNvPr id="3" name="Oval 2"/>
          <p:cNvSpPr/>
          <p:nvPr/>
        </p:nvSpPr>
        <p:spPr>
          <a:xfrm>
            <a:off x="5351100" y="3408038"/>
            <a:ext cx="2455589" cy="144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Analog Potentiometer</a:t>
            </a:r>
          </a:p>
        </p:txBody>
      </p:sp>
      <p:sp>
        <p:nvSpPr>
          <p:cNvPr id="4" name="Oval 3"/>
          <p:cNvSpPr/>
          <p:nvPr/>
        </p:nvSpPr>
        <p:spPr>
          <a:xfrm>
            <a:off x="2828260" y="659218"/>
            <a:ext cx="6422066" cy="5890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err="1">
                <a:solidFill>
                  <a:srgbClr val="002060"/>
                </a:solidFill>
              </a:rPr>
              <a:t>ArmSystem</a:t>
            </a:r>
            <a:endParaRPr lang="en-US" sz="4800" dirty="0">
              <a:solidFill>
                <a:srgbClr val="002060"/>
              </a:solidFill>
            </a:endParaRPr>
          </a:p>
          <a:p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39293" y="5157854"/>
            <a:ext cx="1527899" cy="110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Limit Switch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9760" y="1268730"/>
            <a:ext cx="21027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moveArm</a:t>
            </a:r>
            <a:r>
              <a:rPr lang="en-US" dirty="0"/>
              <a:t>(speed)</a:t>
            </a:r>
          </a:p>
          <a:p>
            <a:r>
              <a:rPr lang="en-US" dirty="0" err="1"/>
              <a:t>moveArmUp</a:t>
            </a:r>
            <a:r>
              <a:rPr lang="en-US" dirty="0"/>
              <a:t>()</a:t>
            </a:r>
          </a:p>
          <a:p>
            <a:r>
              <a:rPr lang="en-US" dirty="0" err="1"/>
              <a:t>moveArmDown</a:t>
            </a:r>
            <a:r>
              <a:rPr lang="en-US" dirty="0"/>
              <a:t>()</a:t>
            </a:r>
          </a:p>
          <a:p>
            <a:r>
              <a:rPr lang="en-US" dirty="0" err="1"/>
              <a:t>moveArmTop</a:t>
            </a:r>
            <a:r>
              <a:rPr lang="en-US" dirty="0"/>
              <a:t>()</a:t>
            </a:r>
          </a:p>
          <a:p>
            <a:r>
              <a:rPr lang="en-US" dirty="0" err="1"/>
              <a:t>moveArmBottom</a:t>
            </a:r>
            <a:r>
              <a:rPr lang="en-US" dirty="0"/>
              <a:t>()</a:t>
            </a:r>
          </a:p>
          <a:p>
            <a:r>
              <a:rPr lang="en-US" dirty="0" err="1"/>
              <a:t>moveArmHome</a:t>
            </a:r>
            <a:r>
              <a:rPr lang="en-US" dirty="0"/>
              <a:t>()</a:t>
            </a:r>
          </a:p>
          <a:p>
            <a:r>
              <a:rPr lang="en-US" dirty="0" err="1"/>
              <a:t>moveArmOffHome</a:t>
            </a:r>
            <a:r>
              <a:rPr lang="en-US" dirty="0"/>
              <a:t>()</a:t>
            </a:r>
          </a:p>
          <a:p>
            <a:r>
              <a:rPr lang="en-US" dirty="0" err="1"/>
              <a:t>saveHomeSetpoint</a:t>
            </a:r>
            <a:r>
              <a:rPr lang="en-US" dirty="0"/>
              <a:t>()</a:t>
            </a:r>
          </a:p>
          <a:p>
            <a:r>
              <a:rPr lang="en-US" dirty="0" err="1"/>
              <a:t>setArmSetpoint</a:t>
            </a:r>
            <a:r>
              <a:rPr lang="en-US" dirty="0"/>
              <a:t>(ix)</a:t>
            </a:r>
          </a:p>
          <a:p>
            <a:r>
              <a:rPr lang="en-US" dirty="0" err="1"/>
              <a:t>moveArmSetpoint</a:t>
            </a:r>
            <a:r>
              <a:rPr lang="en-US" dirty="0"/>
              <a:t>()</a:t>
            </a:r>
          </a:p>
          <a:p>
            <a:r>
              <a:rPr lang="en-US" dirty="0" err="1"/>
              <a:t>isOnTarget</a:t>
            </a:r>
            <a:r>
              <a:rPr lang="en-US" dirty="0"/>
              <a:t>()</a:t>
            </a:r>
          </a:p>
          <a:p>
            <a:r>
              <a:rPr lang="en-US" dirty="0" err="1"/>
              <a:t>isTop</a:t>
            </a:r>
            <a:r>
              <a:rPr lang="en-US" dirty="0"/>
              <a:t>()</a:t>
            </a:r>
          </a:p>
          <a:p>
            <a:r>
              <a:rPr lang="en-US" dirty="0" err="1"/>
              <a:t>isBottom</a:t>
            </a:r>
            <a:r>
              <a:rPr lang="en-US" dirty="0"/>
              <a:t>()</a:t>
            </a:r>
          </a:p>
          <a:p>
            <a:r>
              <a:rPr lang="en-US" dirty="0" err="1"/>
              <a:t>isHome</a:t>
            </a:r>
            <a:r>
              <a:rPr lang="en-US" dirty="0"/>
              <a:t>()</a:t>
            </a:r>
          </a:p>
          <a:p>
            <a:r>
              <a:rPr lang="en-US" dirty="0" err="1"/>
              <a:t>initArmPID</a:t>
            </a:r>
            <a:r>
              <a:rPr lang="en-US" dirty="0"/>
              <a:t>()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3167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938784" y="524256"/>
            <a:ext cx="10180320" cy="5742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FRC “Shell”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2450591" y="691116"/>
            <a:ext cx="8532841" cy="53561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Robot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5283744" y="691116"/>
            <a:ext cx="1853184" cy="7822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OI 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692432" y="3241034"/>
            <a:ext cx="3035808" cy="28163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Commands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7916526" y="1211066"/>
            <a:ext cx="2878619" cy="40599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Subsystems</a:t>
            </a:r>
          </a:p>
        </p:txBody>
      </p:sp>
      <p:sp>
        <p:nvSpPr>
          <p:cNvPr id="7" name="Oval 6"/>
          <p:cNvSpPr/>
          <p:nvPr/>
        </p:nvSpPr>
        <p:spPr>
          <a:xfrm>
            <a:off x="4901429" y="3642679"/>
            <a:ext cx="1645920" cy="7315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Joystick Arm</a:t>
            </a:r>
          </a:p>
        </p:txBody>
      </p:sp>
      <p:sp>
        <p:nvSpPr>
          <p:cNvPr id="8" name="Oval 7"/>
          <p:cNvSpPr/>
          <p:nvPr/>
        </p:nvSpPr>
        <p:spPr>
          <a:xfrm>
            <a:off x="8193023" y="1987296"/>
            <a:ext cx="1929171" cy="10363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err="1">
                <a:solidFill>
                  <a:sysClr val="windowText" lastClr="000000"/>
                </a:solidFill>
              </a:rPr>
              <a:t>ArmSystem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4901429" y="4983230"/>
            <a:ext cx="2468596" cy="554665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err="1">
                <a:solidFill>
                  <a:sysClr val="windowText" lastClr="000000"/>
                </a:solidFill>
              </a:rPr>
              <a:t>enableSetpoint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52166" y="4339838"/>
            <a:ext cx="2520767" cy="6187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err="1">
                <a:solidFill>
                  <a:sysClr val="windowText" lastClr="000000"/>
                </a:solidFill>
              </a:rPr>
              <a:t>upSetpointTable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Oval 8"/>
          <p:cNvSpPr/>
          <p:nvPr/>
        </p:nvSpPr>
        <p:spPr>
          <a:xfrm>
            <a:off x="6959965" y="5416508"/>
            <a:ext cx="713303" cy="478465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5274999" y="1591205"/>
            <a:ext cx="1853184" cy="10407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RobotMap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8115" y="1473353"/>
            <a:ext cx="21576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</a:t>
            </a:r>
          </a:p>
          <a:p>
            <a:r>
              <a:rPr lang="en-US" dirty="0"/>
              <a:t> set things 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Autonomous</a:t>
            </a:r>
          </a:p>
          <a:p>
            <a:r>
              <a:rPr lang="en-US" dirty="0"/>
              <a:t> schedule commands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TeleOp</a:t>
            </a:r>
            <a:endParaRPr lang="en-US" dirty="0"/>
          </a:p>
          <a:p>
            <a:r>
              <a:rPr lang="en-US" dirty="0"/>
              <a:t> schedule commands</a:t>
            </a:r>
          </a:p>
        </p:txBody>
      </p:sp>
    </p:spTree>
    <p:extLst>
      <p:ext uri="{BB962C8B-B14F-4D97-AF65-F5344CB8AC3E}">
        <p14:creationId xmlns:p14="http://schemas.microsoft.com/office/powerpoint/2010/main" val="52984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6906" y="596080"/>
            <a:ext cx="610013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Basic</a:t>
            </a:r>
          </a:p>
          <a:p>
            <a:r>
              <a:rPr lang="en-US" dirty="0"/>
              <a:t>Tutorial</a:t>
            </a:r>
          </a:p>
          <a:p>
            <a:r>
              <a:rPr lang="en-US" dirty="0"/>
              <a:t>http://docs.oracle.com/javase/tutorial/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http://docs.oracle.com/javase/tutorial/java/concepts/index.html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 Doc</a:t>
            </a:r>
          </a:p>
          <a:p>
            <a:r>
              <a:rPr lang="en-US" dirty="0">
                <a:hlinkClick r:id="rId3"/>
              </a:rPr>
              <a:t>http://docs.oracle.com/javase/8/docs/api/index.html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FRC Java</a:t>
            </a:r>
          </a:p>
          <a:p>
            <a:r>
              <a:rPr lang="en-US" dirty="0">
                <a:hlinkClick r:id="rId4"/>
              </a:rPr>
              <a:t>https://wpilib.screenstepslive.com/s/4485/m/13809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RobotBuilder</a:t>
            </a:r>
            <a:endParaRPr lang="en-US" dirty="0"/>
          </a:p>
          <a:p>
            <a:r>
              <a:rPr lang="en-US" dirty="0">
                <a:hlinkClick r:id="rId5"/>
              </a:rPr>
              <a:t>https://wpilib.screenstepslive.com/s/4485/m/26402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WPILib</a:t>
            </a:r>
            <a:endParaRPr lang="en-US" dirty="0"/>
          </a:p>
          <a:p>
            <a:r>
              <a:rPr lang="en-US" dirty="0">
                <a:hlinkClick r:id="rId6"/>
              </a:rPr>
              <a:t>http://first.wpi.edu/FRC/roborio/release/docs/java/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666" y="228761"/>
            <a:ext cx="7765340" cy="6258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689" y="372533"/>
            <a:ext cx="354821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FRC </a:t>
            </a:r>
            <a:r>
              <a:rPr lang="en-US" dirty="0" err="1"/>
              <a:t>RobotBuilder</a:t>
            </a:r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Drag-n-drop icons to build </a:t>
            </a:r>
          </a:p>
          <a:p>
            <a:pPr algn="ctr"/>
            <a:r>
              <a:rPr lang="en-US" dirty="0"/>
              <a:t>basic structure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Generates C++ and Java</a:t>
            </a:r>
          </a:p>
          <a:p>
            <a:pPr algn="ctr"/>
            <a:r>
              <a:rPr lang="en-US" dirty="0"/>
              <a:t>In Command Based structure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Code Generators are a common</a:t>
            </a:r>
          </a:p>
          <a:p>
            <a:pPr algn="ctr"/>
            <a:r>
              <a:rPr lang="en-US" dirty="0"/>
              <a:t>Get-</a:t>
            </a:r>
            <a:r>
              <a:rPr lang="en-US" dirty="0" err="1"/>
              <a:t>em</a:t>
            </a:r>
            <a:r>
              <a:rPr lang="en-US" dirty="0"/>
              <a:t>-up quick tool</a:t>
            </a:r>
          </a:p>
          <a:p>
            <a:pPr algn="ctr"/>
            <a:r>
              <a:rPr lang="en-US" dirty="0"/>
              <a:t>But there are limitations</a:t>
            </a:r>
          </a:p>
          <a:p>
            <a:pPr algn="ctr"/>
            <a:r>
              <a:rPr lang="en-US" dirty="0"/>
              <a:t>Class Names = Object Names</a:t>
            </a:r>
          </a:p>
          <a:p>
            <a:pPr algn="ctr"/>
            <a:r>
              <a:rPr lang="en-US" dirty="0"/>
              <a:t>	not always true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Cannot do more complex structures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Violates some concepts of </a:t>
            </a:r>
          </a:p>
          <a:p>
            <a:pPr algn="ctr"/>
            <a:r>
              <a:rPr lang="en-US" dirty="0"/>
              <a:t>Encapsulation (especially in</a:t>
            </a:r>
          </a:p>
          <a:p>
            <a:pPr algn="ctr"/>
            <a:r>
              <a:rPr lang="en-US" dirty="0" err="1"/>
              <a:t>Robotmap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Got us going the last two seasons</a:t>
            </a:r>
          </a:p>
          <a:p>
            <a:pPr algn="ctr"/>
            <a:r>
              <a:rPr lang="en-US" dirty="0"/>
              <a:t>Is it Time to move on?</a:t>
            </a:r>
          </a:p>
        </p:txBody>
      </p:sp>
    </p:spTree>
    <p:extLst>
      <p:ext uri="{BB962C8B-B14F-4D97-AF65-F5344CB8AC3E}">
        <p14:creationId xmlns:p14="http://schemas.microsoft.com/office/powerpoint/2010/main" val="179967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585456" cy="781291"/>
          </a:xfrm>
        </p:spPr>
        <p:txBody>
          <a:bodyPr/>
          <a:lstStyle/>
          <a:p>
            <a:r>
              <a:rPr lang="en-US" dirty="0"/>
              <a:t>Eclipse IDE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632" r="2632"/>
          <a:stretch>
            <a:fillRect/>
          </a:stretch>
        </p:blipFill>
        <p:spPr>
          <a:xfrm>
            <a:off x="4606724" y="995363"/>
            <a:ext cx="7056639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19514"/>
            <a:ext cx="3246075" cy="45494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Integrated Development Environment</a:t>
            </a:r>
          </a:p>
          <a:p>
            <a:r>
              <a:rPr lang="en-US" dirty="0"/>
              <a:t>Open Source eclipse.org</a:t>
            </a:r>
          </a:p>
          <a:p>
            <a:r>
              <a:rPr lang="en-US" dirty="0"/>
              <a:t>Add-ons for many languages</a:t>
            </a:r>
          </a:p>
          <a:p>
            <a:r>
              <a:rPr lang="en-US" dirty="0"/>
              <a:t>Real-time syntax and reference validation</a:t>
            </a:r>
          </a:p>
          <a:p>
            <a:r>
              <a:rPr lang="en-US" dirty="0" err="1"/>
              <a:t>WPIlib</a:t>
            </a:r>
            <a:r>
              <a:rPr lang="en-US" dirty="0"/>
              <a:t> extensions for FRC authorized objects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support for optional add-ons</a:t>
            </a:r>
          </a:p>
          <a:p>
            <a:r>
              <a:rPr lang="en-US" dirty="0"/>
              <a:t>	e.g. Original Equipment Manufacturers may provide Java/C++ code for their products as either samples or libraries</a:t>
            </a:r>
          </a:p>
          <a:p>
            <a:r>
              <a:rPr lang="en-US" dirty="0">
                <a:hlinkClick r:id="rId4"/>
              </a:rPr>
              <a:t>https://eclipse.org/home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4606724" y="2095018"/>
            <a:ext cx="1782501" cy="2152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8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541</TotalTime>
  <Words>734</Words>
  <Application>Microsoft Office PowerPoint</Application>
  <PresentationFormat>Widescreen</PresentationFormat>
  <Paragraphs>220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Object 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Eclipse IDE</vt:lpstr>
      <vt:lpstr>PowerPoint Presentation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Ohling</dc:creator>
  <cp:lastModifiedBy>Tim Ohling</cp:lastModifiedBy>
  <cp:revision>52</cp:revision>
  <dcterms:created xsi:type="dcterms:W3CDTF">2016-09-22T16:31:43Z</dcterms:created>
  <dcterms:modified xsi:type="dcterms:W3CDTF">2016-10-17T02:53:34Z</dcterms:modified>
</cp:coreProperties>
</file>