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0390" r:id="rId2"/>
    <p:sldId id="10383" r:id="rId3"/>
    <p:sldId id="10276" r:id="rId4"/>
    <p:sldId id="10413" r:id="rId5"/>
    <p:sldId id="10397" r:id="rId6"/>
    <p:sldId id="10404" r:id="rId7"/>
    <p:sldId id="10405" r:id="rId8"/>
    <p:sldId id="10398" r:id="rId9"/>
    <p:sldId id="10395" r:id="rId10"/>
    <p:sldId id="10407" r:id="rId11"/>
    <p:sldId id="10399" r:id="rId12"/>
    <p:sldId id="10408" r:id="rId13"/>
    <p:sldId id="10409" r:id="rId14"/>
    <p:sldId id="10410" r:id="rId15"/>
    <p:sldId id="10411" r:id="rId16"/>
    <p:sldId id="10412" r:id="rId17"/>
    <p:sldId id="10341" r:id="rId18"/>
    <p:sldId id="10136" r:id="rId19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72826" autoAdjust="0"/>
  </p:normalViewPr>
  <p:slideViewPr>
    <p:cSldViewPr>
      <p:cViewPr varScale="1">
        <p:scale>
          <a:sx n="81" d="100"/>
          <a:sy n="81" d="100"/>
        </p:scale>
        <p:origin x="1288" y="17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104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7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8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2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8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21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81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5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3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7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67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5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3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5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22/09/18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0743" y="10960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" y="277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4341143" y="4910691"/>
            <a:ext cx="9222740" cy="615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05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课时 </a:t>
            </a:r>
            <a:r>
              <a:rPr lang="en-US" altLang="zh-CN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Linux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目录相关命令</a:t>
            </a:r>
            <a:endParaRPr lang="zh-CN" altLang="en-US" sz="4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18936" y="5818978"/>
            <a:ext cx="6620878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>
                <a:solidFill>
                  <a:schemeClr val="bg1"/>
                </a:solidFill>
                <a:cs typeface="Arial" panose="020B0604020202020204" pitchFamily="34" charset="0"/>
              </a:rPr>
              <a:t>                            </a:t>
            </a:r>
            <a:r>
              <a:rPr lang="zh-CN" altLang="en-US" sz="1800">
                <a:solidFill>
                  <a:schemeClr val="bg1"/>
                </a:solidFill>
                <a:cs typeface="Arial" panose="020B0604020202020204" pitchFamily="34" charset="0"/>
              </a:rPr>
              <a:t>北京八维研修学院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762250" y="6417033"/>
            <a:ext cx="7334250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zh-CN" sz="1400" dirty="0">
                <a:solidFill>
                  <a:schemeClr val="bg1"/>
                </a:solidFill>
                <a:cs typeface="Arial" panose="020B0604020202020204" pitchFamily="34" charset="0"/>
              </a:rPr>
              <a:t>作者： </a:t>
            </a: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王建峰</a:t>
            </a:r>
            <a:endParaRPr lang="zh-CN" altLang="zh-CN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  <p:bldP spid="7" grpId="1"/>
      <p:bldP spid="8" grpId="0"/>
      <p:bldP spid="8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切换目录命令：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/>
              <a:t>cd ~ </a:t>
            </a:r>
            <a:r>
              <a:rPr lang="zh-CN" altLang="en-US" dirty="0"/>
              <a:t>进入当前用户的家目录</a:t>
            </a:r>
          </a:p>
          <a:p>
            <a:pPr lvl="1"/>
            <a:r>
              <a:rPr lang="en-US" altLang="zh-CN" dirty="0"/>
              <a:t>cd - </a:t>
            </a:r>
            <a:r>
              <a:rPr lang="zh-CN" altLang="en-US" dirty="0"/>
              <a:t>进入上次目录</a:t>
            </a:r>
          </a:p>
          <a:p>
            <a:pPr lvl="1"/>
            <a:r>
              <a:rPr lang="en-US" altLang="zh-CN" dirty="0"/>
              <a:t>cd .. </a:t>
            </a:r>
            <a:r>
              <a:rPr lang="zh-CN" altLang="en-US" dirty="0"/>
              <a:t>进入上一级目录</a:t>
            </a:r>
          </a:p>
          <a:p>
            <a:pPr lvl="1"/>
            <a:r>
              <a:rPr lang="en-US" altLang="zh-CN" dirty="0"/>
              <a:t>cd . </a:t>
            </a:r>
            <a:r>
              <a:rPr lang="zh-CN" altLang="en-US" dirty="0"/>
              <a:t>进入当前目录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0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FA4A0B-CC7A-C143-BC8C-677A6EE640D6}"/>
              </a:ext>
            </a:extLst>
          </p:cNvPr>
          <p:cNvSpPr txBox="1"/>
          <p:nvPr/>
        </p:nvSpPr>
        <p:spPr>
          <a:xfrm>
            <a:off x="969210" y="1021443"/>
            <a:ext cx="113451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切换目录命令：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切换方式：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相对路径切换：</a:t>
            </a:r>
            <a:r>
              <a:rPr lang="zh-CN" altLang="en-US" dirty="0"/>
              <a:t>参照当前所在目录，进行查找</a:t>
            </a:r>
          </a:p>
          <a:p>
            <a:pPr lvl="1" indent="0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8450" lvl="2" indent="-285750">
              <a:buFont typeface="Wingdings" pitchFamily="2" charset="2"/>
              <a:buChar char="Ø"/>
            </a:pPr>
            <a:r>
              <a:rPr lang="en-US" altLang="zh-CN" dirty="0"/>
              <a:t>cd ../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绝对路径切换：</a:t>
            </a:r>
            <a:r>
              <a:rPr lang="zh-CN" altLang="en-US" dirty="0"/>
              <a:t>从根目录开始指定，一级一级递归查找。在任何目录下，都能进入指定位置</a:t>
            </a:r>
          </a:p>
          <a:p>
            <a:pPr lvl="1" indent="0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8450" lvl="2" indent="-285750">
              <a:buFont typeface="Wingdings" pitchFamily="2" charset="2"/>
              <a:buChar char="Ø"/>
            </a:pPr>
            <a:r>
              <a:rPr lang="en-US" altLang="zh-CN" dirty="0"/>
              <a:t>cd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78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查询目录中内容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FA4A0B-CC7A-C143-BC8C-677A6EE640D6}"/>
              </a:ext>
            </a:extLst>
          </p:cNvPr>
          <p:cNvSpPr txBox="1"/>
          <p:nvPr/>
        </p:nvSpPr>
        <p:spPr>
          <a:xfrm>
            <a:off x="969210" y="1021443"/>
            <a:ext cx="113451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ls   [</a:t>
            </a:r>
            <a:r>
              <a:rPr lang="zh-CN" altLang="en-US" sz="2800" dirty="0"/>
              <a:t>选项</a:t>
            </a:r>
            <a:r>
              <a:rPr lang="en-US" altLang="zh-CN" sz="2800" dirty="0"/>
              <a:t>]   [</a:t>
            </a:r>
            <a:r>
              <a:rPr lang="zh-CN" altLang="en-US" sz="2800" dirty="0"/>
              <a:t>文件或目录</a:t>
            </a:r>
            <a:r>
              <a:rPr lang="en-US" altLang="zh-CN" sz="2800" dirty="0"/>
              <a:t>]</a:t>
            </a:r>
          </a:p>
          <a:p>
            <a:pPr marL="1739900" lvl="2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选项</a:t>
            </a:r>
            <a:br>
              <a:rPr lang="en-US" altLang="zh-CN" sz="2800" dirty="0"/>
            </a:br>
            <a:r>
              <a:rPr lang="en-US" altLang="zh-CN" sz="2800" dirty="0"/>
              <a:t>-a </a:t>
            </a:r>
            <a:r>
              <a:rPr lang="zh-CN" altLang="en-US" sz="2800" dirty="0"/>
              <a:t>显示所有文件，包括隐藏文件</a:t>
            </a:r>
          </a:p>
          <a:p>
            <a:pPr marL="17399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-l </a:t>
            </a:r>
            <a:r>
              <a:rPr lang="zh-CN" altLang="en-US" sz="2800" dirty="0"/>
              <a:t>显示详细信息</a:t>
            </a:r>
          </a:p>
          <a:p>
            <a:pPr marL="17399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-d </a:t>
            </a:r>
            <a:r>
              <a:rPr lang="zh-CN" altLang="en-US" sz="2800" dirty="0"/>
              <a:t>查看目录属性</a:t>
            </a:r>
          </a:p>
          <a:p>
            <a:pPr marL="1739900" lvl="2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8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查询目录中内容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7D87F6-E045-E442-89A4-F56FDE775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882775"/>
            <a:ext cx="9982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0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24622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查询目录所在位置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9BEC16-8EB2-FE44-9486-AF6923374A32}"/>
              </a:ext>
            </a:extLst>
          </p:cNvPr>
          <p:cNvSpPr txBox="1"/>
          <p:nvPr/>
        </p:nvSpPr>
        <p:spPr>
          <a:xfrm>
            <a:off x="969210" y="1021443"/>
            <a:ext cx="11345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pwd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20D628-AFE0-2B4F-AD7F-3A0793FA3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63" y="2729436"/>
            <a:ext cx="4470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建立目录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9BEC16-8EB2-FE44-9486-AF6923374A32}"/>
              </a:ext>
            </a:extLst>
          </p:cNvPr>
          <p:cNvSpPr txBox="1"/>
          <p:nvPr/>
        </p:nvSpPr>
        <p:spPr>
          <a:xfrm>
            <a:off x="969210" y="1021443"/>
            <a:ext cx="113451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mkdir</a:t>
            </a:r>
            <a:r>
              <a:rPr lang="en-US" altLang="zh-CN" dirty="0"/>
              <a:t> [-p] [</a:t>
            </a:r>
            <a:r>
              <a:rPr lang="zh-CN" altLang="en-US" dirty="0"/>
              <a:t>目录名</a:t>
            </a:r>
            <a:r>
              <a:rPr lang="en-US" altLang="zh-CN" dirty="0"/>
              <a:t>]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-p </a:t>
            </a:r>
            <a:r>
              <a:rPr lang="zh-CN" altLang="en-US" dirty="0"/>
              <a:t>递归创建</a:t>
            </a:r>
          </a:p>
          <a:p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25F49A-6D1A-8E42-8631-727325E2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98" y="2662609"/>
            <a:ext cx="8307665" cy="5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3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删除目录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9BEC16-8EB2-FE44-9486-AF6923374A32}"/>
              </a:ext>
            </a:extLst>
          </p:cNvPr>
          <p:cNvSpPr txBox="1"/>
          <p:nvPr/>
        </p:nvSpPr>
        <p:spPr>
          <a:xfrm>
            <a:off x="969210" y="1021443"/>
            <a:ext cx="113451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  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-r </a:t>
            </a:r>
            <a:r>
              <a:rPr lang="zh-CN" altLang="en-US" dirty="0"/>
              <a:t>：递归删除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-f</a:t>
            </a:r>
            <a:r>
              <a:rPr lang="zh-CN" altLang="en-US" dirty="0"/>
              <a:t>：强制删除 不提示</a:t>
            </a:r>
          </a:p>
          <a:p>
            <a:endParaRPr lang="zh-CN" altLang="en-US" dirty="0"/>
          </a:p>
          <a:p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25F49A-6D1A-8E42-8631-727325E2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73" y="2629346"/>
            <a:ext cx="8307665" cy="5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908992" y="724689"/>
            <a:ext cx="361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知识点总结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3909095" y="2032149"/>
            <a:ext cx="5328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常见目录的作用。</a:t>
            </a:r>
            <a:r>
              <a:rPr lang="en-US" altLang="zh-CN" sz="2400" dirty="0"/>
              <a:t>root, home, 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….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目录名：</a:t>
            </a:r>
            <a:endParaRPr lang="en-US" altLang="zh-CN" sz="2400" dirty="0"/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帮助命令命令 </a:t>
            </a:r>
            <a:r>
              <a:rPr lang="en-US" altLang="zh-CN" sz="2400" dirty="0"/>
              <a:t>--help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切换目录命令</a:t>
            </a:r>
            <a:r>
              <a:rPr lang="zh-Hans" altLang="en-US" sz="2400" dirty="0"/>
              <a:t> </a:t>
            </a:r>
            <a:r>
              <a:rPr lang="en-US" altLang="zh-CN" sz="2400" dirty="0"/>
              <a:t>cd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查询目录中内容 </a:t>
            </a:r>
            <a:r>
              <a:rPr lang="en-US" altLang="zh-CN" sz="2400" dirty="0"/>
              <a:t>ls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查询所在目录位置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pwd</a:t>
            </a:r>
            <a:endParaRPr lang="en-US" altLang="zh-CN" sz="2400" dirty="0"/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建立目录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mkdir</a:t>
            </a:r>
            <a:endParaRPr lang="en-US" altLang="zh-CN" sz="2400" dirty="0"/>
          </a:p>
          <a:p>
            <a:pPr marL="1097280" lvl="1" indent="-457200">
              <a:buFont typeface="Wingdings" pitchFamily="2" charset="2"/>
              <a:buChar char="Ø"/>
            </a:pPr>
            <a:r>
              <a:rPr lang="zh-CN" altLang="en-US" sz="2400" dirty="0"/>
              <a:t>删除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rm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DC89F1-2C6B-D345-9957-9ABFA7369375}"/>
              </a:ext>
            </a:extLst>
          </p:cNvPr>
          <p:cNvSpPr txBox="1"/>
          <p:nvPr/>
        </p:nvSpPr>
        <p:spPr>
          <a:xfrm>
            <a:off x="1048046" y="48288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知识点总结</a:t>
            </a:r>
          </a:p>
        </p:txBody>
      </p:sp>
    </p:spTree>
    <p:extLst>
      <p:ext uri="{BB962C8B-B14F-4D97-AF65-F5344CB8AC3E}">
        <p14:creationId xmlns:p14="http://schemas.microsoft.com/office/powerpoint/2010/main" val="133887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.USER-20151228QU\Desktop\12222222222222222.png122222222222222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" y="4445"/>
            <a:ext cx="12837795" cy="7176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5825" y="2740660"/>
            <a:ext cx="1112583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</a:t>
            </a:r>
            <a:r>
              <a:rPr lang="en-US" altLang="zh-CN" sz="124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sz="1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Thank You</a:t>
            </a:r>
          </a:p>
          <a:p>
            <a:endParaRPr lang="zh-CN" altLang="zh-CN"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endParaRPr lang="en-US" altLang="zh-CN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84959" y="2968253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为什么学</a:t>
            </a:r>
            <a:r>
              <a:rPr lang="en-US" altLang="zh-CN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目录相关命令</a:t>
            </a:r>
          </a:p>
        </p:txBody>
      </p:sp>
    </p:spTree>
    <p:extLst>
      <p:ext uri="{BB962C8B-B14F-4D97-AF65-F5344CB8AC3E}">
        <p14:creationId xmlns:p14="http://schemas.microsoft.com/office/powerpoint/2010/main" val="2487761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047750" y="482600"/>
            <a:ext cx="777938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为什么要学习目录相关命令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8115" y="1001232"/>
            <a:ext cx="1195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的目录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文件夹就相当于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里的目录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文件夹。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文件夹是用来组织资源的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企业中一般为了保持</a:t>
            </a:r>
            <a:r>
              <a:rPr lang="en-US" altLang="zh-CN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的轻便，节省资源，一般不装图形界面，所以只能用命令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162EFE-03D5-5D45-8FDF-6E8E5265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3" y="2248173"/>
            <a:ext cx="5798270" cy="4508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B1F36D-DC4B-C84E-8BC7-CE3A6D1C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22" y="2248173"/>
            <a:ext cx="5535947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5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4333622" cy="37694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5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3895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1525" y="2752725"/>
            <a:ext cx="7148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60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目录相关命令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9282" y="3872331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505" indent="-48450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常见目录</a:t>
            </a:r>
          </a:p>
        </p:txBody>
      </p:sp>
      <p:sp>
        <p:nvSpPr>
          <p:cNvPr id="8" name="TextBox 39">
            <a:extLst>
              <a:ext uri="{FF2B5EF4-FFF2-40B4-BE49-F238E27FC236}">
                <a16:creationId xmlns:a16="http://schemas.microsoft.com/office/drawing/2014/main" id="{A2073D91-6A45-3949-BB86-D319F672F634}"/>
              </a:ext>
            </a:extLst>
          </p:cNvPr>
          <p:cNvSpPr txBox="1"/>
          <p:nvPr/>
        </p:nvSpPr>
        <p:spPr>
          <a:xfrm>
            <a:off x="6039084" y="4366097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505" indent="-48450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目录命令</a:t>
            </a:r>
          </a:p>
        </p:txBody>
      </p:sp>
    </p:spTree>
    <p:extLst>
      <p:ext uri="{BB962C8B-B14F-4D97-AF65-F5344CB8AC3E}">
        <p14:creationId xmlns:p14="http://schemas.microsoft.com/office/powerpoint/2010/main" val="664219620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/>
      <p:bldP spid="4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命令提示符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Han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Han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超级用户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当前登录的用户名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Han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localhost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当前登录的主机名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Han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当前目录</a:t>
            </a:r>
            <a:r>
              <a:rPr lang="zh-Han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Han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表示当前登录用户的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Han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0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常见目录及作用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517" y="1184775"/>
            <a:ext cx="13217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E7A2F1-ED7B-764E-8DF7-253991078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1" y="2030301"/>
            <a:ext cx="8318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常见目录及作用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4BDF4F-3C56-F04C-8F82-50C47F687DB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38800" y="1844885"/>
            <a:ext cx="5374551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/>
              <a:t>根目录</a:t>
            </a:r>
          </a:p>
          <a:p>
            <a:r>
              <a:rPr lang="en-US" altLang="zh-CN" dirty="0"/>
              <a:t>/bin</a:t>
            </a:r>
            <a:r>
              <a:rPr lang="zh-CN" altLang="en-US" dirty="0"/>
              <a:t>命令保存目录</a:t>
            </a:r>
          </a:p>
          <a:p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boot</a:t>
            </a:r>
            <a:r>
              <a:rPr lang="zh-CN" altLang="en-US" dirty="0"/>
              <a:t>启动目录，启动相关文件</a:t>
            </a:r>
          </a:p>
          <a:p>
            <a:r>
              <a:rPr lang="en-US" altLang="zh-CN" dirty="0"/>
              <a:t>/dev</a:t>
            </a:r>
            <a:r>
              <a:rPr lang="zh-CN" altLang="en-US" dirty="0"/>
              <a:t>设备文件保存目录</a:t>
            </a:r>
          </a:p>
          <a:p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etc</a:t>
            </a:r>
            <a:r>
              <a:rPr lang="zh-CN" altLang="en-US" dirty="0"/>
              <a:t>配置文件保存目录</a:t>
            </a:r>
          </a:p>
          <a:p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home</a:t>
            </a:r>
            <a:r>
              <a:rPr lang="zh-CN" altLang="en-US" dirty="0"/>
              <a:t>普通用户的家目录</a:t>
            </a:r>
          </a:p>
          <a:p>
            <a:r>
              <a:rPr lang="en-US" altLang="zh-CN" dirty="0"/>
              <a:t>/lib</a:t>
            </a:r>
            <a:r>
              <a:rPr lang="zh-CN" altLang="en-US" dirty="0"/>
              <a:t>系统库保存目录</a:t>
            </a:r>
          </a:p>
          <a:p>
            <a:r>
              <a:rPr lang="en-US" altLang="zh-CN" dirty="0"/>
              <a:t>/mnt</a:t>
            </a:r>
            <a:r>
              <a:rPr lang="zh-CN" altLang="en-US" dirty="0"/>
              <a:t>系统挂载目录</a:t>
            </a:r>
          </a:p>
          <a:p>
            <a:r>
              <a:rPr lang="en-US" altLang="zh-CN" dirty="0"/>
              <a:t>/media</a:t>
            </a:r>
            <a:r>
              <a:rPr lang="zh-CN" altLang="en-US" dirty="0"/>
              <a:t>挂载目录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A78170-378B-0B4A-8C2C-0572DD15EDE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09655" y="1661828"/>
            <a:ext cx="5806599" cy="4352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root</a:t>
            </a:r>
            <a:r>
              <a:rPr lang="zh-CN" altLang="en-US" dirty="0"/>
              <a:t>超级用户的家目录</a:t>
            </a:r>
          </a:p>
          <a:p>
            <a:r>
              <a:rPr lang="en-US" altLang="zh-CN" dirty="0"/>
              <a:t>/tmp</a:t>
            </a:r>
            <a:r>
              <a:rPr lang="zh-CN" altLang="en-US" dirty="0"/>
              <a:t>临时目录</a:t>
            </a:r>
          </a:p>
          <a:p>
            <a:r>
              <a:rPr lang="en-US" altLang="zh-CN" dirty="0"/>
              <a:t>/sbin</a:t>
            </a:r>
            <a:r>
              <a:rPr lang="zh-CN" altLang="en-US" dirty="0"/>
              <a:t>命令保存目录</a:t>
            </a:r>
            <a:r>
              <a:rPr lang="en-US" altLang="zh-CN" dirty="0"/>
              <a:t>(</a:t>
            </a:r>
            <a:r>
              <a:rPr lang="zh-CN" altLang="en-US" dirty="0"/>
              <a:t>超级用户才能使用的目录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/sys</a:t>
            </a:r>
          </a:p>
          <a:p>
            <a:r>
              <a:rPr lang="en-US" altLang="zh-CN" dirty="0"/>
              <a:t>/usr</a:t>
            </a:r>
            <a:r>
              <a:rPr lang="zh-CN" altLang="en-US" dirty="0"/>
              <a:t>系统资源目录</a:t>
            </a:r>
          </a:p>
          <a:p>
            <a:pPr lvl="1"/>
            <a:r>
              <a:rPr lang="en-US" altLang="zh-CN" sz="2400" dirty="0"/>
              <a:t>/usr/bin</a:t>
            </a:r>
            <a:r>
              <a:rPr lang="zh-CN" altLang="en-US" sz="2400" dirty="0"/>
              <a:t>系统命令（普通用户）</a:t>
            </a:r>
          </a:p>
          <a:p>
            <a:pPr lvl="1"/>
            <a:r>
              <a:rPr lang="en-US" altLang="zh-CN" sz="2400" dirty="0"/>
              <a:t>/usr/sbin</a:t>
            </a:r>
            <a:r>
              <a:rPr lang="zh-CN" altLang="en-US" sz="2400" dirty="0"/>
              <a:t>系统命令（超级用户）</a:t>
            </a:r>
          </a:p>
          <a:p>
            <a:r>
              <a:rPr lang="en-US" altLang="zh-CN" dirty="0"/>
              <a:t>/var</a:t>
            </a:r>
            <a:r>
              <a:rPr lang="zh-CN" altLang="en-US" dirty="0"/>
              <a:t>系统相关文件内容</a:t>
            </a:r>
          </a:p>
          <a:p>
            <a:r>
              <a:rPr lang="en-US" altLang="zh-CN" dirty="0"/>
              <a:t>/opt</a:t>
            </a:r>
          </a:p>
        </p:txBody>
      </p:sp>
    </p:spTree>
    <p:extLst>
      <p:ext uri="{BB962C8B-B14F-4D97-AF65-F5344CB8AC3E}">
        <p14:creationId xmlns:p14="http://schemas.microsoft.com/office/powerpoint/2010/main" val="158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8046" y="1156184"/>
            <a:ext cx="113451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命令  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  [</a:t>
            </a:r>
            <a:r>
              <a:rPr lang="zh-CN" altLang="en-US" dirty="0"/>
              <a:t>参数</a:t>
            </a:r>
            <a:r>
              <a:rPr lang="en-US" altLang="zh-CN" dirty="0"/>
              <a:t>]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35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帮助命令：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命令 </a:t>
            </a:r>
            <a:r>
              <a:rPr lang="en-US" altLang="zh-CN" dirty="0"/>
              <a:t>--help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7BB51-7F6F-7E42-A817-C8314AF6E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2591230"/>
            <a:ext cx="8991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678</Words>
  <Application>Microsoft Macintosh PowerPoint</Application>
  <PresentationFormat>自定义</PresentationFormat>
  <Paragraphs>157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2018-09-25T01:11:19Z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