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0390" r:id="rId2"/>
    <p:sldId id="10383" r:id="rId3"/>
    <p:sldId id="10276" r:id="rId4"/>
    <p:sldId id="10417" r:id="rId5"/>
    <p:sldId id="10397" r:id="rId6"/>
    <p:sldId id="10398" r:id="rId7"/>
    <p:sldId id="10399" r:id="rId8"/>
    <p:sldId id="10400" r:id="rId9"/>
    <p:sldId id="10401" r:id="rId10"/>
    <p:sldId id="10402" r:id="rId11"/>
    <p:sldId id="10403" r:id="rId12"/>
    <p:sldId id="10404" r:id="rId13"/>
    <p:sldId id="10405" r:id="rId14"/>
    <p:sldId id="10406" r:id="rId15"/>
    <p:sldId id="10408" r:id="rId16"/>
    <p:sldId id="10409" r:id="rId17"/>
    <p:sldId id="10410" r:id="rId18"/>
    <p:sldId id="10411" r:id="rId19"/>
    <p:sldId id="10413" r:id="rId20"/>
    <p:sldId id="10414" r:id="rId21"/>
    <p:sldId id="10415" r:id="rId22"/>
    <p:sldId id="10418" r:id="rId23"/>
    <p:sldId id="10136" r:id="rId2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104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8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1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1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41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3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7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02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8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3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72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74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810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7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1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0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9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2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25/09/18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" y="277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341143" y="4910691"/>
            <a:ext cx="9222740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CN" sz="400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06</a:t>
            </a:r>
            <a:r>
              <a:rPr lang="zh-CN" altLang="en-US" sz="400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 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Linux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文件相关命令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>
                <a:solidFill>
                  <a:schemeClr val="bg1"/>
                </a:solidFill>
                <a:cs typeface="Arial" panose="020B0604020202020204" pitchFamily="34" charset="0"/>
              </a:rPr>
              <a:t>                            </a:t>
            </a:r>
            <a:r>
              <a:rPr lang="zh-CN" altLang="en-US" sz="180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显示文件最后指定的行数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tail -</a:t>
            </a:r>
            <a:r>
              <a:rPr lang="zh-CN" altLang="en-US" dirty="0"/>
              <a:t>数字  文件名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4A173-76C1-2E41-B7EC-45A8A30F4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3184277"/>
            <a:ext cx="4648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1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复制文件或目录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cp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原文件或目录</a:t>
            </a:r>
            <a:r>
              <a:rPr lang="en-US" altLang="zh-CN" dirty="0"/>
              <a:t>] [</a:t>
            </a:r>
            <a:r>
              <a:rPr lang="zh-CN" altLang="en-US" dirty="0"/>
              <a:t>目标目录</a:t>
            </a:r>
            <a:r>
              <a:rPr lang="en-US" altLang="zh-CN" dirty="0"/>
              <a:t>]</a:t>
            </a:r>
          </a:p>
          <a:p>
            <a:pPr marL="1568450" lvl="2" indent="-285750">
              <a:buFont typeface="Wingdings" pitchFamily="2" charset="2"/>
              <a:buChar char="Ø"/>
            </a:pPr>
            <a:r>
              <a:rPr lang="en-US" altLang="zh-CN" dirty="0"/>
              <a:t>-r </a:t>
            </a:r>
            <a:r>
              <a:rPr lang="zh-CN" altLang="en-US" dirty="0"/>
              <a:t>若给出的源文件是一个目录文件，此时将复制该目录下所有的子目录和文件</a:t>
            </a:r>
          </a:p>
          <a:p>
            <a:pPr marL="1568450" lvl="2" indent="-285750">
              <a:buFont typeface="Wingdings" pitchFamily="2" charset="2"/>
              <a:buChar char="Ø"/>
            </a:pPr>
            <a:r>
              <a:rPr lang="en-US" altLang="zh-CN" dirty="0"/>
              <a:t>-f      </a:t>
            </a:r>
            <a:r>
              <a:rPr lang="zh-CN" altLang="en-US" dirty="0"/>
              <a:t>覆盖已经存在的目标文件而不给出提示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44B4E-0318-1E40-AFE1-574D7B777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03" y="3503098"/>
            <a:ext cx="4648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7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移动文件或目录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mv </a:t>
            </a:r>
            <a:r>
              <a:rPr lang="zh-Hans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原文件或目录</a:t>
            </a:r>
            <a:r>
              <a:rPr lang="en-US" altLang="zh-CN" dirty="0"/>
              <a:t>] [</a:t>
            </a:r>
            <a:r>
              <a:rPr lang="zh-CN" altLang="en-US" dirty="0"/>
              <a:t>目标目录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E25DD-86A6-6346-B266-BCD5D70FD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75" y="3287238"/>
            <a:ext cx="4699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硬链接</a:t>
            </a:r>
            <a:r>
              <a:rPr lang="en-US" altLang="zh-CN" dirty="0"/>
              <a:t>	ln [</a:t>
            </a:r>
            <a:r>
              <a:rPr lang="zh-CN" altLang="en-US" dirty="0"/>
              <a:t>原文件</a:t>
            </a:r>
            <a:r>
              <a:rPr lang="en-US" altLang="zh-CN" dirty="0"/>
              <a:t>] [</a:t>
            </a:r>
            <a:r>
              <a:rPr lang="zh-CN" altLang="en-US" dirty="0"/>
              <a:t>目标文件</a:t>
            </a:r>
            <a:r>
              <a:rPr lang="en-US" altLang="zh-CN" dirty="0"/>
              <a:t>] 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33F57-295D-B946-8720-650D8BA0A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10" y="2686458"/>
            <a:ext cx="797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链接命令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软链接</a:t>
            </a:r>
            <a:r>
              <a:rPr lang="en-US" altLang="zh-CN" dirty="0"/>
              <a:t>	ln -s [</a:t>
            </a:r>
            <a:r>
              <a:rPr lang="zh-CN" altLang="en-US" dirty="0"/>
              <a:t>原文件</a:t>
            </a:r>
            <a:r>
              <a:rPr lang="en-US" altLang="zh-CN" dirty="0"/>
              <a:t>] [</a:t>
            </a:r>
            <a:r>
              <a:rPr lang="zh-CN" altLang="en-US" dirty="0"/>
              <a:t>目标文件</a:t>
            </a:r>
            <a:r>
              <a:rPr lang="en-US" altLang="zh-CN" dirty="0"/>
              <a:t>] 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9EA0EB-73A8-8D47-8DCB-75B230E0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11" y="2680221"/>
            <a:ext cx="7950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文件搜索命令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[</a:t>
            </a:r>
            <a:r>
              <a:rPr lang="zh-CN" altLang="en-US" dirty="0"/>
              <a:t>搜索范围</a:t>
            </a:r>
            <a:r>
              <a:rPr lang="en-US" altLang="zh-CN" dirty="0"/>
              <a:t>]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搜索条件</a:t>
            </a:r>
            <a:r>
              <a:rPr lang="en-US" altLang="zh-CN" dirty="0"/>
              <a:t>]</a:t>
            </a:r>
          </a:p>
          <a:p>
            <a:pPr lvl="1" indent="0"/>
            <a:endParaRPr lang="en-US" altLang="zh-CN" dirty="0"/>
          </a:p>
          <a:p>
            <a:pPr marL="982980" lvl="1" indent="-342900">
              <a:buFont typeface="+mj-lt"/>
              <a:buAutoNum type="arabicPeriod"/>
            </a:pPr>
            <a:r>
              <a:rPr lang="zh-CN" altLang="en-US" dirty="0"/>
              <a:t>搜索范围</a:t>
            </a:r>
          </a:p>
          <a:p>
            <a:pPr marL="1625600" lvl="2" indent="-342900">
              <a:buFont typeface="Wingdings" pitchFamily="2" charset="2"/>
              <a:buChar char="Ø"/>
            </a:pPr>
            <a:r>
              <a:rPr lang="en-US" altLang="zh-CN" dirty="0"/>
              <a:t>/ </a:t>
            </a:r>
            <a:r>
              <a:rPr lang="zh-CN" altLang="en-US" dirty="0"/>
              <a:t>从根目录开始遍历搜索</a:t>
            </a:r>
          </a:p>
          <a:p>
            <a:pPr marL="1625600" lvl="2" indent="-342900">
              <a:buFont typeface="Wingdings" pitchFamily="2" charset="2"/>
              <a:buChar char="Ø"/>
            </a:pPr>
            <a:r>
              <a:rPr lang="en-US" altLang="zh-CN" dirty="0"/>
              <a:t>./ </a:t>
            </a:r>
            <a:r>
              <a:rPr lang="zh-CN" altLang="en-US" dirty="0"/>
              <a:t>从当前目录开始遍历搜索</a:t>
            </a:r>
          </a:p>
          <a:p>
            <a:pPr marL="982980" lvl="1" indent="-342900">
              <a:buFont typeface="+mj-lt"/>
              <a:buAutoNum type="arabicPeriod"/>
            </a:pPr>
            <a:endParaRPr lang="en-US" altLang="zh-CN" dirty="0"/>
          </a:p>
          <a:p>
            <a:pPr marL="982980" lvl="1" indent="-342900">
              <a:buFont typeface="+mj-lt"/>
              <a:buAutoNum type="arabicPeriod"/>
            </a:pPr>
            <a:r>
              <a:rPr lang="zh-CN" altLang="en-US" dirty="0"/>
              <a:t>选项：</a:t>
            </a:r>
            <a:endParaRPr lang="en-US" altLang="zh-CN" dirty="0"/>
          </a:p>
          <a:p>
            <a:pPr marL="1625600" lvl="2" indent="-342900">
              <a:buFont typeface="Wingdings" pitchFamily="2" charset="2"/>
              <a:buChar char="Ø"/>
            </a:pPr>
            <a:r>
              <a:rPr lang="en-US" altLang="zh-CN" dirty="0"/>
              <a:t>-name</a:t>
            </a:r>
            <a:r>
              <a:rPr lang="zh-Hans" altLang="en-US" dirty="0"/>
              <a:t>  </a:t>
            </a:r>
            <a:r>
              <a:rPr lang="zh-CN" altLang="en-US" dirty="0"/>
              <a:t>按名字搜索</a:t>
            </a:r>
            <a:endParaRPr lang="en-US" altLang="zh-CN" dirty="0"/>
          </a:p>
          <a:p>
            <a:pPr marL="982980" lvl="1" indent="-342900">
              <a:buFont typeface="+mj-lt"/>
              <a:buAutoNum type="arabicPeriod"/>
            </a:pPr>
            <a:r>
              <a:rPr lang="zh-CN" altLang="en-US" dirty="0"/>
              <a:t>搜索条件</a:t>
            </a:r>
          </a:p>
          <a:p>
            <a:pPr marL="1568450" lvl="2" indent="-285750">
              <a:buFont typeface="Wingdings" pitchFamily="2" charset="2"/>
              <a:buChar char="Ø"/>
            </a:pPr>
            <a:r>
              <a:rPr lang="zh-CN" altLang="en-US" dirty="0"/>
              <a:t>* 匹配任意内容</a:t>
            </a:r>
          </a:p>
          <a:p>
            <a:pPr marL="1568450" lvl="2" indent="-285750">
              <a:buFont typeface="Wingdings" pitchFamily="2" charset="2"/>
              <a:buChar char="Ø"/>
            </a:pPr>
            <a:r>
              <a:rPr lang="zh-CN" altLang="en-US" dirty="0"/>
              <a:t>？ 匹配任意一个字符</a:t>
            </a:r>
          </a:p>
          <a:p>
            <a:pPr marL="1568450" lvl="2" indent="-285750">
              <a:buFont typeface="Wingdings" pitchFamily="2" charset="2"/>
              <a:buChar char="Ø"/>
            </a:pPr>
            <a:r>
              <a:rPr lang="en-US" altLang="zh-CN" dirty="0"/>
              <a:t>[] </a:t>
            </a:r>
            <a:r>
              <a:rPr lang="zh-CN" altLang="en-US" dirty="0"/>
              <a:t>匹配任意一个中括号内的字符</a:t>
            </a:r>
            <a:endParaRPr lang="en-US" altLang="zh-CN" dirty="0"/>
          </a:p>
          <a:p>
            <a:pPr marL="982980" lvl="1" indent="-342900">
              <a:buFont typeface="+mj-lt"/>
              <a:buAutoNum type="arabicPeriod"/>
            </a:pPr>
            <a:r>
              <a:rPr lang="zh-CN" altLang="en-US" dirty="0"/>
              <a:t>举例</a:t>
            </a:r>
            <a:endParaRPr lang="en-US" altLang="zh-CN" dirty="0"/>
          </a:p>
          <a:p>
            <a:pPr lvl="2" indent="0"/>
            <a:r>
              <a:rPr lang="en-US" altLang="zh-CN" dirty="0"/>
              <a:t>find . -name "*.c"</a:t>
            </a:r>
          </a:p>
          <a:p>
            <a:pPr lvl="2" indent="0"/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9040CC-1C2B-FE4F-8C52-565D21C33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74" y="6300819"/>
            <a:ext cx="5232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字符串搜索命令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grep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字符串 文件名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选项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1" indent="0"/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C10641-2CC3-7341-BF02-BC952F969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35" y="3512874"/>
            <a:ext cx="4864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tar.gz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tar </a:t>
            </a:r>
            <a:r>
              <a:rPr lang="zh-Hans" altLang="en-US" sz="2800" dirty="0"/>
              <a:t> </a:t>
            </a:r>
            <a:r>
              <a:rPr lang="zh-CN" altLang="en-US" sz="2800" dirty="0"/>
              <a:t>选项</a:t>
            </a:r>
            <a:r>
              <a:rPr lang="zh-Hans" altLang="en-US" sz="2800" dirty="0"/>
              <a:t>  </a:t>
            </a:r>
            <a:r>
              <a:rPr lang="zh-CN" altLang="en-US" sz="2800" dirty="0"/>
              <a:t>目标压缩包名</a:t>
            </a:r>
            <a:r>
              <a:rPr lang="zh-Hans" altLang="en-US" sz="2800" dirty="0"/>
              <a:t> </a:t>
            </a:r>
            <a:r>
              <a:rPr lang="en-US" altLang="zh-CN" sz="2800" dirty="0"/>
              <a:t>.</a:t>
            </a:r>
            <a:r>
              <a:rPr lang="en-US" altLang="zh-CN" sz="2800" dirty="0" err="1"/>
              <a:t>tar.gz</a:t>
            </a:r>
            <a:r>
              <a:rPr lang="zh-Hans" altLang="en-US" sz="2800" dirty="0"/>
              <a:t>   </a:t>
            </a:r>
            <a:r>
              <a:rPr lang="zh-CN" altLang="en-US" sz="2800" dirty="0"/>
              <a:t>源文件：</a:t>
            </a:r>
            <a:endParaRPr lang="en-US" altLang="zh-CN" sz="2800" dirty="0"/>
          </a:p>
          <a:p>
            <a:r>
              <a:rPr lang="en-US" altLang="zh-CN" dirty="0"/>
              <a:t>	</a:t>
            </a:r>
            <a:r>
              <a:rPr lang="en-US" altLang="zh-CN" sz="2800" dirty="0"/>
              <a:t>-c: </a:t>
            </a:r>
            <a:r>
              <a:rPr lang="zh-CN" altLang="en-US" sz="2800" dirty="0"/>
              <a:t>建立压缩档案</a:t>
            </a:r>
            <a:endParaRPr lang="en-US" altLang="zh-CN" sz="2800" dirty="0"/>
          </a:p>
          <a:p>
            <a:r>
              <a:rPr lang="en-US" altLang="zh-CN" dirty="0"/>
              <a:t>	</a:t>
            </a:r>
            <a:r>
              <a:rPr lang="en-US" altLang="zh-CN" sz="2800" dirty="0"/>
              <a:t>-z:</a:t>
            </a:r>
            <a:r>
              <a:rPr lang="zh-CN" altLang="en-US" sz="2800" dirty="0"/>
              <a:t>压缩格式为</a:t>
            </a:r>
            <a:r>
              <a:rPr lang="en-US" altLang="zh-CN" sz="2800" dirty="0" err="1"/>
              <a:t>tar.gz</a:t>
            </a:r>
            <a:r>
              <a:rPr lang="zh-CN" altLang="en-US" sz="2800" dirty="0"/>
              <a:t>格式</a:t>
            </a:r>
            <a:endParaRPr lang="en-US" altLang="zh-CN" sz="2800" dirty="0"/>
          </a:p>
          <a:p>
            <a:r>
              <a:rPr lang="en-US" altLang="zh-CN" sz="2800" dirty="0"/>
              <a:t>	-v</a:t>
            </a:r>
            <a:r>
              <a:rPr lang="zh-CN" altLang="en-US" sz="2800" dirty="0"/>
              <a:t>：显示所有过程</a:t>
            </a:r>
          </a:p>
          <a:p>
            <a:r>
              <a:rPr lang="en-US" altLang="zh-CN" sz="2800" dirty="0"/>
              <a:t>	-f: </a:t>
            </a:r>
            <a:r>
              <a:rPr lang="zh-CN" altLang="en-US" sz="2800" dirty="0"/>
              <a:t>使用档案名字</a:t>
            </a:r>
          </a:p>
          <a:p>
            <a:r>
              <a:rPr lang="en-US" altLang="zh-CN" sz="2800" dirty="0"/>
              <a:t>	-x:</a:t>
            </a:r>
            <a:r>
              <a:rPr lang="zh-CN" altLang="en-US" sz="2800" dirty="0"/>
              <a:t>解压缩</a:t>
            </a:r>
            <a:r>
              <a:rPr lang="en-US" altLang="zh-CN" sz="2800" dirty="0" err="1"/>
              <a:t>tar.gz</a:t>
            </a:r>
            <a:r>
              <a:rPr lang="zh-CN" altLang="en-US" sz="2800" dirty="0"/>
              <a:t>格式</a:t>
            </a:r>
            <a:endParaRPr lang="en-US" altLang="zh-CN" sz="2800" dirty="0"/>
          </a:p>
          <a:p>
            <a:endParaRPr lang="en-US" altLang="zh-CN" sz="2800" dirty="0"/>
          </a:p>
          <a:p>
            <a:pPr marL="109728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常用压缩格式：</a:t>
            </a:r>
          </a:p>
          <a:p>
            <a:r>
              <a:rPr lang="en-US" altLang="zh-CN" sz="2800" dirty="0"/>
              <a:t>	tar -</a:t>
            </a:r>
            <a:r>
              <a:rPr lang="en-US" altLang="zh-CN" sz="2800" dirty="0" err="1"/>
              <a:t>zcvf</a:t>
            </a:r>
            <a:r>
              <a:rPr lang="en-US" altLang="zh-CN" sz="2800" dirty="0"/>
              <a:t> </a:t>
            </a:r>
            <a:r>
              <a:rPr lang="zh-CN" altLang="en-US" sz="2800" dirty="0"/>
              <a:t>压缩包名</a:t>
            </a:r>
            <a:r>
              <a:rPr lang="en-US" altLang="zh-CN" sz="2800" dirty="0"/>
              <a:t>.</a:t>
            </a:r>
            <a:r>
              <a:rPr lang="en-US" altLang="zh-CN" sz="2800" dirty="0" err="1"/>
              <a:t>tar.gz</a:t>
            </a:r>
            <a:r>
              <a:rPr lang="en-US" altLang="zh-CN" sz="2800" dirty="0"/>
              <a:t> </a:t>
            </a:r>
            <a:r>
              <a:rPr lang="zh-CN" altLang="en-US" sz="2800" dirty="0"/>
              <a:t>源文件</a:t>
            </a:r>
          </a:p>
        </p:txBody>
      </p:sp>
    </p:spTree>
    <p:extLst>
      <p:ext uri="{BB962C8B-B14F-4D97-AF65-F5344CB8AC3E}">
        <p14:creationId xmlns:p14="http://schemas.microsoft.com/office/powerpoint/2010/main" val="14732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tar.gz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5DF241-C40E-D245-AD51-69ABCD169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3008464"/>
            <a:ext cx="5372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tar.gz2</a:t>
            </a:r>
          </a:p>
          <a:p>
            <a:pPr marL="109728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/>
              <a:t>tar </a:t>
            </a:r>
            <a:r>
              <a:rPr lang="zh-Hans" altLang="en-US" sz="2800" dirty="0"/>
              <a:t> </a:t>
            </a:r>
            <a:r>
              <a:rPr lang="zh-CN" altLang="en-US" sz="2800" dirty="0"/>
              <a:t>选项</a:t>
            </a:r>
            <a:r>
              <a:rPr lang="zh-Hans" altLang="en-US" sz="2800" dirty="0"/>
              <a:t>  </a:t>
            </a:r>
            <a:r>
              <a:rPr lang="zh-CN" altLang="en-US" sz="2800" dirty="0"/>
              <a:t>目标压缩包名</a:t>
            </a:r>
            <a:r>
              <a:rPr lang="zh-Hans" altLang="en-US" sz="2800" dirty="0"/>
              <a:t> </a:t>
            </a:r>
            <a:r>
              <a:rPr lang="en-US" altLang="zh-CN" sz="2800" dirty="0"/>
              <a:t>.tar.gz2</a:t>
            </a:r>
            <a:r>
              <a:rPr lang="zh-Hans" altLang="en-US" sz="2800" dirty="0"/>
              <a:t>   </a:t>
            </a:r>
            <a:r>
              <a:rPr lang="zh-CN" altLang="en-US" sz="2800" dirty="0"/>
              <a:t>源文件：</a:t>
            </a:r>
            <a:endParaRPr lang="en-US" altLang="zh-CN" sz="2800" dirty="0"/>
          </a:p>
          <a:p>
            <a:r>
              <a:rPr lang="en-US" altLang="zh-CN" dirty="0"/>
              <a:t>	</a:t>
            </a:r>
            <a:r>
              <a:rPr lang="en-US" altLang="zh-CN" sz="2800" dirty="0"/>
              <a:t>-c: </a:t>
            </a:r>
            <a:r>
              <a:rPr lang="zh-CN" altLang="en-US" sz="2800" dirty="0"/>
              <a:t>建立压缩档案</a:t>
            </a:r>
            <a:endParaRPr lang="en-US" altLang="zh-CN" sz="2800" dirty="0"/>
          </a:p>
          <a:p>
            <a:r>
              <a:rPr lang="en-US" altLang="zh-CN" dirty="0"/>
              <a:t>	</a:t>
            </a:r>
            <a:r>
              <a:rPr lang="en-US" altLang="zh-CN" sz="2800" dirty="0"/>
              <a:t>-j:</a:t>
            </a:r>
            <a:r>
              <a:rPr lang="zh-CN" altLang="en-US" sz="2800" dirty="0"/>
              <a:t>压缩格式为</a:t>
            </a:r>
            <a:r>
              <a:rPr lang="en-US" altLang="zh-CN" sz="2800" dirty="0"/>
              <a:t>tar.gz2</a:t>
            </a:r>
            <a:r>
              <a:rPr lang="zh-CN" altLang="en-US" sz="2800" dirty="0"/>
              <a:t>格式</a:t>
            </a:r>
            <a:endParaRPr lang="en-US" altLang="zh-CN" sz="2800" dirty="0"/>
          </a:p>
          <a:p>
            <a:r>
              <a:rPr lang="en-US" altLang="zh-CN" sz="2800" dirty="0"/>
              <a:t>	-v</a:t>
            </a:r>
            <a:r>
              <a:rPr lang="zh-CN" altLang="en-US" sz="2800" dirty="0"/>
              <a:t>：显示所有过程</a:t>
            </a:r>
          </a:p>
          <a:p>
            <a:r>
              <a:rPr lang="en-US" altLang="zh-CN" sz="2800" dirty="0"/>
              <a:t>	-f: </a:t>
            </a:r>
            <a:r>
              <a:rPr lang="zh-CN" altLang="en-US" sz="2800" dirty="0"/>
              <a:t>使用档案名字</a:t>
            </a:r>
          </a:p>
          <a:p>
            <a:r>
              <a:rPr lang="en-US" altLang="zh-CN" sz="2800" dirty="0"/>
              <a:t>	-x:</a:t>
            </a:r>
            <a:r>
              <a:rPr lang="zh-CN" altLang="en-US" sz="2800" dirty="0"/>
              <a:t>解压缩</a:t>
            </a:r>
            <a:r>
              <a:rPr lang="en-US" altLang="zh-CN" sz="2800" dirty="0" err="1"/>
              <a:t>tar.gz</a:t>
            </a:r>
            <a:r>
              <a:rPr lang="zh-CN" altLang="en-US" sz="2800" dirty="0"/>
              <a:t>格式</a:t>
            </a:r>
            <a:endParaRPr lang="en-US" altLang="zh-CN" sz="2800" dirty="0"/>
          </a:p>
          <a:p>
            <a:endParaRPr lang="en-US" altLang="zh-CN" sz="2800" dirty="0"/>
          </a:p>
          <a:p>
            <a:pPr marL="109728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常用压缩格式：</a:t>
            </a:r>
          </a:p>
          <a:p>
            <a:r>
              <a:rPr lang="en-US" altLang="zh-CN" sz="2800" dirty="0"/>
              <a:t>	tar -</a:t>
            </a:r>
            <a:r>
              <a:rPr lang="en-US" altLang="zh-CN" sz="2800" dirty="0" err="1"/>
              <a:t>jcvf</a:t>
            </a:r>
            <a:r>
              <a:rPr lang="en-US" altLang="zh-CN" sz="2800" dirty="0"/>
              <a:t> </a:t>
            </a:r>
            <a:r>
              <a:rPr lang="zh-CN" altLang="en-US" sz="2800" dirty="0"/>
              <a:t>压缩包名</a:t>
            </a:r>
            <a:r>
              <a:rPr lang="en-US" altLang="zh-CN" sz="2800" dirty="0"/>
              <a:t>.</a:t>
            </a:r>
            <a:r>
              <a:rPr lang="en-US" altLang="zh-CN" sz="2800" dirty="0" err="1"/>
              <a:t>tar.gz</a:t>
            </a:r>
            <a:r>
              <a:rPr lang="en-US" altLang="zh-CN" sz="2800" dirty="0"/>
              <a:t> </a:t>
            </a:r>
            <a:r>
              <a:rPr lang="zh-CN" altLang="en-US" sz="2800" dirty="0"/>
              <a:t>源文件</a:t>
            </a:r>
          </a:p>
        </p:txBody>
      </p:sp>
    </p:spTree>
    <p:extLst>
      <p:ext uri="{BB962C8B-B14F-4D97-AF65-F5344CB8AC3E}">
        <p14:creationId xmlns:p14="http://schemas.microsoft.com/office/powerpoint/2010/main" val="39395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20337" y="3328293"/>
            <a:ext cx="87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为什么学</a:t>
            </a:r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文件相关命令</a:t>
            </a:r>
          </a:p>
        </p:txBody>
      </p:sp>
    </p:spTree>
    <p:extLst>
      <p:ext uri="{BB962C8B-B14F-4D97-AF65-F5344CB8AC3E}">
        <p14:creationId xmlns:p14="http://schemas.microsoft.com/office/powerpoint/2010/main" val="6672904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tar.gz2</a:t>
            </a:r>
          </a:p>
          <a:p>
            <a:pPr marL="109728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FEF7F8-F73F-2149-B748-B0C4A294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3094401"/>
            <a:ext cx="5181600" cy="495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3F5D9D-71B6-3246-8E82-2CC011E85777}"/>
              </a:ext>
            </a:extLst>
          </p:cNvPr>
          <p:cNvSpPr/>
          <p:nvPr/>
        </p:nvSpPr>
        <p:spPr>
          <a:xfrm>
            <a:off x="1305776" y="2360208"/>
            <a:ext cx="3177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tar -</a:t>
            </a:r>
            <a:r>
              <a:rPr lang="en-US" altLang="zh-CN" dirty="0" err="1"/>
              <a:t>jcvf</a:t>
            </a:r>
            <a:r>
              <a:rPr lang="en-US" altLang="zh-CN" dirty="0"/>
              <a:t> </a:t>
            </a:r>
            <a:r>
              <a:rPr lang="zh-CN" altLang="en-US" dirty="0"/>
              <a:t>压缩包名</a:t>
            </a:r>
            <a:r>
              <a:rPr lang="en-US" altLang="zh-CN" dirty="0"/>
              <a:t>.</a:t>
            </a:r>
            <a:r>
              <a:rPr lang="en-US" altLang="zh-CN" dirty="0" err="1"/>
              <a:t>tar.gz</a:t>
            </a:r>
            <a:r>
              <a:rPr lang="en-US" altLang="zh-CN" dirty="0"/>
              <a:t> </a:t>
            </a:r>
            <a:r>
              <a:rPr lang="zh-CN" altLang="en-US" dirty="0"/>
              <a:t>源文件</a:t>
            </a:r>
          </a:p>
        </p:txBody>
      </p:sp>
    </p:spTree>
    <p:extLst>
      <p:ext uri="{BB962C8B-B14F-4D97-AF65-F5344CB8AC3E}">
        <p14:creationId xmlns:p14="http://schemas.microsoft.com/office/powerpoint/2010/main" val="39125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解压文件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tar.gz2</a:t>
            </a:r>
          </a:p>
          <a:p>
            <a:pPr marL="109728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2A11D2-69DF-BF48-AF3D-DD27DD4CCF1A}"/>
              </a:ext>
            </a:extLst>
          </p:cNvPr>
          <p:cNvSpPr/>
          <p:nvPr/>
        </p:nvSpPr>
        <p:spPr>
          <a:xfrm>
            <a:off x="1048046" y="2445711"/>
            <a:ext cx="278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jxvf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压缩包名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.tar.bz2 </a:t>
            </a:r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56CA6B-C910-EA45-A081-435221432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3764099"/>
            <a:ext cx="499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908992" y="724689"/>
            <a:ext cx="361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2575112" y="1481455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创建文件 </a:t>
            </a:r>
            <a:r>
              <a:rPr lang="en-US" altLang="zh-CN" sz="2400" dirty="0"/>
              <a:t>touch  &lt;</a:t>
            </a:r>
            <a:r>
              <a:rPr lang="zh-CN" altLang="en-US" sz="2400" dirty="0"/>
              <a:t>文件名</a:t>
            </a:r>
            <a:r>
              <a:rPr lang="en-US" altLang="zh-CN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输出字符串</a:t>
            </a:r>
            <a:r>
              <a:rPr lang="en-US" altLang="zh-CN" sz="2400" dirty="0"/>
              <a:t> echo "</a:t>
            </a:r>
            <a:r>
              <a:rPr lang="zh-CN" altLang="en-US" sz="2400" dirty="0"/>
              <a:t>字符串</a:t>
            </a:r>
            <a:r>
              <a:rPr lang="en-US" altLang="zh-CN" sz="2400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查看文件内容</a:t>
            </a:r>
            <a:endParaRPr lang="en-US" altLang="zh-CN" sz="24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dirty="0"/>
              <a:t>cat &lt;</a:t>
            </a:r>
            <a:r>
              <a:rPr lang="zh-CN" altLang="en-US" sz="2400" dirty="0"/>
              <a:t>文件名</a:t>
            </a:r>
            <a:r>
              <a:rPr lang="en-US" altLang="zh-CN" sz="2400" dirty="0"/>
              <a:t>&gt;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dirty="0"/>
              <a:t>more  &lt;</a:t>
            </a:r>
            <a:r>
              <a:rPr lang="zh-CN" altLang="en-US" sz="2400" dirty="0"/>
              <a:t>文件名</a:t>
            </a:r>
            <a:r>
              <a:rPr lang="en-US" altLang="zh-CN" sz="2400" dirty="0"/>
              <a:t>&gt;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dirty="0"/>
              <a:t>tail </a:t>
            </a:r>
            <a:r>
              <a:rPr lang="zh-CN" altLang="en-US" sz="2400" dirty="0"/>
              <a:t>文件名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复制文件或目录</a:t>
            </a:r>
            <a:r>
              <a:rPr lang="en-US" altLang="zh-CN" sz="2400" dirty="0"/>
              <a:t> 	</a:t>
            </a:r>
            <a:r>
              <a:rPr lang="en-US" altLang="zh-CN" sz="2400" dirty="0" err="1"/>
              <a:t>cp</a:t>
            </a:r>
            <a:r>
              <a:rPr lang="en-US" altLang="zh-CN" sz="2400" dirty="0"/>
              <a:t>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[</a:t>
            </a:r>
            <a:r>
              <a:rPr lang="zh-CN" altLang="en-US" sz="2400" dirty="0"/>
              <a:t>原文件或目录</a:t>
            </a:r>
            <a:r>
              <a:rPr lang="en-US" altLang="zh-CN" sz="2400" dirty="0"/>
              <a:t>] [</a:t>
            </a:r>
            <a:r>
              <a:rPr lang="zh-CN" altLang="en-US" sz="2400" dirty="0"/>
              <a:t>目标目录</a:t>
            </a:r>
            <a:r>
              <a:rPr lang="en-US" altLang="zh-CN" sz="2400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移除文件或目录</a:t>
            </a:r>
            <a:r>
              <a:rPr lang="en-US" altLang="zh-CN" sz="2400" dirty="0"/>
              <a:t>	 mv [</a:t>
            </a:r>
            <a:r>
              <a:rPr lang="zh-CN" altLang="en-US" sz="2400" dirty="0"/>
              <a:t>原文件或目录</a:t>
            </a:r>
            <a:r>
              <a:rPr lang="en-US" altLang="zh-CN" sz="2400" dirty="0"/>
              <a:t>] [</a:t>
            </a:r>
            <a:r>
              <a:rPr lang="zh-CN" altLang="en-US" sz="2400" dirty="0"/>
              <a:t>目标目录</a:t>
            </a:r>
            <a:r>
              <a:rPr lang="en-US" altLang="zh-CN" sz="2400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链接命令</a:t>
            </a:r>
            <a:r>
              <a:rPr lang="en-US" altLang="zh-CN" sz="2400" dirty="0"/>
              <a:t>	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/>
              <a:t>ln [</a:t>
            </a:r>
            <a:r>
              <a:rPr lang="zh-CN" altLang="en-US" sz="2400" dirty="0"/>
              <a:t>原文件</a:t>
            </a:r>
            <a:r>
              <a:rPr lang="en-US" altLang="zh-CN" sz="2400" dirty="0"/>
              <a:t>] [</a:t>
            </a:r>
            <a:r>
              <a:rPr lang="zh-CN" altLang="en-US" sz="2400" dirty="0"/>
              <a:t>目标文件</a:t>
            </a:r>
            <a:r>
              <a:rPr lang="en-US" altLang="zh-CN" sz="2400" dirty="0"/>
              <a:t>] 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/>
              <a:t>ln -s [</a:t>
            </a:r>
            <a:r>
              <a:rPr lang="zh-CN" altLang="en-US" sz="2400" dirty="0"/>
              <a:t>原文件</a:t>
            </a:r>
            <a:r>
              <a:rPr lang="en-US" altLang="zh-CN" sz="2400" dirty="0"/>
              <a:t>] [</a:t>
            </a:r>
            <a:r>
              <a:rPr lang="zh-CN" altLang="en-US" sz="2400" dirty="0"/>
              <a:t>目标文件</a:t>
            </a:r>
            <a:r>
              <a:rPr lang="en-US" altLang="zh-CN" sz="2400" dirty="0"/>
              <a:t>] 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文件搜索命令</a:t>
            </a:r>
            <a:r>
              <a:rPr lang="en-US" altLang="zh-CN" sz="2400" dirty="0"/>
              <a:t>	 find [</a:t>
            </a:r>
            <a:r>
              <a:rPr lang="zh-CN" altLang="en-US" sz="2400" dirty="0"/>
              <a:t>搜索范围</a:t>
            </a:r>
            <a:r>
              <a:rPr lang="en-US" altLang="zh-CN" sz="2400" dirty="0"/>
              <a:t>]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[</a:t>
            </a:r>
            <a:r>
              <a:rPr lang="zh-CN" altLang="en-US" sz="2400" dirty="0"/>
              <a:t>搜索条件</a:t>
            </a:r>
            <a:r>
              <a:rPr lang="en-US" altLang="zh-CN" sz="2400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压缩文件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 err="1"/>
              <a:t>tar.gz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/>
              <a:t>tar.bz2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797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为什么要学习目录相关命令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115" y="1001232"/>
            <a:ext cx="1195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一般通过命令行操作资源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资源（硬件，软件，各种文件）都是通过文件的形式体现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学会文件的操作命令就很重要了。（复制，移动，改名，查找等等）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2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4333622" cy="37694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5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1525" y="2752725"/>
            <a:ext cx="714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文件相关命令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常见目录</a:t>
            </a:r>
          </a:p>
        </p:txBody>
      </p:sp>
      <p:sp>
        <p:nvSpPr>
          <p:cNvPr id="8" name="TextBox 39">
            <a:extLst>
              <a:ext uri="{FF2B5EF4-FFF2-40B4-BE49-F238E27FC236}">
                <a16:creationId xmlns:a16="http://schemas.microsoft.com/office/drawing/2014/main" id="{A2073D91-6A45-3949-BB86-D319F672F634}"/>
              </a:ext>
            </a:extLst>
          </p:cNvPr>
          <p:cNvSpPr txBox="1"/>
          <p:nvPr/>
        </p:nvSpPr>
        <p:spPr>
          <a:xfrm>
            <a:off x="6039084" y="4366097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目录命令</a:t>
            </a:r>
          </a:p>
        </p:txBody>
      </p:sp>
    </p:spTree>
    <p:extLst>
      <p:ext uri="{BB962C8B-B14F-4D97-AF65-F5344CB8AC3E}">
        <p14:creationId xmlns:p14="http://schemas.microsoft.com/office/powerpoint/2010/main" val="4028339062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  <p:bldP spid="4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touch  &lt;</a:t>
            </a:r>
            <a:r>
              <a:rPr lang="zh-CN" altLang="en-US" dirty="0"/>
              <a:t>文件名</a:t>
            </a:r>
            <a:r>
              <a:rPr lang="en-US" altLang="zh-CN" dirty="0"/>
              <a:t>&gt;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47B590-8819-2746-8EB9-61D854CE0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99" y="2964539"/>
            <a:ext cx="5626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输出字符串到终端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在当前的终端输出指定的字符串</a:t>
            </a:r>
            <a:r>
              <a:rPr lang="zh-Hans" altLang="en-US" dirty="0"/>
              <a:t>   </a:t>
            </a:r>
            <a:r>
              <a:rPr lang="en-US" altLang="zh-CN" dirty="0"/>
              <a:t>echo "</a:t>
            </a:r>
            <a:r>
              <a:rPr lang="zh-CN" altLang="en-US" dirty="0"/>
              <a:t>字符串</a:t>
            </a:r>
            <a:r>
              <a:rPr lang="en-US" altLang="zh-CN" dirty="0"/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定位字符串输出到指定的文件</a:t>
            </a:r>
            <a:r>
              <a:rPr lang="zh-Hans" altLang="en-US" dirty="0"/>
              <a:t>  </a:t>
            </a:r>
            <a:r>
              <a:rPr lang="en-US" altLang="zh-CN" dirty="0"/>
              <a:t>echo "</a:t>
            </a:r>
            <a:r>
              <a:rPr lang="zh-CN" altLang="en-US" dirty="0"/>
              <a:t>字符串</a:t>
            </a:r>
            <a:r>
              <a:rPr lang="en-US" altLang="zh-CN" dirty="0"/>
              <a:t>" &gt;&gt; </a:t>
            </a:r>
            <a:r>
              <a:rPr lang="zh-CN" altLang="en-US" dirty="0"/>
              <a:t>文件名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5E41F0-7B9A-3740-B582-612D0D35E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76" y="3218310"/>
            <a:ext cx="4483100" cy="469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2167F2-A260-7446-B15D-4B52B258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94" y="4363257"/>
            <a:ext cx="4914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</a:t>
            </a:r>
          </a:p>
          <a:p>
            <a:r>
              <a:rPr lang="zh-CN" altLang="en-US" dirty="0"/>
              <a:t>显示查看所有的文件内容</a:t>
            </a:r>
            <a:r>
              <a:rPr lang="zh-Hans" altLang="en-US" dirty="0"/>
              <a:t>                  </a:t>
            </a:r>
            <a:r>
              <a:rPr lang="en-US" altLang="zh-CN" dirty="0"/>
              <a:t>cat &lt;</a:t>
            </a:r>
            <a:r>
              <a:rPr lang="zh-CN" altLang="en-US" dirty="0"/>
              <a:t>文件名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6D241-A25D-4E43-9683-99F8EAF7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" y="3900293"/>
            <a:ext cx="4254500" cy="609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C4F547C-2CB3-EA4D-A73A-EACB49A3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" y="0"/>
            <a:ext cx="1285381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查看文件内容</a:t>
            </a:r>
          </a:p>
          <a:p>
            <a:r>
              <a:rPr lang="zh-CN" altLang="en-US" dirty="0"/>
              <a:t>分页显示文件内容</a:t>
            </a:r>
            <a:r>
              <a:rPr lang="en-US" altLang="zh-CN" dirty="0"/>
              <a:t>	more  &lt;</a:t>
            </a:r>
            <a:r>
              <a:rPr lang="zh-CN" altLang="en-US" dirty="0"/>
              <a:t>文件名</a:t>
            </a:r>
            <a:r>
              <a:rPr lang="en-US" altLang="zh-CN" dirty="0"/>
              <a:t>&gt;		</a:t>
            </a:r>
            <a:r>
              <a:rPr lang="zh-CN" altLang="en-US" dirty="0"/>
              <a:t>按空格键继续显示下一屏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06860D-C2F8-7542-8ACC-3116E98E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" y="2397334"/>
            <a:ext cx="6120730" cy="45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8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文件相关命令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默认显示文件的最前的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Han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</a:t>
            </a:r>
          </a:p>
          <a:p>
            <a:pPr lvl="1"/>
            <a:r>
              <a:rPr lang="en-US" altLang="zh-CN" dirty="0"/>
              <a:t>tail </a:t>
            </a:r>
            <a:r>
              <a:rPr lang="zh-CN" altLang="en-US" dirty="0"/>
              <a:t>文件名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CEA614-B2BE-2C4E-B2E0-A21EC7A2C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97" y="2855631"/>
            <a:ext cx="4978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730</Words>
  <Application>Microsoft Macintosh PowerPoint</Application>
  <PresentationFormat>自定义</PresentationFormat>
  <Paragraphs>170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2018-09-26T06:16:08Z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