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0412" r:id="rId2"/>
    <p:sldId id="10383" r:id="rId3"/>
    <p:sldId id="10276" r:id="rId4"/>
    <p:sldId id="10417" r:id="rId5"/>
    <p:sldId id="10397" r:id="rId6"/>
    <p:sldId id="10399" r:id="rId7"/>
    <p:sldId id="10400" r:id="rId8"/>
    <p:sldId id="10401" r:id="rId9"/>
    <p:sldId id="10402" r:id="rId10"/>
    <p:sldId id="10403" r:id="rId11"/>
    <p:sldId id="10404" r:id="rId12"/>
    <p:sldId id="10405" r:id="rId13"/>
    <p:sldId id="10406" r:id="rId14"/>
    <p:sldId id="10407" r:id="rId15"/>
    <p:sldId id="10408" r:id="rId16"/>
    <p:sldId id="10409" r:id="rId17"/>
    <p:sldId id="10410" r:id="rId18"/>
    <p:sldId id="10411" r:id="rId19"/>
    <p:sldId id="10341" r:id="rId20"/>
    <p:sldId id="10136" r:id="rId2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72826" autoAdjust="0"/>
  </p:normalViewPr>
  <p:slideViewPr>
    <p:cSldViewPr>
      <p:cViewPr varScale="1">
        <p:scale>
          <a:sx n="81" d="100"/>
          <a:sy n="81" d="100"/>
        </p:scale>
        <p:origin x="1288" y="17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0774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3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0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5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46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506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41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77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5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5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2018/9/25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81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6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02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8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4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5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3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25/09/18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0743" y="10960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" y="277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4341143" y="4910691"/>
            <a:ext cx="9222740" cy="615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第</a:t>
            </a:r>
            <a:r>
              <a:rPr lang="en-US" altLang="zh-Han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07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课时 </a:t>
            </a:r>
            <a:r>
              <a:rPr lang="en-US" altLang="zh-Han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Linux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系统命令</a:t>
            </a:r>
            <a:endParaRPr lang="zh-CN" altLang="en-US" sz="4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18936" y="5818978"/>
            <a:ext cx="6620878" cy="276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>
                <a:solidFill>
                  <a:schemeClr val="bg1"/>
                </a:solidFill>
                <a:cs typeface="Arial" panose="020B0604020202020204" pitchFamily="34" charset="0"/>
              </a:rPr>
              <a:t>                            </a:t>
            </a:r>
            <a:r>
              <a:rPr lang="zh-CN" altLang="en-US" sz="1800">
                <a:solidFill>
                  <a:schemeClr val="bg1"/>
                </a:solidFill>
                <a:cs typeface="Arial" panose="020B0604020202020204" pitchFamily="34" charset="0"/>
              </a:rPr>
              <a:t>北京八维研修学院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762250" y="6417033"/>
            <a:ext cx="7334250" cy="215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zh-CN" sz="1400" dirty="0">
                <a:solidFill>
                  <a:schemeClr val="bg1"/>
                </a:solidFill>
                <a:cs typeface="Arial" panose="020B0604020202020204" pitchFamily="34" charset="0"/>
              </a:rPr>
              <a:t>作者： </a:t>
            </a:r>
            <a:r>
              <a:rPr lang="zh-CN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王建峰</a:t>
            </a:r>
            <a:endParaRPr lang="zh-CN" altLang="zh-CN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1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  <p:bldP spid="7" grpId="1"/>
      <p:bldP spid="8" grpId="0"/>
      <p:bldP spid="8" grpId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静态显示进程的资源占用状况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zh-CN" altLang="en-US" dirty="0"/>
              <a:t>选项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选项</a:t>
            </a:r>
            <a:endParaRPr lang="en-US" altLang="zh-CN" dirty="0"/>
          </a:p>
          <a:p>
            <a:r>
              <a:rPr lang="en-US" altLang="zh-CN" dirty="0"/>
              <a:t>		-e	</a:t>
            </a:r>
            <a:r>
              <a:rPr lang="zh-CN" altLang="en-US" dirty="0"/>
              <a:t>所有的进程均显示出来</a:t>
            </a:r>
          </a:p>
          <a:p>
            <a:r>
              <a:rPr lang="en-US" altLang="zh-CN" dirty="0"/>
              <a:t>		-f 	</a:t>
            </a:r>
            <a:r>
              <a:rPr lang="zh-CN" altLang="en-US" dirty="0"/>
              <a:t>做一个更为完整的输出</a:t>
            </a:r>
          </a:p>
          <a:p>
            <a:r>
              <a:rPr lang="en-US" altLang="zh-CN" dirty="0"/>
              <a:t>	</a:t>
            </a:r>
            <a:r>
              <a:rPr lang="en-US" altLang="zh-Hans" dirty="0"/>
              <a:t>·	</a:t>
            </a:r>
            <a:r>
              <a:rPr lang="en-US" altLang="zh-CN" dirty="0"/>
              <a:t>-a	</a:t>
            </a:r>
            <a:r>
              <a:rPr lang="zh-CN" altLang="en-US" dirty="0"/>
              <a:t>显示现行终端机下的所有程序，包括其他用户的程序</a:t>
            </a:r>
          </a:p>
          <a:p>
            <a:r>
              <a:rPr lang="en-US" altLang="zh-CN" dirty="0"/>
              <a:t>		-u	</a:t>
            </a:r>
            <a:r>
              <a:rPr lang="zh-CN" altLang="en-US" dirty="0"/>
              <a:t>显示进程的归属用户及内存的使用情况</a:t>
            </a:r>
          </a:p>
          <a:p>
            <a:r>
              <a:rPr lang="en-US" altLang="zh-CN" dirty="0"/>
              <a:t>		-x	</a:t>
            </a:r>
            <a:r>
              <a:rPr lang="zh-CN" altLang="en-US" dirty="0"/>
              <a:t>显示没有控制终端的进程</a:t>
            </a:r>
          </a:p>
          <a:p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举例：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ps</a:t>
            </a:r>
            <a:r>
              <a:rPr lang="en-US" altLang="zh-CN" dirty="0"/>
              <a:t> –</a:t>
            </a:r>
            <a:r>
              <a:rPr lang="en-US" altLang="zh-CN" dirty="0" err="1"/>
              <a:t>ef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ps</a:t>
            </a:r>
            <a:r>
              <a:rPr lang="en-US" altLang="zh-CN" dirty="0"/>
              <a:t> -aux</a:t>
            </a:r>
          </a:p>
          <a:p>
            <a:endParaRPr lang="en-US" altLang="zh-CN" dirty="0"/>
          </a:p>
          <a:p>
            <a:pPr lvl="2" indent="0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CBE210-C2C1-DC47-B7B8-B115A58CE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39" y="5632549"/>
            <a:ext cx="6794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强制杀死进程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kill -9 PID</a:t>
            </a:r>
          </a:p>
          <a:p>
            <a:r>
              <a:rPr lang="en-US" altLang="zh-CN" dirty="0"/>
              <a:t>	</a:t>
            </a:r>
          </a:p>
          <a:p>
            <a:pPr lvl="2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9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进程今后台切换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ctrl+z</a:t>
            </a:r>
            <a:r>
              <a:rPr lang="en-US" altLang="zh-CN" dirty="0"/>
              <a:t>  </a:t>
            </a:r>
            <a:r>
              <a:rPr lang="zh-CN" altLang="en-US" dirty="0"/>
              <a:t>将前台运行的命令切到后台并暂停</a:t>
            </a:r>
            <a:endParaRPr lang="en-US" altLang="zh-CN" dirty="0"/>
          </a:p>
          <a:p>
            <a:r>
              <a:rPr lang="en-US" altLang="zh-CN" dirty="0"/>
              <a:t>	jobs  </a:t>
            </a:r>
            <a:r>
              <a:rPr lang="zh-Hans" altLang="en-US" dirty="0"/>
              <a:t>   </a:t>
            </a:r>
            <a:r>
              <a:rPr lang="zh-CN" altLang="en-US" dirty="0"/>
              <a:t>查看当前后台运行的命令以及序号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fg</a:t>
            </a:r>
            <a:r>
              <a:rPr lang="en-US" altLang="zh-CN" dirty="0"/>
              <a:t> </a:t>
            </a:r>
            <a:r>
              <a:rPr lang="zh-CN" altLang="en-US" dirty="0"/>
              <a:t>序号</a:t>
            </a:r>
            <a:r>
              <a:rPr lang="zh-Hans" altLang="en-US" dirty="0"/>
              <a:t>       </a:t>
            </a:r>
            <a:r>
              <a:rPr lang="zh-CN" altLang="en-US" dirty="0"/>
              <a:t>将指定的后台运行命令的序号对应的进程切换到前台</a:t>
            </a:r>
            <a:r>
              <a:rPr lang="zh-Hans" altLang="en-US" dirty="0"/>
              <a:t>                    </a:t>
            </a:r>
            <a:r>
              <a:rPr lang="en-US" altLang="zh-CN" dirty="0"/>
              <a:t>	</a:t>
            </a:r>
          </a:p>
          <a:p>
            <a:pPr lvl="2" indent="0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B19102-84E4-AB46-94C6-A90CAB606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99" y="3900293"/>
            <a:ext cx="4241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终止前台命令执行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ctrl+c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pPr lvl="2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5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定时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crontab  </a:t>
            </a:r>
            <a:r>
              <a:rPr lang="zh-CN" altLang="en-US" dirty="0"/>
              <a:t>选项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-e	</a:t>
            </a:r>
            <a:r>
              <a:rPr lang="zh-CN" altLang="en-US" dirty="0"/>
              <a:t>编辑</a:t>
            </a:r>
            <a:r>
              <a:rPr lang="en-US" altLang="zh-CN" dirty="0"/>
              <a:t>crontab</a:t>
            </a:r>
            <a:r>
              <a:rPr lang="zh-CN" altLang="en-US" dirty="0"/>
              <a:t>定时任务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-l	</a:t>
            </a:r>
            <a:r>
              <a:rPr lang="zh-CN" altLang="en-US" dirty="0"/>
              <a:t>查询</a:t>
            </a:r>
            <a:r>
              <a:rPr lang="en-US" altLang="zh-CN" dirty="0"/>
              <a:t>crontab</a:t>
            </a:r>
            <a:r>
              <a:rPr lang="zh-CN" altLang="en-US" dirty="0"/>
              <a:t>任务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-r	</a:t>
            </a:r>
            <a:r>
              <a:rPr lang="zh-CN" altLang="en-US" dirty="0"/>
              <a:t>删除当前用户所有的</a:t>
            </a:r>
            <a:r>
              <a:rPr lang="en-US" altLang="zh-CN" dirty="0"/>
              <a:t>crontab</a:t>
            </a:r>
            <a:r>
              <a:rPr lang="zh-CN" altLang="en-US" dirty="0"/>
              <a:t>任务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 indent="0"/>
            <a:endParaRPr lang="en-US" altLang="zh-CN" dirty="0"/>
          </a:p>
          <a:p>
            <a:r>
              <a:rPr lang="en-US" altLang="zh-CN" dirty="0"/>
              <a:t>	</a:t>
            </a:r>
          </a:p>
          <a:p>
            <a:pPr lvl="2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92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/>
            <a:endParaRPr lang="en-US" altLang="zh-CN" dirty="0"/>
          </a:p>
          <a:p>
            <a:r>
              <a:rPr lang="en-US" altLang="zh-CN" dirty="0"/>
              <a:t>	</a:t>
            </a:r>
          </a:p>
          <a:p>
            <a:pPr lvl="2" indent="0"/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5A257-2DF5-2E44-B684-7BC719BF3B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80069" y="2360208"/>
            <a:ext cx="10515600" cy="465582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[root@localhost ~]# crontab -e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#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进入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crontab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编辑界面。会打开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vim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编辑你的工作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*      *     *     *     *     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执行的任务 </a:t>
            </a:r>
            <a:b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</a:br>
            <a:r>
              <a:rPr lang="zh-CN" altLang="en-US" sz="1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分钟     小时     天       月       星期       命令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2F976AC-1B4A-4849-B62C-DDA0D56277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26082"/>
              </p:ext>
            </p:extLst>
          </p:nvPr>
        </p:nvGraphicFramePr>
        <p:xfrm>
          <a:off x="1109525" y="3899317"/>
          <a:ext cx="9848215" cy="306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第一个</a:t>
                      </a:r>
                      <a:r>
                        <a:rPr lang="en-US" altLang="zh-C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一小时当中的第几分钟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0 - 59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第二个</a:t>
                      </a:r>
                      <a:r>
                        <a:rPr lang="en-US" altLang="zh-CN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一天当中的第几小时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0 - 23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第三个</a:t>
                      </a:r>
                      <a:r>
                        <a:rPr lang="en-US" altLang="zh-CN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一个月当中的第几天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1 - 31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第四个</a:t>
                      </a:r>
                      <a:r>
                        <a:rPr lang="en-US" altLang="zh-CN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一年当中的第几个月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1 - 12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第五个</a:t>
                      </a:r>
                      <a:r>
                        <a:rPr lang="en-US" altLang="zh-CN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一周当中的星期几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0 - 7 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都代表星期日）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9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/>
            <a:endParaRPr lang="en-US" altLang="zh-CN" dirty="0"/>
          </a:p>
          <a:p>
            <a:r>
              <a:rPr lang="en-US" altLang="zh-CN" dirty="0"/>
              <a:t>	</a:t>
            </a:r>
          </a:p>
          <a:p>
            <a:pPr lvl="2" indent="0"/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5A257-2DF5-2E44-B684-7BC719BF3B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80069" y="2360208"/>
            <a:ext cx="10515600" cy="465582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[root@localhost ~]# crontab -e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#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进入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crontab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编辑界面。会打开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vim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编辑你的工作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*      *     *     *     *     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执行的任务 </a:t>
            </a:r>
            <a:b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</a:br>
            <a:r>
              <a:rPr lang="zh-CN" altLang="en-US" sz="1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分钟     小时     天       月       星期       命令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CDB2A9D-8032-1F46-A689-F4912267D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864845"/>
              </p:ext>
            </p:extLst>
          </p:nvPr>
        </p:nvGraphicFramePr>
        <p:xfrm>
          <a:off x="1110406" y="3952068"/>
          <a:ext cx="10020183" cy="306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特殊符号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代表任何时间。比如第一个</a:t>
                      </a:r>
                      <a:r>
                        <a:rPr lang="en-US" altLang="zh-CN" sz="1800"/>
                        <a:t>*</a:t>
                      </a:r>
                      <a:r>
                        <a:rPr lang="zh-CN" altLang="en-US" sz="1800"/>
                        <a:t>就代表一个小时中每分钟都执行一次的意思。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代表不连续的时间，比如</a:t>
                      </a:r>
                      <a:r>
                        <a:rPr lang="en-US" altLang="zh-CN" sz="1800"/>
                        <a:t>”0  8,12,16 * * * </a:t>
                      </a:r>
                      <a:r>
                        <a:rPr lang="zh-CN" altLang="en-US" sz="1800"/>
                        <a:t>命令</a:t>
                      </a:r>
                      <a:r>
                        <a:rPr lang="en-US" altLang="zh-CN" sz="1800"/>
                        <a:t>”</a:t>
                      </a:r>
                      <a:r>
                        <a:rPr lang="zh-CN" altLang="en-US" sz="1800"/>
                        <a:t>，就代表在每天</a:t>
                      </a:r>
                      <a:r>
                        <a:rPr lang="en-US" altLang="zh-CN" sz="1800"/>
                        <a:t>8</a:t>
                      </a:r>
                      <a:r>
                        <a:rPr lang="zh-CN" altLang="en-US" sz="1800"/>
                        <a:t>点</a:t>
                      </a: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分，</a:t>
                      </a:r>
                      <a:r>
                        <a:rPr lang="en-US" altLang="zh-CN" sz="1800"/>
                        <a:t>12</a:t>
                      </a:r>
                      <a:r>
                        <a:rPr lang="zh-CN" altLang="en-US" sz="1800"/>
                        <a:t>点</a:t>
                      </a: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分，</a:t>
                      </a:r>
                      <a:r>
                        <a:rPr lang="en-US" altLang="zh-CN" sz="1800"/>
                        <a:t>16</a:t>
                      </a:r>
                      <a:r>
                        <a:rPr lang="zh-CN" altLang="en-US" sz="1800"/>
                        <a:t>点</a:t>
                      </a: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分都执行一次命令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代表连续的时间范围。比如</a:t>
                      </a:r>
                      <a:r>
                        <a:rPr lang="en-US" altLang="zh-CN" sz="1800"/>
                        <a:t>”0 5 * * 1-6 </a:t>
                      </a:r>
                      <a:r>
                        <a:rPr lang="zh-CN" altLang="en-US" sz="1800"/>
                        <a:t>命令</a:t>
                      </a:r>
                      <a:r>
                        <a:rPr lang="en-US" altLang="zh-CN" sz="1800"/>
                        <a:t>” </a:t>
                      </a:r>
                      <a:r>
                        <a:rPr lang="zh-CN" altLang="en-US" sz="1800"/>
                        <a:t>，代表在周一到周六的凌晨</a:t>
                      </a:r>
                      <a:r>
                        <a:rPr lang="en-US" altLang="zh-CN" sz="1800"/>
                        <a:t>5</a:t>
                      </a:r>
                      <a:r>
                        <a:rPr lang="zh-CN" altLang="en-US" sz="1800"/>
                        <a:t>点</a:t>
                      </a: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分执行命令</a:t>
                      </a:r>
                      <a:r>
                        <a:rPr lang="en-US" altLang="zh-CN" sz="180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*/n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代表每隔多久执行一次。比如</a:t>
                      </a:r>
                      <a:r>
                        <a:rPr lang="en-US" altLang="zh-CN" sz="1800" dirty="0"/>
                        <a:t>”*/10 * * * * </a:t>
                      </a:r>
                      <a:r>
                        <a:rPr lang="zh-CN" altLang="en-US" sz="1800" dirty="0"/>
                        <a:t>命令</a:t>
                      </a:r>
                      <a:r>
                        <a:rPr lang="en-US" altLang="zh-CN" sz="1800" dirty="0"/>
                        <a:t>”</a:t>
                      </a:r>
                      <a:r>
                        <a:rPr lang="zh-CN" altLang="en-US" sz="1800" dirty="0"/>
                        <a:t>，代表每隔</a:t>
                      </a:r>
                      <a:r>
                        <a:rPr lang="en-US" altLang="zh-CN" sz="1800" dirty="0"/>
                        <a:t>10</a:t>
                      </a:r>
                      <a:r>
                        <a:rPr lang="zh-CN" altLang="en-US" sz="1800" dirty="0"/>
                        <a:t>分钟就执行一遍命令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51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/>
            <a:endParaRPr lang="en-US" altLang="zh-CN" dirty="0"/>
          </a:p>
          <a:p>
            <a:r>
              <a:rPr lang="en-US" altLang="zh-CN" dirty="0"/>
              <a:t>	</a:t>
            </a:r>
          </a:p>
          <a:p>
            <a:pPr lvl="2" indent="0"/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5A257-2DF5-2E44-B684-7BC719BF3B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80069" y="2360208"/>
            <a:ext cx="10515600" cy="465582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[root@localhost ~]# crontab -e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#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进入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crontab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编辑界面。会打开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vim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编辑你的工作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*      *     *     *     *     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执行的任务 </a:t>
            </a:r>
            <a:b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</a:br>
            <a:r>
              <a:rPr lang="zh-CN" altLang="en-US" sz="1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分钟     小时     天       月       星期       命令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06A9B68-D6A8-924A-900B-9A5ED8C71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512136"/>
              </p:ext>
            </p:extLst>
          </p:nvPr>
        </p:nvGraphicFramePr>
        <p:xfrm>
          <a:off x="1179037" y="3964234"/>
          <a:ext cx="10317663" cy="305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8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45 22 * * *  </a:t>
                      </a:r>
                      <a:r>
                        <a:rPr lang="zh-CN" altLang="en-US" sz="180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每天</a:t>
                      </a:r>
                      <a:r>
                        <a:rPr lang="en-US" altLang="zh-CN" sz="1800"/>
                        <a:t>22</a:t>
                      </a:r>
                      <a:r>
                        <a:rPr lang="zh-CN" altLang="en-US" sz="1800"/>
                        <a:t>点</a:t>
                      </a:r>
                      <a:r>
                        <a:rPr lang="en-US" altLang="zh-CN" sz="1800"/>
                        <a:t>45</a:t>
                      </a:r>
                      <a:r>
                        <a:rPr lang="zh-CN" altLang="en-US" sz="1800"/>
                        <a:t>分执行命令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0 17 * * 1 </a:t>
                      </a:r>
                      <a:r>
                        <a:rPr lang="zh-CN" altLang="en-US" sz="180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每周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的</a:t>
                      </a:r>
                      <a:r>
                        <a:rPr lang="en-US" altLang="zh-CN" sz="1800"/>
                        <a:t>17</a:t>
                      </a:r>
                      <a:r>
                        <a:rPr lang="zh-CN" altLang="en-US" sz="1800"/>
                        <a:t>点整执行命令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8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0 5 1,15 * * </a:t>
                      </a:r>
                      <a:r>
                        <a:rPr lang="zh-CN" altLang="en-US" sz="180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每月</a:t>
                      </a:r>
                      <a:r>
                        <a:rPr lang="en-US" altLang="zh-CN" sz="1800"/>
                        <a:t>1</a:t>
                      </a:r>
                      <a:r>
                        <a:rPr lang="zh-CN" altLang="en-US" sz="1800"/>
                        <a:t>号和</a:t>
                      </a:r>
                      <a:r>
                        <a:rPr lang="en-US" altLang="zh-CN" sz="1800"/>
                        <a:t>15</a:t>
                      </a:r>
                      <a:r>
                        <a:rPr lang="zh-CN" altLang="en-US" sz="1800"/>
                        <a:t>号的凌晨</a:t>
                      </a:r>
                      <a:r>
                        <a:rPr lang="en-US" altLang="zh-CN" sz="1800"/>
                        <a:t>5</a:t>
                      </a:r>
                      <a:r>
                        <a:rPr lang="zh-CN" altLang="en-US" sz="1800"/>
                        <a:t>点</a:t>
                      </a:r>
                      <a:r>
                        <a:rPr lang="en-US" altLang="zh-CN" sz="1800"/>
                        <a:t>0</a:t>
                      </a:r>
                      <a:r>
                        <a:rPr lang="zh-CN" altLang="en-US" sz="1800"/>
                        <a:t>分执行命令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/>
                        <a:t>40 4 * * 1-5 </a:t>
                      </a:r>
                      <a:r>
                        <a:rPr lang="zh-CN" altLang="en-US" sz="180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/>
                        <a:t>每周一到周五的</a:t>
                      </a:r>
                      <a:r>
                        <a:rPr lang="en-US" altLang="zh-CN" sz="1800" dirty="0"/>
                        <a:t>4</a:t>
                      </a:r>
                      <a:r>
                        <a:rPr lang="zh-CN" altLang="en-US" sz="1800" dirty="0"/>
                        <a:t>点</a:t>
                      </a:r>
                      <a:r>
                        <a:rPr lang="en-US" altLang="zh-CN" sz="1800" dirty="0"/>
                        <a:t>40</a:t>
                      </a:r>
                      <a:r>
                        <a:rPr lang="zh-CN" altLang="en-US" sz="1800" dirty="0"/>
                        <a:t>分执行命令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8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/>
            <a:endParaRPr lang="en-US" altLang="zh-CN" dirty="0"/>
          </a:p>
          <a:p>
            <a:r>
              <a:rPr lang="en-US" altLang="zh-CN" dirty="0"/>
              <a:t>	</a:t>
            </a:r>
          </a:p>
          <a:p>
            <a:pPr lvl="2" indent="0"/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5A257-2DF5-2E44-B684-7BC719BF3B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80069" y="2360208"/>
            <a:ext cx="10515600" cy="465582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[root@localhost ~]# crontab -e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#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进入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crontab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编辑界面。会打开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vim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编辑你的工作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*      *     *     *     *     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执行的任务 </a:t>
            </a:r>
            <a:b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</a:br>
            <a:r>
              <a:rPr lang="zh-CN" altLang="en-US" sz="14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 分钟     小时     天       月       星期       命令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044F3F-113D-7743-9E52-22624AD86C4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8046" y="4048373"/>
            <a:ext cx="9797198" cy="3344288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55" b="1" dirty="0">
                <a:ea typeface="宋体" panose="02010600030101010101" pitchFamily="2" charset="-122"/>
                <a:sym typeface="+mn-ea"/>
              </a:rPr>
              <a:t> 举例如下：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55" dirty="0">
                <a:ea typeface="宋体" panose="02010600030101010101" pitchFamily="2" charset="-122"/>
                <a:sym typeface="+mn-ea"/>
              </a:rPr>
              <a:t>    5       *       *           *     *     ls             指定每小时的第5分钟执行一次ls命令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55" dirty="0">
                <a:ea typeface="宋体" panose="02010600030101010101" pitchFamily="2" charset="-122"/>
                <a:sym typeface="+mn-ea"/>
              </a:rPr>
              <a:t>    30     5       *           *     *     ls             指定每天的 5:30 执行ls命令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55" dirty="0">
                <a:ea typeface="宋体" panose="02010600030101010101" pitchFamily="2" charset="-122"/>
                <a:sym typeface="+mn-ea"/>
              </a:rPr>
              <a:t>    30     7       8         *     *     ls             指定每月8号的7：30分执行ls命令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55" dirty="0">
                <a:ea typeface="宋体" panose="02010600030101010101" pitchFamily="2" charset="-122"/>
                <a:sym typeface="+mn-ea"/>
              </a:rPr>
              <a:t>    30     5       8         6     *     ls             指定每年的6月8日5：30执行ls命令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55" dirty="0">
                <a:ea typeface="宋体" panose="02010600030101010101" pitchFamily="2" charset="-122"/>
                <a:sym typeface="+mn-ea"/>
              </a:rPr>
              <a:t>    30     6       *           *     0     ls             指定每星期日的6:30执行ls命令[注：0表示星期天，1表示星期1，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55" dirty="0">
                <a:ea typeface="宋体" panose="02010600030101010101" pitchFamily="2" charset="-122"/>
                <a:sym typeface="+mn-ea"/>
              </a:rPr>
              <a:t>    以此类推，也可以用英文来表示，sun表示星期天，mon表示星期一等。]</a:t>
            </a:r>
          </a:p>
        </p:txBody>
      </p:sp>
    </p:spTree>
    <p:extLst>
      <p:ext uri="{BB962C8B-B14F-4D97-AF65-F5344CB8AC3E}">
        <p14:creationId xmlns:p14="http://schemas.microsoft.com/office/powerpoint/2010/main" val="950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4557167" y="616511"/>
            <a:ext cx="3384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知识点总结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3044999" y="1600339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关机重</a:t>
            </a:r>
            <a:r>
              <a:rPr lang="en-US" altLang="zh-CN" sz="2400" dirty="0"/>
              <a:t> shutdown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</a:t>
            </a:r>
            <a:r>
              <a:rPr lang="zh-CN" altLang="en-US" sz="2400" dirty="0"/>
              <a:t>时间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其它关机重启</a:t>
            </a:r>
            <a:endParaRPr lang="en-US" altLang="zh-CN" sz="2400" dirty="0"/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400" dirty="0"/>
              <a:t>halt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400" dirty="0" err="1"/>
              <a:t>poweroff</a:t>
            </a:r>
            <a:endParaRPr lang="en-US" altLang="zh-CN" sz="2400" dirty="0"/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400" dirty="0" err="1"/>
              <a:t>init</a:t>
            </a:r>
            <a:r>
              <a:rPr lang="en-US" altLang="zh-CN" sz="2400" dirty="0"/>
              <a:t> 0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显示磁盘分区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df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实时显示系统中各个进程的资源占用状况</a:t>
            </a:r>
            <a:r>
              <a:rPr lang="en-US" altLang="zh-CN" sz="2400" dirty="0"/>
              <a:t>	top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静态显示进程的资源占用状况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ps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强制杀死进程</a:t>
            </a:r>
            <a:r>
              <a:rPr lang="en-US" altLang="zh-CN" sz="2400" dirty="0"/>
              <a:t>	kill -9 PID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进程今后台切换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ctrl+z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fg</a:t>
            </a:r>
            <a:r>
              <a:rPr lang="en-US" altLang="zh-CN" sz="2400" dirty="0"/>
              <a:t> [id]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定时</a:t>
            </a:r>
            <a:r>
              <a:rPr lang="en-US" altLang="zh-CN" sz="2400" dirty="0"/>
              <a:t>	crontab [</a:t>
            </a:r>
            <a:r>
              <a:rPr lang="zh-CN" altLang="en-US" sz="2400" dirty="0"/>
              <a:t>选项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53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4973" y="3187065"/>
            <a:ext cx="87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为什么学</a:t>
            </a:r>
            <a:r>
              <a:rPr lang="en-US" altLang="zh-CN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系统相关命令</a:t>
            </a:r>
          </a:p>
        </p:txBody>
      </p:sp>
    </p:spTree>
    <p:extLst>
      <p:ext uri="{BB962C8B-B14F-4D97-AF65-F5344CB8AC3E}">
        <p14:creationId xmlns:p14="http://schemas.microsoft.com/office/powerpoint/2010/main" val="2702876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.USER-20151228QU\Desktop\12222222222222222.png122222222222222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" y="4445"/>
            <a:ext cx="12837795" cy="7176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5825" y="2740660"/>
            <a:ext cx="1112583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</a:t>
            </a:r>
            <a:r>
              <a:rPr lang="en-US" altLang="zh-CN" sz="124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 sz="1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Thank You</a:t>
            </a:r>
          </a:p>
          <a:p>
            <a:endParaRPr lang="zh-CN" altLang="zh-CN" sz="8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endParaRPr lang="en-US" altLang="zh-CN" sz="660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047750" y="482600"/>
            <a:ext cx="777938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为什么要学习系统相关命令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8115" y="1001232"/>
            <a:ext cx="1195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Han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的内存，硬盘使用情况如何去了解？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运行的程序怎么停止？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系统的相关命令会有相关的支持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19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4333622" cy="37694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5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3895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1525" y="2752725"/>
            <a:ext cx="7148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Linux</a:t>
            </a:r>
            <a:r>
              <a:rPr lang="zh-CN" altLang="en-US" sz="60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系统相关命令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29282" y="3872331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505" indent="-484505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常见目录</a:t>
            </a:r>
          </a:p>
        </p:txBody>
      </p:sp>
      <p:sp>
        <p:nvSpPr>
          <p:cNvPr id="8" name="TextBox 39">
            <a:extLst>
              <a:ext uri="{FF2B5EF4-FFF2-40B4-BE49-F238E27FC236}">
                <a16:creationId xmlns:a16="http://schemas.microsoft.com/office/drawing/2014/main" id="{A2073D91-6A45-3949-BB86-D319F672F634}"/>
              </a:ext>
            </a:extLst>
          </p:cNvPr>
          <p:cNvSpPr txBox="1"/>
          <p:nvPr/>
        </p:nvSpPr>
        <p:spPr>
          <a:xfrm>
            <a:off x="6039084" y="4366097"/>
            <a:ext cx="15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84505" indent="-484505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目录命令</a:t>
            </a:r>
          </a:p>
        </p:txBody>
      </p:sp>
    </p:spTree>
    <p:extLst>
      <p:ext uri="{BB962C8B-B14F-4D97-AF65-F5344CB8AC3E}">
        <p14:creationId xmlns:p14="http://schemas.microsoft.com/office/powerpoint/2010/main" val="2137238593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0"/>
      <p:bldP spid="4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管理关机与重启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shutdown 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/>
              <a:t>时间</a:t>
            </a:r>
            <a:endParaRPr lang="en-US" altLang="zh-CN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选项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-r	</a:t>
            </a:r>
            <a:r>
              <a:rPr lang="zh-CN" altLang="en-US" dirty="0"/>
              <a:t>重启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-h	</a:t>
            </a:r>
            <a:r>
              <a:rPr lang="zh-CN" altLang="en-US" dirty="0"/>
              <a:t>关机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AEFF27-8576-A44F-93B9-EDB88A778252}"/>
              </a:ext>
            </a:extLst>
          </p:cNvPr>
          <p:cNvSpPr/>
          <p:nvPr/>
        </p:nvSpPr>
        <p:spPr>
          <a:xfrm>
            <a:off x="1373164" y="3737669"/>
            <a:ext cx="5040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举例：</a:t>
            </a:r>
            <a:endParaRPr lang="en-US" altLang="zh-CN" dirty="0"/>
          </a:p>
          <a:p>
            <a:r>
              <a:rPr lang="en-US" altLang="zh-CN" dirty="0"/>
              <a:t>	shutdown -h now  </a:t>
            </a:r>
            <a:r>
              <a:rPr lang="zh-CN" altLang="en-US" dirty="0"/>
              <a:t>立即关机</a:t>
            </a:r>
            <a:endParaRPr lang="en-US" altLang="zh-CN" dirty="0"/>
          </a:p>
          <a:p>
            <a:r>
              <a:rPr lang="en-US" altLang="zh-CN" dirty="0"/>
              <a:t>	shutdown -h 12:30    </a:t>
            </a:r>
            <a:r>
              <a:rPr lang="zh-CN" altLang="en-US" dirty="0"/>
              <a:t>在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关机</a:t>
            </a:r>
          </a:p>
          <a:p>
            <a:r>
              <a:rPr lang="en-US" altLang="zh-CN" dirty="0"/>
              <a:t>	shutdown -r +2  </a:t>
            </a:r>
            <a:r>
              <a:rPr lang="zh-CN" altLang="en-US" dirty="0"/>
              <a:t>在</a:t>
            </a:r>
            <a:r>
              <a:rPr lang="en-US" altLang="zh-CN" dirty="0"/>
              <a:t>2</a:t>
            </a:r>
            <a:r>
              <a:rPr lang="zh-CN" altLang="en-US" dirty="0"/>
              <a:t>分钟后重新启动</a:t>
            </a:r>
          </a:p>
          <a:p>
            <a:endParaRPr lang="zh-CN" altLang="en-US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88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管理关机与重启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其它关机命令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halt</a:t>
            </a:r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poweroff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init</a:t>
            </a:r>
            <a:r>
              <a:rPr lang="en-US" altLang="zh-CN" dirty="0"/>
              <a:t> 0</a:t>
            </a:r>
            <a:endParaRPr lang="zh-CN" altLang="en-US" dirty="0"/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重启</a:t>
            </a:r>
            <a:endParaRPr lang="en-US" altLang="zh-CN" dirty="0"/>
          </a:p>
          <a:p>
            <a:pPr marL="15684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18402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显示磁盘分区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/>
              <a:t>df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df</a:t>
            </a:r>
            <a:r>
              <a:rPr lang="zh-CN" altLang="en-US" dirty="0"/>
              <a:t>命令用于显示磁盘分区上的可使用的磁盘空间</a:t>
            </a:r>
          </a:p>
          <a:p>
            <a:pPr lvl="2" indent="0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50873E-FC59-9D4E-83B6-8512FBCB0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300" y="3004645"/>
            <a:ext cx="69850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8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实时显示系统中各个进程的资源占用状况</a:t>
            </a:r>
            <a:endParaRPr lang="en-US" altLang="zh-CN" dirty="0"/>
          </a:p>
          <a:p>
            <a:r>
              <a:rPr lang="en-US" altLang="zh-CN" dirty="0"/>
              <a:t>		top</a:t>
            </a:r>
            <a:endParaRPr lang="zh-CN" altLang="en-US" dirty="0"/>
          </a:p>
          <a:p>
            <a:pPr lvl="2" indent="0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2A2FB-A718-5F44-B1BD-B84EB7C23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00" y="2546350"/>
            <a:ext cx="84836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静态显示进程的资源占用状况</a:t>
            </a: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zh-CN" altLang="en-US" dirty="0"/>
              <a:t>选项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选项</a:t>
            </a:r>
            <a:endParaRPr lang="en-US" altLang="zh-CN" dirty="0"/>
          </a:p>
          <a:p>
            <a:r>
              <a:rPr lang="en-US" altLang="zh-CN" dirty="0"/>
              <a:t>		-e	</a:t>
            </a:r>
            <a:r>
              <a:rPr lang="zh-CN" altLang="en-US" dirty="0"/>
              <a:t>所有的进程均显示出来</a:t>
            </a:r>
          </a:p>
          <a:p>
            <a:r>
              <a:rPr lang="en-US" altLang="zh-CN" dirty="0"/>
              <a:t>		-f 	</a:t>
            </a:r>
            <a:r>
              <a:rPr lang="zh-CN" altLang="en-US" dirty="0"/>
              <a:t>做一个更为完整的输出</a:t>
            </a:r>
          </a:p>
          <a:p>
            <a:r>
              <a:rPr lang="en-US" altLang="zh-CN" dirty="0"/>
              <a:t>	</a:t>
            </a:r>
            <a:r>
              <a:rPr lang="en-US" altLang="zh-Hans" dirty="0"/>
              <a:t>·	</a:t>
            </a:r>
            <a:r>
              <a:rPr lang="en-US" altLang="zh-CN" dirty="0"/>
              <a:t>-a	</a:t>
            </a:r>
            <a:r>
              <a:rPr lang="zh-CN" altLang="en-US" dirty="0"/>
              <a:t>显示现行终端机下的所有程序，包括其他用户的程序</a:t>
            </a:r>
          </a:p>
          <a:p>
            <a:r>
              <a:rPr lang="en-US" altLang="zh-CN" dirty="0"/>
              <a:t>		-u	</a:t>
            </a:r>
            <a:r>
              <a:rPr lang="zh-CN" altLang="en-US" dirty="0"/>
              <a:t>显示进程的归属用户及内存的使用情况</a:t>
            </a:r>
          </a:p>
          <a:p>
            <a:r>
              <a:rPr lang="en-US" altLang="zh-CN" dirty="0"/>
              <a:t>		-x	</a:t>
            </a:r>
            <a:r>
              <a:rPr lang="zh-CN" altLang="en-US" dirty="0"/>
              <a:t>显示没有控制终端的进程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举例：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ps</a:t>
            </a:r>
            <a:r>
              <a:rPr lang="en-US" altLang="zh-CN" dirty="0"/>
              <a:t> –</a:t>
            </a:r>
            <a:r>
              <a:rPr lang="en-US" altLang="zh-CN" dirty="0" err="1"/>
              <a:t>ef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ps</a:t>
            </a:r>
            <a:r>
              <a:rPr lang="en-US" altLang="zh-CN" dirty="0"/>
              <a:t> -aux</a:t>
            </a:r>
          </a:p>
          <a:p>
            <a:endParaRPr lang="en-US" altLang="zh-CN" dirty="0"/>
          </a:p>
          <a:p>
            <a:pPr lvl="2" indent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0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1012</Words>
  <Application>Microsoft Macintosh PowerPoint</Application>
  <PresentationFormat>自定义</PresentationFormat>
  <Paragraphs>230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2018-09-25T01:32:21Z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