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0390" r:id="rId2"/>
    <p:sldId id="10383" r:id="rId3"/>
    <p:sldId id="10276" r:id="rId4"/>
    <p:sldId id="10403" r:id="rId5"/>
    <p:sldId id="10397" r:id="rId6"/>
    <p:sldId id="359" r:id="rId7"/>
    <p:sldId id="360" r:id="rId8"/>
    <p:sldId id="361" r:id="rId9"/>
    <p:sldId id="10400" r:id="rId10"/>
    <p:sldId id="10401" r:id="rId11"/>
    <p:sldId id="10402" r:id="rId12"/>
    <p:sldId id="10341" r:id="rId13"/>
    <p:sldId id="10136" r:id="rId1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">
          <p15:clr>
            <a:srgbClr val="A4A3A4"/>
          </p15:clr>
        </p15:guide>
        <p15:guide id="2" orient="horz" pos="4130">
          <p15:clr>
            <a:srgbClr val="A4A3A4"/>
          </p15:clr>
        </p15:guide>
        <p15:guide id="3" pos="4066">
          <p15:clr>
            <a:srgbClr val="A4A3A4"/>
          </p15:clr>
        </p15:guide>
        <p15:guide id="4" pos="557">
          <p15:clr>
            <a:srgbClr val="A4A3A4"/>
          </p15:clr>
        </p15:guide>
        <p15:guide id="5" pos="7430">
          <p15:clr>
            <a:srgbClr val="A4A3A4"/>
          </p15:clr>
        </p15:guide>
        <p15:guide id="6" pos="6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2D7C3"/>
    <a:srgbClr val="FFB700"/>
    <a:srgbClr val="E5DAC9"/>
    <a:srgbClr val="FFC600"/>
    <a:srgbClr val="953D19"/>
    <a:srgbClr val="CC936B"/>
    <a:srgbClr val="CD763D"/>
    <a:srgbClr val="7F1513"/>
    <a:srgbClr val="F89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72826" autoAdjust="0"/>
  </p:normalViewPr>
  <p:slideViewPr>
    <p:cSldViewPr>
      <p:cViewPr varScale="1">
        <p:scale>
          <a:sx n="81" d="100"/>
          <a:sy n="81" d="100"/>
        </p:scale>
        <p:origin x="1288" y="176"/>
      </p:cViewPr>
      <p:guideLst>
        <p:guide orient="horz" pos="304"/>
        <p:guide orient="horz" pos="4130"/>
        <p:guide pos="4066"/>
        <p:guide pos="557"/>
        <p:guide pos="7430"/>
        <p:guide pos="696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03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2018/9/20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104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80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167825A-42C3-43DF-A9E0-B8B749B3939F}" type="datetime1">
              <a:rPr lang="zh-CN" altLang="en-US" smtClean="0"/>
              <a:t>2018/9/20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162E-2667-456C-A790-270787271587}" type="slidenum">
              <a:rPr lang="zh-CN" altLang="en-US" smtClean="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81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48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6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68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71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6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1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70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20/09/18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40743" y="109604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8" y="277"/>
            <a:ext cx="12858750" cy="723265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4341143" y="4910691"/>
            <a:ext cx="9222740" cy="6153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第</a:t>
            </a:r>
            <a:r>
              <a:rPr lang="en-US" altLang="zh-Han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10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63500">
                    <a:srgbClr val="00B0F0">
                      <a:alpha val="40000"/>
                    </a:srgbClr>
                  </a:glow>
                </a:effectLst>
                <a:sym typeface="+mn-ea"/>
              </a:rPr>
              <a:t>课时 权限命令</a:t>
            </a:r>
            <a:endParaRPr lang="zh-CN" altLang="en-US" sz="4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118936" y="5818978"/>
            <a:ext cx="6620878" cy="2768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800">
                <a:solidFill>
                  <a:schemeClr val="bg1"/>
                </a:solidFill>
                <a:cs typeface="Arial" panose="020B0604020202020204" pitchFamily="34" charset="0"/>
              </a:rPr>
              <a:t>                            </a:t>
            </a:r>
            <a:r>
              <a:rPr lang="zh-CN" altLang="en-US" sz="1800">
                <a:solidFill>
                  <a:schemeClr val="bg1"/>
                </a:solidFill>
                <a:cs typeface="Arial" panose="020B0604020202020204" pitchFamily="34" charset="0"/>
              </a:rPr>
              <a:t>北京八维研修学院</a:t>
            </a:r>
            <a:endParaRPr lang="zh-CN" altLang="en-US" sz="1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762250" y="6417033"/>
            <a:ext cx="7334250" cy="2152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just">
              <a:buNone/>
            </a:pPr>
            <a:r>
              <a:rPr lang="zh-CN" altLang="zh-CN" sz="1400" dirty="0">
                <a:solidFill>
                  <a:schemeClr val="bg1"/>
                </a:solidFill>
                <a:cs typeface="Arial" panose="020B0604020202020204" pitchFamily="34" charset="0"/>
              </a:rPr>
              <a:t>作者： </a:t>
            </a:r>
            <a:r>
              <a:rPr lang="zh-CN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王建峰</a:t>
            </a:r>
            <a:endParaRPr lang="zh-CN" altLang="zh-CN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7" grpId="0"/>
      <p:bldP spid="7" grpId="1"/>
      <p:bldP spid="8" grpId="0"/>
      <p:bldP spid="8" grpId="1"/>
      <p:bldP spid="6" grpId="0"/>
      <p:bldP spid="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52339" y="1000108"/>
            <a:ext cx="11090063" cy="203627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2953" dirty="0"/>
          </a:p>
          <a:p>
            <a:r>
              <a:rPr lang="zh-CN" altLang="en-US" sz="2953" dirty="0">
                <a:sym typeface="+mn-ea"/>
              </a:rPr>
              <a:t>更改文件权限：</a:t>
            </a:r>
            <a:r>
              <a:rPr lang="en-US" altLang="zh-CN" dirty="0" err="1"/>
              <a:t>chmod</a:t>
            </a:r>
            <a:r>
              <a:rPr lang="en-US" altLang="zh-CN" dirty="0"/>
              <a:t> [</a:t>
            </a:r>
            <a:r>
              <a:rPr lang="en-US" altLang="zh-CN" dirty="0" err="1"/>
              <a:t>ugoa</a:t>
            </a:r>
            <a:r>
              <a:rPr lang="en-US" altLang="zh-CN" dirty="0"/>
              <a:t>][+-=][</a:t>
            </a:r>
            <a:r>
              <a:rPr lang="en-US" altLang="zh-CN" dirty="0" err="1"/>
              <a:t>rwx</a:t>
            </a:r>
            <a:r>
              <a:rPr lang="en-US" altLang="zh-CN" dirty="0"/>
              <a:t>] &lt;file&gt;</a:t>
            </a:r>
          </a:p>
          <a:p>
            <a:pPr lvl="1"/>
            <a:r>
              <a:rPr lang="en-US" altLang="zh-CN" dirty="0"/>
              <a:t>u </a:t>
            </a:r>
            <a:r>
              <a:rPr lang="zh-CN" altLang="en-US" dirty="0"/>
              <a:t>用户  </a:t>
            </a:r>
            <a:r>
              <a:rPr lang="en-US" altLang="zh-CN" dirty="0"/>
              <a:t>g </a:t>
            </a:r>
            <a:r>
              <a:rPr lang="zh-CN" altLang="en-US" dirty="0"/>
              <a:t>组  </a:t>
            </a:r>
            <a:r>
              <a:rPr lang="en-US" altLang="zh-CN" dirty="0"/>
              <a:t>o </a:t>
            </a:r>
            <a:r>
              <a:rPr lang="zh-CN" altLang="en-US" dirty="0"/>
              <a:t>其它用户  </a:t>
            </a:r>
            <a:r>
              <a:rPr lang="en-US" altLang="zh-CN" dirty="0"/>
              <a:t>a </a:t>
            </a:r>
            <a:r>
              <a:rPr lang="zh-CN" altLang="en-US" dirty="0"/>
              <a:t>所有</a:t>
            </a:r>
          </a:p>
          <a:p>
            <a:pPr lvl="1"/>
            <a:r>
              <a:rPr lang="en-US" altLang="zh-CN" dirty="0"/>
              <a:t>+ </a:t>
            </a:r>
            <a:r>
              <a:rPr lang="zh-CN" altLang="en-US" dirty="0"/>
              <a:t>增加权限</a:t>
            </a:r>
          </a:p>
          <a:p>
            <a:pPr lvl="1"/>
            <a:r>
              <a:rPr lang="en-US" altLang="zh-CN" dirty="0"/>
              <a:t>- </a:t>
            </a:r>
            <a:r>
              <a:rPr lang="zh-CN" altLang="en-US" dirty="0"/>
              <a:t>在已有权限的基础上减少权限</a:t>
            </a:r>
          </a:p>
          <a:p>
            <a:pPr lvl="1"/>
            <a:r>
              <a:rPr lang="en-US" altLang="zh-CN" dirty="0"/>
              <a:t>= </a:t>
            </a:r>
            <a:r>
              <a:rPr lang="zh-CN" altLang="en-US" dirty="0"/>
              <a:t>重新设置权限</a:t>
            </a:r>
          </a:p>
          <a:p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74CCAA-815E-604E-93DC-6540384C2626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5BB84-C80E-F04B-A2B8-68D0F4F69FCC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63296-46DB-514B-A9FC-D798E2A3CE2E}"/>
              </a:ext>
            </a:extLst>
          </p:cNvPr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权限命令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67433-6B07-8E46-A345-97CDCA45B190}"/>
              </a:ext>
            </a:extLst>
          </p:cNvPr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E3CDED-96C7-274F-BBC3-B05D93B53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3184275"/>
            <a:ext cx="6286500" cy="14097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BC7A0E3-A352-0A43-8553-51E72E69E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5560541"/>
            <a:ext cx="5880100" cy="1409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5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74CCAA-815E-604E-93DC-6540384C2626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5BB84-C80E-F04B-A2B8-68D0F4F69FCC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63296-46DB-514B-A9FC-D798E2A3CE2E}"/>
              </a:ext>
            </a:extLst>
          </p:cNvPr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权限命令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67433-6B07-8E46-A345-97CDCA45B190}"/>
              </a:ext>
            </a:extLst>
          </p:cNvPr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77FF85-D960-114E-AEBE-8C04ADB99BB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85064" y="1132160"/>
            <a:ext cx="11090063" cy="203627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2953" dirty="0"/>
          </a:p>
          <a:p>
            <a:r>
              <a:rPr lang="en-US" altLang="zh-CN" dirty="0" err="1"/>
              <a:t>chmod</a:t>
            </a:r>
            <a:r>
              <a:rPr lang="en-US" altLang="zh-CN" dirty="0"/>
              <a:t>  </a:t>
            </a:r>
            <a:r>
              <a:rPr lang="zh-CN" altLang="en-US" dirty="0"/>
              <a:t>权限数字 </a:t>
            </a:r>
            <a:r>
              <a:rPr lang="en-US" altLang="zh-CN" dirty="0"/>
              <a:t>&lt;file&gt;</a:t>
            </a:r>
          </a:p>
          <a:p>
            <a:r>
              <a:rPr lang="zh-CN" altLang="en-US" dirty="0"/>
              <a:t>举例：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777 1.txt</a:t>
            </a:r>
            <a:r>
              <a:rPr lang="zh-Hans" altLang="en-US" dirty="0"/>
              <a:t>   </a:t>
            </a:r>
            <a:r>
              <a:rPr lang="en-US" altLang="zh-CN" dirty="0"/>
              <a:t>777 </a:t>
            </a:r>
            <a:r>
              <a:rPr lang="zh-CN" altLang="en-US" dirty="0"/>
              <a:t>是用户，用户组，其它用户为最高权限</a:t>
            </a:r>
            <a:endParaRPr lang="en-US" altLang="zh-CN" dirty="0"/>
          </a:p>
          <a:p>
            <a:pPr lvl="2"/>
            <a:r>
              <a:rPr lang="zh-CN" altLang="en-US" dirty="0"/>
              <a:t>左侧</a:t>
            </a:r>
            <a:r>
              <a:rPr lang="en-US" altLang="zh-CN" dirty="0"/>
              <a:t>7</a:t>
            </a:r>
            <a:r>
              <a:rPr lang="zh-CN" altLang="en-US" dirty="0"/>
              <a:t>代表用户的 </a:t>
            </a:r>
            <a:r>
              <a:rPr lang="en-US" altLang="zh-CN" dirty="0" err="1"/>
              <a:t>r,w,x</a:t>
            </a:r>
            <a:r>
              <a:rPr lang="zh-CN" altLang="en-US" dirty="0"/>
              <a:t>的权限数字的和</a:t>
            </a:r>
          </a:p>
          <a:p>
            <a:pPr lvl="2"/>
            <a:r>
              <a:rPr lang="zh-CN" altLang="en-US" dirty="0"/>
              <a:t>中间的</a:t>
            </a:r>
            <a:r>
              <a:rPr lang="en-US" altLang="zh-CN" dirty="0"/>
              <a:t>7</a:t>
            </a:r>
            <a:r>
              <a:rPr lang="zh-CN" altLang="en-US" dirty="0"/>
              <a:t>代表用户组的 </a:t>
            </a:r>
            <a:r>
              <a:rPr lang="en-US" altLang="zh-CN" dirty="0" err="1"/>
              <a:t>r,w,x</a:t>
            </a:r>
            <a:r>
              <a:rPr lang="zh-CN" altLang="en-US" dirty="0"/>
              <a:t>的权限数字的和</a:t>
            </a:r>
          </a:p>
          <a:p>
            <a:pPr lvl="2"/>
            <a:r>
              <a:rPr lang="zh-CN" altLang="en-US" dirty="0"/>
              <a:t>右侧</a:t>
            </a:r>
            <a:r>
              <a:rPr lang="en-US" altLang="zh-CN" dirty="0"/>
              <a:t>7</a:t>
            </a:r>
            <a:r>
              <a:rPr lang="zh-CN" altLang="en-US" dirty="0"/>
              <a:t>代表其它用户的 </a:t>
            </a:r>
            <a:r>
              <a:rPr lang="en-US" altLang="zh-CN" dirty="0" err="1"/>
              <a:t>r,w,x</a:t>
            </a:r>
            <a:r>
              <a:rPr lang="zh-CN" altLang="en-US" dirty="0"/>
              <a:t>的权限数字的和</a:t>
            </a: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AFA6E8-2840-F948-B09C-B557AEC824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" y="3688333"/>
            <a:ext cx="5880100" cy="139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278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6FB4B03-F2CE-F348-BA7F-7432A4752B52}"/>
              </a:ext>
            </a:extLst>
          </p:cNvPr>
          <p:cNvSpPr txBox="1"/>
          <p:nvPr/>
        </p:nvSpPr>
        <p:spPr>
          <a:xfrm>
            <a:off x="4908992" y="724689"/>
            <a:ext cx="3613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知识点总结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0698FF-1839-8F42-86B2-4C6B18D4239A}"/>
              </a:ext>
            </a:extLst>
          </p:cNvPr>
          <p:cNvSpPr txBox="1"/>
          <p:nvPr/>
        </p:nvSpPr>
        <p:spPr>
          <a:xfrm>
            <a:off x="3909095" y="1960141"/>
            <a:ext cx="6776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查看文件权限</a:t>
            </a:r>
            <a:r>
              <a:rPr lang="en-US" altLang="zh-CN" sz="2400" dirty="0"/>
              <a:t>	</a:t>
            </a:r>
            <a:r>
              <a:rPr lang="en-US" altLang="zh-CN" sz="2400" dirty="0" err="1"/>
              <a:t>ll</a:t>
            </a:r>
            <a:r>
              <a:rPr lang="en-US" altLang="zh-CN" sz="2400" dirty="0"/>
              <a:t> &lt;file&gt;  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更改文件所有者</a:t>
            </a:r>
            <a:r>
              <a:rPr lang="en-US" altLang="zh-CN" sz="2400" dirty="0"/>
              <a:t>	</a:t>
            </a:r>
            <a:r>
              <a:rPr lang="en-US" altLang="zh-CN" sz="2400" dirty="0" err="1"/>
              <a:t>chown</a:t>
            </a:r>
            <a:r>
              <a:rPr lang="en-US" altLang="zh-CN" sz="2400" dirty="0"/>
              <a:t> &lt;</a:t>
            </a:r>
            <a:r>
              <a:rPr lang="zh-CN" altLang="en-US" sz="2400" dirty="0"/>
              <a:t>用户名</a:t>
            </a:r>
            <a:r>
              <a:rPr lang="en-US" altLang="zh-CN" sz="2400" dirty="0"/>
              <a:t>&gt; &lt;file&gt;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更改文件所属组</a:t>
            </a:r>
            <a:r>
              <a:rPr lang="en-US" altLang="zh-CN" sz="2400" dirty="0"/>
              <a:t>	</a:t>
            </a:r>
            <a:r>
              <a:rPr lang="en-US" altLang="zh-CN" sz="2400" dirty="0" err="1"/>
              <a:t>chgrp</a:t>
            </a:r>
            <a:r>
              <a:rPr lang="en-US" altLang="zh-CN" sz="2400" dirty="0"/>
              <a:t> &lt;group&gt; &lt;file&gt;</a:t>
            </a:r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更改文件权限</a:t>
            </a:r>
            <a:r>
              <a:rPr lang="en-US" altLang="zh-CN" sz="2400" dirty="0"/>
              <a:t>	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 err="1"/>
              <a:t>chmod</a:t>
            </a:r>
            <a:r>
              <a:rPr lang="en-US" altLang="zh-CN" sz="2400" dirty="0"/>
              <a:t> [</a:t>
            </a:r>
            <a:r>
              <a:rPr lang="en-US" altLang="zh-CN" sz="2400" dirty="0" err="1"/>
              <a:t>ugoa</a:t>
            </a:r>
            <a:r>
              <a:rPr lang="en-US" altLang="zh-CN" sz="2400" dirty="0"/>
              <a:t>][+-=][</a:t>
            </a:r>
            <a:r>
              <a:rPr lang="en-US" altLang="zh-CN" sz="2400" dirty="0" err="1"/>
              <a:t>rwx</a:t>
            </a:r>
            <a:r>
              <a:rPr lang="en-US" altLang="zh-CN" sz="2400" dirty="0"/>
              <a:t>] &lt;file&gt;</a:t>
            </a:r>
          </a:p>
          <a:p>
            <a:pPr marL="1097280" lvl="1" indent="-457200">
              <a:buFont typeface="Wingdings" pitchFamily="2" charset="2"/>
              <a:buChar char="Ø"/>
            </a:pPr>
            <a:r>
              <a:rPr lang="en-US" altLang="zh-CN" sz="2400" dirty="0" err="1"/>
              <a:t>chmod</a:t>
            </a:r>
            <a:r>
              <a:rPr lang="en-US" altLang="zh-CN" sz="2400" dirty="0"/>
              <a:t>  </a:t>
            </a:r>
            <a:r>
              <a:rPr lang="zh-CN" altLang="en-US" sz="2400" dirty="0"/>
              <a:t>权限数字 </a:t>
            </a:r>
            <a:r>
              <a:rPr lang="en-US" altLang="zh-CN" sz="2400" dirty="0"/>
              <a:t>&lt;file&gt;</a:t>
            </a:r>
          </a:p>
          <a:p>
            <a:pPr marL="457200" indent="-457200">
              <a:buFont typeface="+mj-lt"/>
              <a:buAutoNum type="arabicPeriod"/>
            </a:pP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3CC40D-2296-3543-931F-729ADEED855C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8F9DAD-EEA5-7D49-9C9B-C9DF246F6D27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1206604-0D4C-1A44-8E91-199B12A030F7}"/>
              </a:ext>
            </a:extLst>
          </p:cNvPr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权限命令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1F10F0-B7A5-9F48-A9A6-975D698EEC79}"/>
              </a:ext>
            </a:extLst>
          </p:cNvPr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44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.USER-20151228QU\Desktop\12222222222222222.png1222222222222222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" y="4445"/>
            <a:ext cx="12837795" cy="71761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5825" y="2740660"/>
            <a:ext cx="1112583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   </a:t>
            </a:r>
            <a:r>
              <a:rPr lang="en-US" altLang="zh-CN" sz="12400"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</a:t>
            </a:r>
            <a:r>
              <a:rPr lang="en-US" altLang="zh-CN" sz="1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2"/>
                </a:solidFill>
                <a:effectLst/>
              </a:rPr>
              <a:t>Thank You</a:t>
            </a:r>
          </a:p>
          <a:p>
            <a:endParaRPr lang="zh-CN" altLang="zh-CN" sz="8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zh-CN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endParaRPr lang="en-US" altLang="zh-CN" sz="6600">
              <a:ln w="1016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2011680" cy="119888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前言</a:t>
            </a:r>
            <a:endParaRPr lang="zh-CN" altLang="en-US" sz="23895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692965" y="3187065"/>
            <a:ext cx="877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为什么学权限命令</a:t>
            </a:r>
            <a:r>
              <a:rPr lang="en-US" altLang="zh-CN" sz="5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167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1047750" y="482600"/>
            <a:ext cx="777938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为什么要学习用户与组命令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8115" y="1001232"/>
            <a:ext cx="1195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用户与组命令规定了哪些资源可以被哪些用户使用，但是还得需要规定用户可以怎么使用。如只能查看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12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813564" y="1512448"/>
            <a:ext cx="4333622" cy="37694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r>
              <a:rPr lang="en-US" altLang="zh-CN" sz="23895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3895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51525" y="2752725"/>
            <a:ext cx="7148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权限命令</a:t>
            </a:r>
          </a:p>
        </p:txBody>
      </p:sp>
    </p:spTree>
    <p:extLst>
      <p:ext uri="{BB962C8B-B14F-4D97-AF65-F5344CB8AC3E}">
        <p14:creationId xmlns:p14="http://schemas.microsoft.com/office/powerpoint/2010/main" val="1722369403"/>
      </p:ext>
    </p:extLst>
  </p:cSld>
  <p:clrMapOvr>
    <a:masterClrMapping/>
  </p:clrMapOvr>
  <p:transition spd="slow" advTm="0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权限命令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1466975" y="1488944"/>
            <a:ext cx="9618977" cy="87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Malgun Gothic" panose="020B0503020000020004" pitchFamily="34" charset="-127"/>
                <a:ea typeface="宋体" panose="02010600030101010101" pitchFamily="2" charset="-122"/>
              </a:defRPr>
            </a:lvl9pPr>
          </a:lstStyle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0" lang="en-US" altLang="zh-CN" sz="2531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113" y="1496655"/>
            <a:ext cx="990272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查看文件权限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2583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ll</a:t>
            </a:r>
            <a:r>
              <a:rPr lang="en-US" altLang="zh-CN" dirty="0"/>
              <a:t> &lt;file&gt;  </a:t>
            </a:r>
          </a:p>
          <a:p>
            <a:pPr marL="2211705" lvl="3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0B9F5E-EF84-4845-8A08-365525F02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09" y="3146059"/>
            <a:ext cx="5791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5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84976" y="1945670"/>
            <a:ext cx="11090063" cy="459017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eaLnBrk="1" hangingPunct="1"/>
            <a:r>
              <a:rPr lang="zh-CN" altLang="en-US" sz="2953" dirty="0">
                <a:sym typeface="+mn-ea"/>
              </a:rPr>
              <a:t>查看文件权限：</a:t>
            </a:r>
            <a:r>
              <a:rPr lang="en-US" altLang="zh-CN" sz="2953" dirty="0">
                <a:sym typeface="+mn-ea"/>
              </a:rPr>
              <a:t>ll &lt;file&gt;  </a:t>
            </a:r>
            <a:endParaRPr lang="en-US" altLang="zh-CN" sz="2953" dirty="0"/>
          </a:p>
          <a:p>
            <a:pPr lvl="1" eaLnBrk="1" hangingPunct="1"/>
            <a:r>
              <a:rPr lang="zh-CN" altLang="en-US" sz="2953" dirty="0">
                <a:sym typeface="+mn-ea"/>
              </a:rPr>
              <a:t>第一位，文件类型：“</a:t>
            </a:r>
            <a:r>
              <a:rPr lang="en-US" altLang="zh-CN" sz="2953" dirty="0">
                <a:sym typeface="+mn-ea"/>
              </a:rPr>
              <a:t>-”</a:t>
            </a:r>
            <a:r>
              <a:rPr lang="zh-CN" altLang="en-US" sz="2953" dirty="0">
                <a:sym typeface="+mn-ea"/>
              </a:rPr>
              <a:t>普通文件  “</a:t>
            </a:r>
            <a:r>
              <a:rPr lang="en-US" altLang="zh-CN" sz="2953" dirty="0">
                <a:sym typeface="+mn-ea"/>
              </a:rPr>
              <a:t>d”</a:t>
            </a:r>
            <a:r>
              <a:rPr lang="zh-CN" altLang="en-US" sz="2953" dirty="0">
                <a:sym typeface="+mn-ea"/>
              </a:rPr>
              <a:t>目录   “</a:t>
            </a:r>
            <a:r>
              <a:rPr lang="en-US" altLang="zh-CN" sz="2953" dirty="0">
                <a:sym typeface="+mn-ea"/>
              </a:rPr>
              <a:t>l”</a:t>
            </a:r>
            <a:r>
              <a:rPr lang="zh-CN" altLang="en-US" sz="2953" dirty="0">
                <a:sym typeface="+mn-ea"/>
              </a:rPr>
              <a:t>链接 “</a:t>
            </a:r>
            <a:r>
              <a:rPr lang="en-US" altLang="zh-CN" sz="2953" dirty="0">
                <a:sym typeface="+mn-ea"/>
              </a:rPr>
              <a:t>b”</a:t>
            </a:r>
            <a:r>
              <a:rPr lang="zh-CN" altLang="en-US" sz="2953" dirty="0">
                <a:sym typeface="+mn-ea"/>
              </a:rPr>
              <a:t>块（硬盘等设备）</a:t>
            </a:r>
            <a:endParaRPr lang="zh-CN" altLang="en-US" sz="2953" dirty="0"/>
          </a:p>
          <a:p>
            <a:pPr lvl="1" eaLnBrk="1" hangingPunct="1"/>
            <a:r>
              <a:rPr lang="zh-CN" altLang="en-US" sz="2953" dirty="0">
                <a:sym typeface="+mn-ea"/>
              </a:rPr>
              <a:t>第二</a:t>
            </a:r>
            <a:r>
              <a:rPr lang="en-US" altLang="zh-CN" sz="2953" dirty="0">
                <a:sym typeface="+mn-ea"/>
              </a:rPr>
              <a:t>---</a:t>
            </a:r>
            <a:r>
              <a:rPr lang="zh-CN" altLang="en-US" sz="2953" dirty="0">
                <a:sym typeface="+mn-ea"/>
              </a:rPr>
              <a:t>四位，属主权限：“</a:t>
            </a:r>
            <a:r>
              <a:rPr lang="en-US" altLang="zh-CN" sz="2953" dirty="0">
                <a:sym typeface="+mn-ea"/>
              </a:rPr>
              <a:t>r”</a:t>
            </a:r>
            <a:r>
              <a:rPr lang="zh-CN" altLang="en-US" sz="2953" dirty="0">
                <a:sym typeface="+mn-ea"/>
              </a:rPr>
              <a:t>读取权限 “</a:t>
            </a:r>
            <a:r>
              <a:rPr lang="en-US" altLang="zh-CN" sz="2953" dirty="0">
                <a:sym typeface="+mn-ea"/>
              </a:rPr>
              <a:t>w”</a:t>
            </a:r>
            <a:r>
              <a:rPr lang="zh-CN" altLang="en-US" sz="2953" dirty="0">
                <a:sym typeface="+mn-ea"/>
              </a:rPr>
              <a:t>编写权限 “</a:t>
            </a:r>
            <a:r>
              <a:rPr lang="en-US" altLang="zh-CN" sz="2953" dirty="0">
                <a:sym typeface="+mn-ea"/>
              </a:rPr>
              <a:t>x”</a:t>
            </a:r>
            <a:r>
              <a:rPr lang="zh-CN" altLang="en-US" sz="2953" dirty="0">
                <a:sym typeface="+mn-ea"/>
              </a:rPr>
              <a:t>执行权限 “</a:t>
            </a:r>
            <a:r>
              <a:rPr lang="en-US" altLang="zh-CN" sz="2953" dirty="0">
                <a:sym typeface="+mn-ea"/>
              </a:rPr>
              <a:t>-”</a:t>
            </a:r>
            <a:r>
              <a:rPr lang="zh-CN" altLang="en-US" sz="2953" dirty="0">
                <a:sym typeface="+mn-ea"/>
              </a:rPr>
              <a:t>无权限</a:t>
            </a:r>
            <a:endParaRPr lang="zh-CN" altLang="en-US" sz="2953" dirty="0"/>
          </a:p>
          <a:p>
            <a:pPr lvl="1" eaLnBrk="1" hangingPunct="1"/>
            <a:r>
              <a:rPr lang="zh-CN" altLang="en-US" sz="2953" dirty="0">
                <a:sym typeface="+mn-ea"/>
              </a:rPr>
              <a:t>第五</a:t>
            </a:r>
            <a:r>
              <a:rPr lang="en-US" altLang="zh-CN" sz="2953" dirty="0">
                <a:sym typeface="+mn-ea"/>
              </a:rPr>
              <a:t>---</a:t>
            </a:r>
            <a:r>
              <a:rPr lang="zh-CN" altLang="en-US" sz="2953" dirty="0">
                <a:sym typeface="+mn-ea"/>
              </a:rPr>
              <a:t>七位，属组权限：</a:t>
            </a:r>
            <a:endParaRPr lang="zh-CN" altLang="en-US" sz="2953" dirty="0"/>
          </a:p>
          <a:p>
            <a:pPr lvl="1" eaLnBrk="1" hangingPunct="1"/>
            <a:r>
              <a:rPr lang="zh-CN" altLang="en-US" sz="2953" dirty="0">
                <a:sym typeface="+mn-ea"/>
              </a:rPr>
              <a:t>后三位，其他用户权限：</a:t>
            </a:r>
            <a:endParaRPr lang="zh-CN" altLang="en-US" sz="253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CC2036-9EAC-F843-9996-774800BC86A6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DBE2AB-84AE-8A43-972E-C29F71F4F897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817759-61F4-AC48-A731-BC8208991E36}"/>
              </a:ext>
            </a:extLst>
          </p:cNvPr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权限命令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7CCEDC-834A-0A48-886B-7FEA54A5CFFF}"/>
              </a:ext>
            </a:extLst>
          </p:cNvPr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08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/>
        </p:nvSpPr>
        <p:spPr>
          <a:xfrm>
            <a:off x="1532603" y="289641"/>
            <a:ext cx="8679180" cy="1205442"/>
          </a:xfrm>
          <a:prstGeom prst="rect">
            <a:avLst/>
          </a:prstGeom>
          <a:noFill/>
          <a:ln w="9525">
            <a:noFill/>
          </a:ln>
        </p:spPr>
        <p:txBody>
          <a:bodyPr wrap="square" lIns="96435" tIns="48218" rIns="96435" bIns="48218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375" dirty="0">
                <a:solidFill>
                  <a:schemeClr val="accent1"/>
                </a:solidFill>
                <a:ea typeface="宋体" panose="02010600030101010101" pitchFamily="2" charset="-122"/>
              </a:rPr>
              <a:t>查看文件</a:t>
            </a:r>
            <a:r>
              <a:rPr lang="en-US" altLang="zh-CN" sz="3375" dirty="0">
                <a:solidFill>
                  <a:schemeClr val="accent1"/>
                </a:solidFill>
                <a:ea typeface="宋体" panose="02010600030101010101" pitchFamily="2" charset="-122"/>
              </a:rPr>
              <a:t>/</a:t>
            </a:r>
            <a:r>
              <a:rPr lang="zh-CN" altLang="en-US" sz="3375" dirty="0">
                <a:solidFill>
                  <a:schemeClr val="accent1"/>
                </a:solidFill>
                <a:ea typeface="宋体" panose="02010600030101010101" pitchFamily="2" charset="-122"/>
              </a:rPr>
              <a:t>目录的权限和归属</a:t>
            </a:r>
          </a:p>
        </p:txBody>
      </p:sp>
      <p:graphicFrame>
        <p:nvGraphicFramePr>
          <p:cNvPr id="11267" name="表格 11266"/>
          <p:cNvGraphicFramePr/>
          <p:nvPr/>
        </p:nvGraphicFramePr>
        <p:xfrm>
          <a:off x="1961205" y="3336730"/>
          <a:ext cx="8679178" cy="1816606"/>
        </p:xfrm>
        <a:graphic>
          <a:graphicData uri="http://schemas.openxmlformats.org/drawingml/2006/table">
            <a:tbl>
              <a:tblPr/>
              <a:tblGrid>
                <a:gridCol w="136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48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2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4914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权限项</a:t>
                      </a:r>
                    </a:p>
                  </a:txBody>
                  <a:tcPr marL="94917" marR="94917" marT="49357" marB="49357" anchor="ctr">
                    <a:lnL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读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写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0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执行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31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字符表示</a:t>
                      </a:r>
                    </a:p>
                  </a:txBody>
                  <a:tcPr marL="94917" marR="94917" marT="49357" marB="49357" anchor="ctr">
                    <a:lnL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3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数字表示</a:t>
                      </a:r>
                    </a:p>
                  </a:txBody>
                  <a:tcPr marL="94917" marR="94917" marT="49357" marB="49357" anchor="ctr">
                    <a:lnL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31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权限分配</a:t>
                      </a:r>
                    </a:p>
                  </a:txBody>
                  <a:tcPr marL="94917" marR="94917" marT="49357" marB="49357" anchor="ctr">
                    <a:lnL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文件所有者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文件所属组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其他用户</a:t>
                      </a:r>
                    </a:p>
                  </a:txBody>
                  <a:tcPr marL="94917" marR="94917" marT="49357" marB="49357" anchor="ctr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18" name="表格 11317"/>
          <p:cNvGraphicFramePr/>
          <p:nvPr/>
        </p:nvGraphicFramePr>
        <p:xfrm>
          <a:off x="3461310" y="5303943"/>
          <a:ext cx="5221907" cy="1253994"/>
        </p:xfrm>
        <a:graphic>
          <a:graphicData uri="http://schemas.openxmlformats.org/drawingml/2006/table">
            <a:tbl>
              <a:tblPr/>
              <a:tblGrid>
                <a:gridCol w="57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9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85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6435" marR="96435" marT="48218" marB="48218">
                    <a:lnL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r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33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-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882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6435" marR="96435" marT="48218" marB="48218">
                    <a:lnL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latin typeface="Arial" panose="020B0604020202020204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56"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96435" marR="96435" marT="48218" marB="48218">
                    <a:lnL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19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96435" marR="96435" marT="48218" marB="48218">
                    <a:lnL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2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3399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273" name="AutoShape 17"/>
          <p:cNvSpPr/>
          <p:nvPr/>
        </p:nvSpPr>
        <p:spPr>
          <a:xfrm>
            <a:off x="2979134" y="1526893"/>
            <a:ext cx="7364914" cy="986119"/>
          </a:xfrm>
          <a:prstGeom prst="roundRect">
            <a:avLst>
              <a:gd name="adj" fmla="val 16514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rgbClr val="00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marL="361622" indent="-361622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charset="-122"/>
              </a:rPr>
              <a:t>  [root@localhost ~]# ls -l install.log</a:t>
            </a:r>
          </a:p>
          <a:p>
            <a:pPr marL="361622" indent="-361622">
              <a:lnSpc>
                <a:spcPct val="120000"/>
              </a:lnSpc>
              <a:spcBef>
                <a:spcPct val="20000"/>
              </a:spcBef>
              <a:buClr>
                <a:srgbClr val="006600"/>
              </a:buClr>
              <a:buSzPct val="80000"/>
              <a:buFont typeface="Wingdings" panose="05000000000000000000" pitchFamily="2" charset="2"/>
            </a:pPr>
            <a:r>
              <a:rPr lang="nl-NL" altLang="zh-CN" b="1" dirty="0">
                <a:latin typeface="Arial" panose="020B0604020202020204" pitchFamily="34" charset="0"/>
                <a:ea typeface="黑体" panose="02010609060101010101" charset="-122"/>
              </a:rPr>
              <a:t>  -</a:t>
            </a:r>
            <a:r>
              <a:rPr lang="nl-NL" altLang="zh-CN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rw-r--r--</a:t>
            </a:r>
            <a:r>
              <a:rPr lang="nl-NL" altLang="zh-CN" b="1" dirty="0">
                <a:latin typeface="Arial" panose="020B0604020202020204" pitchFamily="34" charset="0"/>
                <a:ea typeface="黑体" panose="02010609060101010101" charset="-122"/>
              </a:rPr>
              <a:t>   1    root    root    34298    04-02   00:23    install.log</a:t>
            </a:r>
            <a:endParaRPr lang="en-US" altLang="zh-CN" b="1" dirty="0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93274" name="AutoShape 10"/>
          <p:cNvSpPr/>
          <p:nvPr/>
        </p:nvSpPr>
        <p:spPr>
          <a:xfrm>
            <a:off x="2066681" y="2551518"/>
            <a:ext cx="1290827" cy="416882"/>
          </a:xfrm>
          <a:prstGeom prst="wedgeRoundRectCallout">
            <a:avLst>
              <a:gd name="adj1" fmla="val 38718"/>
              <a:gd name="adj2" fmla="val -1066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文件类型</a:t>
            </a:r>
          </a:p>
        </p:txBody>
      </p:sp>
      <p:sp>
        <p:nvSpPr>
          <p:cNvPr id="93275" name="AutoShape 10"/>
          <p:cNvSpPr/>
          <p:nvPr/>
        </p:nvSpPr>
        <p:spPr>
          <a:xfrm>
            <a:off x="5825315" y="2551518"/>
            <a:ext cx="949286" cy="416882"/>
          </a:xfrm>
          <a:prstGeom prst="wedgeRoundRectCallout">
            <a:avLst>
              <a:gd name="adj1" fmla="val -45769"/>
              <a:gd name="adj2" fmla="val -10301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属组</a:t>
            </a:r>
          </a:p>
        </p:txBody>
      </p:sp>
      <p:sp>
        <p:nvSpPr>
          <p:cNvPr id="93276" name="AutoShape 10"/>
          <p:cNvSpPr/>
          <p:nvPr/>
        </p:nvSpPr>
        <p:spPr>
          <a:xfrm>
            <a:off x="4799016" y="2551518"/>
            <a:ext cx="949285" cy="416882"/>
          </a:xfrm>
          <a:prstGeom prst="wedgeRoundRectCallout">
            <a:avLst>
              <a:gd name="adj1" fmla="val -16315"/>
              <a:gd name="adj2" fmla="val -10582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属主</a:t>
            </a:r>
          </a:p>
        </p:txBody>
      </p:sp>
      <p:sp>
        <p:nvSpPr>
          <p:cNvPr id="93277" name="AutoShape 10"/>
          <p:cNvSpPr/>
          <p:nvPr/>
        </p:nvSpPr>
        <p:spPr>
          <a:xfrm>
            <a:off x="3432848" y="2551518"/>
            <a:ext cx="1290827" cy="416882"/>
          </a:xfrm>
          <a:prstGeom prst="wedgeRoundRectCallout">
            <a:avLst>
              <a:gd name="adj1" fmla="val -40921"/>
              <a:gd name="adj2" fmla="val -10019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1"/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访问权限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B75FB2-CF9E-124D-A775-A23115EF5A19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5FB4EF-936A-D54C-9441-44C370849EE5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A57723-5F91-E048-B375-F12CC2F1C06D}"/>
              </a:ext>
            </a:extLst>
          </p:cNvPr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权限命令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8B7A411-F594-2145-A487-2A6A16599727}"/>
              </a:ext>
            </a:extLst>
          </p:cNvPr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69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52339" y="1000109"/>
            <a:ext cx="11090063" cy="122722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2953" dirty="0"/>
          </a:p>
          <a:p>
            <a:pPr eaLnBrk="1" hangingPunct="1"/>
            <a:r>
              <a:rPr lang="zh-CN" altLang="en-US" sz="2953" dirty="0">
                <a:sym typeface="+mn-ea"/>
              </a:rPr>
              <a:t>更改文件所有者：</a:t>
            </a:r>
            <a:r>
              <a:rPr lang="en-US" altLang="zh-CN" sz="2953" dirty="0" err="1">
                <a:sym typeface="+mn-ea"/>
              </a:rPr>
              <a:t>chown</a:t>
            </a:r>
            <a:r>
              <a:rPr lang="en-US" altLang="zh-CN" sz="2953" dirty="0">
                <a:sym typeface="+mn-ea"/>
              </a:rPr>
              <a:t> &lt;</a:t>
            </a:r>
            <a:r>
              <a:rPr lang="zh-CN" altLang="en-US" sz="2953" dirty="0">
                <a:sym typeface="+mn-ea"/>
              </a:rPr>
              <a:t>用户名称</a:t>
            </a:r>
            <a:r>
              <a:rPr lang="en-US" altLang="zh-CN" sz="2953" dirty="0">
                <a:sym typeface="+mn-ea"/>
              </a:rPr>
              <a:t>&gt; &lt;file&gt;</a:t>
            </a:r>
          </a:p>
          <a:p>
            <a:pPr lvl="1" eaLnBrk="1" hangingPunct="1">
              <a:buNone/>
            </a:pPr>
            <a:endParaRPr lang="zh-CN" altLang="en-US" sz="253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74CCAA-815E-604E-93DC-6540384C2626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5BB84-C80E-F04B-A2B8-68D0F4F69FCC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63296-46DB-514B-A9FC-D798E2A3CE2E}"/>
              </a:ext>
            </a:extLst>
          </p:cNvPr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权限命令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67433-6B07-8E46-A345-97CDCA45B190}"/>
              </a:ext>
            </a:extLst>
          </p:cNvPr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3645049-13E0-BA42-A9AB-7C4BD3F0A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2355651"/>
            <a:ext cx="5753100" cy="1765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862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52339" y="1000109"/>
            <a:ext cx="11090063" cy="1227222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sz="2953" dirty="0"/>
          </a:p>
          <a:p>
            <a:r>
              <a:rPr lang="zh-CN" altLang="en-US" dirty="0"/>
              <a:t>更改文件所属组</a:t>
            </a:r>
            <a:r>
              <a:rPr lang="zh-CN" altLang="en-US" sz="2953" dirty="0">
                <a:sym typeface="+mn-ea"/>
              </a:rPr>
              <a:t>：</a:t>
            </a:r>
            <a:r>
              <a:rPr lang="en-US" altLang="zh-CN" dirty="0" err="1"/>
              <a:t>chgrp</a:t>
            </a:r>
            <a:r>
              <a:rPr lang="en-US" altLang="zh-CN" dirty="0"/>
              <a:t> &lt;group&gt; &lt;file&gt;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74CCAA-815E-604E-93DC-6540384C2626}"/>
              </a:ext>
            </a:extLst>
          </p:cNvPr>
          <p:cNvSpPr/>
          <p:nvPr/>
        </p:nvSpPr>
        <p:spPr>
          <a:xfrm>
            <a:off x="311169" y="448147"/>
            <a:ext cx="573895" cy="553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5BB84-C80E-F04B-A2B8-68D0F4F69FCC}"/>
              </a:ext>
            </a:extLst>
          </p:cNvPr>
          <p:cNvSpPr/>
          <p:nvPr/>
        </p:nvSpPr>
        <p:spPr>
          <a:xfrm>
            <a:off x="165023" y="198"/>
            <a:ext cx="538090" cy="8386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163296-46DB-514B-A9FC-D798E2A3CE2E}"/>
              </a:ext>
            </a:extLst>
          </p:cNvPr>
          <p:cNvSpPr txBox="1"/>
          <p:nvPr/>
        </p:nvSpPr>
        <p:spPr>
          <a:xfrm>
            <a:off x="1048046" y="482886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权限命令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967433-6B07-8E46-A345-97CDCA45B190}"/>
              </a:ext>
            </a:extLst>
          </p:cNvPr>
          <p:cNvSpPr txBox="1"/>
          <p:nvPr/>
        </p:nvSpPr>
        <p:spPr>
          <a:xfrm>
            <a:off x="1048046" y="815443"/>
            <a:ext cx="1630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3930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the operation of HBASE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0A9AC2-6913-7E4B-968D-2DB226616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46" y="3184277"/>
            <a:ext cx="6210300" cy="254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3533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77"/>
  <p:tag name="KSO_WM_TAG_VERSION" val="1.0"/>
  <p:tag name="KSO_WM_SLIDE_ID" val="custom16017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77"/>
  <p:tag name="KSO_WM_TAG_VERSION" val="1.0"/>
  <p:tag name="KSO_WM_SLIDE_ID" val="custom16017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77"/>
  <p:tag name="KSO_WM_TAG_VERSION" val="1.0"/>
  <p:tag name="KSO_WM_SLIDE_ID" val="custom16017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77"/>
  <p:tag name="KSO_WM_TAG_VERSION" val="1.0"/>
  <p:tag name="KSO_WM_SLIDE_ID" val="custom16017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77"/>
  <p:tag name="KSO_WM_TAG_VERSION" val="1.0"/>
  <p:tag name="KSO_WM_SLIDE_ID" val="custom16017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77"/>
  <p:tag name="KSO_WM_TAG_VERSION" val="1.0"/>
  <p:tag name="KSO_WM_SLIDE_ID" val="custom16017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77"/>
  <p:tag name="KSO_WM_UNIT_TYPE" val="f"/>
  <p:tag name="KSO_WM_UNIT_INDEX" val="1"/>
  <p:tag name="KSO_WM_UNIT_ID" val="custom160177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第一PPT，www.1ppt.com">
  <a:themeElements>
    <a:clrScheme name="自定义 8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435F8E"/>
      </a:accent2>
      <a:accent3>
        <a:srgbClr val="4BC1DD"/>
      </a:accent3>
      <a:accent4>
        <a:srgbClr val="435F8E"/>
      </a:accent4>
      <a:accent5>
        <a:srgbClr val="4BC1DD"/>
      </a:accent5>
      <a:accent6>
        <a:srgbClr val="435F8E"/>
      </a:accent6>
      <a:hlink>
        <a:srgbClr val="4BC1DD"/>
      </a:hlink>
      <a:folHlink>
        <a:srgbClr val="435F8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553</Words>
  <Application>Microsoft Macintosh PowerPoint</Application>
  <PresentationFormat>自定义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楷体_GB2312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创意铅笔</dc:title>
  <dc:creator/>
  <cp:keywords>www.1ppt.com</cp:keywords>
  <dc:description>www.1ppt.com</dc:description>
  <cp:lastModifiedBy/>
  <cp:revision>186</cp:revision>
  <dcterms:created xsi:type="dcterms:W3CDTF">2017-03-14T11:17:00Z</dcterms:created>
  <dcterms:modified xsi:type="dcterms:W3CDTF">2018-09-20T09:18:09Z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