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1653" r:id="rId3"/>
    <p:sldId id="10383" r:id="rId4"/>
    <p:sldId id="10406" r:id="rId5"/>
    <p:sldId id="10441" r:id="rId6"/>
    <p:sldId id="10438" r:id="rId7"/>
    <p:sldId id="10436" r:id="rId8"/>
    <p:sldId id="10442" r:id="rId9"/>
    <p:sldId id="10440" r:id="rId10"/>
    <p:sldId id="10435" r:id="rId11"/>
    <p:sldId id="10407" r:id="rId12"/>
    <p:sldId id="10443" r:id="rId13"/>
    <p:sldId id="515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700"/>
    <a:srgbClr val="E2D7C3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 autoAdjust="0"/>
    <p:restoredTop sz="95290" autoAdjust="0"/>
  </p:normalViewPr>
  <p:slideViewPr>
    <p:cSldViewPr>
      <p:cViewPr varScale="1">
        <p:scale>
          <a:sx n="105" d="100"/>
          <a:sy n="105" d="100"/>
        </p:scale>
        <p:origin x="224" y="25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4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5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7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3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1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4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70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0308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30/10/18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29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25724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2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38320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9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0444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4221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pPr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1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CN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34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降雨量程序分区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86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000AA4B-65E0-964F-978F-1BB03D1BDE1E}"/>
              </a:ext>
            </a:extLst>
          </p:cNvPr>
          <p:cNvSpPr/>
          <p:nvPr/>
        </p:nvSpPr>
        <p:spPr>
          <a:xfrm>
            <a:off x="5230911" y="1323934"/>
            <a:ext cx="6861423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       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/**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计算位置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*/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public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indexOfArr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(String[]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arrys,String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str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){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for(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= 0;i&lt;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arrys.length;i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++){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if(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arrys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[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].equals(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str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))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      return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;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}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return -1;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}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/**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*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获取分区编号，下下表从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开始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.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必须覆盖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getpartition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*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通过传入的值自己定义规则分区。这里通过省份在数组里的位置除以</a:t>
            </a:r>
            <a:r>
              <a:rPr lang="en-US" altLang="zh-Han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求余得到具体的分区，也就是对应到那个文件。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*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/</a:t>
            </a:r>
          </a:p>
          <a:p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@Override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public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getPartition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(Text key, Rain value,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numPartitions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) {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String province =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key.toString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();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int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proIndex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=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indexOfArr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provices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, province);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      return (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proIndex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% 5);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}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  }</a:t>
            </a:r>
            <a:endParaRPr lang="en-US" altLang="zh-CN" sz="1600" dirty="0">
              <a:effectLst/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9CEC6A-F52A-7349-AA0B-0FA364CEAB94}"/>
              </a:ext>
            </a:extLst>
          </p:cNvPr>
          <p:cNvSpPr/>
          <p:nvPr/>
        </p:nvSpPr>
        <p:spPr>
          <a:xfrm>
            <a:off x="214270" y="1341600"/>
            <a:ext cx="4846953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/**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分区，分成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个文件，通过覆盖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getPartition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实现分区规则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*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/</a:t>
            </a:r>
          </a:p>
          <a:p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   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public class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RainPartitioner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extends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Partitioner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&lt;Text, Rain&gt;{</a:t>
            </a:r>
          </a:p>
          <a:p>
            <a:endParaRPr lang="en-US" altLang="zh-CN" sz="1600" dirty="0">
              <a:latin typeface="+mj-ea"/>
              <a:ea typeface="+mj-ea"/>
              <a:cs typeface="Arial" pitchFamily="34" charset="0"/>
            </a:endParaRP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private String[] </a:t>
            </a:r>
            <a:r>
              <a:rPr lang="en-US" altLang="zh-CN" sz="1600" dirty="0" err="1">
                <a:latin typeface="+mj-ea"/>
                <a:ea typeface="+mj-ea"/>
                <a:cs typeface="Arial" pitchFamily="34" charset="0"/>
              </a:rPr>
              <a:t>provices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 = {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河北省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山西省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辽宁省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吉林省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黑龙江省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江苏省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浙江省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安徽省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福建省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江西省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",s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山东省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河南省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 "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湖北省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",</a:t>
            </a:r>
          </a:p>
          <a:p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           </a:t>
            </a:r>
            <a:r>
              <a:rPr lang="zh-CN" altLang="en-US" sz="1600" dirty="0">
                <a:latin typeface="+mj-ea"/>
                <a:ea typeface="+mj-ea"/>
                <a:cs typeface="Arial" pitchFamily="34" charset="0"/>
              </a:rPr>
              <a:t>      </a:t>
            </a:r>
            <a:r>
              <a:rPr lang="en-US" altLang="zh-CN" sz="1600" dirty="0">
                <a:latin typeface="+mj-ea"/>
                <a:ea typeface="+mj-ea"/>
                <a:cs typeface="Arial" pitchFamily="34" charset="0"/>
              </a:rPr>
              <a:t>};</a:t>
            </a:r>
            <a:endParaRPr lang="zh-CN" altLang="en-US" sz="1600" dirty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C4A8BB8-A5DA-D546-B2AE-BF2C4469BCE9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定义</a:t>
            </a:r>
            <a:r>
              <a:rPr lang="en-US" altLang="zh-CN" sz="2800" dirty="0" err="1">
                <a:solidFill>
                  <a:srgbClr val="0070C0"/>
                </a:solidFill>
                <a:latin typeface="+mj-ea"/>
              </a:rPr>
              <a:t>partitioner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110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55944" y="1672109"/>
            <a:ext cx="759493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分区的意义？</a:t>
            </a:r>
            <a:endParaRPr lang="en-US" altLang="zh-CN" sz="20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分区类必须继承的类？</a:t>
            </a:r>
            <a:r>
              <a:rPr lang="zh-CN" altLang="zh-CN" sz="2000" dirty="0">
                <a:latin typeface="+mj-ea"/>
                <a:ea typeface="+mj-ea"/>
                <a:cs typeface="Arial" pitchFamily="34" charset="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分区类必须覆盖的方法</a:t>
            </a:r>
            <a:r>
              <a:rPr lang="en-US" altLang="zh-CN" sz="2000" dirty="0" err="1">
                <a:latin typeface="+mj-ea"/>
                <a:ea typeface="+mj-ea"/>
                <a:cs typeface="Arial" pitchFamily="34" charset="0"/>
              </a:rPr>
              <a:t>getPartition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的理解？</a:t>
            </a:r>
            <a:endParaRPr kumimoji="1" lang="zh-CN" altLang="en-US" sz="2000" dirty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315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65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4285" y="3187065"/>
            <a:ext cx="8776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为何要</a:t>
            </a:r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自定义分区</a:t>
            </a:r>
            <a:r>
              <a:rPr lang="zh-CN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</a:p>
          <a:p>
            <a:endParaRPr lang="zh-CN" altLang="zh-CN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74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37D8B00-743A-2C4D-84D0-EB214E35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1196975"/>
            <a:ext cx="7861300" cy="48387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8C27283-F37F-B244-808C-8492F0391817}"/>
              </a:ext>
            </a:extLst>
          </p:cNvPr>
          <p:cNvSpPr txBox="1">
            <a:spLocks/>
          </p:cNvSpPr>
          <p:nvPr/>
        </p:nvSpPr>
        <p:spPr>
          <a:xfrm>
            <a:off x="7581503" y="198948"/>
            <a:ext cx="502465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分区概述</a:t>
            </a:r>
            <a:endParaRPr lang="zh-CN" altLang="en-US" sz="2800" dirty="0"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12FA5A-8A6B-3C45-8F16-840A47084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94" y="2464197"/>
            <a:ext cx="2298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53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7D9BE2-C35F-354E-AB6A-EEA2550AFE02}"/>
              </a:ext>
            </a:extLst>
          </p:cNvPr>
          <p:cNvSpPr txBox="1"/>
          <p:nvPr/>
        </p:nvSpPr>
        <p:spPr>
          <a:xfrm>
            <a:off x="1820863" y="2032149"/>
            <a:ext cx="9405137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任务的数量设置方法是在启动程序中设置：</a:t>
            </a:r>
            <a:endParaRPr lang="en-US" altLang="zh-CN" sz="2000" dirty="0">
              <a:latin typeface="+mj-ea"/>
              <a:ea typeface="+mj-ea"/>
              <a:cs typeface="Arial" pitchFamily="34" charset="0"/>
            </a:endParaRPr>
          </a:p>
          <a:p>
            <a:pPr lvl="1" indent="0"/>
            <a:r>
              <a:rPr lang="en-US" altLang="zh-CN" sz="2000" dirty="0" err="1">
                <a:latin typeface="+mj-ea"/>
                <a:ea typeface="+mj-ea"/>
                <a:cs typeface="Arial" pitchFamily="34" charset="0"/>
              </a:rPr>
              <a:t>job.setNumReduceTasks</a:t>
            </a: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(5)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MapReduce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是利用默认的分区规则将数据均匀的划分到多个</a:t>
            </a: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</a:t>
            </a:r>
            <a:r>
              <a:rPr lang="zh-Hans" altLang="en-US" sz="2000" dirty="0">
                <a:latin typeface="+mj-ea"/>
                <a:ea typeface="+mj-ea"/>
                <a:cs typeface="Arial" pitchFamily="34" charset="0"/>
              </a:rPr>
              <a:t>。</a:t>
            </a:r>
            <a:endParaRPr lang="en-US" altLang="zh-CN" sz="2000" dirty="0"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2731CE7-A26C-BB43-A654-83B9E9020CB3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任务的数量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0850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7D9BE2-C35F-354E-AB6A-EEA2550AFE02}"/>
              </a:ext>
            </a:extLst>
          </p:cNvPr>
          <p:cNvSpPr txBox="1"/>
          <p:nvPr/>
        </p:nvSpPr>
        <p:spPr>
          <a:xfrm>
            <a:off x="1676847" y="2032149"/>
            <a:ext cx="964907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每个分区对应一个</a:t>
            </a:r>
            <a:r>
              <a:rPr lang="en-US" altLang="zh-CN" sz="2000" dirty="0">
                <a:latin typeface="+mj-ea"/>
                <a:ea typeface="+mj-ea"/>
              </a:rPr>
              <a:t>Reduce,</a:t>
            </a:r>
            <a:r>
              <a:rPr lang="zh-CN" altLang="en-US" sz="2000" dirty="0">
                <a:latin typeface="+mj-ea"/>
                <a:ea typeface="+mj-ea"/>
              </a:rPr>
              <a:t>每个</a:t>
            </a:r>
            <a:r>
              <a:rPr lang="en-US" altLang="zh-CN" sz="2000" dirty="0">
                <a:latin typeface="+mj-ea"/>
                <a:ea typeface="+mj-ea"/>
              </a:rPr>
              <a:t>Reduce</a:t>
            </a:r>
            <a:r>
              <a:rPr lang="zh-CN" altLang="en-US" sz="2000" dirty="0">
                <a:latin typeface="+mj-ea"/>
                <a:ea typeface="+mj-ea"/>
              </a:rPr>
              <a:t>对应一个输出文件</a:t>
            </a:r>
            <a:endParaRPr lang="en-US" altLang="zh-CN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ans" sz="2000" dirty="0">
                <a:latin typeface="+mj-ea"/>
                <a:ea typeface="+mj-ea"/>
              </a:rPr>
              <a:t>M</a:t>
            </a:r>
            <a:r>
              <a:rPr lang="en-US" altLang="zh-CN" sz="2000" dirty="0">
                <a:latin typeface="+mj-ea"/>
                <a:ea typeface="+mj-ea"/>
              </a:rPr>
              <a:t>ap</a:t>
            </a:r>
            <a:r>
              <a:rPr lang="en-US" altLang="zh-Hans" sz="2000" dirty="0">
                <a:latin typeface="+mj-ea"/>
                <a:ea typeface="+mj-ea"/>
              </a:rPr>
              <a:t>R</a:t>
            </a:r>
            <a:r>
              <a:rPr lang="en-US" altLang="zh-CN" sz="2000" dirty="0">
                <a:latin typeface="+mj-ea"/>
                <a:ea typeface="+mj-ea"/>
              </a:rPr>
              <a:t>educe</a:t>
            </a:r>
            <a:r>
              <a:rPr lang="zh-CN" altLang="en-US" sz="2000" dirty="0">
                <a:latin typeface="+mj-ea"/>
                <a:ea typeface="+mj-ea"/>
              </a:rPr>
              <a:t>默认使用哈希方法（</a:t>
            </a:r>
            <a:r>
              <a:rPr lang="en-US" altLang="zh-CN" sz="2000" dirty="0" err="1">
                <a:latin typeface="+mj-ea"/>
                <a:ea typeface="+mj-ea"/>
              </a:rPr>
              <a:t>HashPartitioner</a:t>
            </a:r>
            <a:r>
              <a:rPr lang="zh-Hans" altLang="en-US" sz="2000" dirty="0"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分区，数据没规则，比较乱。</a:t>
            </a:r>
            <a:endParaRPr lang="en-US" altLang="zh-CN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要按照自己定的规则将数据输出到指定的文件，就需要自定义分区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368FBDC-6019-7F43-971E-0B875043581F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latin typeface="+mj-ea"/>
              </a:rPr>
              <a:t>推出自定义分区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700675-694B-6D47-97FB-5B29AAAD74A1}"/>
              </a:ext>
            </a:extLst>
          </p:cNvPr>
          <p:cNvSpPr txBox="1"/>
          <p:nvPr/>
        </p:nvSpPr>
        <p:spPr>
          <a:xfrm>
            <a:off x="1691366" y="3688333"/>
            <a:ext cx="964907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要按照自己定的规则将数据输出到指定的文件，就需要自定义分区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0303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>
            <a:extLst>
              <a:ext uri="{FF2B5EF4-FFF2-40B4-BE49-F238E27FC236}">
                <a16:creationId xmlns:a16="http://schemas.microsoft.com/office/drawing/2014/main" id="{224F8629-0926-5741-8DE4-202A93DE499A}"/>
              </a:ext>
            </a:extLst>
          </p:cNvPr>
          <p:cNvSpPr/>
          <p:nvPr/>
        </p:nvSpPr>
        <p:spPr>
          <a:xfrm>
            <a:off x="5277247" y="3479323"/>
            <a:ext cx="402555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Hadoop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框架负责划分数据到不同的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Reduce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任务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TextBox 43">
            <a:extLst>
              <a:ext uri="{FF2B5EF4-FFF2-40B4-BE49-F238E27FC236}">
                <a16:creationId xmlns:a16="http://schemas.microsoft.com/office/drawing/2014/main" id="{FD985246-0BA2-864F-92D7-91D69CC43256}"/>
              </a:ext>
            </a:extLst>
          </p:cNvPr>
          <p:cNvSpPr txBox="1"/>
          <p:nvPr/>
        </p:nvSpPr>
        <p:spPr>
          <a:xfrm>
            <a:off x="9676626" y="2351658"/>
            <a:ext cx="25349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临近属的概念</a:t>
            </a:r>
          </a:p>
        </p:txBody>
      </p:sp>
      <p:sp>
        <p:nvSpPr>
          <p:cNvPr id="5" name="TextBox 43">
            <a:extLst>
              <a:ext uri="{FF2B5EF4-FFF2-40B4-BE49-F238E27FC236}">
                <a16:creationId xmlns:a16="http://schemas.microsoft.com/office/drawing/2014/main" id="{64820BD7-12A0-0A4F-9083-456C949499C5}"/>
              </a:ext>
            </a:extLst>
          </p:cNvPr>
          <p:cNvSpPr txBox="1"/>
          <p:nvPr/>
        </p:nvSpPr>
        <p:spPr>
          <a:xfrm>
            <a:off x="3265264" y="2364889"/>
            <a:ext cx="16559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关联</a:t>
            </a:r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98EE8826-6D42-D54F-A1DC-6B688DB5EE74}"/>
              </a:ext>
            </a:extLst>
          </p:cNvPr>
          <p:cNvSpPr txBox="1"/>
          <p:nvPr/>
        </p:nvSpPr>
        <p:spPr>
          <a:xfrm>
            <a:off x="5923424" y="2351670"/>
            <a:ext cx="205410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种差</a:t>
            </a: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3C459E23-3F87-7A47-8293-F78340749E09}"/>
              </a:ext>
            </a:extLst>
          </p:cNvPr>
          <p:cNvSpPr/>
          <p:nvPr/>
        </p:nvSpPr>
        <p:spPr>
          <a:xfrm>
            <a:off x="1517533" y="3467558"/>
            <a:ext cx="106632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分区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E097BEC9-29A9-D344-85BF-3E97AB519D3D}"/>
              </a:ext>
            </a:extLst>
          </p:cNvPr>
          <p:cNvSpPr/>
          <p:nvPr/>
        </p:nvSpPr>
        <p:spPr>
          <a:xfrm>
            <a:off x="3401602" y="3504247"/>
            <a:ext cx="138192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是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8ED6AA8D-6596-8946-B8C3-9BBC18E93B27}"/>
              </a:ext>
            </a:extLst>
          </p:cNvPr>
          <p:cNvSpPr txBox="1"/>
          <p:nvPr/>
        </p:nvSpPr>
        <p:spPr>
          <a:xfrm>
            <a:off x="1159128" y="2364889"/>
            <a:ext cx="188587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被定义项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40C58E71-A9F7-5748-8207-A5A04773FE32}"/>
              </a:ext>
            </a:extLst>
          </p:cNvPr>
          <p:cNvSpPr/>
          <p:nvPr/>
        </p:nvSpPr>
        <p:spPr>
          <a:xfrm>
            <a:off x="10123988" y="3479323"/>
            <a:ext cx="18722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实现机制</a:t>
            </a:r>
            <a:endParaRPr lang="zh-CN" altLang="en-US" sz="2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1DD1333-BFD7-484F-90E6-8D5D8523D94E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latin typeface="+mj-ea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995833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05" y="1830375"/>
            <a:ext cx="344614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09" y="2759069"/>
            <a:ext cx="1018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降雨量分区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46664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7D9BE2-C35F-354E-AB6A-EEA2550AFE02}"/>
              </a:ext>
            </a:extLst>
          </p:cNvPr>
          <p:cNvSpPr txBox="1"/>
          <p:nvPr/>
        </p:nvSpPr>
        <p:spPr>
          <a:xfrm>
            <a:off x="1820863" y="2032149"/>
            <a:ext cx="9405137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自定义分区的分区数量最好与</a:t>
            </a: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 task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的数量相同</a:t>
            </a:r>
            <a:endParaRPr lang="en-US" altLang="zh-CN" sz="2000" dirty="0">
              <a:latin typeface="+mj-ea"/>
              <a:ea typeface="+mj-ea"/>
              <a:cs typeface="Arial" pitchFamily="34" charset="0"/>
            </a:endParaRPr>
          </a:p>
          <a:p>
            <a:pPr lvl="1" indent="0"/>
            <a:r>
              <a:rPr lang="en-US" altLang="zh-CN" sz="2000" dirty="0" err="1">
                <a:latin typeface="+mj-ea"/>
                <a:cs typeface="Arial" pitchFamily="34" charset="0"/>
              </a:rPr>
              <a:t>job.setNumReduceTasks</a:t>
            </a:r>
            <a:r>
              <a:rPr lang="en-US" altLang="zh-CN" sz="2000" dirty="0">
                <a:latin typeface="+mj-ea"/>
                <a:cs typeface="Arial" pitchFamily="34" charset="0"/>
              </a:rPr>
              <a:t>(5)</a:t>
            </a:r>
            <a:endParaRPr lang="en-US" altLang="zh-CN" sz="20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 task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的数量比自定义分区数多，就会产生多余的几个空文件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 task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的数量比自定义分区数少，就会发生异常，因为有一些</a:t>
            </a: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Key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没有对应</a:t>
            </a:r>
            <a:r>
              <a:rPr lang="en-US" altLang="zh-CN" sz="2000" dirty="0">
                <a:latin typeface="+mj-ea"/>
                <a:ea typeface="+mj-ea"/>
                <a:cs typeface="Arial" pitchFamily="34" charset="0"/>
              </a:rPr>
              <a:t>Reduce task</a:t>
            </a:r>
            <a:r>
              <a:rPr lang="zh-CN" altLang="en-US" sz="2000" dirty="0">
                <a:latin typeface="+mj-ea"/>
                <a:ea typeface="+mj-ea"/>
                <a:cs typeface="Arial" pitchFamily="34" charset="0"/>
              </a:rPr>
              <a:t>接收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214AEF-7B68-2643-9E22-46989D4AFA3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分区注意事项</a:t>
            </a:r>
            <a:r>
              <a:rPr lang="zh-Hans" altLang="en-US" sz="2800" dirty="0">
                <a:solidFill>
                  <a:srgbClr val="0070C0"/>
                </a:solidFill>
                <a:latin typeface="+mj-ea"/>
              </a:rPr>
              <a:t> 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4033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37D9BE2-C35F-354E-AB6A-EEA2550AFE02}"/>
              </a:ext>
            </a:extLst>
          </p:cNvPr>
          <p:cNvSpPr txBox="1"/>
          <p:nvPr/>
        </p:nvSpPr>
        <p:spPr>
          <a:xfrm>
            <a:off x="1820863" y="2032149"/>
            <a:ext cx="94051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继承</a:t>
            </a:r>
            <a:r>
              <a:rPr lang="en-US" altLang="zh-CN" sz="2400" dirty="0" err="1">
                <a:latin typeface="+mj-ea"/>
                <a:ea typeface="+mj-ea"/>
                <a:cs typeface="Arial" pitchFamily="34" charset="0"/>
              </a:rPr>
              <a:t>Partitioner</a:t>
            </a:r>
            <a:r>
              <a:rPr lang="en-US" altLang="zh-CN" sz="2400" dirty="0">
                <a:latin typeface="+mj-ea"/>
                <a:ea typeface="+mj-ea"/>
                <a:cs typeface="Arial" pitchFamily="34" charset="0"/>
              </a:rPr>
              <a:t>&lt;</a:t>
            </a: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键类型，值类型</a:t>
            </a:r>
            <a:r>
              <a:rPr lang="en-US" altLang="zh-CN" sz="2400" dirty="0">
                <a:latin typeface="+mj-ea"/>
                <a:ea typeface="+mj-ea"/>
                <a:cs typeface="Arial" pitchFamily="34" charset="0"/>
              </a:rPr>
              <a:t>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键值类型与</a:t>
            </a:r>
            <a:r>
              <a:rPr lang="en-US" altLang="zh-CN" sz="2400" dirty="0">
                <a:latin typeface="+mj-ea"/>
                <a:ea typeface="+mj-ea"/>
                <a:cs typeface="Arial" pitchFamily="34" charset="0"/>
              </a:rPr>
              <a:t>map</a:t>
            </a: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的输出的键值类型对应</a:t>
            </a:r>
            <a:endParaRPr lang="en-US" altLang="zh-CN" sz="2400" dirty="0">
              <a:latin typeface="+mj-ea"/>
              <a:ea typeface="+mj-ea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必须覆盖</a:t>
            </a:r>
            <a:r>
              <a:rPr lang="en-US" altLang="zh-CN" sz="2400" dirty="0" err="1">
                <a:latin typeface="+mj-ea"/>
                <a:ea typeface="+mj-ea"/>
                <a:cs typeface="Arial" pitchFamily="34" charset="0"/>
              </a:rPr>
              <a:t>getPartition</a:t>
            </a:r>
            <a:r>
              <a:rPr lang="zh-CN" altLang="en-US" sz="2400" dirty="0">
                <a:latin typeface="+mj-ea"/>
                <a:ea typeface="+mj-ea"/>
                <a:cs typeface="Arial" pitchFamily="34" charset="0"/>
              </a:rPr>
              <a:t>方法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239BA8B-EEA5-D640-AFDC-9E53967E1F2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分区实现方法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3846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</Words>
  <Application>Microsoft Macintosh PowerPoint</Application>
  <PresentationFormat>自定义</PresentationFormat>
  <Paragraphs>87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第9单元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2018-10-30T09:15:36Z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