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2" r:id="rId2"/>
  </p:sldMasterIdLst>
  <p:notesMasterIdLst>
    <p:notesMasterId r:id="rId15"/>
  </p:notesMasterIdLst>
  <p:handoutMasterIdLst>
    <p:handoutMasterId r:id="rId16"/>
  </p:handoutMasterIdLst>
  <p:sldIdLst>
    <p:sldId id="1653" r:id="rId3"/>
    <p:sldId id="10383" r:id="rId4"/>
    <p:sldId id="10406" r:id="rId5"/>
    <p:sldId id="10433" r:id="rId6"/>
    <p:sldId id="10439" r:id="rId7"/>
    <p:sldId id="10442" r:id="rId8"/>
    <p:sldId id="10441" r:id="rId9"/>
    <p:sldId id="10434" r:id="rId10"/>
    <p:sldId id="10411" r:id="rId11"/>
    <p:sldId id="10408" r:id="rId12"/>
    <p:sldId id="10443" r:id="rId13"/>
    <p:sldId id="515" r:id="rId1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>
          <p15:clr>
            <a:srgbClr val="A4A3A4"/>
          </p15:clr>
        </p15:guide>
        <p15:guide id="2" orient="horz" pos="4130">
          <p15:clr>
            <a:srgbClr val="A4A3A4"/>
          </p15:clr>
        </p15:guide>
        <p15:guide id="3" pos="4066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B700"/>
    <a:srgbClr val="E2D7C3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23" autoAdjust="0"/>
    <p:restoredTop sz="95277" autoAdjust="0"/>
  </p:normalViewPr>
  <p:slideViewPr>
    <p:cSldViewPr>
      <p:cViewPr varScale="1">
        <p:scale>
          <a:sx n="78" d="100"/>
          <a:sy n="78" d="100"/>
        </p:scale>
        <p:origin x="184" y="856"/>
      </p:cViewPr>
      <p:guideLst>
        <p:guide orient="horz" pos="304"/>
        <p:guide orient="horz" pos="4130"/>
        <p:guide pos="4066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38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4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3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1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306"/>
            <a:ext cx="11572875" cy="1205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6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2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64" y="305327"/>
            <a:ext cx="12293269" cy="948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860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041800"/>
      </p:ext>
    </p:extLst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73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83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29/10/18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136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15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488273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77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6" y="1762229"/>
            <a:ext cx="10929938" cy="155033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5625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937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7" y="4334987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/>
        </p:nvSpPr>
        <p:spPr bwMode="auto">
          <a:xfrm>
            <a:off x="3435209" y="5571821"/>
            <a:ext cx="6032004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3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3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/>
        </p:nvSpPr>
        <p:spPr bwMode="auto">
          <a:xfrm>
            <a:off x="3435204" y="4932649"/>
            <a:ext cx="600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1635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35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787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164040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3007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28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CN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9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单元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Hans" dirty="0"/>
              <a:t>35</a:t>
            </a:r>
            <a:r>
              <a:rPr lang="zh-CN" altLang="en-US" dirty="0"/>
              <a:t>课</a:t>
            </a:r>
            <a:r>
              <a:rPr lang="zh-Hans" altLang="en-US" dirty="0"/>
              <a:t> </a:t>
            </a:r>
            <a:r>
              <a:rPr lang="zh-CN" altLang="en-US" dirty="0"/>
              <a:t>降雨量数据压缩与运行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67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BFCCFC8-45D3-744C-B13F-C172B2CB4AD9}"/>
              </a:ext>
            </a:extLst>
          </p:cNvPr>
          <p:cNvSpPr/>
          <p:nvPr/>
        </p:nvSpPr>
        <p:spPr>
          <a:xfrm>
            <a:off x="6285359" y="1024037"/>
            <a:ext cx="5760640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        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job.setReducerClass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RainReducer.class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);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//</a:t>
            </a:r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设置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Map</a:t>
            </a:r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的输出类型</a:t>
            </a:r>
          </a:p>
          <a:p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     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job.setMapOutputKeyClass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Text.class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);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job.setMapOutputValueClass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Rain.class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);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//</a:t>
            </a:r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设置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Reduce</a:t>
            </a:r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的输出类型</a:t>
            </a:r>
          </a:p>
          <a:p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     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job.setOutputKeyClass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Rain.class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);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job.setOutputValueClass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NullWritable.class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);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     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//</a:t>
            </a:r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设置输入路径和输出路径</a:t>
            </a:r>
          </a:p>
          <a:p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     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FileInputFormat.setInputPaths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(job, input);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FileSystem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 fs =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FileSystem.get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conf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);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if(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fs.exists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(output))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       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fs.delete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(output, true);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FileOutputFormat.setOutputPath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(job, output);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//</a:t>
            </a:r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启动任务</a:t>
            </a:r>
          </a:p>
          <a:p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     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job.waitForCompletion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(true);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  }</a:t>
            </a:r>
            <a:endParaRPr lang="en-US" altLang="zh-CN" dirty="0">
              <a:effectLst/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E20646-35AA-F549-9732-E1FBFB116292}"/>
              </a:ext>
            </a:extLst>
          </p:cNvPr>
          <p:cNvSpPr/>
          <p:nvPr/>
        </p:nvSpPr>
        <p:spPr>
          <a:xfrm>
            <a:off x="452711" y="1006070"/>
            <a:ext cx="5637287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public static void main(String[]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args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) throws Exception {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Path input = new Path("/Users/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wangjianfeng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/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rain.txt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");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Path output = new Path("/Users/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wangjianfeng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/rain");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Configuration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conf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 = new Configuration();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Job job =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Job.getInstance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conf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,"root");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job.setJarByClass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SumJob.class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);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//</a:t>
            </a:r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设置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Map</a:t>
            </a:r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类和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Reducer</a:t>
            </a:r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类</a:t>
            </a:r>
          </a:p>
          <a:p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     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job.setMapperClass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RainMapper.class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);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     </a:t>
            </a:r>
            <a:r>
              <a:rPr lang="en-US" altLang="zh-Hans" dirty="0">
                <a:latin typeface="+mj-ea"/>
                <a:ea typeface="+mj-ea"/>
                <a:cs typeface="Arial" pitchFamily="34" charset="0"/>
              </a:rPr>
              <a:t>//</a:t>
            </a:r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设置压缩类</a:t>
            </a:r>
            <a:endParaRPr lang="en-US" altLang="zh-CN" dirty="0">
              <a:latin typeface="+mj-ea"/>
              <a:ea typeface="+mj-ea"/>
              <a:cs typeface="Arial" pitchFamily="34" charset="0"/>
            </a:endParaRP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job.</a:t>
            </a:r>
            <a:r>
              <a:rPr lang="en-US" altLang="zh-CN" b="1" dirty="0" err="1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setCombinerClass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</a:t>
            </a:r>
            <a:r>
              <a:rPr lang="en-US" altLang="zh-CN" b="1" dirty="0" err="1">
                <a:latin typeface="+mj-ea"/>
                <a:ea typeface="+mj-ea"/>
                <a:cs typeface="Arial" pitchFamily="34" charset="0"/>
              </a:rPr>
              <a:t>CombinerClass.class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);</a:t>
            </a:r>
          </a:p>
          <a:p>
            <a:r>
              <a:rPr lang="zh-Hans" altLang="en-US" dirty="0">
                <a:latin typeface="+mj-ea"/>
                <a:ea typeface="+mj-ea"/>
                <a:cs typeface="Arial" pitchFamily="34" charset="0"/>
              </a:rPr>
              <a:t>      </a:t>
            </a:r>
            <a:r>
              <a:rPr lang="en-US" altLang="zh-Hans" dirty="0">
                <a:latin typeface="+mj-ea"/>
                <a:ea typeface="+mj-ea"/>
                <a:cs typeface="Arial" pitchFamily="34" charset="0"/>
              </a:rPr>
              <a:t>//</a:t>
            </a:r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设置</a:t>
            </a:r>
            <a:r>
              <a:rPr lang="zh-Hans" altLang="en-US" dirty="0">
                <a:latin typeface="+mj-ea"/>
                <a:ea typeface="+mj-ea"/>
                <a:cs typeface="Arial" pitchFamily="34" charset="0"/>
              </a:rPr>
              <a:t> </a:t>
            </a:r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分区类</a:t>
            </a:r>
            <a:endParaRPr lang="en-US" altLang="zh-CN" dirty="0">
              <a:latin typeface="+mj-ea"/>
              <a:ea typeface="+mj-ea"/>
              <a:cs typeface="Arial" pitchFamily="34" charset="0"/>
            </a:endParaRP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job.</a:t>
            </a:r>
            <a:r>
              <a:rPr lang="en-US" altLang="zh-CN" b="1" dirty="0" err="1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setPartitionerClass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</a:t>
            </a:r>
            <a:r>
              <a:rPr lang="en-US" altLang="zh-CN" b="1" dirty="0" err="1">
                <a:latin typeface="+mj-ea"/>
                <a:ea typeface="+mj-ea"/>
                <a:cs typeface="Arial" pitchFamily="34" charset="0"/>
              </a:rPr>
              <a:t>RainPartitioner.class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);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     //</a:t>
            </a:r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设置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Reduce</a:t>
            </a:r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数量</a:t>
            </a:r>
            <a:endParaRPr lang="en-US" altLang="zh-CN" dirty="0">
              <a:latin typeface="+mj-ea"/>
              <a:ea typeface="+mj-ea"/>
              <a:cs typeface="Arial" pitchFamily="34" charset="0"/>
            </a:endParaRPr>
          </a:p>
          <a:p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     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job.</a:t>
            </a:r>
            <a:r>
              <a:rPr lang="en-US" altLang="zh-CN" b="1" dirty="0" err="1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setNumReduceTasks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</a:t>
            </a:r>
            <a:r>
              <a:rPr lang="en-US" altLang="zh-CN" b="1" dirty="0">
                <a:latin typeface="+mj-ea"/>
                <a:ea typeface="+mj-ea"/>
                <a:cs typeface="Arial" pitchFamily="34" charset="0"/>
              </a:rPr>
              <a:t>5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);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8F09013-B9FC-1D47-8FD7-DFB0FD493807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启动程序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74632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70698FF-1839-8F42-86B2-4C6B18D4239A}"/>
              </a:ext>
            </a:extLst>
          </p:cNvPr>
          <p:cNvSpPr txBox="1"/>
          <p:nvPr/>
        </p:nvSpPr>
        <p:spPr>
          <a:xfrm>
            <a:off x="4155944" y="1672109"/>
            <a:ext cx="759493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压缩的意义？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压缩注意事项？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压缩的实现方法？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启动类中设置压缩方法？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启动类中设置分区方法？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启动类中设置分区数量？</a:t>
            </a:r>
            <a:endParaRPr lang="zh-CN" altLang="zh-CN" sz="2000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8FC14FD-6E53-F941-B14C-9313405D4947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课堂检测</a:t>
            </a:r>
            <a:endParaRPr lang="en-US" altLang="zh-CN" sz="2800" dirty="0">
              <a:solidFill>
                <a:srgbClr val="0070C0"/>
              </a:solidFill>
              <a:latin typeface="+mj-ea"/>
            </a:endParaRPr>
          </a:p>
        </p:txBody>
      </p:sp>
      <p:grpSp>
        <p:nvGrpSpPr>
          <p:cNvPr id="6" name="Group 16">
            <a:extLst>
              <a:ext uri="{FF2B5EF4-FFF2-40B4-BE49-F238E27FC236}">
                <a16:creationId xmlns:a16="http://schemas.microsoft.com/office/drawing/2014/main" id="{DF272B0D-7691-674B-A2D9-5A5F8E4B79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8775" y="1024037"/>
            <a:ext cx="2808312" cy="5721224"/>
            <a:chOff x="1892" y="489"/>
            <a:chExt cx="1810" cy="3744"/>
          </a:xfrm>
        </p:grpSpPr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F44D7EDB-FB2B-C842-BD2D-393A0F44394E}"/>
                </a:ext>
              </a:extLst>
            </p:cNvPr>
            <p:cNvSpPr/>
            <p:nvPr/>
          </p:nvSpPr>
          <p:spPr bwMode="auto">
            <a:xfrm>
              <a:off x="2003" y="489"/>
              <a:ext cx="583" cy="1421"/>
            </a:xfrm>
            <a:custGeom>
              <a:avLst/>
              <a:gdLst>
                <a:gd name="T0" fmla="*/ 0 w 583"/>
                <a:gd name="T1" fmla="*/ 1421 h 1421"/>
                <a:gd name="T2" fmla="*/ 37 w 583"/>
                <a:gd name="T3" fmla="*/ 676 h 1421"/>
                <a:gd name="T4" fmla="*/ 568 w 583"/>
                <a:gd name="T5" fmla="*/ 0 h 1421"/>
                <a:gd name="T6" fmla="*/ 583 w 583"/>
                <a:gd name="T7" fmla="*/ 773 h 1421"/>
                <a:gd name="T8" fmla="*/ 432 w 583"/>
                <a:gd name="T9" fmla="*/ 941 h 1421"/>
                <a:gd name="T10" fmla="*/ 246 w 583"/>
                <a:gd name="T11" fmla="*/ 924 h 1421"/>
                <a:gd name="T12" fmla="*/ 197 w 583"/>
                <a:gd name="T13" fmla="*/ 1201 h 1421"/>
                <a:gd name="T14" fmla="*/ 0 w 583"/>
                <a:gd name="T15" fmla="*/ 142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1421">
                  <a:moveTo>
                    <a:pt x="0" y="1421"/>
                  </a:moveTo>
                  <a:lnTo>
                    <a:pt x="37" y="676"/>
                  </a:lnTo>
                  <a:lnTo>
                    <a:pt x="568" y="0"/>
                  </a:lnTo>
                  <a:lnTo>
                    <a:pt x="583" y="773"/>
                  </a:lnTo>
                  <a:lnTo>
                    <a:pt x="432" y="941"/>
                  </a:lnTo>
                  <a:lnTo>
                    <a:pt x="246" y="924"/>
                  </a:lnTo>
                  <a:lnTo>
                    <a:pt x="197" y="1201"/>
                  </a:lnTo>
                  <a:lnTo>
                    <a:pt x="0" y="14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4AEBA7FD-0128-DE40-895F-E4F51A9D343E}"/>
                </a:ext>
              </a:extLst>
            </p:cNvPr>
            <p:cNvSpPr/>
            <p:nvPr/>
          </p:nvSpPr>
          <p:spPr bwMode="auto">
            <a:xfrm>
              <a:off x="2109" y="1413"/>
              <a:ext cx="140" cy="1249"/>
            </a:xfrm>
            <a:custGeom>
              <a:avLst/>
              <a:gdLst>
                <a:gd name="T0" fmla="*/ 0 w 140"/>
                <a:gd name="T1" fmla="*/ 1249 h 1249"/>
                <a:gd name="T2" fmla="*/ 19 w 140"/>
                <a:gd name="T3" fmla="*/ 696 h 1249"/>
                <a:gd name="T4" fmla="*/ 44 w 140"/>
                <a:gd name="T5" fmla="*/ 550 h 1249"/>
                <a:gd name="T6" fmla="*/ 91 w 140"/>
                <a:gd name="T7" fmla="*/ 277 h 1249"/>
                <a:gd name="T8" fmla="*/ 140 w 140"/>
                <a:gd name="T9" fmla="*/ 0 h 1249"/>
                <a:gd name="T10" fmla="*/ 119 w 140"/>
                <a:gd name="T11" fmla="*/ 951 h 1249"/>
                <a:gd name="T12" fmla="*/ 60 w 140"/>
                <a:gd name="T13" fmla="*/ 1233 h 1249"/>
                <a:gd name="T14" fmla="*/ 0 w 140"/>
                <a:gd name="T15" fmla="*/ 1249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249">
                  <a:moveTo>
                    <a:pt x="0" y="1249"/>
                  </a:moveTo>
                  <a:lnTo>
                    <a:pt x="19" y="696"/>
                  </a:lnTo>
                  <a:lnTo>
                    <a:pt x="44" y="550"/>
                  </a:lnTo>
                  <a:lnTo>
                    <a:pt x="91" y="277"/>
                  </a:lnTo>
                  <a:lnTo>
                    <a:pt x="140" y="0"/>
                  </a:lnTo>
                  <a:lnTo>
                    <a:pt x="119" y="951"/>
                  </a:lnTo>
                  <a:lnTo>
                    <a:pt x="60" y="1233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06D00F34-A220-264B-871A-7666F54A77FD}"/>
                </a:ext>
              </a:extLst>
            </p:cNvPr>
            <p:cNvSpPr/>
            <p:nvPr/>
          </p:nvSpPr>
          <p:spPr bwMode="auto">
            <a:xfrm>
              <a:off x="1892" y="2389"/>
              <a:ext cx="1315" cy="1461"/>
            </a:xfrm>
            <a:custGeom>
              <a:avLst/>
              <a:gdLst>
                <a:gd name="T0" fmla="*/ 0 w 1315"/>
                <a:gd name="T1" fmla="*/ 1461 h 1461"/>
                <a:gd name="T2" fmla="*/ 59 w 1315"/>
                <a:gd name="T3" fmla="*/ 316 h 1461"/>
                <a:gd name="T4" fmla="*/ 217 w 1315"/>
                <a:gd name="T5" fmla="*/ 273 h 1461"/>
                <a:gd name="T6" fmla="*/ 277 w 1315"/>
                <a:gd name="T7" fmla="*/ 257 h 1461"/>
                <a:gd name="T8" fmla="*/ 1103 w 1315"/>
                <a:gd name="T9" fmla="*/ 32 h 1461"/>
                <a:gd name="T10" fmla="*/ 1103 w 1315"/>
                <a:gd name="T11" fmla="*/ 32 h 1461"/>
                <a:gd name="T12" fmla="*/ 1222 w 1315"/>
                <a:gd name="T13" fmla="*/ 0 h 1461"/>
                <a:gd name="T14" fmla="*/ 1315 w 1315"/>
                <a:gd name="T15" fmla="*/ 1207 h 1461"/>
                <a:gd name="T16" fmla="*/ 0 w 1315"/>
                <a:gd name="T17" fmla="*/ 1461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5" h="1461">
                  <a:moveTo>
                    <a:pt x="0" y="1461"/>
                  </a:moveTo>
                  <a:lnTo>
                    <a:pt x="59" y="316"/>
                  </a:lnTo>
                  <a:lnTo>
                    <a:pt x="217" y="273"/>
                  </a:lnTo>
                  <a:lnTo>
                    <a:pt x="277" y="257"/>
                  </a:lnTo>
                  <a:lnTo>
                    <a:pt x="1103" y="32"/>
                  </a:lnTo>
                  <a:lnTo>
                    <a:pt x="1103" y="32"/>
                  </a:lnTo>
                  <a:lnTo>
                    <a:pt x="1222" y="0"/>
                  </a:lnTo>
                  <a:lnTo>
                    <a:pt x="1315" y="1207"/>
                  </a:lnTo>
                  <a:lnTo>
                    <a:pt x="0" y="14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E75C5D41-4429-BE4C-91FF-361BD2D2A0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3" y="1262"/>
              <a:ext cx="1567" cy="701"/>
            </a:xfrm>
            <a:custGeom>
              <a:avLst/>
              <a:gdLst>
                <a:gd name="T0" fmla="*/ 1444 w 1567"/>
                <a:gd name="T1" fmla="*/ 355 h 701"/>
                <a:gd name="T2" fmla="*/ 1462 w 1567"/>
                <a:gd name="T3" fmla="*/ 496 h 701"/>
                <a:gd name="T4" fmla="*/ 1567 w 1567"/>
                <a:gd name="T5" fmla="*/ 406 h 701"/>
                <a:gd name="T6" fmla="*/ 1444 w 1567"/>
                <a:gd name="T7" fmla="*/ 355 h 701"/>
                <a:gd name="T8" fmla="*/ 150 w 1567"/>
                <a:gd name="T9" fmla="*/ 701 h 701"/>
                <a:gd name="T10" fmla="*/ 197 w 1567"/>
                <a:gd name="T11" fmla="*/ 428 h 701"/>
                <a:gd name="T12" fmla="*/ 0 w 1567"/>
                <a:gd name="T13" fmla="*/ 648 h 701"/>
                <a:gd name="T14" fmla="*/ 150 w 1567"/>
                <a:gd name="T15" fmla="*/ 701 h 701"/>
                <a:gd name="T16" fmla="*/ 432 w 1567"/>
                <a:gd name="T17" fmla="*/ 168 h 701"/>
                <a:gd name="T18" fmla="*/ 1148 w 1567"/>
                <a:gd name="T19" fmla="*/ 233 h 701"/>
                <a:gd name="T20" fmla="*/ 583 w 1567"/>
                <a:gd name="T21" fmla="*/ 0 h 701"/>
                <a:gd name="T22" fmla="*/ 432 w 1567"/>
                <a:gd name="T23" fmla="*/ 168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7" h="701">
                  <a:moveTo>
                    <a:pt x="1444" y="355"/>
                  </a:moveTo>
                  <a:lnTo>
                    <a:pt x="1462" y="496"/>
                  </a:lnTo>
                  <a:lnTo>
                    <a:pt x="1567" y="406"/>
                  </a:lnTo>
                  <a:lnTo>
                    <a:pt x="1444" y="355"/>
                  </a:lnTo>
                  <a:close/>
                  <a:moveTo>
                    <a:pt x="150" y="701"/>
                  </a:moveTo>
                  <a:lnTo>
                    <a:pt x="197" y="428"/>
                  </a:lnTo>
                  <a:lnTo>
                    <a:pt x="0" y="648"/>
                  </a:lnTo>
                  <a:lnTo>
                    <a:pt x="150" y="701"/>
                  </a:lnTo>
                  <a:close/>
                  <a:moveTo>
                    <a:pt x="432" y="168"/>
                  </a:moveTo>
                  <a:lnTo>
                    <a:pt x="1148" y="233"/>
                  </a:lnTo>
                  <a:lnTo>
                    <a:pt x="583" y="0"/>
                  </a:lnTo>
                  <a:lnTo>
                    <a:pt x="432" y="1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981EAB35-03DA-1748-BC14-55843AFFC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364"/>
              <a:ext cx="1384" cy="383"/>
            </a:xfrm>
            <a:custGeom>
              <a:avLst/>
              <a:gdLst>
                <a:gd name="T0" fmla="*/ 981 w 1384"/>
                <a:gd name="T1" fmla="*/ 69 h 383"/>
                <a:gd name="T2" fmla="*/ 1234 w 1384"/>
                <a:gd name="T3" fmla="*/ 383 h 383"/>
                <a:gd name="T4" fmla="*/ 1384 w 1384"/>
                <a:gd name="T5" fmla="*/ 100 h 383"/>
                <a:gd name="T6" fmla="*/ 981 w 1384"/>
                <a:gd name="T7" fmla="*/ 69 h 383"/>
                <a:gd name="T8" fmla="*/ 0 w 1384"/>
                <a:gd name="T9" fmla="*/ 282 h 383"/>
                <a:gd name="T10" fmla="*/ 826 w 1384"/>
                <a:gd name="T11" fmla="*/ 57 h 383"/>
                <a:gd name="T12" fmla="*/ 59 w 1384"/>
                <a:gd name="T13" fmla="*/ 0 h 383"/>
                <a:gd name="T14" fmla="*/ 0 w 1384"/>
                <a:gd name="T15" fmla="*/ 28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383">
                  <a:moveTo>
                    <a:pt x="981" y="69"/>
                  </a:moveTo>
                  <a:lnTo>
                    <a:pt x="1234" y="383"/>
                  </a:lnTo>
                  <a:lnTo>
                    <a:pt x="1384" y="100"/>
                  </a:lnTo>
                  <a:lnTo>
                    <a:pt x="981" y="69"/>
                  </a:lnTo>
                  <a:close/>
                  <a:moveTo>
                    <a:pt x="0" y="282"/>
                  </a:moveTo>
                  <a:lnTo>
                    <a:pt x="826" y="57"/>
                  </a:lnTo>
                  <a:lnTo>
                    <a:pt x="59" y="0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D5167BAE-09CA-444F-80CD-732A6E5DA5BA}"/>
                </a:ext>
              </a:extLst>
            </p:cNvPr>
            <p:cNvSpPr/>
            <p:nvPr/>
          </p:nvSpPr>
          <p:spPr bwMode="auto">
            <a:xfrm>
              <a:off x="1892" y="3596"/>
              <a:ext cx="1810" cy="637"/>
            </a:xfrm>
            <a:custGeom>
              <a:avLst/>
              <a:gdLst>
                <a:gd name="T0" fmla="*/ 0 w 1810"/>
                <a:gd name="T1" fmla="*/ 254 h 637"/>
                <a:gd name="T2" fmla="*/ 1315 w 1810"/>
                <a:gd name="T3" fmla="*/ 0 h 637"/>
                <a:gd name="T4" fmla="*/ 1810 w 1810"/>
                <a:gd name="T5" fmla="*/ 450 h 637"/>
                <a:gd name="T6" fmla="*/ 639 w 1810"/>
                <a:gd name="T7" fmla="*/ 637 h 637"/>
                <a:gd name="T8" fmla="*/ 0 w 1810"/>
                <a:gd name="T9" fmla="*/ 254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637">
                  <a:moveTo>
                    <a:pt x="0" y="254"/>
                  </a:moveTo>
                  <a:lnTo>
                    <a:pt x="1315" y="0"/>
                  </a:lnTo>
                  <a:lnTo>
                    <a:pt x="1810" y="450"/>
                  </a:lnTo>
                  <a:lnTo>
                    <a:pt x="639" y="637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B2600BD-05BF-E54E-A675-70D6BB209FFE}"/>
                </a:ext>
              </a:extLst>
            </p:cNvPr>
            <p:cNvSpPr/>
            <p:nvPr/>
          </p:nvSpPr>
          <p:spPr bwMode="auto">
            <a:xfrm>
              <a:off x="2571" y="489"/>
              <a:ext cx="999" cy="1179"/>
            </a:xfrm>
            <a:custGeom>
              <a:avLst/>
              <a:gdLst>
                <a:gd name="T0" fmla="*/ 15 w 999"/>
                <a:gd name="T1" fmla="*/ 773 h 1179"/>
                <a:gd name="T2" fmla="*/ 0 w 999"/>
                <a:gd name="T3" fmla="*/ 0 h 1179"/>
                <a:gd name="T4" fmla="*/ 894 w 999"/>
                <a:gd name="T5" fmla="*/ 422 h 1179"/>
                <a:gd name="T6" fmla="*/ 999 w 999"/>
                <a:gd name="T7" fmla="*/ 1179 h 1179"/>
                <a:gd name="T8" fmla="*/ 876 w 999"/>
                <a:gd name="T9" fmla="*/ 1128 h 1179"/>
                <a:gd name="T10" fmla="*/ 864 w 999"/>
                <a:gd name="T11" fmla="*/ 1032 h 1179"/>
                <a:gd name="T12" fmla="*/ 580 w 999"/>
                <a:gd name="T13" fmla="*/ 1006 h 1179"/>
                <a:gd name="T14" fmla="*/ 580 w 999"/>
                <a:gd name="T15" fmla="*/ 1006 h 1179"/>
                <a:gd name="T16" fmla="*/ 15 w 999"/>
                <a:gd name="T17" fmla="*/ 773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1179">
                  <a:moveTo>
                    <a:pt x="15" y="773"/>
                  </a:moveTo>
                  <a:lnTo>
                    <a:pt x="0" y="0"/>
                  </a:lnTo>
                  <a:lnTo>
                    <a:pt x="894" y="422"/>
                  </a:lnTo>
                  <a:lnTo>
                    <a:pt x="999" y="1179"/>
                  </a:lnTo>
                  <a:lnTo>
                    <a:pt x="876" y="1128"/>
                  </a:lnTo>
                  <a:lnTo>
                    <a:pt x="864" y="1032"/>
                  </a:lnTo>
                  <a:lnTo>
                    <a:pt x="580" y="1006"/>
                  </a:lnTo>
                  <a:lnTo>
                    <a:pt x="580" y="1006"/>
                  </a:lnTo>
                  <a:lnTo>
                    <a:pt x="15" y="7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A4CC07A1-26CB-0D49-977C-5D31335063ED}"/>
                </a:ext>
              </a:extLst>
            </p:cNvPr>
            <p:cNvSpPr/>
            <p:nvPr/>
          </p:nvSpPr>
          <p:spPr bwMode="auto">
            <a:xfrm>
              <a:off x="2228" y="1413"/>
              <a:ext cx="1325" cy="1051"/>
            </a:xfrm>
            <a:custGeom>
              <a:avLst/>
              <a:gdLst>
                <a:gd name="T0" fmla="*/ 0 w 1325"/>
                <a:gd name="T1" fmla="*/ 951 h 1051"/>
                <a:gd name="T2" fmla="*/ 21 w 1325"/>
                <a:gd name="T3" fmla="*/ 0 h 1051"/>
                <a:gd name="T4" fmla="*/ 207 w 1325"/>
                <a:gd name="T5" fmla="*/ 17 h 1051"/>
                <a:gd name="T6" fmla="*/ 923 w 1325"/>
                <a:gd name="T7" fmla="*/ 82 h 1051"/>
                <a:gd name="T8" fmla="*/ 923 w 1325"/>
                <a:gd name="T9" fmla="*/ 82 h 1051"/>
                <a:gd name="T10" fmla="*/ 1207 w 1325"/>
                <a:gd name="T11" fmla="*/ 108 h 1051"/>
                <a:gd name="T12" fmla="*/ 1219 w 1325"/>
                <a:gd name="T13" fmla="*/ 204 h 1051"/>
                <a:gd name="T14" fmla="*/ 1237 w 1325"/>
                <a:gd name="T15" fmla="*/ 345 h 1051"/>
                <a:gd name="T16" fmla="*/ 1325 w 1325"/>
                <a:gd name="T17" fmla="*/ 1051 h 1051"/>
                <a:gd name="T18" fmla="*/ 922 w 1325"/>
                <a:gd name="T19" fmla="*/ 1020 h 1051"/>
                <a:gd name="T20" fmla="*/ 886 w 1325"/>
                <a:gd name="T21" fmla="*/ 976 h 1051"/>
                <a:gd name="T22" fmla="*/ 767 w 1325"/>
                <a:gd name="T23" fmla="*/ 1008 h 1051"/>
                <a:gd name="T24" fmla="*/ 767 w 1325"/>
                <a:gd name="T25" fmla="*/ 1008 h 1051"/>
                <a:gd name="T26" fmla="*/ 0 w 1325"/>
                <a:gd name="T27" fmla="*/ 951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5" h="1051">
                  <a:moveTo>
                    <a:pt x="0" y="951"/>
                  </a:moveTo>
                  <a:lnTo>
                    <a:pt x="21" y="0"/>
                  </a:lnTo>
                  <a:lnTo>
                    <a:pt x="207" y="17"/>
                  </a:lnTo>
                  <a:lnTo>
                    <a:pt x="923" y="82"/>
                  </a:lnTo>
                  <a:lnTo>
                    <a:pt x="923" y="82"/>
                  </a:lnTo>
                  <a:lnTo>
                    <a:pt x="1207" y="108"/>
                  </a:lnTo>
                  <a:lnTo>
                    <a:pt x="1219" y="204"/>
                  </a:lnTo>
                  <a:lnTo>
                    <a:pt x="1237" y="345"/>
                  </a:lnTo>
                  <a:lnTo>
                    <a:pt x="1325" y="1051"/>
                  </a:lnTo>
                  <a:lnTo>
                    <a:pt x="922" y="1020"/>
                  </a:lnTo>
                  <a:lnTo>
                    <a:pt x="886" y="976"/>
                  </a:lnTo>
                  <a:lnTo>
                    <a:pt x="767" y="1008"/>
                  </a:lnTo>
                  <a:lnTo>
                    <a:pt x="767" y="1008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FDD848A7-FA92-1740-A5D4-48CA21F71A7F}"/>
                </a:ext>
              </a:extLst>
            </p:cNvPr>
            <p:cNvSpPr/>
            <p:nvPr/>
          </p:nvSpPr>
          <p:spPr bwMode="auto">
            <a:xfrm>
              <a:off x="3114" y="2389"/>
              <a:ext cx="588" cy="1657"/>
            </a:xfrm>
            <a:custGeom>
              <a:avLst/>
              <a:gdLst>
                <a:gd name="T0" fmla="*/ 93 w 588"/>
                <a:gd name="T1" fmla="*/ 1207 h 1657"/>
                <a:gd name="T2" fmla="*/ 0 w 588"/>
                <a:gd name="T3" fmla="*/ 0 h 1657"/>
                <a:gd name="T4" fmla="*/ 36 w 588"/>
                <a:gd name="T5" fmla="*/ 44 h 1657"/>
                <a:gd name="T6" fmla="*/ 289 w 588"/>
                <a:gd name="T7" fmla="*/ 358 h 1657"/>
                <a:gd name="T8" fmla="*/ 456 w 588"/>
                <a:gd name="T9" fmla="*/ 564 h 1657"/>
                <a:gd name="T10" fmla="*/ 588 w 588"/>
                <a:gd name="T11" fmla="*/ 1657 h 1657"/>
                <a:gd name="T12" fmla="*/ 93 w 588"/>
                <a:gd name="T13" fmla="*/ 1207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657">
                  <a:moveTo>
                    <a:pt x="93" y="1207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289" y="358"/>
                  </a:lnTo>
                  <a:lnTo>
                    <a:pt x="456" y="564"/>
                  </a:lnTo>
                  <a:lnTo>
                    <a:pt x="588" y="1657"/>
                  </a:lnTo>
                  <a:lnTo>
                    <a:pt x="93" y="120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65126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4363032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B27CAC7-FCFD-384D-9368-7ABA41AF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5243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3564" y="1512448"/>
            <a:ext cx="2011680" cy="11988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前言</a:t>
            </a:r>
            <a:endParaRPr lang="zh-CN" altLang="en-US" sz="23895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34285" y="3187065"/>
            <a:ext cx="8776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为何要</a:t>
            </a:r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压缩</a:t>
            </a:r>
            <a:r>
              <a:rPr lang="zh-CN" altLang="zh-CN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？</a:t>
            </a:r>
          </a:p>
          <a:p>
            <a:endParaRPr lang="zh-CN" altLang="zh-CN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0270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BBA05C-9BA8-A64B-959A-2A8D4428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35" y="1816125"/>
            <a:ext cx="7632848" cy="4833558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0E19CF36-1E6C-684F-9E03-2525292A1311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为什么</a:t>
            </a:r>
            <a:r>
              <a:rPr lang="zh-Hans" altLang="en-US" sz="2800" dirty="0">
                <a:solidFill>
                  <a:srgbClr val="0070C0"/>
                </a:solidFill>
                <a:latin typeface="+mj-ea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压缩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6482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79A90D-4DA9-4643-A0A0-8204C425F37E}"/>
              </a:ext>
            </a:extLst>
          </p:cNvPr>
          <p:cNvSpPr/>
          <p:nvPr/>
        </p:nvSpPr>
        <p:spPr>
          <a:xfrm>
            <a:off x="9453711" y="3870092"/>
            <a:ext cx="2602803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每一个</a:t>
            </a:r>
            <a:r>
              <a:rPr lang="en-US" altLang="zh-CN" sz="2000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map</a:t>
            </a:r>
            <a:r>
              <a:rPr lang="zh-CN" altLang="en-US" sz="2000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可能会产生大量的输出，压缩（</a:t>
            </a:r>
            <a:r>
              <a:rPr lang="en-US" altLang="zh-CN" sz="2000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Combiner</a:t>
            </a:r>
            <a:r>
              <a:rPr lang="zh-CN" altLang="en-US" sz="2000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）的作用就是在</a:t>
            </a:r>
            <a:r>
              <a:rPr lang="en-US" altLang="zh-CN" sz="2000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map</a:t>
            </a:r>
            <a:r>
              <a:rPr lang="zh-CN" altLang="en-US" sz="2000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端对输出先做一次合并，以减少传输到</a:t>
            </a:r>
            <a:r>
              <a:rPr lang="en-US" altLang="zh-CN" sz="2000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reducer</a:t>
            </a:r>
            <a:r>
              <a:rPr lang="zh-CN" altLang="en-US" sz="2000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的数据量。 可以提高效率</a:t>
            </a:r>
            <a:endParaRPr lang="en-US" altLang="zh-CN" sz="2000" dirty="0">
              <a:solidFill>
                <a:srgbClr val="4F4F4F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326B82D-9BEB-574D-A92B-FD9013A5B175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压缩的概述</a:t>
            </a:r>
            <a:endParaRPr lang="zh-CN" altLang="en-US" sz="2800" dirty="0">
              <a:latin typeface="+mj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E1B374-0735-044F-BD99-3EE64244F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7" y="1096045"/>
            <a:ext cx="83439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6002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6">
            <a:extLst>
              <a:ext uri="{FF2B5EF4-FFF2-40B4-BE49-F238E27FC236}">
                <a16:creationId xmlns:a16="http://schemas.microsoft.com/office/drawing/2014/main" id="{224F8629-0926-5741-8DE4-202A93DE499A}"/>
              </a:ext>
            </a:extLst>
          </p:cNvPr>
          <p:cNvSpPr/>
          <p:nvPr/>
        </p:nvSpPr>
        <p:spPr>
          <a:xfrm>
            <a:off x="5565279" y="3458183"/>
            <a:ext cx="403244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Hadoop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框架中将每个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map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的大量输出在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Map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端先做一次合并，以减少传输到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reducer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的数据量</a:t>
            </a:r>
            <a:endParaRPr lang="zh-CN" altLang="en-US" sz="2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4" name="TextBox 43">
            <a:extLst>
              <a:ext uri="{FF2B5EF4-FFF2-40B4-BE49-F238E27FC236}">
                <a16:creationId xmlns:a16="http://schemas.microsoft.com/office/drawing/2014/main" id="{FD985246-0BA2-864F-92D7-91D69CC43256}"/>
              </a:ext>
            </a:extLst>
          </p:cNvPr>
          <p:cNvSpPr txBox="1"/>
          <p:nvPr/>
        </p:nvSpPr>
        <p:spPr>
          <a:xfrm>
            <a:off x="10173790" y="2351658"/>
            <a:ext cx="203775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临近属的概念</a:t>
            </a:r>
          </a:p>
        </p:txBody>
      </p:sp>
      <p:sp>
        <p:nvSpPr>
          <p:cNvPr id="5" name="TextBox 43">
            <a:extLst>
              <a:ext uri="{FF2B5EF4-FFF2-40B4-BE49-F238E27FC236}">
                <a16:creationId xmlns:a16="http://schemas.microsoft.com/office/drawing/2014/main" id="{64820BD7-12A0-0A4F-9083-456C949499C5}"/>
              </a:ext>
            </a:extLst>
          </p:cNvPr>
          <p:cNvSpPr txBox="1"/>
          <p:nvPr/>
        </p:nvSpPr>
        <p:spPr>
          <a:xfrm>
            <a:off x="3500417" y="2351670"/>
            <a:ext cx="167069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关联</a:t>
            </a:r>
          </a:p>
        </p:txBody>
      </p:sp>
      <p:sp>
        <p:nvSpPr>
          <p:cNvPr id="6" name="TextBox 43">
            <a:extLst>
              <a:ext uri="{FF2B5EF4-FFF2-40B4-BE49-F238E27FC236}">
                <a16:creationId xmlns:a16="http://schemas.microsoft.com/office/drawing/2014/main" id="{98EE8826-6D42-D54F-A1DC-6B688DB5EE74}"/>
              </a:ext>
            </a:extLst>
          </p:cNvPr>
          <p:cNvSpPr txBox="1"/>
          <p:nvPr/>
        </p:nvSpPr>
        <p:spPr>
          <a:xfrm>
            <a:off x="6396816" y="2351658"/>
            <a:ext cx="205410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种差</a:t>
            </a:r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3C459E23-3F87-7A47-8293-F78340749E09}"/>
              </a:ext>
            </a:extLst>
          </p:cNvPr>
          <p:cNvSpPr/>
          <p:nvPr/>
        </p:nvSpPr>
        <p:spPr>
          <a:xfrm>
            <a:off x="607082" y="3464634"/>
            <a:ext cx="247126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压缩（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  <a:cs typeface="Arial" pitchFamily="34" charset="0"/>
              </a:rPr>
              <a:t> Combiner </a:t>
            </a:r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）</a:t>
            </a:r>
          </a:p>
        </p:txBody>
      </p:sp>
      <p:sp>
        <p:nvSpPr>
          <p:cNvPr id="8" name="Rectangle 42">
            <a:extLst>
              <a:ext uri="{FF2B5EF4-FFF2-40B4-BE49-F238E27FC236}">
                <a16:creationId xmlns:a16="http://schemas.microsoft.com/office/drawing/2014/main" id="{E097BEC9-29A9-D344-85BF-3E97AB519D3D}"/>
              </a:ext>
            </a:extLst>
          </p:cNvPr>
          <p:cNvSpPr/>
          <p:nvPr/>
        </p:nvSpPr>
        <p:spPr>
          <a:xfrm>
            <a:off x="3413459" y="3458183"/>
            <a:ext cx="184461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是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8ED6AA8D-6596-8946-B8C3-9BBC18E93B27}"/>
              </a:ext>
            </a:extLst>
          </p:cNvPr>
          <p:cNvSpPr txBox="1"/>
          <p:nvPr/>
        </p:nvSpPr>
        <p:spPr>
          <a:xfrm>
            <a:off x="1159128" y="2364889"/>
            <a:ext cx="159783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被定义项</a:t>
            </a: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40C58E71-A9F7-5748-8207-A5A04773FE32}"/>
              </a:ext>
            </a:extLst>
          </p:cNvPr>
          <p:cNvSpPr/>
          <p:nvPr/>
        </p:nvSpPr>
        <p:spPr>
          <a:xfrm>
            <a:off x="10533831" y="3450295"/>
            <a:ext cx="136815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实现机制</a:t>
            </a:r>
            <a:endParaRPr lang="zh-CN" altLang="en-US" sz="2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EF847887-8A8B-7742-AB46-5CF45BD54B22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压缩定义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722546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05" y="1830375"/>
            <a:ext cx="344614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en-US" altLang="zh-Han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7409" y="2759069"/>
            <a:ext cx="101892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数据压缩开发与运行程序</a:t>
            </a:r>
            <a:endParaRPr lang="en-US" sz="6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4121"/>
            <a:ext cx="3571855" cy="21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46664"/>
      </p:ext>
    </p:extLst>
  </p:cSld>
  <p:clrMapOvr>
    <a:masterClrMapping/>
  </p:clrMapOvr>
  <p:transition spd="slow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171AD6-3A0F-ED4B-A454-070A8B80BD1A}"/>
              </a:ext>
            </a:extLst>
          </p:cNvPr>
          <p:cNvSpPr/>
          <p:nvPr/>
        </p:nvSpPr>
        <p:spPr>
          <a:xfrm>
            <a:off x="2540943" y="2392189"/>
            <a:ext cx="799288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继承</a:t>
            </a:r>
            <a:r>
              <a:rPr lang="en-US" altLang="zh-CN" sz="2000" b="1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Reducer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结构与实现</a:t>
            </a:r>
            <a:r>
              <a:rPr lang="en-US" altLang="zh-CN" sz="2000" b="1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Reducer</a:t>
            </a:r>
            <a:r>
              <a:rPr lang="zh-CN" altLang="en-US" sz="2000" b="1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一致</a:t>
            </a:r>
            <a:endParaRPr lang="en-US" altLang="zh-CN" sz="2000" b="1" dirty="0">
              <a:solidFill>
                <a:srgbClr val="4F4F4F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A778414-B4B7-F542-9307-BB505DD64129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压缩实现方式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314538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171AD6-3A0F-ED4B-A454-070A8B80BD1A}"/>
              </a:ext>
            </a:extLst>
          </p:cNvPr>
          <p:cNvSpPr/>
          <p:nvPr/>
        </p:nvSpPr>
        <p:spPr>
          <a:xfrm>
            <a:off x="2540943" y="2392189"/>
            <a:ext cx="7992888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Map</a:t>
            </a:r>
            <a:r>
              <a:rPr lang="zh-CN" altLang="en-US" sz="2000" b="1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的输出是</a:t>
            </a:r>
            <a:r>
              <a:rPr lang="en-US" altLang="zh-CN" sz="2000" b="1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Combiner </a:t>
            </a:r>
            <a:r>
              <a:rPr lang="zh-CN" altLang="en-US" sz="2000" b="1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的输入，</a:t>
            </a:r>
            <a:r>
              <a:rPr lang="en-US" altLang="zh-CN" sz="2000" b="1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Combiner</a:t>
            </a:r>
            <a:r>
              <a:rPr lang="zh-CN" altLang="en-US" sz="2000" b="1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的输出是</a:t>
            </a:r>
            <a:r>
              <a:rPr lang="en-US" altLang="zh-CN" sz="2000" b="1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Reducer</a:t>
            </a:r>
            <a:r>
              <a:rPr lang="zh-CN" altLang="en-US" sz="2000" b="1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的输入，</a:t>
            </a:r>
            <a:endParaRPr lang="en-US" altLang="zh-CN" sz="2000" b="1" dirty="0">
              <a:solidFill>
                <a:srgbClr val="4F4F4F"/>
              </a:solidFill>
              <a:latin typeface="+mj-ea"/>
              <a:ea typeface="+mj-ea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如果</a:t>
            </a:r>
            <a:r>
              <a:rPr lang="en-US" altLang="zh-CN" sz="2000" b="1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Combiner</a:t>
            </a:r>
            <a:r>
              <a:rPr lang="zh-CN" altLang="en-US" sz="2000" b="1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是可插拔的，添加</a:t>
            </a:r>
            <a:r>
              <a:rPr lang="en-US" altLang="zh-CN" sz="2000" b="1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Combiner</a:t>
            </a:r>
            <a:r>
              <a:rPr lang="zh-CN" altLang="en-US" sz="2000" b="1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绝不能改变最终的计算结果。</a:t>
            </a:r>
            <a:endParaRPr lang="en-US" altLang="zh-CN" sz="2000" b="1" dirty="0">
              <a:solidFill>
                <a:srgbClr val="4F4F4F"/>
              </a:solidFill>
              <a:latin typeface="+mj-ea"/>
              <a:ea typeface="+mj-ea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Hans" sz="2000" b="1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Combiner</a:t>
            </a:r>
            <a:r>
              <a:rPr lang="zh-CN" altLang="en-US" sz="2000" b="1" dirty="0">
                <a:solidFill>
                  <a:srgbClr val="4F4F4F"/>
                </a:solidFill>
                <a:latin typeface="+mj-ea"/>
                <a:ea typeface="+mj-ea"/>
                <a:cs typeface="Arial" pitchFamily="34" charset="0"/>
              </a:rPr>
              <a:t>的输入与输出类型是一样的</a:t>
            </a:r>
            <a:endParaRPr lang="en-US" altLang="zh-CN" sz="2000" b="1" dirty="0">
              <a:solidFill>
                <a:srgbClr val="4F4F4F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350F909-91FB-5948-AC9D-E560A1083907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压缩实现与注意事项</a:t>
            </a:r>
            <a:endParaRPr lang="zh-CN" altLang="en-US" sz="2800" dirty="0">
              <a:latin typeface="+mj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33ABB9-FB90-C045-9E8D-49E1E3287A35}"/>
              </a:ext>
            </a:extLst>
          </p:cNvPr>
          <p:cNvSpPr/>
          <p:nvPr/>
        </p:nvSpPr>
        <p:spPr>
          <a:xfrm>
            <a:off x="3113629" y="5605127"/>
            <a:ext cx="1656184" cy="464871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ctr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dirty="0"/>
              <a:t>Map</a:t>
            </a:r>
            <a:endParaRPr kumimoji="1" lang="zh-CN" altLang="en-US" dirty="0"/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E47B8246-0997-7D43-972E-F6034AFADE15}"/>
              </a:ext>
            </a:extLst>
          </p:cNvPr>
          <p:cNvSpPr/>
          <p:nvPr/>
        </p:nvSpPr>
        <p:spPr>
          <a:xfrm>
            <a:off x="4794541" y="5693547"/>
            <a:ext cx="864096" cy="288032"/>
          </a:xfrm>
          <a:prstGeom prst="rightArrow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394CBB-725F-AA44-9CA4-304DCD40715B}"/>
              </a:ext>
            </a:extLst>
          </p:cNvPr>
          <p:cNvSpPr/>
          <p:nvPr/>
        </p:nvSpPr>
        <p:spPr>
          <a:xfrm>
            <a:off x="5658637" y="5605126"/>
            <a:ext cx="1656184" cy="46487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ctr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dirty="0"/>
              <a:t>Company</a:t>
            </a:r>
            <a:endParaRPr kumimoji="1" lang="zh-CN" altLang="en-US" dirty="0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6976F0CB-4F00-CE4E-BFEE-6BBEF21AFAFC}"/>
              </a:ext>
            </a:extLst>
          </p:cNvPr>
          <p:cNvSpPr/>
          <p:nvPr/>
        </p:nvSpPr>
        <p:spPr>
          <a:xfrm>
            <a:off x="7340150" y="5693547"/>
            <a:ext cx="864096" cy="288032"/>
          </a:xfrm>
          <a:prstGeom prst="rightArrow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44928F-7F8C-6B47-A9AF-0881A23993A4}"/>
              </a:ext>
            </a:extLst>
          </p:cNvPr>
          <p:cNvSpPr/>
          <p:nvPr/>
        </p:nvSpPr>
        <p:spPr>
          <a:xfrm>
            <a:off x="8229575" y="5599726"/>
            <a:ext cx="1656184" cy="464871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ctr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dirty="0"/>
              <a:t>Reduce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09200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6F732D-3140-DE45-A1C6-FBCA76B9B482}"/>
              </a:ext>
            </a:extLst>
          </p:cNvPr>
          <p:cNvSpPr/>
          <p:nvPr/>
        </p:nvSpPr>
        <p:spPr>
          <a:xfrm>
            <a:off x="1604839" y="947375"/>
            <a:ext cx="9952168" cy="5909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/** 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Combiner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map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的输出是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combiner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的输入，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combiner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的输出是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reducer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的输 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  <a:cs typeface="Arial" pitchFamily="34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因为继承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Reducer </a:t>
            </a:r>
            <a:r>
              <a:rPr lang="zh-Hans" altLang="en-US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所以实现的方法与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Reducer 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大体一样，只需要注意返回值</a:t>
            </a:r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*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/</a:t>
            </a:r>
          </a:p>
          <a:p>
            <a:r>
              <a:rPr lang="en-US" altLang="zh-CN" b="1" dirty="0">
                <a:latin typeface="+mj-ea"/>
                <a:ea typeface="+mj-ea"/>
                <a:cs typeface="Arial" pitchFamily="34" charset="0"/>
              </a:rPr>
              <a:t>public class </a:t>
            </a:r>
            <a:r>
              <a:rPr lang="en-US" altLang="zh-CN" b="1" dirty="0" err="1">
                <a:latin typeface="+mj-ea"/>
                <a:ea typeface="+mj-ea"/>
                <a:cs typeface="Arial" pitchFamily="34" charset="0"/>
              </a:rPr>
              <a:t>CombinerClass</a:t>
            </a:r>
            <a:r>
              <a:rPr lang="en-US" altLang="zh-CN" b="1" dirty="0">
                <a:latin typeface="+mj-ea"/>
                <a:ea typeface="+mj-ea"/>
                <a:cs typeface="Arial" pitchFamily="34" charset="0"/>
              </a:rPr>
              <a:t> extends Reducer&lt;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Text, Rain</a:t>
            </a:r>
            <a:r>
              <a:rPr lang="en-US" altLang="zh-CN" b="1" dirty="0">
                <a:latin typeface="+mj-ea"/>
                <a:ea typeface="+mj-ea"/>
                <a:cs typeface="Arial" pitchFamily="34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latin typeface="+mj-ea"/>
                <a:ea typeface="+mj-ea"/>
                <a:cs typeface="Arial" pitchFamily="34" charset="0"/>
              </a:rPr>
              <a:t>Text, Rain</a:t>
            </a:r>
            <a:r>
              <a:rPr lang="en-US" altLang="zh-CN" b="1" dirty="0">
                <a:latin typeface="+mj-ea"/>
                <a:ea typeface="+mj-ea"/>
                <a:cs typeface="Arial" pitchFamily="34" charset="0"/>
              </a:rPr>
              <a:t>&gt;{ 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private Rain v = new Rain();//</a:t>
            </a:r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定义降雨量对象</a:t>
            </a:r>
            <a:endParaRPr lang="en-US" altLang="zh-CN" dirty="0">
              <a:latin typeface="+mj-ea"/>
              <a:ea typeface="+mj-ea"/>
              <a:cs typeface="Arial" pitchFamily="34" charset="0"/>
            </a:endParaRP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protected void reduce(Text key,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Iterable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&lt;Rain&gt; values, Reducer&lt;Text, Rain, Text, Rain&gt;.Context context)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      throws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IOException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,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InterruptedException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 {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        long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daysum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 = 0l;//</a:t>
            </a:r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累加器</a:t>
            </a:r>
            <a:endParaRPr lang="en-US" altLang="zh-CN" dirty="0">
              <a:latin typeface="+mj-ea"/>
              <a:ea typeface="+mj-ea"/>
              <a:cs typeface="Arial" pitchFamily="34" charset="0"/>
            </a:endParaRP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        long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nightsum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 = 0l;//</a:t>
            </a:r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累加器</a:t>
            </a:r>
            <a:endParaRPr lang="en-US" altLang="zh-CN" dirty="0">
              <a:latin typeface="+mj-ea"/>
              <a:ea typeface="+mj-ea"/>
              <a:cs typeface="Arial" pitchFamily="34" charset="0"/>
            </a:endParaRP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        Iterator&lt;Rain&gt; iterator =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values.iterator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();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        while(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iterator.hasNext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()){//</a:t>
            </a:r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遍历器</a:t>
            </a:r>
            <a:endParaRPr lang="en-US" altLang="zh-CN" dirty="0">
              <a:latin typeface="+mj-ea"/>
              <a:ea typeface="+mj-ea"/>
              <a:cs typeface="Arial" pitchFamily="34" charset="0"/>
            </a:endParaRP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      Rain next =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iterator.next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();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      long day =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next.getDay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();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      long night =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next.getNight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();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     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daysum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 += day;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     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nightsum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 += night;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        }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       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v.set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key.toString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(),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daysum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,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nightsum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);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        </a:t>
            </a:r>
            <a:r>
              <a:rPr lang="en-US" altLang="zh-CN" dirty="0" err="1">
                <a:latin typeface="+mj-ea"/>
                <a:ea typeface="+mj-ea"/>
                <a:cs typeface="Arial" pitchFamily="34" charset="0"/>
              </a:rPr>
              <a:t>context.write</a:t>
            </a:r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(key, v);//</a:t>
            </a:r>
            <a:r>
              <a:rPr lang="zh-CN" altLang="en-US" dirty="0">
                <a:latin typeface="+mj-ea"/>
                <a:ea typeface="+mj-ea"/>
                <a:cs typeface="Arial" pitchFamily="34" charset="0"/>
              </a:rPr>
              <a:t>输入与输出类型一致</a:t>
            </a:r>
            <a:endParaRPr lang="en-US" altLang="zh-CN" dirty="0">
              <a:latin typeface="+mj-ea"/>
              <a:ea typeface="+mj-ea"/>
              <a:cs typeface="Arial" pitchFamily="34" charset="0"/>
            </a:endParaRP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     }</a:t>
            </a:r>
          </a:p>
          <a:p>
            <a:r>
              <a:rPr lang="en-US" altLang="zh-CN" dirty="0">
                <a:latin typeface="+mj-ea"/>
                <a:ea typeface="+mj-ea"/>
                <a:cs typeface="Arial" pitchFamily="34" charset="0"/>
              </a:rPr>
              <a:t>   }</a:t>
            </a:r>
            <a:endParaRPr lang="en-US" altLang="zh-CN" dirty="0">
              <a:effectLst/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BF31F81-6953-D44B-B6D2-EC3F19B29896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压缩（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Combiner</a:t>
            </a:r>
            <a:r>
              <a:rPr lang="zh-Hans" altLang="en-US" sz="2800" dirty="0">
                <a:solidFill>
                  <a:srgbClr val="0070C0"/>
                </a:solidFill>
                <a:latin typeface="+mj-ea"/>
              </a:rPr>
              <a:t>）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63678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263</Words>
  <Application>Microsoft Macintosh PowerPoint</Application>
  <PresentationFormat>自定义</PresentationFormat>
  <Paragraphs>100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宋体</vt:lpstr>
      <vt:lpstr>微软雅黑</vt:lpstr>
      <vt:lpstr>Browallia New</vt:lpstr>
      <vt:lpstr>Segoe UI</vt:lpstr>
      <vt:lpstr>Arial</vt:lpstr>
      <vt:lpstr>Calibri</vt:lpstr>
      <vt:lpstr>Calibri Light</vt:lpstr>
      <vt:lpstr>Impact</vt:lpstr>
      <vt:lpstr>Wingdings</vt:lpstr>
      <vt:lpstr>第一PPT，www.1ppt.com</vt:lpstr>
      <vt:lpstr>主题1</vt:lpstr>
      <vt:lpstr>第9单元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186</cp:revision>
  <dcterms:created xsi:type="dcterms:W3CDTF">2017-03-14T11:17:00Z</dcterms:created>
  <dcterms:modified xsi:type="dcterms:W3CDTF">2018-10-29T07:50:47Z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