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14"/>
  </p:notesMasterIdLst>
  <p:handoutMasterIdLst>
    <p:handoutMasterId r:id="rId15"/>
  </p:handoutMasterIdLst>
  <p:sldIdLst>
    <p:sldId id="1653" r:id="rId3"/>
    <p:sldId id="10442" r:id="rId4"/>
    <p:sldId id="10443" r:id="rId5"/>
    <p:sldId id="10439" r:id="rId6"/>
    <p:sldId id="10440" r:id="rId7"/>
    <p:sldId id="10276" r:id="rId8"/>
    <p:sldId id="10278" r:id="rId9"/>
    <p:sldId id="10281" r:id="rId10"/>
    <p:sldId id="10282" r:id="rId11"/>
    <p:sldId id="10444" r:id="rId12"/>
    <p:sldId id="515" r:id="rId1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 autoAdjust="0"/>
    <p:restoredTop sz="95290" autoAdjust="0"/>
  </p:normalViewPr>
  <p:slideViewPr>
    <p:cSldViewPr>
      <p:cViewPr varScale="1">
        <p:scale>
          <a:sx n="107" d="100"/>
          <a:sy n="107" d="100"/>
        </p:scale>
        <p:origin x="184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093107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0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39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05/11/18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2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250984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42506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30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643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5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37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单词统计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495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4131881" y="1697430"/>
            <a:ext cx="759493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如何处理更多的文件</a:t>
            </a:r>
            <a:r>
              <a:rPr lang="en-US" altLang="zh-CN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如何处理</a:t>
            </a:r>
            <a:r>
              <a:rPr lang="en-US" altLang="zh-CN" sz="2000" dirty="0"/>
              <a:t>HDFS</a:t>
            </a:r>
            <a:r>
              <a:rPr lang="zh-CN" altLang="en-US" sz="2000" dirty="0"/>
              <a:t>中</a:t>
            </a:r>
            <a:r>
              <a:rPr lang="zh-Hans" altLang="en-US" sz="2000" dirty="0"/>
              <a:t> </a:t>
            </a:r>
            <a:r>
              <a:rPr lang="zh-CN" altLang="en-US" sz="2000" dirty="0"/>
              <a:t>的文件？</a:t>
            </a:r>
            <a:endParaRPr lang="en-US" altLang="zh-CN" sz="20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8FC14FD-6E53-F941-B14C-9313405D494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DF272B0D-7691-674B-A2D9-5A5F8E4B7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775" y="1024037"/>
            <a:ext cx="2808312" cy="5721224"/>
            <a:chOff x="1892" y="489"/>
            <a:chExt cx="1810" cy="3744"/>
          </a:xfrm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4D7EDB-FB2B-C842-BD2D-393A0F44394E}"/>
                </a:ext>
              </a:extLst>
            </p:cNvPr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AEBA7FD-0128-DE40-895F-E4F51A9D343E}"/>
                </a:ext>
              </a:extLst>
            </p:cNvPr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06D00F34-A220-264B-871A-7666F54A77FD}"/>
                </a:ext>
              </a:extLst>
            </p:cNvPr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E75C5D41-4429-BE4C-91FF-361BD2D2A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81EAB35-03DA-1748-BC14-55843AFFC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D5167BAE-09CA-444F-80CD-732A6E5DA5BA}"/>
                </a:ext>
              </a:extLst>
            </p:cNvPr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2600BD-05BF-E54E-A675-70D6BB209FFE}"/>
                </a:ext>
              </a:extLst>
            </p:cNvPr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4CC07A1-26CB-0D49-977C-5D31335063ED}"/>
                </a:ext>
              </a:extLst>
            </p:cNvPr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FDD848A7-FA92-1740-A5D4-48CA21F71A7F}"/>
                </a:ext>
              </a:extLst>
            </p:cNvPr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169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356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079" y="2759069"/>
            <a:ext cx="5224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单词统计程序</a:t>
            </a:r>
            <a:endParaRPr lang="en-US" sz="6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96055"/>
      </p:ext>
    </p:extLst>
  </p:cSld>
  <p:clrMapOvr>
    <a:masterClrMapping/>
  </p:clrMapOvr>
  <p:transition spd="slow" advTm="0"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D21B5-A62B-0942-9224-B5457BD788E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6E23F-2884-724F-B31E-BF3327EBB560}"/>
              </a:ext>
            </a:extLst>
          </p:cNvPr>
          <p:cNvSpPr txBox="1">
            <a:spLocks/>
          </p:cNvSpPr>
          <p:nvPr/>
        </p:nvSpPr>
        <p:spPr>
          <a:xfrm>
            <a:off x="7365479" y="2645438"/>
            <a:ext cx="2736304" cy="1330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I love dxx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I love me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I like tennis</a:t>
            </a:r>
            <a:endParaRPr kumimoji="1" lang="zh-CN" altLang="en-US" sz="2000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09CB6-4FA1-A541-9B7A-41FAC5F8C5EF}"/>
              </a:ext>
            </a:extLst>
          </p:cNvPr>
          <p:cNvSpPr txBox="1"/>
          <p:nvPr/>
        </p:nvSpPr>
        <p:spPr>
          <a:xfrm>
            <a:off x="1861309" y="1886090"/>
            <a:ext cx="1800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latin typeface="+mj-ea"/>
                <a:ea typeface="+mj-ea"/>
              </a:rPr>
              <a:t>a.txt</a:t>
            </a:r>
            <a:endParaRPr kumimoji="1" lang="zh-CN" altLang="en-US" sz="2000" b="1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D394C7-4061-DF44-8D03-040C45DC50C2}"/>
              </a:ext>
            </a:extLst>
          </p:cNvPr>
          <p:cNvSpPr txBox="1"/>
          <p:nvPr/>
        </p:nvSpPr>
        <p:spPr>
          <a:xfrm>
            <a:off x="7365479" y="1925358"/>
            <a:ext cx="1800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latin typeface="+mj-ea"/>
                <a:ea typeface="+mj-ea"/>
              </a:rPr>
              <a:t>b.txt</a:t>
            </a:r>
            <a:endParaRPr kumimoji="1" lang="zh-CN" altLang="en-US" sz="2000" b="1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F3B957-6E5D-8B47-A475-FCF813CAF8A4}"/>
              </a:ext>
            </a:extLst>
          </p:cNvPr>
          <p:cNvSpPr txBox="1"/>
          <p:nvPr/>
        </p:nvSpPr>
        <p:spPr>
          <a:xfrm>
            <a:off x="1861309" y="4359402"/>
            <a:ext cx="8496944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Hans" sz="2000" dirty="0">
                <a:latin typeface="+mj-ea"/>
                <a:ea typeface="+mj-ea"/>
              </a:rPr>
              <a:t>1:</a:t>
            </a:r>
            <a:r>
              <a:rPr kumimoji="1" lang="zh-CN" altLang="en-US" sz="2000" dirty="0">
                <a:latin typeface="+mj-ea"/>
                <a:ea typeface="+mj-ea"/>
              </a:rPr>
              <a:t>两个文件</a:t>
            </a:r>
            <a:r>
              <a:rPr kumimoji="1" lang="en-US" altLang="zh-CN" sz="2000" dirty="0" err="1">
                <a:latin typeface="+mj-ea"/>
                <a:ea typeface="+mj-ea"/>
              </a:rPr>
              <a:t>a.txt</a:t>
            </a:r>
            <a:r>
              <a:rPr kumimoji="1" lang="zh-CN" altLang="en-US" sz="2000" dirty="0">
                <a:latin typeface="+mj-ea"/>
                <a:ea typeface="+mj-ea"/>
              </a:rPr>
              <a:t>与</a:t>
            </a:r>
            <a:r>
              <a:rPr kumimoji="1" lang="en-US" altLang="zh-CN" sz="2000" dirty="0" err="1">
                <a:latin typeface="+mj-ea"/>
                <a:ea typeface="+mj-ea"/>
              </a:rPr>
              <a:t>b.txt</a:t>
            </a:r>
            <a:r>
              <a:rPr kumimoji="1" lang="en-US" altLang="zh-CN" sz="2000" dirty="0">
                <a:latin typeface="+mj-ea"/>
                <a:ea typeface="+mj-ea"/>
              </a:rPr>
              <a:t>,</a:t>
            </a:r>
            <a:r>
              <a:rPr kumimoji="1" lang="zh-CN" altLang="en-US" sz="2000" dirty="0">
                <a:latin typeface="+mj-ea"/>
                <a:ea typeface="+mj-ea"/>
              </a:rPr>
              <a:t>每个文件里有不同的单词内容。</a:t>
            </a:r>
            <a:endParaRPr kumimoji="1" lang="en-US" altLang="zh-CN" sz="2000" dirty="0">
              <a:latin typeface="+mj-ea"/>
              <a:ea typeface="+mj-ea"/>
            </a:endParaRPr>
          </a:p>
          <a:p>
            <a:r>
              <a:rPr kumimoji="1" lang="en-US" altLang="zh-CN" sz="2000" dirty="0">
                <a:latin typeface="+mj-ea"/>
                <a:ea typeface="+mj-ea"/>
              </a:rPr>
              <a:t>2:</a:t>
            </a:r>
            <a:r>
              <a:rPr kumimoji="1" lang="zh-CN" altLang="en-US" sz="2000" dirty="0">
                <a:latin typeface="+mj-ea"/>
                <a:ea typeface="+mj-ea"/>
              </a:rPr>
              <a:t>统计出</a:t>
            </a:r>
            <a:r>
              <a:rPr kumimoji="1" lang="zh-Hans" altLang="en-US" sz="2000" dirty="0">
                <a:latin typeface="+mj-ea"/>
                <a:ea typeface="+mj-ea"/>
              </a:rPr>
              <a:t> </a:t>
            </a:r>
            <a:r>
              <a:rPr kumimoji="1" lang="zh-CN" altLang="en-US" sz="2000" dirty="0">
                <a:latin typeface="+mj-ea"/>
                <a:ea typeface="+mj-ea"/>
              </a:rPr>
              <a:t>每个单词在各自文件里出现的次数。</a:t>
            </a:r>
            <a:endParaRPr kumimoji="1" lang="en-US" altLang="zh-CN" sz="2000" dirty="0">
              <a:latin typeface="+mj-ea"/>
              <a:ea typeface="+mj-ea"/>
            </a:endParaRPr>
          </a:p>
          <a:p>
            <a:r>
              <a:rPr kumimoji="1" lang="en-US" altLang="zh-Hans" sz="2000" dirty="0">
                <a:latin typeface="+mj-ea"/>
                <a:ea typeface="+mj-ea"/>
              </a:rPr>
              <a:t>3:</a:t>
            </a:r>
            <a:r>
              <a:rPr kumimoji="1" lang="zh-CN" altLang="en-US" sz="2000" dirty="0">
                <a:latin typeface="+mj-ea"/>
                <a:ea typeface="+mj-ea"/>
              </a:rPr>
              <a:t>输出的格式如下</a:t>
            </a:r>
            <a:r>
              <a:rPr kumimoji="1" lang="zh-Hans" altLang="en-US" sz="2000" dirty="0">
                <a:latin typeface="+mj-ea"/>
                <a:ea typeface="+mj-ea"/>
              </a:rPr>
              <a:t>：</a:t>
            </a:r>
            <a:endParaRPr kumimoji="1"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love </a:t>
            </a:r>
            <a:r>
              <a:rPr lang="en-US" altLang="zh-CN" sz="2000" dirty="0" err="1">
                <a:solidFill>
                  <a:srgbClr val="3933FF"/>
                </a:solidFill>
                <a:latin typeface="+mj-ea"/>
                <a:ea typeface="+mj-ea"/>
              </a:rPr>
              <a:t>a.txt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=&gt;</a:t>
            </a:r>
            <a:r>
              <a:rPr lang="en-US" altLang="zh-Hans" sz="2000" dirty="0">
                <a:solidFill>
                  <a:srgbClr val="3933FF"/>
                </a:solidFill>
                <a:latin typeface="+mj-ea"/>
                <a:ea typeface="+mj-ea"/>
              </a:rPr>
              <a:t>1</a:t>
            </a:r>
          </a:p>
          <a:p>
            <a:r>
              <a:rPr kumimoji="1"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love </a:t>
            </a:r>
            <a:r>
              <a:rPr lang="en-US" altLang="zh-CN" sz="2000" dirty="0" err="1">
                <a:solidFill>
                  <a:srgbClr val="3933FF"/>
                </a:solidFill>
                <a:latin typeface="+mj-ea"/>
                <a:ea typeface="+mj-ea"/>
              </a:rPr>
              <a:t>b.txt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=&gt;2</a:t>
            </a:r>
            <a:endParaRPr kumimoji="1" lang="zh-CN" altLang="en-US" sz="2000" dirty="0">
              <a:latin typeface="+mj-ea"/>
              <a:ea typeface="+mj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DCA26BD-CCBF-5B4A-84CB-0A155111CA1E}"/>
              </a:ext>
            </a:extLst>
          </p:cNvPr>
          <p:cNvSpPr txBox="1">
            <a:spLocks/>
          </p:cNvSpPr>
          <p:nvPr/>
        </p:nvSpPr>
        <p:spPr>
          <a:xfrm>
            <a:off x="1861309" y="2647527"/>
            <a:ext cx="2736304" cy="1330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I like MapReduce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I like Hadoop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</a:rPr>
              <a:t>I love you</a:t>
            </a:r>
            <a:endParaRPr kumimoji="1" lang="zh-CN" altLang="en-US" sz="2000" dirty="0">
              <a:latin typeface="+mj-ea"/>
              <a:ea typeface="+mj-ea"/>
            </a:endParaRPr>
          </a:p>
        </p:txBody>
      </p:sp>
      <p:sp>
        <p:nvSpPr>
          <p:cNvPr id="8" name="爆炸形 2 7">
            <a:extLst>
              <a:ext uri="{FF2B5EF4-FFF2-40B4-BE49-F238E27FC236}">
                <a16:creationId xmlns:a16="http://schemas.microsoft.com/office/drawing/2014/main" id="{367557AE-4775-9043-8D43-867E73D88C8C}"/>
              </a:ext>
            </a:extLst>
          </p:cNvPr>
          <p:cNvSpPr/>
          <p:nvPr/>
        </p:nvSpPr>
        <p:spPr>
          <a:xfrm>
            <a:off x="4201569" y="1097419"/>
            <a:ext cx="2947886" cy="1577342"/>
          </a:xfrm>
          <a:prstGeom prst="irregularSeal2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400" b="1" dirty="0"/>
              <a:t>涉及多个文件的处理</a:t>
            </a:r>
          </a:p>
        </p:txBody>
      </p:sp>
    </p:spTree>
    <p:extLst>
      <p:ext uri="{BB962C8B-B14F-4D97-AF65-F5344CB8AC3E}">
        <p14:creationId xmlns:p14="http://schemas.microsoft.com/office/powerpoint/2010/main" val="2273549130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0C55C5-17BC-DE4C-A164-9E9D008B8C2A}"/>
              </a:ext>
            </a:extLst>
          </p:cNvPr>
          <p:cNvSpPr txBox="1"/>
          <p:nvPr/>
        </p:nvSpPr>
        <p:spPr>
          <a:xfrm>
            <a:off x="2613395" y="1600101"/>
            <a:ext cx="762926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+mj-ea"/>
                <a:ea typeface="+mj-ea"/>
              </a:rPr>
              <a:t>一个</a:t>
            </a:r>
            <a:r>
              <a:rPr kumimoji="1" lang="en-US" altLang="zh-CN" sz="2000" dirty="0">
                <a:latin typeface="+mj-ea"/>
                <a:ea typeface="+mj-ea"/>
              </a:rPr>
              <a:t>MapReduce</a:t>
            </a:r>
            <a:r>
              <a:rPr kumimoji="1" lang="zh-CN" altLang="en-US" sz="2000" dirty="0">
                <a:latin typeface="+mj-ea"/>
                <a:ea typeface="+mj-ea"/>
              </a:rPr>
              <a:t>程序可以处理更多个文件，而不限于一个文件</a:t>
            </a:r>
            <a:endParaRPr kumimoji="1" lang="en-US" altLang="zh-CN" sz="2000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86487CB-2241-ED47-84B3-3E73426B3DF8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多文件处理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13BA56-7938-D94F-AE9F-D9FBD9E4F37F}"/>
              </a:ext>
            </a:extLst>
          </p:cNvPr>
          <p:cNvSpPr/>
          <p:nvPr/>
        </p:nvSpPr>
        <p:spPr>
          <a:xfrm>
            <a:off x="2460995" y="3743573"/>
            <a:ext cx="1080120" cy="936104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3E00FF-BC52-5F46-A728-ECFDFCD136E4}"/>
              </a:ext>
            </a:extLst>
          </p:cNvPr>
          <p:cNvSpPr/>
          <p:nvPr/>
        </p:nvSpPr>
        <p:spPr>
          <a:xfrm>
            <a:off x="2613395" y="3895973"/>
            <a:ext cx="1080120" cy="936104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9BB880-9EB6-6145-B08F-4BEE86086A5D}"/>
              </a:ext>
            </a:extLst>
          </p:cNvPr>
          <p:cNvSpPr/>
          <p:nvPr/>
        </p:nvSpPr>
        <p:spPr>
          <a:xfrm>
            <a:off x="2765795" y="4048373"/>
            <a:ext cx="1080120" cy="936104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81380F-C782-2445-A810-7848887F423B}"/>
              </a:ext>
            </a:extLst>
          </p:cNvPr>
          <p:cNvSpPr txBox="1"/>
          <p:nvPr/>
        </p:nvSpPr>
        <p:spPr>
          <a:xfrm>
            <a:off x="2401689" y="320948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</a:rPr>
              <a:t>多个文件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B110E2-0069-0642-AC92-E564D686FA6F}"/>
              </a:ext>
            </a:extLst>
          </p:cNvPr>
          <p:cNvSpPr/>
          <p:nvPr/>
        </p:nvSpPr>
        <p:spPr>
          <a:xfrm>
            <a:off x="6222179" y="3976365"/>
            <a:ext cx="1080120" cy="936104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DDA0D9-47DE-CD47-BFAB-16787B797898}"/>
              </a:ext>
            </a:extLst>
          </p:cNvPr>
          <p:cNvSpPr txBox="1"/>
          <p:nvPr/>
        </p:nvSpPr>
        <p:spPr>
          <a:xfrm>
            <a:off x="5924226" y="3546966"/>
            <a:ext cx="1708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+mj-ea"/>
                <a:ea typeface="+mj-ea"/>
              </a:rPr>
              <a:t>MapReduce</a:t>
            </a:r>
            <a:endParaRPr kumimoji="1" lang="zh-CN" altLang="en-US" sz="2000" b="1" dirty="0">
              <a:latin typeface="+mj-ea"/>
              <a:ea typeface="+mj-ea"/>
            </a:endParaRPr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44F8B027-32D3-D34E-96F1-0798A6381E22}"/>
              </a:ext>
            </a:extLst>
          </p:cNvPr>
          <p:cNvSpPr/>
          <p:nvPr/>
        </p:nvSpPr>
        <p:spPr>
          <a:xfrm>
            <a:off x="3948966" y="4127771"/>
            <a:ext cx="2170161" cy="576064"/>
          </a:xfrm>
          <a:prstGeom prst="lef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C53BCB-8CCB-C14A-90D5-8851A18AC386}"/>
              </a:ext>
            </a:extLst>
          </p:cNvPr>
          <p:cNvSpPr txBox="1"/>
          <p:nvPr/>
        </p:nvSpPr>
        <p:spPr>
          <a:xfrm>
            <a:off x="4764635" y="37763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</a:rPr>
              <a:t>读取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1CB104A5-67E4-C343-8804-9FF514B91251}"/>
              </a:ext>
            </a:extLst>
          </p:cNvPr>
          <p:cNvSpPr/>
          <p:nvPr/>
        </p:nvSpPr>
        <p:spPr>
          <a:xfrm>
            <a:off x="7528601" y="4169697"/>
            <a:ext cx="2005946" cy="534137"/>
          </a:xfrm>
          <a:prstGeom prst="righ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98C074-85D5-1B43-8ADA-06F2F1827277}"/>
              </a:ext>
            </a:extLst>
          </p:cNvPr>
          <p:cNvSpPr txBox="1"/>
          <p:nvPr/>
        </p:nvSpPr>
        <p:spPr>
          <a:xfrm>
            <a:off x="8153424" y="37897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</a:rPr>
              <a:t>输出</a:t>
            </a:r>
          </a:p>
        </p:txBody>
      </p:sp>
      <p:sp>
        <p:nvSpPr>
          <p:cNvPr id="20" name="罐形 19">
            <a:extLst>
              <a:ext uri="{FF2B5EF4-FFF2-40B4-BE49-F238E27FC236}">
                <a16:creationId xmlns:a16="http://schemas.microsoft.com/office/drawing/2014/main" id="{306CCF49-975C-8F4F-9F1A-6C2BFE38B2FE}"/>
              </a:ext>
            </a:extLst>
          </p:cNvPr>
          <p:cNvSpPr/>
          <p:nvPr/>
        </p:nvSpPr>
        <p:spPr>
          <a:xfrm>
            <a:off x="9619310" y="3743573"/>
            <a:ext cx="1080120" cy="1338785"/>
          </a:xfrm>
          <a:prstGeom prst="can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8C7909-1D00-0648-B924-8032E12487B6}"/>
              </a:ext>
            </a:extLst>
          </p:cNvPr>
          <p:cNvSpPr txBox="1"/>
          <p:nvPr/>
        </p:nvSpPr>
        <p:spPr>
          <a:xfrm>
            <a:off x="9810556" y="32594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</a:rPr>
              <a:t>存储</a:t>
            </a:r>
          </a:p>
        </p:txBody>
      </p:sp>
    </p:spTree>
    <p:extLst>
      <p:ext uri="{BB962C8B-B14F-4D97-AF65-F5344CB8AC3E}">
        <p14:creationId xmlns:p14="http://schemas.microsoft.com/office/powerpoint/2010/main" val="3852465074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DB7DE0-53DF-5748-8A45-3B51069A291A}"/>
              </a:ext>
            </a:extLst>
          </p:cNvPr>
          <p:cNvSpPr/>
          <p:nvPr/>
        </p:nvSpPr>
        <p:spPr>
          <a:xfrm>
            <a:off x="1676847" y="2248173"/>
            <a:ext cx="964907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+mj-ea"/>
                <a:ea typeface="+mj-ea"/>
              </a:rPr>
              <a:t>Linux</a:t>
            </a:r>
            <a:r>
              <a:rPr lang="zh-CN" altLang="en-US" sz="2000" b="1" dirty="0">
                <a:latin typeface="+mj-ea"/>
                <a:ea typeface="+mj-ea"/>
              </a:rPr>
              <a:t>路径，一个文件的路径形式：</a:t>
            </a:r>
            <a:endParaRPr lang="en-US" altLang="zh-CN" sz="2000" b="1" dirty="0">
              <a:latin typeface="+mj-ea"/>
              <a:ea typeface="+mj-ea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j-ea"/>
                <a:ea typeface="+mj-ea"/>
              </a:rPr>
              <a:t>FileInputFormat.setInputPaths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 err="1">
                <a:latin typeface="+mj-ea"/>
                <a:ea typeface="+mj-ea"/>
              </a:rPr>
              <a:t>job,new</a:t>
            </a:r>
            <a:r>
              <a:rPr lang="en-US" altLang="zh-CN" sz="2000" dirty="0">
                <a:latin typeface="+mj-ea"/>
                <a:ea typeface="+mj-ea"/>
              </a:rPr>
              <a:t> Path(</a:t>
            </a:r>
            <a:r>
              <a:rPr lang="en-US" altLang="zh-CN" sz="2000" b="1" dirty="0">
                <a:latin typeface="+mj-ea"/>
                <a:ea typeface="+mj-ea"/>
              </a:rPr>
              <a:t>"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/Users/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wangjianfeng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/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a.txt</a:t>
            </a:r>
            <a:r>
              <a:rPr lang="en-US" altLang="zh-CN" sz="2000" b="1" dirty="0">
                <a:latin typeface="+mj-ea"/>
                <a:ea typeface="+mj-ea"/>
              </a:rPr>
              <a:t>"</a:t>
            </a:r>
            <a:r>
              <a:rPr lang="en-US" altLang="zh-CN" sz="2000" dirty="0">
                <a:latin typeface="+mj-ea"/>
                <a:ea typeface="+mj-ea"/>
              </a:rPr>
              <a:t>));</a:t>
            </a:r>
          </a:p>
          <a:p>
            <a:r>
              <a:rPr lang="en-US" altLang="zh-CN" sz="2000" b="1" dirty="0">
                <a:latin typeface="+mj-ea"/>
                <a:ea typeface="+mj-ea"/>
              </a:rPr>
              <a:t>Linux</a:t>
            </a:r>
            <a:r>
              <a:rPr lang="zh-CN" altLang="en-US" sz="2000" b="1" dirty="0">
                <a:latin typeface="+mj-ea"/>
                <a:ea typeface="+mj-ea"/>
              </a:rPr>
              <a:t>路径，多个文件只要定位到文件目录：</a:t>
            </a:r>
            <a:endParaRPr lang="en-US" altLang="zh-CN" sz="2000" b="1" dirty="0">
              <a:latin typeface="+mj-ea"/>
              <a:ea typeface="+mj-ea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j-ea"/>
                <a:ea typeface="+mj-ea"/>
              </a:rPr>
              <a:t>FileInputFormat.setInputPaths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 err="1">
                <a:latin typeface="+mj-ea"/>
                <a:ea typeface="+mj-ea"/>
              </a:rPr>
              <a:t>job,new</a:t>
            </a:r>
            <a:r>
              <a:rPr lang="en-US" altLang="zh-CN" sz="2000" dirty="0">
                <a:latin typeface="+mj-ea"/>
                <a:ea typeface="+mj-ea"/>
              </a:rPr>
              <a:t> Path("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/Users/</a:t>
            </a:r>
            <a:r>
              <a:rPr lang="en-US" altLang="zh-CN" sz="2000" b="1" dirty="0" err="1">
                <a:solidFill>
                  <a:srgbClr val="0000FF"/>
                </a:solidFill>
                <a:latin typeface="+mj-ea"/>
                <a:ea typeface="+mj-ea"/>
              </a:rPr>
              <a:t>wangjianfeng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/</a:t>
            </a:r>
            <a:r>
              <a:rPr lang="en-US" altLang="zh-CN" sz="2000" dirty="0">
                <a:latin typeface="+mj-ea"/>
                <a:ea typeface="+mj-ea"/>
              </a:rPr>
              <a:t>"));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D63FBC6-0F13-1341-8D4A-0CA512B58D70}"/>
              </a:ext>
            </a:extLst>
          </p:cNvPr>
          <p:cNvSpPr txBox="1">
            <a:spLocks/>
          </p:cNvSpPr>
          <p:nvPr/>
        </p:nvSpPr>
        <p:spPr>
          <a:xfrm>
            <a:off x="6933431" y="198948"/>
            <a:ext cx="567272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知识点：如何配置指定多个文件</a:t>
            </a:r>
            <a:endParaRPr lang="zh-CN" altLang="en-US" sz="28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A0FAD8-C51B-C44F-B815-F41DDD609255}"/>
              </a:ext>
            </a:extLst>
          </p:cNvPr>
          <p:cNvSpPr/>
          <p:nvPr/>
        </p:nvSpPr>
        <p:spPr>
          <a:xfrm>
            <a:off x="1676847" y="4749001"/>
            <a:ext cx="964907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+mj-ea"/>
                <a:ea typeface="+mj-ea"/>
              </a:rPr>
              <a:t>hdfs</a:t>
            </a:r>
            <a:r>
              <a:rPr lang="zh-CN" altLang="en-US" sz="2000" b="1" dirty="0">
                <a:latin typeface="+mj-ea"/>
                <a:ea typeface="+mj-ea"/>
              </a:rPr>
              <a:t>路径，一个文件的路径形</a:t>
            </a:r>
            <a:r>
              <a:rPr lang="zh-CN" altLang="en-US" sz="2000" dirty="0">
                <a:latin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 err="1">
                <a:latin typeface="+mj-ea"/>
                <a:ea typeface="+mj-ea"/>
              </a:rPr>
              <a:t>FileInputFormat.setInputPaths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>
                <a:solidFill>
                  <a:srgbClr val="7E504F"/>
                </a:solidFill>
                <a:latin typeface="+mj-ea"/>
                <a:ea typeface="+mj-ea"/>
              </a:rPr>
              <a:t>job</a:t>
            </a:r>
            <a:r>
              <a:rPr lang="en-US" altLang="zh-CN" sz="2000" dirty="0">
                <a:latin typeface="+mj-ea"/>
                <a:ea typeface="+mj-ea"/>
              </a:rPr>
              <a:t>, </a:t>
            </a:r>
            <a:r>
              <a:rPr lang="en-US" altLang="zh-CN" sz="2000" dirty="0">
                <a:solidFill>
                  <a:srgbClr val="931A68"/>
                </a:solidFill>
                <a:latin typeface="+mj-ea"/>
                <a:ea typeface="+mj-ea"/>
              </a:rPr>
              <a:t>new</a:t>
            </a:r>
            <a:r>
              <a:rPr lang="en-US" altLang="zh-CN" sz="2000" dirty="0">
                <a:latin typeface="+mj-ea"/>
                <a:ea typeface="+mj-ea"/>
              </a:rPr>
              <a:t> Path(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"</a:t>
            </a:r>
            <a:r>
              <a:rPr lang="en-US" altLang="zh-CN" sz="2000" b="1" dirty="0" err="1">
                <a:solidFill>
                  <a:srgbClr val="3933FF"/>
                </a:solidFill>
                <a:latin typeface="+mj-ea"/>
                <a:ea typeface="+mj-ea"/>
              </a:rPr>
              <a:t>hdfs</a:t>
            </a:r>
            <a:r>
              <a:rPr lang="en-US" altLang="zh-CN" sz="2000" b="1" dirty="0">
                <a:solidFill>
                  <a:srgbClr val="3933FF"/>
                </a:solidFill>
                <a:latin typeface="+mj-ea"/>
                <a:ea typeface="+mj-ea"/>
              </a:rPr>
              <a:t>://127.0.0.1:9000/</a:t>
            </a:r>
            <a:r>
              <a:rPr lang="en-US" altLang="zh-CN" sz="2000" b="1" dirty="0" err="1">
                <a:solidFill>
                  <a:srgbClr val="3933FF"/>
                </a:solidFill>
                <a:latin typeface="+mj-ea"/>
                <a:ea typeface="+mj-ea"/>
              </a:rPr>
              <a:t>a.txt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"</a:t>
            </a:r>
            <a:r>
              <a:rPr lang="en-US" altLang="zh-CN" sz="2000" dirty="0">
                <a:latin typeface="+mj-ea"/>
                <a:ea typeface="+mj-ea"/>
              </a:rPr>
              <a:t>));</a:t>
            </a:r>
            <a:r>
              <a:rPr lang="en-US" altLang="zh-CN" sz="2000" dirty="0">
                <a:solidFill>
                  <a:srgbClr val="4E9072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zh-CN" sz="2000" b="1" dirty="0" err="1">
                <a:latin typeface="+mj-ea"/>
                <a:ea typeface="+mj-ea"/>
              </a:rPr>
              <a:t>hdfs</a:t>
            </a:r>
            <a:r>
              <a:rPr lang="zh-CN" altLang="en-US" sz="2000" b="1" dirty="0">
                <a:latin typeface="+mj-ea"/>
                <a:ea typeface="+mj-ea"/>
              </a:rPr>
              <a:t>路径，多个文件只要定位到文件目录：</a:t>
            </a:r>
          </a:p>
          <a:p>
            <a:r>
              <a:rPr lang="en-US" altLang="zh-CN" sz="2000" dirty="0" err="1">
                <a:latin typeface="+mj-ea"/>
                <a:ea typeface="+mj-ea"/>
              </a:rPr>
              <a:t>FileOutputFormat.setOutputPath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>
                <a:solidFill>
                  <a:srgbClr val="7E504F"/>
                </a:solidFill>
                <a:latin typeface="+mj-ea"/>
                <a:ea typeface="+mj-ea"/>
              </a:rPr>
              <a:t>job</a:t>
            </a:r>
            <a:r>
              <a:rPr lang="en-US" altLang="zh-CN" sz="2000" dirty="0">
                <a:latin typeface="+mj-ea"/>
                <a:ea typeface="+mj-ea"/>
              </a:rPr>
              <a:t>, </a:t>
            </a:r>
            <a:r>
              <a:rPr lang="en-US" altLang="zh-CN" sz="2000" dirty="0">
                <a:solidFill>
                  <a:srgbClr val="931A68"/>
                </a:solidFill>
                <a:latin typeface="+mj-ea"/>
                <a:ea typeface="+mj-ea"/>
              </a:rPr>
              <a:t>new</a:t>
            </a:r>
            <a:r>
              <a:rPr lang="en-US" altLang="zh-CN" sz="2000" dirty="0">
                <a:latin typeface="+mj-ea"/>
                <a:ea typeface="+mj-ea"/>
              </a:rPr>
              <a:t> Path(</a:t>
            </a:r>
            <a:r>
              <a:rPr lang="en-US" altLang="zh-CN" sz="2000" dirty="0">
                <a:solidFill>
                  <a:srgbClr val="3933FF"/>
                </a:solidFill>
                <a:latin typeface="+mj-ea"/>
                <a:ea typeface="+mj-ea"/>
              </a:rPr>
              <a:t>"</a:t>
            </a:r>
            <a:r>
              <a:rPr lang="en-US" altLang="zh-CN" sz="2000" b="1" dirty="0" err="1">
                <a:solidFill>
                  <a:srgbClr val="3933FF"/>
                </a:solidFill>
                <a:latin typeface="+mj-ea"/>
                <a:ea typeface="+mj-ea"/>
              </a:rPr>
              <a:t>hdfs</a:t>
            </a:r>
            <a:r>
              <a:rPr lang="en-US" altLang="zh-CN" sz="2000" b="1" dirty="0">
                <a:solidFill>
                  <a:srgbClr val="3933FF"/>
                </a:solidFill>
                <a:latin typeface="+mj-ea"/>
                <a:ea typeface="+mj-ea"/>
              </a:rPr>
              <a:t>://127.0.0.1:9000/a/"</a:t>
            </a:r>
            <a:r>
              <a:rPr lang="en-US" altLang="zh-CN" sz="2000" dirty="0">
                <a:latin typeface="+mj-ea"/>
                <a:ea typeface="+mj-ea"/>
              </a:rPr>
              <a:t>));</a:t>
            </a:r>
            <a:endParaRPr lang="zh-CN" altLang="en-US" sz="2000" dirty="0">
              <a:effectLst/>
              <a:latin typeface="+mj-ea"/>
              <a:ea typeface="+mj-ea"/>
            </a:endParaRPr>
          </a:p>
        </p:txBody>
      </p:sp>
      <p:sp>
        <p:nvSpPr>
          <p:cNvPr id="4" name="爆炸形 2 3">
            <a:extLst>
              <a:ext uri="{FF2B5EF4-FFF2-40B4-BE49-F238E27FC236}">
                <a16:creationId xmlns:a16="http://schemas.microsoft.com/office/drawing/2014/main" id="{026A1021-BAD0-0644-B2D7-9F09E1696FB1}"/>
              </a:ext>
            </a:extLst>
          </p:cNvPr>
          <p:cNvSpPr/>
          <p:nvPr/>
        </p:nvSpPr>
        <p:spPr>
          <a:xfrm>
            <a:off x="4557167" y="965133"/>
            <a:ext cx="4752528" cy="1034747"/>
          </a:xfrm>
          <a:prstGeom prst="irregularSeal2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b="1" dirty="0"/>
              <a:t>在启动方法中配置</a:t>
            </a:r>
          </a:p>
        </p:txBody>
      </p:sp>
    </p:spTree>
    <p:extLst>
      <p:ext uri="{BB962C8B-B14F-4D97-AF65-F5344CB8AC3E}">
        <p14:creationId xmlns:p14="http://schemas.microsoft.com/office/powerpoint/2010/main" val="159510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B7A60F-A73A-714A-AF9E-1E5AFB9775FB}"/>
              </a:ext>
            </a:extLst>
          </p:cNvPr>
          <p:cNvSpPr/>
          <p:nvPr/>
        </p:nvSpPr>
        <p:spPr>
          <a:xfrm>
            <a:off x="2756967" y="2320181"/>
            <a:ext cx="792088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map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程序中通过如下获取文件名</a:t>
            </a:r>
            <a:endParaRPr lang="en-US" altLang="zh-CN" sz="2000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en-US" altLang="zh-CN" sz="2000" dirty="0" err="1">
                <a:latin typeface="+mj-ea"/>
                <a:ea typeface="+mj-ea"/>
              </a:rPr>
              <a:t>FileSplit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solidFill>
                  <a:srgbClr val="7E504F"/>
                </a:solidFill>
                <a:latin typeface="+mj-ea"/>
                <a:ea typeface="+mj-ea"/>
              </a:rPr>
              <a:t>fs</a:t>
            </a:r>
            <a:r>
              <a:rPr lang="en-US" altLang="zh-CN" sz="2000" dirty="0">
                <a:latin typeface="+mj-ea"/>
                <a:ea typeface="+mj-ea"/>
              </a:rPr>
              <a:t> = (</a:t>
            </a:r>
            <a:r>
              <a:rPr lang="en-US" altLang="zh-CN" sz="2000" dirty="0" err="1">
                <a:latin typeface="+mj-ea"/>
                <a:ea typeface="+mj-ea"/>
              </a:rPr>
              <a:t>FileSplit</a:t>
            </a:r>
            <a:r>
              <a:rPr lang="en-US" altLang="zh-CN" sz="2000" dirty="0">
                <a:latin typeface="+mj-ea"/>
                <a:ea typeface="+mj-ea"/>
              </a:rPr>
              <a:t>) </a:t>
            </a:r>
            <a:r>
              <a:rPr lang="en-US" altLang="zh-CN" sz="2000" dirty="0" err="1">
                <a:solidFill>
                  <a:srgbClr val="7E504F"/>
                </a:solidFill>
                <a:latin typeface="+mj-ea"/>
                <a:ea typeface="+mj-ea"/>
              </a:rPr>
              <a:t>context</a:t>
            </a:r>
            <a:r>
              <a:rPr lang="en-US" altLang="zh-CN" sz="2000" dirty="0" err="1">
                <a:latin typeface="+mj-ea"/>
                <a:ea typeface="+mj-ea"/>
              </a:rPr>
              <a:t>.getInputSplit</a:t>
            </a:r>
            <a:r>
              <a:rPr lang="en-US" altLang="zh-CN" sz="2000" dirty="0">
                <a:latin typeface="+mj-ea"/>
                <a:ea typeface="+mj-ea"/>
              </a:rPr>
              <a:t>();</a:t>
            </a:r>
          </a:p>
          <a:p>
            <a:r>
              <a:rPr lang="en-US" altLang="zh-CN" sz="2000" dirty="0">
                <a:latin typeface="+mj-ea"/>
                <a:ea typeface="+mj-ea"/>
              </a:rPr>
              <a:t>	String </a:t>
            </a:r>
            <a:r>
              <a:rPr lang="en-US" altLang="zh-CN" sz="2000" dirty="0" err="1">
                <a:solidFill>
                  <a:srgbClr val="7E504F"/>
                </a:solidFill>
                <a:latin typeface="+mj-ea"/>
                <a:ea typeface="+mj-ea"/>
              </a:rPr>
              <a:t>fileName</a:t>
            </a:r>
            <a:r>
              <a:rPr lang="en-US" altLang="zh-CN" sz="2000" dirty="0">
                <a:latin typeface="+mj-ea"/>
                <a:ea typeface="+mj-ea"/>
              </a:rPr>
              <a:t> = </a:t>
            </a:r>
            <a:r>
              <a:rPr lang="en-US" altLang="zh-CN" sz="2000" dirty="0" err="1">
                <a:solidFill>
                  <a:srgbClr val="7E504F"/>
                </a:solidFill>
                <a:latin typeface="+mj-ea"/>
                <a:ea typeface="+mj-ea"/>
              </a:rPr>
              <a:t>fs</a:t>
            </a:r>
            <a:r>
              <a:rPr lang="en-US" altLang="zh-CN" sz="2000" dirty="0" err="1">
                <a:latin typeface="+mj-ea"/>
                <a:ea typeface="+mj-ea"/>
              </a:rPr>
              <a:t>.getPath</a:t>
            </a:r>
            <a:r>
              <a:rPr lang="en-US" altLang="zh-CN" sz="2000" dirty="0">
                <a:latin typeface="+mj-ea"/>
                <a:ea typeface="+mj-ea"/>
              </a:rPr>
              <a:t>().</a:t>
            </a:r>
            <a:r>
              <a:rPr lang="en-US" altLang="zh-CN" sz="2000" dirty="0" err="1">
                <a:latin typeface="+mj-ea"/>
                <a:ea typeface="+mj-ea"/>
              </a:rPr>
              <a:t>getName</a:t>
            </a:r>
            <a:r>
              <a:rPr lang="en-US" altLang="zh-CN" sz="2000" dirty="0">
                <a:latin typeface="+mj-ea"/>
                <a:ea typeface="+mj-ea"/>
              </a:rPr>
              <a:t>();</a:t>
            </a:r>
            <a:endParaRPr lang="en-US" altLang="zh-CN" sz="2000" dirty="0">
              <a:effectLst/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71AE619-DAFD-CF42-8256-226EED34ECF4}"/>
              </a:ext>
            </a:extLst>
          </p:cNvPr>
          <p:cNvSpPr txBox="1">
            <a:spLocks/>
          </p:cNvSpPr>
          <p:nvPr/>
        </p:nvSpPr>
        <p:spPr>
          <a:xfrm>
            <a:off x="8157567" y="198948"/>
            <a:ext cx="4448586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知识点：程序获取文件名</a:t>
            </a:r>
            <a:endParaRPr lang="zh-CN" altLang="en-US" sz="2800" dirty="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4F20D-5B0F-1A45-A853-4EA37C4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8" y="3486210"/>
            <a:ext cx="0" cy="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Hans" altLang="en-US" sz="2000" dirty="0"/>
              <a:t> </a:t>
            </a: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8FB780-E9B7-F540-A986-F677594F7ECF}"/>
              </a:ext>
            </a:extLst>
          </p:cNvPr>
          <p:cNvSpPr/>
          <p:nvPr/>
        </p:nvSpPr>
        <p:spPr>
          <a:xfrm>
            <a:off x="4216035" y="1839061"/>
            <a:ext cx="64293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latin typeface="+mj-ea"/>
                <a:ea typeface="+mj-ea"/>
              </a:rPr>
              <a:t>map&lt;</a:t>
            </a:r>
            <a:r>
              <a:rPr kumimoji="1" lang="zh-CN" altLang="en-US" sz="2000" dirty="0">
                <a:latin typeface="+mj-ea"/>
                <a:ea typeface="+mj-ea"/>
              </a:rPr>
              <a:t>单词</a:t>
            </a:r>
            <a:r>
              <a:rPr kumimoji="1" lang="zh-Hans" altLang="en-US" sz="2000" dirty="0">
                <a:latin typeface="+mj-ea"/>
                <a:ea typeface="+mj-ea"/>
              </a:rPr>
              <a:t>，</a:t>
            </a:r>
            <a:r>
              <a:rPr kumimoji="1" lang="zh-CN" altLang="en-US" sz="2000" dirty="0">
                <a:latin typeface="+mj-ea"/>
                <a:ea typeface="+mj-ea"/>
              </a:rPr>
              <a:t>文件名</a:t>
            </a:r>
            <a:r>
              <a:rPr kumimoji="1" lang="en-US" altLang="zh-CN" sz="2000" dirty="0">
                <a:latin typeface="+mj-ea"/>
                <a:ea typeface="+mj-ea"/>
              </a:rPr>
              <a:t>&gt;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57B54EB-AAE8-1848-AF14-4C41D393057E}"/>
              </a:ext>
            </a:extLst>
          </p:cNvPr>
          <p:cNvSpPr txBox="1">
            <a:spLocks/>
          </p:cNvSpPr>
          <p:nvPr/>
        </p:nvSpPr>
        <p:spPr>
          <a:xfrm>
            <a:off x="7653511" y="198948"/>
            <a:ext cx="495264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构建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MapReduce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输出模型</a:t>
            </a:r>
            <a:endParaRPr lang="zh-CN" altLang="en-US" sz="2800" dirty="0"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2CE8BD-11FA-F54F-A282-D73F802862FC}"/>
              </a:ext>
            </a:extLst>
          </p:cNvPr>
          <p:cNvSpPr/>
          <p:nvPr/>
        </p:nvSpPr>
        <p:spPr>
          <a:xfrm>
            <a:off x="1191699" y="5164518"/>
            <a:ext cx="16886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3933FF"/>
                </a:solidFill>
                <a:latin typeface="+mj-ea"/>
              </a:rPr>
              <a:t>love </a:t>
            </a:r>
            <a:r>
              <a:rPr lang="en-US" altLang="zh-CN" dirty="0" err="1">
                <a:solidFill>
                  <a:srgbClr val="3933FF"/>
                </a:solidFill>
                <a:latin typeface="+mj-ea"/>
              </a:rPr>
              <a:t>b.txt</a:t>
            </a:r>
            <a:r>
              <a:rPr lang="en-US" altLang="zh-CN" dirty="0">
                <a:solidFill>
                  <a:srgbClr val="3933FF"/>
                </a:solidFill>
                <a:latin typeface="+mj-ea"/>
              </a:rPr>
              <a:t>=&gt;2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7966EE-6018-EF4C-9187-6F45E6F65C8A}"/>
              </a:ext>
            </a:extLst>
          </p:cNvPr>
          <p:cNvSpPr/>
          <p:nvPr/>
        </p:nvSpPr>
        <p:spPr>
          <a:xfrm>
            <a:off x="4216035" y="5128493"/>
            <a:ext cx="64293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reducer&lt;</a:t>
            </a:r>
            <a:r>
              <a:rPr lang="zh-CN" altLang="en-US" sz="2000" dirty="0">
                <a:latin typeface="+mj-ea"/>
                <a:ea typeface="+mj-ea"/>
              </a:rPr>
              <a:t>单词，文件名</a:t>
            </a:r>
            <a:r>
              <a:rPr lang="en-US" altLang="zh-CN" sz="2000" dirty="0">
                <a:latin typeface="+mj-ea"/>
                <a:ea typeface="+mj-ea"/>
              </a:rPr>
              <a:t>=&gt;</a:t>
            </a:r>
            <a:r>
              <a:rPr lang="zh-CN" altLang="en-US" sz="2000" dirty="0">
                <a:latin typeface="+mj-ea"/>
                <a:ea typeface="+mj-ea"/>
              </a:rPr>
              <a:t>单词数量</a:t>
            </a:r>
            <a:r>
              <a:rPr lang="en-US" altLang="zh-CN" sz="2000" dirty="0">
                <a:latin typeface="+mj-ea"/>
                <a:ea typeface="+mj-ea"/>
              </a:rPr>
              <a:t>&gt;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7A238D6D-4F75-BC4B-B9CB-A110C919B209}"/>
              </a:ext>
            </a:extLst>
          </p:cNvPr>
          <p:cNvSpPr/>
          <p:nvPr/>
        </p:nvSpPr>
        <p:spPr>
          <a:xfrm>
            <a:off x="3063907" y="5164518"/>
            <a:ext cx="1008112" cy="364085"/>
          </a:xfrm>
          <a:prstGeom prst="righ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A6B223-1460-BE4C-9D9E-AAB4890CDD01}"/>
              </a:ext>
            </a:extLst>
          </p:cNvPr>
          <p:cNvSpPr txBox="1"/>
          <p:nvPr/>
        </p:nvSpPr>
        <p:spPr>
          <a:xfrm>
            <a:off x="4216035" y="3040261"/>
            <a:ext cx="288032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love	</a:t>
            </a:r>
            <a:r>
              <a:rPr kumimoji="1" lang="en-US" altLang="zh-CN" sz="2000" dirty="0" err="1"/>
              <a:t>a.txt</a:t>
            </a:r>
            <a:endParaRPr kumimoji="1" lang="en-US" altLang="zh-CN" sz="2000" dirty="0"/>
          </a:p>
          <a:p>
            <a:r>
              <a:rPr kumimoji="1" lang="en-US" altLang="zh-CN" sz="2000" dirty="0"/>
              <a:t>love	</a:t>
            </a:r>
            <a:r>
              <a:rPr kumimoji="1" lang="en-US" altLang="zh-CN" sz="2000" dirty="0" err="1"/>
              <a:t>b.txt</a:t>
            </a:r>
            <a:endParaRPr kumimoji="1" lang="en-US" altLang="zh-CN" sz="2000" dirty="0"/>
          </a:p>
          <a:p>
            <a:r>
              <a:rPr kumimoji="1" lang="en-US" altLang="zh-CN" sz="2000" dirty="0"/>
              <a:t>love	</a:t>
            </a:r>
            <a:r>
              <a:rPr kumimoji="1" lang="en-US" altLang="zh-CN" sz="2000" dirty="0" err="1"/>
              <a:t>b.txt</a:t>
            </a:r>
            <a:endParaRPr kumimoji="1" lang="zh-CN" altLang="en-US" sz="2000" dirty="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65042753-C776-5948-A3E7-F785F16C9048}"/>
              </a:ext>
            </a:extLst>
          </p:cNvPr>
          <p:cNvSpPr/>
          <p:nvPr/>
        </p:nvSpPr>
        <p:spPr>
          <a:xfrm>
            <a:off x="4773191" y="2392189"/>
            <a:ext cx="432048" cy="648072"/>
          </a:xfrm>
          <a:prstGeom prst="down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E38D228B-A172-A140-8880-782FEF2978EE}"/>
              </a:ext>
            </a:extLst>
          </p:cNvPr>
          <p:cNvSpPr/>
          <p:nvPr/>
        </p:nvSpPr>
        <p:spPr>
          <a:xfrm>
            <a:off x="380703" y="1993445"/>
            <a:ext cx="3240360" cy="460382"/>
          </a:xfrm>
          <a:prstGeom prst="wedgeRectCallout">
            <a:avLst>
              <a:gd name="adj1" fmla="val 70784"/>
              <a:gd name="adj2" fmla="val 259949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dirty="0"/>
              <a:t>love</a:t>
            </a:r>
            <a:r>
              <a:rPr kumimoji="1" lang="zh-CN" altLang="en-US" dirty="0"/>
              <a:t>按照模型输出成这种形式</a:t>
            </a:r>
          </a:p>
        </p:txBody>
      </p:sp>
    </p:spTree>
    <p:extLst>
      <p:ext uri="{BB962C8B-B14F-4D97-AF65-F5344CB8AC3E}">
        <p14:creationId xmlns:p14="http://schemas.microsoft.com/office/powerpoint/2010/main" val="7905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E2AFC73-74AC-9B40-A747-C26FD6B19B70}"/>
              </a:ext>
            </a:extLst>
          </p:cNvPr>
          <p:cNvSpPr/>
          <p:nvPr/>
        </p:nvSpPr>
        <p:spPr>
          <a:xfrm>
            <a:off x="1028775" y="1240061"/>
            <a:ext cx="10585176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public class </a:t>
            </a:r>
            <a:r>
              <a:rPr lang="en-US" altLang="zh-CN" b="1" dirty="0" err="1">
                <a:latin typeface="+mj-ea"/>
                <a:ea typeface="+mj-ea"/>
              </a:rPr>
              <a:t>TongJiMapper</a:t>
            </a:r>
            <a:r>
              <a:rPr lang="en-US" altLang="zh-CN" b="1" dirty="0">
                <a:latin typeface="+mj-ea"/>
                <a:ea typeface="+mj-ea"/>
              </a:rPr>
              <a:t> extends Mapper&lt;</a:t>
            </a:r>
            <a:r>
              <a:rPr lang="en-US" altLang="zh-CN" b="1" dirty="0" err="1">
                <a:latin typeface="+mj-ea"/>
                <a:ea typeface="+mj-ea"/>
              </a:rPr>
              <a:t>LongWritable</a:t>
            </a:r>
            <a:r>
              <a:rPr lang="en-US" altLang="zh-CN" b="1" dirty="0">
                <a:latin typeface="+mj-ea"/>
                <a:ea typeface="+mj-ea"/>
              </a:rPr>
              <a:t>, Text,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Text</a:t>
            </a:r>
            <a:r>
              <a:rPr lang="en-US" altLang="zh-CN" b="1" dirty="0">
                <a:latin typeface="+mj-ea"/>
                <a:ea typeface="+mj-ea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Text</a:t>
            </a:r>
            <a:r>
              <a:rPr lang="en-US" altLang="zh-CN" b="1" dirty="0">
                <a:latin typeface="+mj-ea"/>
                <a:ea typeface="+mj-ea"/>
              </a:rPr>
              <a:t>&gt; {</a:t>
            </a:r>
          </a:p>
          <a:p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>
                <a:latin typeface="+mj-ea"/>
                <a:ea typeface="+mj-ea"/>
              </a:rPr>
              <a:t>@Override</a:t>
            </a:r>
          </a:p>
          <a:p>
            <a:r>
              <a:rPr lang="en-US" altLang="zh-CN" dirty="0">
                <a:latin typeface="+mj-ea"/>
                <a:ea typeface="+mj-ea"/>
              </a:rPr>
              <a:t>protected void map(</a:t>
            </a:r>
            <a:r>
              <a:rPr lang="en-US" altLang="zh-CN" dirty="0" err="1">
                <a:latin typeface="+mj-ea"/>
                <a:ea typeface="+mj-ea"/>
              </a:rPr>
              <a:t>LongWritable</a:t>
            </a:r>
            <a:r>
              <a:rPr lang="en-US" altLang="zh-CN" dirty="0">
                <a:latin typeface="+mj-ea"/>
                <a:ea typeface="+mj-ea"/>
              </a:rPr>
              <a:t> key, Text value, Mapper&lt;</a:t>
            </a:r>
            <a:r>
              <a:rPr lang="en-US" altLang="zh-CN" dirty="0" err="1">
                <a:latin typeface="+mj-ea"/>
                <a:ea typeface="+mj-ea"/>
              </a:rPr>
              <a:t>LongWritable</a:t>
            </a:r>
            <a:r>
              <a:rPr lang="en-US" altLang="zh-CN" dirty="0">
                <a:latin typeface="+mj-ea"/>
                <a:ea typeface="+mj-ea"/>
              </a:rPr>
              <a:t>, Text, Text, Text&gt;.Context context)</a:t>
            </a:r>
          </a:p>
          <a:p>
            <a:r>
              <a:rPr lang="en-US" altLang="zh-CN" dirty="0">
                <a:latin typeface="+mj-ea"/>
                <a:ea typeface="+mj-ea"/>
              </a:rPr>
              <a:t>throws </a:t>
            </a:r>
            <a:r>
              <a:rPr lang="en-US" altLang="zh-CN" dirty="0" err="1">
                <a:latin typeface="+mj-ea"/>
                <a:ea typeface="+mj-ea"/>
              </a:rPr>
              <a:t>IOException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en-US" altLang="zh-CN" dirty="0" err="1">
                <a:latin typeface="+mj-ea"/>
                <a:ea typeface="+mj-ea"/>
              </a:rPr>
              <a:t>InterruptedException</a:t>
            </a:r>
            <a:r>
              <a:rPr lang="en-US" altLang="zh-CN" dirty="0">
                <a:latin typeface="+mj-ea"/>
                <a:ea typeface="+mj-ea"/>
              </a:rPr>
              <a:t> {</a:t>
            </a:r>
          </a:p>
          <a:p>
            <a:r>
              <a:rPr lang="en-US" altLang="zh-CN" dirty="0">
                <a:latin typeface="+mj-ea"/>
                <a:ea typeface="+mj-ea"/>
              </a:rPr>
              <a:t>	// </a:t>
            </a:r>
            <a:r>
              <a:rPr lang="zh-CN" altLang="en-US" dirty="0">
                <a:latin typeface="+mj-ea"/>
                <a:ea typeface="+mj-ea"/>
              </a:rPr>
              <a:t>获取文件名</a:t>
            </a:r>
          </a:p>
          <a:p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FileSplit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fs = (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FileSplit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context.getInputSplit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	String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fileName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fs.getPath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().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getName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dirty="0">
                <a:latin typeface="+mj-ea"/>
                <a:ea typeface="+mj-ea"/>
              </a:rPr>
              <a:t>	// </a:t>
            </a:r>
            <a:r>
              <a:rPr lang="zh-CN" altLang="en-US" dirty="0">
                <a:latin typeface="+mj-ea"/>
                <a:ea typeface="+mj-ea"/>
              </a:rPr>
              <a:t>将当前处理的行切割成单词数组</a:t>
            </a:r>
          </a:p>
          <a:p>
            <a:r>
              <a:rPr lang="en-US" altLang="zh-CN" dirty="0">
                <a:latin typeface="+mj-ea"/>
                <a:ea typeface="+mj-ea"/>
              </a:rPr>
              <a:t>	String </a:t>
            </a:r>
            <a:r>
              <a:rPr lang="en-US" altLang="zh-CN" dirty="0" err="1">
                <a:latin typeface="+mj-ea"/>
                <a:ea typeface="+mj-ea"/>
              </a:rPr>
              <a:t>inwords</a:t>
            </a:r>
            <a:r>
              <a:rPr lang="en-US" altLang="zh-CN" dirty="0">
                <a:latin typeface="+mj-ea"/>
                <a:ea typeface="+mj-ea"/>
              </a:rPr>
              <a:t> = </a:t>
            </a:r>
            <a:r>
              <a:rPr lang="en-US" altLang="zh-CN" dirty="0" err="1">
                <a:latin typeface="+mj-ea"/>
                <a:ea typeface="+mj-ea"/>
              </a:rPr>
              <a:t>value.toString</a:t>
            </a:r>
            <a:r>
              <a:rPr lang="en-US" altLang="zh-CN" dirty="0">
                <a:latin typeface="+mj-ea"/>
                <a:ea typeface="+mj-ea"/>
              </a:rPr>
              <a:t>();</a:t>
            </a:r>
          </a:p>
          <a:p>
            <a:r>
              <a:rPr lang="en-US" altLang="zh-CN" dirty="0">
                <a:latin typeface="+mj-ea"/>
                <a:ea typeface="+mj-ea"/>
              </a:rPr>
              <a:t>	String[] words = </a:t>
            </a:r>
            <a:r>
              <a:rPr lang="en-US" altLang="zh-CN" dirty="0" err="1">
                <a:latin typeface="+mj-ea"/>
                <a:ea typeface="+mj-ea"/>
              </a:rPr>
              <a:t>inwords.split</a:t>
            </a:r>
            <a:r>
              <a:rPr lang="en-US" altLang="zh-CN" dirty="0">
                <a:latin typeface="+mj-ea"/>
                <a:ea typeface="+mj-ea"/>
              </a:rPr>
              <a:t>(" ");</a:t>
            </a:r>
          </a:p>
          <a:p>
            <a:r>
              <a:rPr lang="en-US" altLang="zh-CN" dirty="0">
                <a:latin typeface="+mj-ea"/>
                <a:ea typeface="+mj-ea"/>
              </a:rPr>
              <a:t>	// </a:t>
            </a:r>
            <a:r>
              <a:rPr lang="zh-CN" altLang="en-US" dirty="0">
                <a:latin typeface="+mj-ea"/>
                <a:ea typeface="+mj-ea"/>
              </a:rPr>
              <a:t>循环单词数据，每次循环输出的模型为</a:t>
            </a:r>
            <a:r>
              <a:rPr lang="en-US" altLang="zh-CN" dirty="0">
                <a:latin typeface="+mj-ea"/>
                <a:ea typeface="+mj-ea"/>
              </a:rPr>
              <a:t>Map&lt;</a:t>
            </a:r>
            <a:r>
              <a:rPr lang="zh-CN" altLang="en-US" dirty="0">
                <a:latin typeface="+mj-ea"/>
                <a:ea typeface="+mj-ea"/>
              </a:rPr>
              <a:t>单词，文件名</a:t>
            </a:r>
            <a:r>
              <a:rPr lang="en-US" altLang="zh-CN" dirty="0">
                <a:latin typeface="+mj-ea"/>
                <a:ea typeface="+mj-ea"/>
              </a:rPr>
              <a:t>&gt;</a:t>
            </a:r>
          </a:p>
          <a:p>
            <a:r>
              <a:rPr lang="en-US" altLang="zh-CN" dirty="0">
                <a:latin typeface="+mj-ea"/>
                <a:ea typeface="+mj-ea"/>
              </a:rPr>
              <a:t>	for (String w : words) {</a:t>
            </a:r>
          </a:p>
          <a:p>
            <a:r>
              <a:rPr lang="en-US" altLang="zh-CN" dirty="0">
                <a:latin typeface="+mj-ea"/>
                <a:ea typeface="+mj-ea"/>
              </a:rPr>
              <a:t>		</a:t>
            </a:r>
            <a:r>
              <a:rPr lang="en-US" altLang="zh-CN" dirty="0" err="1">
                <a:latin typeface="+mj-ea"/>
                <a:ea typeface="+mj-ea"/>
              </a:rPr>
              <a:t>context.write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new Text(w)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new Text(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fileName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zh-CN" dirty="0">
                <a:latin typeface="+mj-ea"/>
                <a:ea typeface="+mj-ea"/>
              </a:rPr>
              <a:t>);</a:t>
            </a:r>
          </a:p>
          <a:p>
            <a:r>
              <a:rPr lang="en-US" altLang="zh-CN" dirty="0">
                <a:latin typeface="+mj-ea"/>
                <a:ea typeface="+mj-ea"/>
              </a:rPr>
              <a:t>	}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r>
              <a:rPr lang="en-US" altLang="zh-CN" b="1" dirty="0">
                <a:latin typeface="+mj-ea"/>
                <a:ea typeface="+mj-ea"/>
              </a:rPr>
              <a:t>}</a:t>
            </a:r>
            <a:endParaRPr lang="en-US" altLang="zh-CN" b="1" dirty="0">
              <a:effectLst/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B6260F-BC73-B44F-86E2-C0935678050B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根据模型编写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程序</a:t>
            </a:r>
            <a:endParaRPr lang="zh-CN" altLang="en-US" sz="2800" dirty="0">
              <a:latin typeface="+mj-ea"/>
            </a:endParaRP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F0FA6DF5-D469-1843-A384-A67F640CE59B}"/>
              </a:ext>
            </a:extLst>
          </p:cNvPr>
          <p:cNvSpPr/>
          <p:nvPr/>
        </p:nvSpPr>
        <p:spPr>
          <a:xfrm>
            <a:off x="10829818" y="1888133"/>
            <a:ext cx="1568266" cy="969060"/>
          </a:xfrm>
          <a:prstGeom prst="wedgeRoundRectCallout">
            <a:avLst>
              <a:gd name="adj1" fmla="val -140626"/>
              <a:gd name="adj2" fmla="val -91422"/>
              <a:gd name="adj3" fmla="val 16667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224155" indent="-224155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j-ea"/>
                <a:ea typeface="+mj-ea"/>
              </a:rPr>
              <a:t>Map</a:t>
            </a:r>
            <a:r>
              <a:rPr kumimoji="1" lang="zh-CN" altLang="en-US" dirty="0">
                <a:latin typeface="+mj-ea"/>
                <a:ea typeface="+mj-ea"/>
              </a:rPr>
              <a:t>模型键值类型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99210660-B2B6-5242-9D83-8C434437C4AE}"/>
              </a:ext>
            </a:extLst>
          </p:cNvPr>
          <p:cNvSpPr/>
          <p:nvPr/>
        </p:nvSpPr>
        <p:spPr>
          <a:xfrm>
            <a:off x="8654167" y="5872534"/>
            <a:ext cx="2455728" cy="967429"/>
          </a:xfrm>
          <a:prstGeom prst="wedgeRoundRectCallout">
            <a:avLst>
              <a:gd name="adj1" fmla="val -128440"/>
              <a:gd name="adj2" fmla="val -93141"/>
              <a:gd name="adj3" fmla="val 16667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224155" indent="-224155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+mj-ea"/>
                <a:ea typeface="+mj-ea"/>
              </a:rPr>
              <a:t>与</a:t>
            </a:r>
            <a:r>
              <a:rPr kumimoji="1" lang="en-US" altLang="zh-CN" dirty="0">
                <a:latin typeface="+mj-ea"/>
                <a:ea typeface="+mj-ea"/>
              </a:rPr>
              <a:t>Map</a:t>
            </a:r>
            <a:r>
              <a:rPr kumimoji="1" lang="zh-CN" altLang="en-US" dirty="0">
                <a:latin typeface="+mj-ea"/>
                <a:ea typeface="+mj-ea"/>
              </a:rPr>
              <a:t>模型键值类型对应</a:t>
            </a:r>
          </a:p>
        </p:txBody>
      </p:sp>
    </p:spTree>
    <p:extLst>
      <p:ext uri="{BB962C8B-B14F-4D97-AF65-F5344CB8AC3E}">
        <p14:creationId xmlns:p14="http://schemas.microsoft.com/office/powerpoint/2010/main" val="10475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DB7DE0-53DF-5748-8A45-3B51069A291A}"/>
              </a:ext>
            </a:extLst>
          </p:cNvPr>
          <p:cNvSpPr/>
          <p:nvPr/>
        </p:nvSpPr>
        <p:spPr>
          <a:xfrm>
            <a:off x="884759" y="1240061"/>
            <a:ext cx="11161240" cy="5755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latin typeface="+mj-ea"/>
                <a:ea typeface="+mj-ea"/>
              </a:rPr>
              <a:t>public class </a:t>
            </a:r>
            <a:r>
              <a:rPr lang="en-US" altLang="zh-CN" sz="1600" b="1" dirty="0" err="1">
                <a:latin typeface="+mj-ea"/>
                <a:ea typeface="+mj-ea"/>
              </a:rPr>
              <a:t>TongJiReducer</a:t>
            </a:r>
            <a:r>
              <a:rPr lang="en-US" altLang="zh-CN" sz="1600" b="1" dirty="0">
                <a:latin typeface="+mj-ea"/>
                <a:ea typeface="+mj-ea"/>
              </a:rPr>
              <a:t> extends Reducer&lt;Text, Text,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Text</a:t>
            </a:r>
            <a:r>
              <a:rPr lang="en-US" altLang="zh-CN" sz="1600" b="1" dirty="0">
                <a:latin typeface="+mj-ea"/>
                <a:ea typeface="+mj-ea"/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Text</a:t>
            </a:r>
            <a:r>
              <a:rPr lang="en-US" altLang="zh-CN" sz="1600" b="1" dirty="0">
                <a:latin typeface="+mj-ea"/>
                <a:ea typeface="+mj-ea"/>
              </a:rPr>
              <a:t>&gt; {</a:t>
            </a:r>
          </a:p>
          <a:p>
            <a:br>
              <a:rPr lang="en-US" altLang="zh-CN" sz="1600" dirty="0">
                <a:latin typeface="+mj-ea"/>
                <a:ea typeface="+mj-ea"/>
              </a:rPr>
            </a:br>
            <a:r>
              <a:rPr lang="en-US" altLang="zh-CN" sz="1600" dirty="0">
                <a:latin typeface="+mj-ea"/>
                <a:ea typeface="+mj-ea"/>
              </a:rPr>
              <a:t>@Override</a:t>
            </a:r>
          </a:p>
          <a:p>
            <a:r>
              <a:rPr lang="en-US" altLang="zh-CN" sz="1600" dirty="0">
                <a:latin typeface="+mj-ea"/>
                <a:ea typeface="+mj-ea"/>
              </a:rPr>
              <a:t>protected void reduce(Text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key</a:t>
            </a:r>
            <a:r>
              <a:rPr lang="en-US" altLang="zh-CN" sz="1600" dirty="0">
                <a:latin typeface="+mj-ea"/>
                <a:ea typeface="+mj-ea"/>
              </a:rPr>
              <a:t>, </a:t>
            </a:r>
            <a:r>
              <a:rPr lang="en-US" altLang="zh-CN" sz="1600" dirty="0" err="1">
                <a:latin typeface="+mj-ea"/>
                <a:ea typeface="+mj-ea"/>
              </a:rPr>
              <a:t>Iterable</a:t>
            </a:r>
            <a:r>
              <a:rPr lang="en-US" altLang="zh-CN" sz="1600" dirty="0">
                <a:latin typeface="+mj-ea"/>
                <a:ea typeface="+mj-ea"/>
              </a:rPr>
              <a:t>&lt;Text&gt;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values</a:t>
            </a:r>
            <a:r>
              <a:rPr lang="en-US" altLang="zh-CN" sz="1600" dirty="0">
                <a:latin typeface="+mj-ea"/>
                <a:ea typeface="+mj-ea"/>
              </a:rPr>
              <a:t>, Reducer&lt;Text, Text, Text, Text&gt;.Context context)</a:t>
            </a:r>
          </a:p>
          <a:p>
            <a:r>
              <a:rPr lang="en-US" altLang="zh-CN" sz="1600" dirty="0">
                <a:latin typeface="+mj-ea"/>
                <a:ea typeface="+mj-ea"/>
              </a:rPr>
              <a:t>throws </a:t>
            </a:r>
            <a:r>
              <a:rPr lang="en-US" altLang="zh-CN" sz="1600" dirty="0" err="1">
                <a:latin typeface="+mj-ea"/>
                <a:ea typeface="+mj-ea"/>
              </a:rPr>
              <a:t>IOException</a:t>
            </a:r>
            <a:r>
              <a:rPr lang="en-US" altLang="zh-CN" sz="1600" dirty="0">
                <a:latin typeface="+mj-ea"/>
                <a:ea typeface="+mj-ea"/>
              </a:rPr>
              <a:t>, </a:t>
            </a:r>
            <a:r>
              <a:rPr lang="en-US" altLang="zh-CN" sz="1600" dirty="0" err="1">
                <a:latin typeface="+mj-ea"/>
                <a:ea typeface="+mj-ea"/>
              </a:rPr>
              <a:t>InterruptedException</a:t>
            </a:r>
            <a:r>
              <a:rPr lang="en-US" altLang="zh-CN" sz="1600" dirty="0">
                <a:latin typeface="+mj-ea"/>
                <a:ea typeface="+mj-ea"/>
              </a:rPr>
              <a:t> {</a:t>
            </a:r>
          </a:p>
          <a:p>
            <a:r>
              <a:rPr lang="en-US" altLang="zh-CN" sz="1600" dirty="0">
                <a:latin typeface="+mj-ea"/>
                <a:ea typeface="+mj-ea"/>
              </a:rPr>
              <a:t>	Iterator </a:t>
            </a:r>
            <a:r>
              <a:rPr lang="en-US" altLang="zh-CN" sz="1600" dirty="0" err="1">
                <a:latin typeface="+mj-ea"/>
                <a:ea typeface="+mj-ea"/>
              </a:rPr>
              <a:t>ita</a:t>
            </a:r>
            <a:r>
              <a:rPr lang="en-US" altLang="zh-CN" sz="1600" dirty="0">
                <a:latin typeface="+mj-ea"/>
                <a:ea typeface="+mj-ea"/>
              </a:rPr>
              <a:t> = </a:t>
            </a:r>
            <a:r>
              <a:rPr lang="en-US" altLang="zh-CN" sz="1600" dirty="0" err="1">
                <a:latin typeface="+mj-ea"/>
                <a:ea typeface="+mj-ea"/>
              </a:rPr>
              <a:t>values.iterator</a:t>
            </a:r>
            <a:r>
              <a:rPr lang="en-US" altLang="zh-CN" sz="1600" dirty="0"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</a:rPr>
              <a:t>	Integer a = 0;// </a:t>
            </a:r>
            <a:r>
              <a:rPr lang="zh-CN" altLang="en-US" sz="1600" dirty="0">
                <a:latin typeface="+mj-ea"/>
                <a:ea typeface="+mj-ea"/>
              </a:rPr>
              <a:t>计数变量，用于统计</a:t>
            </a:r>
            <a:r>
              <a:rPr lang="en-US" altLang="zh-CN" sz="1600" dirty="0" err="1">
                <a:latin typeface="+mj-ea"/>
                <a:ea typeface="+mj-ea"/>
              </a:rPr>
              <a:t>a.txt</a:t>
            </a:r>
            <a:r>
              <a:rPr lang="zh-CN" altLang="en-US" sz="1600" dirty="0">
                <a:latin typeface="+mj-ea"/>
                <a:ea typeface="+mj-ea"/>
              </a:rPr>
              <a:t>出现的次数</a:t>
            </a:r>
          </a:p>
          <a:p>
            <a:r>
              <a:rPr lang="en-US" altLang="zh-CN" sz="1600" dirty="0">
                <a:latin typeface="+mj-ea"/>
                <a:ea typeface="+mj-ea"/>
              </a:rPr>
              <a:t>	Integer b = 0;// </a:t>
            </a:r>
            <a:r>
              <a:rPr lang="zh-CN" altLang="en-US" sz="1600" dirty="0">
                <a:latin typeface="+mj-ea"/>
                <a:ea typeface="+mj-ea"/>
              </a:rPr>
              <a:t>计数变量，用于统计</a:t>
            </a:r>
            <a:r>
              <a:rPr lang="en-US" altLang="zh-CN" sz="1600" dirty="0" err="1">
                <a:latin typeface="+mj-ea"/>
                <a:ea typeface="+mj-ea"/>
              </a:rPr>
              <a:t>b.txt</a:t>
            </a:r>
            <a:r>
              <a:rPr lang="zh-CN" altLang="en-US" sz="1600" dirty="0">
                <a:latin typeface="+mj-ea"/>
                <a:ea typeface="+mj-ea"/>
              </a:rPr>
              <a:t>出现的次数</a:t>
            </a:r>
          </a:p>
          <a:p>
            <a:r>
              <a:rPr lang="en-US" altLang="zh-CN" sz="1600" dirty="0">
                <a:latin typeface="+mj-ea"/>
                <a:ea typeface="+mj-ea"/>
              </a:rPr>
              <a:t>// </a:t>
            </a:r>
            <a:r>
              <a:rPr lang="zh-CN" altLang="en-US" sz="1600" dirty="0">
                <a:latin typeface="+mj-ea"/>
                <a:ea typeface="+mj-ea"/>
              </a:rPr>
              <a:t>循环当前组的值（值是文件名）</a:t>
            </a:r>
          </a:p>
          <a:p>
            <a:r>
              <a:rPr lang="en-US" altLang="zh-CN" sz="1600" dirty="0">
                <a:latin typeface="+mj-ea"/>
                <a:ea typeface="+mj-ea"/>
              </a:rPr>
              <a:t>	while (</a:t>
            </a:r>
            <a:r>
              <a:rPr lang="en-US" altLang="zh-CN" sz="1600" dirty="0" err="1">
                <a:latin typeface="+mj-ea"/>
                <a:ea typeface="+mj-ea"/>
              </a:rPr>
              <a:t>ita.hasNext</a:t>
            </a:r>
            <a:r>
              <a:rPr lang="en-US" altLang="zh-CN" sz="1600" dirty="0">
                <a:latin typeface="+mj-ea"/>
                <a:ea typeface="+mj-ea"/>
              </a:rPr>
              <a:t>()) {</a:t>
            </a:r>
          </a:p>
          <a:p>
            <a:r>
              <a:rPr lang="en-US" altLang="zh-CN" sz="1600" dirty="0">
                <a:latin typeface="+mj-ea"/>
                <a:ea typeface="+mj-ea"/>
              </a:rPr>
              <a:t>		String filename = (String) </a:t>
            </a:r>
            <a:r>
              <a:rPr lang="en-US" altLang="zh-CN" sz="1600" dirty="0" err="1">
                <a:latin typeface="+mj-ea"/>
                <a:ea typeface="+mj-ea"/>
              </a:rPr>
              <a:t>ita.next</a:t>
            </a:r>
            <a:r>
              <a:rPr lang="en-US" altLang="zh-CN" sz="1600" dirty="0"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	if (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filename.equals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(“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a.txt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”)) {</a:t>
            </a:r>
            <a:r>
              <a:rPr lang="en-US" altLang="zh-Hans" sz="1600" dirty="0">
                <a:solidFill>
                  <a:srgbClr val="FF0000"/>
                </a:solidFill>
                <a:latin typeface="+mj-ea"/>
                <a:ea typeface="+mj-ea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判断是文件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a.txt</a:t>
            </a:r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			a++;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		}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		if (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filename.equals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b.txt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"))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</a:rPr>
              <a:t>{</a:t>
            </a:r>
            <a:r>
              <a:rPr lang="en-US" altLang="zh-Hans" sz="1600" dirty="0">
                <a:solidFill>
                  <a:srgbClr val="FF0000"/>
                </a:solidFill>
                <a:latin typeface="+mj-ea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</a:rPr>
              <a:t>判断是文件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</a:rPr>
              <a:t>b.txt</a:t>
            </a:r>
            <a:endParaRPr lang="en-US" altLang="zh-CN" sz="1600" dirty="0">
              <a:solidFill>
                <a:schemeClr val="tx1"/>
              </a:solidFill>
              <a:latin typeface="+mj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			b++;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		}</a:t>
            </a:r>
          </a:p>
          <a:p>
            <a:r>
              <a:rPr lang="en-US" altLang="zh-CN" sz="1600" dirty="0">
                <a:latin typeface="+mj-ea"/>
                <a:ea typeface="+mj-ea"/>
              </a:rPr>
              <a:t>	}</a:t>
            </a:r>
          </a:p>
          <a:p>
            <a:r>
              <a:rPr lang="en-US" altLang="zh-CN" sz="1600" dirty="0">
                <a:latin typeface="+mj-ea"/>
                <a:ea typeface="+mj-ea"/>
              </a:rPr>
              <a:t>// </a:t>
            </a:r>
            <a:r>
              <a:rPr lang="zh-CN" altLang="en-US" sz="1600" dirty="0">
                <a:latin typeface="+mj-ea"/>
                <a:ea typeface="+mj-ea"/>
              </a:rPr>
              <a:t>分别输出单词在各自文件里出现的次数</a:t>
            </a:r>
          </a:p>
          <a:p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context.write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(key, new Text("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a.txt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=&gt;" + a));</a:t>
            </a:r>
          </a:p>
          <a:p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context.write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(key, new Text("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b.txt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=&gt;" + b));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}</a:t>
            </a:r>
          </a:p>
          <a:p>
            <a:r>
              <a:rPr lang="en-US" altLang="zh-CN" sz="1600" b="1" dirty="0">
                <a:latin typeface="+mj-ea"/>
                <a:ea typeface="+mj-ea"/>
              </a:rPr>
              <a:t>}</a:t>
            </a:r>
            <a:endParaRPr lang="en-US" altLang="zh-CN" sz="1600" b="1" dirty="0">
              <a:effectLst/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03BFC75-05AC-674F-B6FD-2F87B2721324}"/>
              </a:ext>
            </a:extLst>
          </p:cNvPr>
          <p:cNvSpPr txBox="1">
            <a:spLocks/>
          </p:cNvSpPr>
          <p:nvPr/>
        </p:nvSpPr>
        <p:spPr>
          <a:xfrm>
            <a:off x="8301583" y="198948"/>
            <a:ext cx="430457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根据模型编写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Reduce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程序</a:t>
            </a:r>
            <a:endParaRPr lang="zh-CN" altLang="en-US" sz="2800" dirty="0">
              <a:latin typeface="+mj-ea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C71E7A4B-6389-4F47-91B4-4E2D2DF1110B}"/>
              </a:ext>
            </a:extLst>
          </p:cNvPr>
          <p:cNvSpPr/>
          <p:nvPr/>
        </p:nvSpPr>
        <p:spPr>
          <a:xfrm>
            <a:off x="10749855" y="1024037"/>
            <a:ext cx="1568266" cy="969060"/>
          </a:xfrm>
          <a:prstGeom prst="wedgeRoundRectCallout">
            <a:avLst>
              <a:gd name="adj1" fmla="val -223315"/>
              <a:gd name="adj2" fmla="val -7356"/>
              <a:gd name="adj3" fmla="val 16667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224155" indent="-224155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j-ea"/>
                <a:ea typeface="+mj-ea"/>
              </a:rPr>
              <a:t>Reduce</a:t>
            </a:r>
            <a:r>
              <a:rPr kumimoji="1" lang="zh-CN" altLang="en-US" dirty="0">
                <a:latin typeface="+mj-ea"/>
                <a:ea typeface="+mj-ea"/>
              </a:rPr>
              <a:t>模型键值类型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4A6CD311-5FF4-6447-841E-0B8BEB8EE3B1}"/>
              </a:ext>
            </a:extLst>
          </p:cNvPr>
          <p:cNvSpPr/>
          <p:nvPr/>
        </p:nvSpPr>
        <p:spPr>
          <a:xfrm>
            <a:off x="6990028" y="5632549"/>
            <a:ext cx="2455728" cy="967429"/>
          </a:xfrm>
          <a:prstGeom prst="wedgeRoundRectCallout">
            <a:avLst>
              <a:gd name="adj1" fmla="val -123701"/>
              <a:gd name="adj2" fmla="val 6533"/>
              <a:gd name="adj3" fmla="val 16667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224155" indent="-224155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+mj-ea"/>
                <a:ea typeface="+mj-ea"/>
              </a:rPr>
              <a:t>与</a:t>
            </a:r>
            <a:r>
              <a:rPr kumimoji="1" lang="en-US" altLang="zh-Hans" dirty="0">
                <a:latin typeface="+mj-ea"/>
                <a:ea typeface="+mj-ea"/>
              </a:rPr>
              <a:t>Reduce</a:t>
            </a:r>
            <a:r>
              <a:rPr kumimoji="1" lang="zh-CN" altLang="en-US" dirty="0">
                <a:latin typeface="+mj-ea"/>
                <a:ea typeface="+mj-ea"/>
              </a:rPr>
              <a:t>模型键值类型对应</a:t>
            </a:r>
          </a:p>
        </p:txBody>
      </p:sp>
    </p:spTree>
    <p:extLst>
      <p:ext uri="{BB962C8B-B14F-4D97-AF65-F5344CB8AC3E}">
        <p14:creationId xmlns:p14="http://schemas.microsoft.com/office/powerpoint/2010/main" val="403018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392</Words>
  <Application>Microsoft Macintosh PowerPoint</Application>
  <PresentationFormat>自定义</PresentationFormat>
  <Paragraphs>99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第10单元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>Administrator</cp:lastModifiedBy>
  <cp:revision>263</cp:revision>
  <dcterms:created xsi:type="dcterms:W3CDTF">2017-03-14T11:17:00Z</dcterms:created>
  <dcterms:modified xsi:type="dcterms:W3CDTF">2018-11-05T15:25:08Z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