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1653" r:id="rId3"/>
    <p:sldId id="10445" r:id="rId4"/>
    <p:sldId id="10279" r:id="rId5"/>
    <p:sldId id="10439" r:id="rId6"/>
    <p:sldId id="10281" r:id="rId7"/>
    <p:sldId id="10278" r:id="rId8"/>
    <p:sldId id="10441" r:id="rId9"/>
    <p:sldId id="10442" r:id="rId10"/>
    <p:sldId id="10444" r:id="rId11"/>
    <p:sldId id="515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A4A3A4"/>
          </p15:clr>
        </p15:guide>
        <p15:guide id="2" orient="horz" pos="4098">
          <p15:clr>
            <a:srgbClr val="A4A3A4"/>
          </p15:clr>
        </p15:guide>
        <p15:guide id="3" pos="4050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09" autoAdjust="0"/>
    <p:restoredTop sz="95290" autoAdjust="0"/>
  </p:normalViewPr>
  <p:slideViewPr>
    <p:cSldViewPr>
      <p:cViewPr varScale="1">
        <p:scale>
          <a:sx n="77" d="100"/>
          <a:sy n="77" d="100"/>
        </p:scale>
        <p:origin x="216" y="888"/>
      </p:cViewPr>
      <p:guideLst>
        <p:guide orient="horz" pos="264"/>
        <p:guide orient="horz" pos="4098"/>
        <p:guide pos="4050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6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9306"/>
            <a:ext cx="11572875" cy="1205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29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393406" y="6704266"/>
            <a:ext cx="4071938" cy="38373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5438" y="6704266"/>
            <a:ext cx="3000375" cy="383732"/>
          </a:xfrm>
        </p:spPr>
        <p:txBody>
          <a:bodyPr/>
          <a:lstStyle>
            <a:lvl1pPr>
              <a:defRPr/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6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 fontAlgn="auto"/>
            <a:r>
              <a:rPr lang="en-US" altLang="zh-CN" strike="noStrike" noProof="1"/>
              <a:t> 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4039" y="6703596"/>
            <a:ext cx="2893219" cy="385072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59461" y="6703596"/>
            <a:ext cx="433982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81492" y="6703596"/>
            <a:ext cx="2893219" cy="385072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964" y="305327"/>
            <a:ext cx="12293269" cy="9488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矩形 2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57575" y="157588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0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50473"/>
            <a:ext cx="3000375" cy="338193"/>
          </a:xfrm>
        </p:spPr>
        <p:txBody>
          <a:bodyPr/>
          <a:lstStyle/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6" y="6750473"/>
            <a:ext cx="4071938" cy="33819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50473"/>
            <a:ext cx="3000375" cy="338193"/>
          </a:xfrm>
        </p:spPr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87717"/>
      </p:ext>
    </p:extLst>
  </p:cSld>
  <p:clrMapOvr>
    <a:masterClrMapping/>
  </p:clrMapOvr>
  <p:transition spd="med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9078" tIns="151262" rIns="189078" bIns="151262" numCol="1" spcCol="0" rtlCol="0" fromWordArt="0" anchor="t" anchorCtr="0" forceAA="0" compatLnSpc="1">
            <a:noAutofit/>
          </a:bodyPr>
          <a:lstStyle/>
          <a:p>
            <a:pPr algn="ctr" defTabSz="131083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82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4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02/11/18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7" y="1762229"/>
            <a:ext cx="10929938" cy="1550332"/>
          </a:xfrm>
          <a:prstGeom prst="rect">
            <a:avLst/>
          </a:prstGeom>
          <a:noFill/>
        </p:spPr>
        <p:txBody>
          <a:bodyPr lIns="128574" tIns="64287" rIns="128574" bIns="64287" anchor="ctr">
            <a:normAutofit/>
          </a:bodyPr>
          <a:lstStyle>
            <a:lvl1pPr algn="ctr">
              <a:defRPr sz="6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388500"/>
            <a:ext cx="10936215" cy="835359"/>
          </a:xfrm>
          <a:prstGeom prst="rect">
            <a:avLst/>
          </a:prstGeom>
        </p:spPr>
        <p:txBody>
          <a:bodyPr lIns="128574" tIns="64287" rIns="128574" bIns="64287"/>
          <a:lstStyle>
            <a:lvl1pPr marL="0" indent="0" algn="ctr">
              <a:buNone/>
              <a:defRPr sz="39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2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6" y="4334988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310703" y="5571821"/>
            <a:ext cx="6032003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lIns="128574" tIns="64287" rIns="128574" bIns="6428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310698" y="5144893"/>
            <a:ext cx="6000750" cy="40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574" tIns="64287" rIns="128574" bIns="6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15.0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课程体系  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87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/>
        </p:nvSpPr>
        <p:spPr bwMode="auto">
          <a:xfrm>
            <a:off x="2350741" y="1337710"/>
            <a:ext cx="0" cy="5894944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81448" y="1186190"/>
            <a:ext cx="9822341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51178" y="1186188"/>
            <a:ext cx="2025225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  <p:extLst>
      <p:ext uri="{BB962C8B-B14F-4D97-AF65-F5344CB8AC3E}">
        <p14:creationId xmlns:p14="http://schemas.microsoft.com/office/powerpoint/2010/main" val="3261420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812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64406" y="1762229"/>
            <a:ext cx="10929938" cy="155033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62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937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7" y="4334987"/>
            <a:ext cx="12874378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/>
        </p:nvSpPr>
        <p:spPr bwMode="auto">
          <a:xfrm>
            <a:off x="3435209" y="5571821"/>
            <a:ext cx="6032004" cy="505616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37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337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/>
        </p:nvSpPr>
        <p:spPr bwMode="auto">
          <a:xfrm>
            <a:off x="3435204" y="4932649"/>
            <a:ext cx="6000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4859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961" y="1692467"/>
            <a:ext cx="11746305" cy="4411969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657484" y="1084933"/>
            <a:ext cx="10531170" cy="506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5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/>
        </p:nvSpPr>
        <p:spPr bwMode="auto">
          <a:xfrm>
            <a:off x="0" y="1084933"/>
            <a:ext cx="227481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0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265296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134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7759" y="198948"/>
            <a:ext cx="9518733" cy="4817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812" b="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439" y="1084933"/>
            <a:ext cx="12151350" cy="5164040"/>
          </a:xfrm>
          <a:prstGeom prst="rect">
            <a:avLst/>
          </a:prstGeom>
        </p:spPr>
        <p:txBody>
          <a:bodyPr/>
          <a:lstStyle>
            <a:lvl1pPr>
              <a:lnSpc>
                <a:spcPts val="3516"/>
              </a:lnSpc>
              <a:buSzPct val="100000"/>
              <a:buFont typeface="Wingdings" panose="05000000000000000000" pitchFamily="2" charset="2"/>
              <a:buChar char="n"/>
              <a:defRPr sz="2812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3516"/>
              </a:lnSpc>
              <a:buSzPct val="100000"/>
              <a:buFont typeface="Wingdings" panose="05000000000000000000" pitchFamily="2" charset="2"/>
              <a:buChar char="u"/>
              <a:defRPr sz="225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3516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969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2531" b="1">
                <a:latin typeface="+mn-lt"/>
                <a:ea typeface="+mn-ea"/>
              </a:defRPr>
            </a:lvl4pPr>
            <a:lvl5pPr>
              <a:defRPr sz="225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833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5875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/>
        </p:nvSpPr>
        <p:spPr bwMode="auto">
          <a:xfrm>
            <a:off x="12127074" y="6599796"/>
            <a:ext cx="735024" cy="4654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/>
        </p:nvSpPr>
        <p:spPr bwMode="auto">
          <a:xfrm flipV="1">
            <a:off x="5" y="781166"/>
            <a:ext cx="12862098" cy="57830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/>
        </p:nvSpPr>
        <p:spPr bwMode="auto">
          <a:xfrm>
            <a:off x="12364832" y="6653369"/>
            <a:ext cx="59022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225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225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7" y="124359"/>
            <a:ext cx="217640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21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 kern="1200">
          <a:solidFill>
            <a:schemeClr val="tx1"/>
          </a:solidFill>
          <a:latin typeface="+mj-lt"/>
          <a:ea typeface="+mj-ea"/>
          <a:cs typeface="+mj-cs"/>
          <a:sym typeface="Browallia New" charset="0"/>
        </a:defRPr>
      </a:lvl1pPr>
      <a:lvl2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2pPr>
      <a:lvl3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3pPr>
      <a:lvl4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4pPr>
      <a:lvl5pPr marL="1284043" indent="-128404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5pPr>
      <a:lvl6pPr marL="1928744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6pPr>
      <a:lvl7pPr marL="2571659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7pPr>
      <a:lvl8pPr marL="3214573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8pPr>
      <a:lvl9pPr marL="3857488" indent="-12858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187">
          <a:solidFill>
            <a:schemeClr val="tx1"/>
          </a:solidFill>
          <a:latin typeface="Browallia New" charset="0"/>
          <a:ea typeface="微软雅黑" panose="020B0503020204020204" pitchFamily="34" charset="-122"/>
          <a:sym typeface="Browallia New" charset="0"/>
        </a:defRPr>
      </a:lvl9pPr>
    </p:titleStyle>
    <p:bodyStyle>
      <a:lvl1pPr marL="319671" indent="-319671" algn="l" rtl="0" eaLnBrk="1" fontAlgn="base" hangingPunct="1">
        <a:lnSpc>
          <a:spcPct val="90000"/>
        </a:lnSpc>
        <a:spcBef>
          <a:spcPts val="1406"/>
        </a:spcBef>
        <a:spcAft>
          <a:spcPct val="0"/>
        </a:spcAft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2586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605501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sz="2812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2248415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891330" indent="-319671" algn="l" rtl="0" eaLnBrk="1" fontAlgn="base" hangingPunct="1">
        <a:lnSpc>
          <a:spcPct val="90000"/>
        </a:lnSpc>
        <a:spcBef>
          <a:spcPts val="703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3536031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4178945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821860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464774" indent="-321457" algn="l" defTabSz="1284936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1pPr>
      <a:lvl2pPr marL="642915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8582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3pPr>
      <a:lvl4pPr marL="1928744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4pPr>
      <a:lvl5pPr marL="2571659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5pPr>
      <a:lvl6pPr marL="3214573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6pPr>
      <a:lvl7pPr marL="3857488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7pPr>
      <a:lvl8pPr marL="4500402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8pPr>
      <a:lvl9pPr marL="5143317" algn="l" defTabSz="1284936" rtl="0" eaLnBrk="1" latinLnBrk="0" hangingPunct="1">
        <a:defRPr sz="2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" y="4352318"/>
            <a:ext cx="12857164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965082" y="1762229"/>
            <a:ext cx="10928589" cy="1550332"/>
          </a:xfrm>
        </p:spPr>
        <p:txBody>
          <a:bodyPr/>
          <a:lstStyle/>
          <a:p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第</a:t>
            </a:r>
            <a:r>
              <a:rPr lang="en-US" altLang="zh-Han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zh-CN" altLang="en-US" b="0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单元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2E2815C-9A3D-EB41-9176-5365D5A55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68" y="3211302"/>
            <a:ext cx="10936215" cy="835359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Hans" dirty="0">
                <a:latin typeface="+mj-ea"/>
                <a:ea typeface="+mj-ea"/>
              </a:rPr>
              <a:t>38</a:t>
            </a:r>
            <a:r>
              <a:rPr lang="zh-CN" altLang="en-US" dirty="0">
                <a:latin typeface="+mj-ea"/>
                <a:ea typeface="+mj-ea"/>
              </a:rPr>
              <a:t>课</a:t>
            </a:r>
            <a:r>
              <a:rPr lang="zh-Hans" altLang="en-US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学生学习课程程序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29" y="4616458"/>
            <a:ext cx="10145176" cy="499161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知识很简单 学习很快乐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475" y="5402276"/>
            <a:ext cx="7482832" cy="1053159"/>
          </a:xfrm>
          <a:prstGeom prst="rect">
            <a:avLst/>
          </a:prstGeom>
          <a:noFill/>
        </p:spPr>
        <p:txBody>
          <a:bodyPr wrap="square" lIns="128574" tIns="64287" rIns="128574" bIns="64287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《</a:t>
            </a:r>
            <a:r>
              <a:rPr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大数据离线计算</a:t>
            </a:r>
            <a:r>
              <a:rPr lang="en-US" altLang="zh-CN" sz="6000" dirty="0">
                <a:solidFill>
                  <a:schemeClr val="bg1"/>
                </a:solidFill>
                <a:latin typeface="+mj-ea"/>
                <a:ea typeface="+mj-ea"/>
              </a:rPr>
              <a:t>》</a:t>
            </a:r>
            <a:endParaRPr lang="zh-CN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07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" y="4363032"/>
            <a:ext cx="12858046" cy="29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3868" y="5601459"/>
            <a:ext cx="12858044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675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675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675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24359"/>
            <a:ext cx="2176283" cy="55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>
            <a:extLst>
              <a:ext uri="{FF2B5EF4-FFF2-40B4-BE49-F238E27FC236}">
                <a16:creationId xmlns:a16="http://schemas.microsoft.com/office/drawing/2014/main" id="{FB27CAC7-FCFD-384D-9368-7ABA41AF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13" y="1973251"/>
            <a:ext cx="3013398" cy="170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9457" y="2759069"/>
            <a:ext cx="7096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学生学习课程程序</a:t>
            </a:r>
            <a:endParaRPr lang="en-US" sz="6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34121"/>
            <a:ext cx="3571855" cy="21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5270"/>
      </p:ext>
    </p:extLst>
  </p:cSld>
  <p:clrMapOvr>
    <a:masterClrMapping/>
  </p:clrMapOvr>
  <p:transition spd="slow" advTm="0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D395D3-1049-3740-81C9-C3E9AF75F433}"/>
              </a:ext>
            </a:extLst>
          </p:cNvPr>
          <p:cNvSpPr txBox="1"/>
          <p:nvPr/>
        </p:nvSpPr>
        <p:spPr>
          <a:xfrm>
            <a:off x="8700609" y="2562921"/>
            <a:ext cx="288032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+mn-ea"/>
              </a:rPr>
              <a:t>要求输出如下：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07E9D8-B144-FD49-A996-0FA5033AD159}"/>
              </a:ext>
            </a:extLst>
          </p:cNvPr>
          <p:cNvSpPr txBox="1"/>
          <p:nvPr/>
        </p:nvSpPr>
        <p:spPr>
          <a:xfrm>
            <a:off x="1172791" y="1316715"/>
            <a:ext cx="102251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j-ea"/>
                <a:ea typeface="+mj-ea"/>
              </a:rPr>
              <a:t>	</a:t>
            </a:r>
            <a:r>
              <a:rPr kumimoji="1" lang="zh-CN" altLang="en-US" dirty="0">
                <a:latin typeface="+mj-ea"/>
                <a:ea typeface="+mj-ea"/>
              </a:rPr>
              <a:t>要求输出学生与课程的对应关系，无对应关系的不输出。（如：</a:t>
            </a:r>
            <a:r>
              <a:rPr kumimoji="1" lang="en-US" altLang="zh-CN" dirty="0">
                <a:latin typeface="+mj-ea"/>
                <a:ea typeface="+mj-ea"/>
              </a:rPr>
              <a:t>id</a:t>
            </a:r>
            <a:r>
              <a:rPr kumimoji="1" lang="zh-CN" altLang="en-US" dirty="0">
                <a:latin typeface="+mj-ea"/>
                <a:ea typeface="+mj-ea"/>
              </a:rPr>
              <a:t>为</a:t>
            </a:r>
            <a:r>
              <a:rPr kumimoji="1" lang="en-US" altLang="zh-CN" dirty="0">
                <a:latin typeface="+mj-ea"/>
                <a:ea typeface="+mj-ea"/>
              </a:rPr>
              <a:t>004</a:t>
            </a:r>
            <a:r>
              <a:rPr kumimoji="1" lang="zh-CN" altLang="en-US" dirty="0">
                <a:latin typeface="+mj-ea"/>
                <a:ea typeface="+mj-ea"/>
              </a:rPr>
              <a:t>的人无对应课程</a:t>
            </a:r>
            <a:r>
              <a:rPr kumimoji="1" lang="zh-Hans" altLang="en-US" dirty="0">
                <a:latin typeface="+mj-ea"/>
                <a:ea typeface="+mj-ea"/>
              </a:rPr>
              <a:t>，</a:t>
            </a:r>
            <a:r>
              <a:rPr kumimoji="1" lang="en-US" altLang="zh-CN" dirty="0">
                <a:latin typeface="+mj-ea"/>
                <a:ea typeface="+mj-ea"/>
              </a:rPr>
              <a:t>id</a:t>
            </a:r>
            <a:r>
              <a:rPr kumimoji="1" lang="zh-CN" altLang="en-US" dirty="0">
                <a:latin typeface="+mj-ea"/>
                <a:ea typeface="+mj-ea"/>
              </a:rPr>
              <a:t>为</a:t>
            </a:r>
            <a:r>
              <a:rPr kumimoji="1" lang="en-US" altLang="zh-CN" dirty="0">
                <a:latin typeface="+mj-ea"/>
                <a:ea typeface="+mj-ea"/>
              </a:rPr>
              <a:t>0</a:t>
            </a:r>
            <a:r>
              <a:rPr kumimoji="1" lang="en-US" altLang="zh-Hans" dirty="0">
                <a:latin typeface="+mj-ea"/>
                <a:ea typeface="+mj-ea"/>
              </a:rPr>
              <a:t>05</a:t>
            </a:r>
            <a:r>
              <a:rPr kumimoji="1" lang="zh-CN" altLang="en-US" dirty="0">
                <a:latin typeface="+mj-ea"/>
                <a:ea typeface="+mj-ea"/>
              </a:rPr>
              <a:t>的课程无对应的人，所以不需要输出）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983800-8AB6-4A49-8A5B-5E439A842275}"/>
              </a:ext>
            </a:extLst>
          </p:cNvPr>
          <p:cNvSpPr txBox="1"/>
          <p:nvPr/>
        </p:nvSpPr>
        <p:spPr>
          <a:xfrm>
            <a:off x="715848" y="2536205"/>
            <a:ext cx="1800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latin typeface="+mn-ea"/>
              </a:rPr>
              <a:t>stu.txt</a:t>
            </a:r>
            <a:endParaRPr kumimoji="1" lang="zh-CN" altLang="en-US" sz="20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FD2D20-3B4F-BB41-BE8C-0D261CF51BC2}"/>
              </a:ext>
            </a:extLst>
          </p:cNvPr>
          <p:cNvSpPr/>
          <p:nvPr/>
        </p:nvSpPr>
        <p:spPr>
          <a:xfrm>
            <a:off x="713170" y="3262010"/>
            <a:ext cx="2360923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学生</a:t>
            </a:r>
            <a:r>
              <a:rPr lang="en-US" altLang="zh-CN" sz="2000" dirty="0">
                <a:latin typeface="+mn-ea"/>
              </a:rPr>
              <a:t>Id	</a:t>
            </a:r>
            <a:r>
              <a:rPr lang="zh-CN" altLang="en-US" sz="2000" dirty="0">
                <a:latin typeface="+mn-ea"/>
              </a:rPr>
              <a:t>姓名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001	zhangsan</a:t>
            </a:r>
          </a:p>
          <a:p>
            <a:r>
              <a:rPr lang="zh-CN" altLang="en-US" sz="2000" dirty="0">
                <a:latin typeface="+mn-ea"/>
              </a:rPr>
              <a:t>002	lisi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003	wangwu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+mn-ea"/>
              </a:rPr>
              <a:t>004	zhaoliu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F6F674D-104A-0D4B-9655-CE1302B263FB}"/>
              </a:ext>
            </a:extLst>
          </p:cNvPr>
          <p:cNvSpPr txBox="1">
            <a:spLocks/>
          </p:cNvSpPr>
          <p:nvPr/>
        </p:nvSpPr>
        <p:spPr>
          <a:xfrm>
            <a:off x="3405039" y="3025044"/>
            <a:ext cx="2808312" cy="319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1" lang="zh-CN" altLang="en-US" sz="2000" dirty="0">
                <a:latin typeface="+mn-ea"/>
              </a:rPr>
              <a:t>课程</a:t>
            </a:r>
            <a:r>
              <a:rPr kumimoji="1" lang="en-US" altLang="zh-CN" sz="2000" dirty="0">
                <a:latin typeface="+mn-ea"/>
              </a:rPr>
              <a:t>	</a:t>
            </a:r>
            <a:r>
              <a:rPr kumimoji="1" lang="zh-CN" altLang="en-US" sz="2000" dirty="0">
                <a:latin typeface="+mn-ea"/>
              </a:rPr>
              <a:t>学生</a:t>
            </a:r>
            <a:r>
              <a:rPr kumimoji="1" lang="en-US" altLang="zh-CN" sz="2000" dirty="0">
                <a:latin typeface="+mn-ea"/>
              </a:rPr>
              <a:t>Id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java	001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web	001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 err="1">
                <a:solidFill>
                  <a:srgbClr val="FF0000"/>
                </a:solidFill>
                <a:latin typeface="+mn-ea"/>
              </a:rPr>
              <a:t>hadoop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	001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 err="1">
                <a:latin typeface="+mn-ea"/>
              </a:rPr>
              <a:t>php</a:t>
            </a:r>
            <a:r>
              <a:rPr kumimoji="1" lang="en-US" altLang="zh-CN" sz="2000" dirty="0">
                <a:latin typeface="+mn-ea"/>
              </a:rPr>
              <a:t>	002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 err="1">
                <a:latin typeface="+mn-ea"/>
              </a:rPr>
              <a:t>ui</a:t>
            </a:r>
            <a:r>
              <a:rPr kumimoji="1" lang="en-US" altLang="zh-CN" sz="2000" dirty="0">
                <a:latin typeface="+mn-ea"/>
              </a:rPr>
              <a:t>	002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latin typeface="+mn-ea"/>
              </a:rPr>
              <a:t>c	002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2000" dirty="0">
                <a:solidFill>
                  <a:srgbClr val="0000FF"/>
                </a:solidFill>
                <a:latin typeface="+mn-ea"/>
              </a:rPr>
              <a:t>python	005</a:t>
            </a:r>
            <a:endParaRPr kumimoji="1" lang="zh-CN" altLang="en-US" sz="20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86E630-9B0A-634D-B8CA-88C3F6F45FD9}"/>
              </a:ext>
            </a:extLst>
          </p:cNvPr>
          <p:cNvSpPr txBox="1"/>
          <p:nvPr/>
        </p:nvSpPr>
        <p:spPr>
          <a:xfrm>
            <a:off x="3837087" y="2536205"/>
            <a:ext cx="18002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000" b="1" dirty="0" err="1">
                <a:latin typeface="+mn-ea"/>
              </a:rPr>
              <a:t>course.txt</a:t>
            </a:r>
            <a:endParaRPr kumimoji="1" lang="zh-CN" altLang="en-US" sz="2000" b="1" dirty="0">
              <a:latin typeface="+mn-ea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FEBE8500-8AD8-7343-8815-BC879EEAA052}"/>
              </a:ext>
            </a:extLst>
          </p:cNvPr>
          <p:cNvSpPr/>
          <p:nvPr/>
        </p:nvSpPr>
        <p:spPr>
          <a:xfrm>
            <a:off x="6573391" y="3606817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AFEA935-1810-DF43-9D4F-58D1C8620E2B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需求说明</a:t>
            </a:r>
            <a:endParaRPr lang="zh-CN" altLang="en-US" sz="2800" dirty="0">
              <a:latin typeface="+mj-ea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7FE4257-1F34-F94C-BE56-7552551363A2}"/>
              </a:ext>
            </a:extLst>
          </p:cNvPr>
          <p:cNvSpPr txBox="1">
            <a:spLocks/>
          </p:cNvSpPr>
          <p:nvPr/>
        </p:nvSpPr>
        <p:spPr>
          <a:xfrm>
            <a:off x="8689589" y="3318785"/>
            <a:ext cx="3102004" cy="319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 err="1">
                <a:solidFill>
                  <a:srgbClr val="FF0000"/>
                </a:solidFill>
                <a:latin typeface="+mn-ea"/>
              </a:rPr>
              <a:t>zhangsan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	</a:t>
            </a:r>
            <a:r>
              <a:rPr kumimoji="1" lang="en-US" altLang="zh-CN" sz="2000" dirty="0" err="1">
                <a:solidFill>
                  <a:srgbClr val="FF0000"/>
                </a:solidFill>
                <a:latin typeface="+mn-ea"/>
              </a:rPr>
              <a:t>hadoop</a:t>
            </a:r>
            <a:endParaRPr kumimoji="1" lang="en-US" altLang="zh-CN" sz="20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solidFill>
                  <a:srgbClr val="FF0000"/>
                </a:solidFill>
                <a:latin typeface="+mn-ea"/>
              </a:rPr>
              <a:t>zhangsan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	web</a:t>
            </a:r>
          </a:p>
          <a:p>
            <a:pPr marL="0" indent="0">
              <a:buNone/>
            </a:pPr>
            <a:r>
              <a:rPr kumimoji="1" lang="en-US" altLang="zh-CN" sz="2000" dirty="0" err="1">
                <a:solidFill>
                  <a:srgbClr val="FF0000"/>
                </a:solidFill>
                <a:latin typeface="+mn-ea"/>
              </a:rPr>
              <a:t>zhangsan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	java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+mn-ea"/>
              </a:rPr>
              <a:t>lisi</a:t>
            </a:r>
            <a:r>
              <a:rPr kumimoji="1" lang="en-US" altLang="zh-CN" sz="2000" dirty="0">
                <a:latin typeface="+mn-ea"/>
              </a:rPr>
              <a:t>	c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+mn-ea"/>
              </a:rPr>
              <a:t>lisi</a:t>
            </a:r>
            <a:r>
              <a:rPr kumimoji="1" lang="en-US" altLang="zh-CN" sz="2000" dirty="0">
                <a:latin typeface="+mn-ea"/>
              </a:rPr>
              <a:t>	</a:t>
            </a:r>
            <a:r>
              <a:rPr kumimoji="1" lang="en-US" altLang="zh-CN" sz="2000" dirty="0" err="1">
                <a:latin typeface="+mn-ea"/>
              </a:rPr>
              <a:t>ui</a:t>
            </a:r>
            <a:endParaRPr kumimoji="1"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+mn-ea"/>
              </a:rPr>
              <a:t>lisi</a:t>
            </a:r>
            <a:r>
              <a:rPr kumimoji="1" lang="en-US" altLang="zh-CN" sz="2000" dirty="0">
                <a:latin typeface="+mn-ea"/>
              </a:rPr>
              <a:t>	</a:t>
            </a:r>
            <a:r>
              <a:rPr kumimoji="1" lang="en-US" altLang="zh-CN" sz="2000" dirty="0" err="1">
                <a:latin typeface="+mn-ea"/>
              </a:rPr>
              <a:t>php</a:t>
            </a:r>
            <a:endParaRPr kumimoji="1" lang="en-US" altLang="zh-CN" sz="2000" dirty="0">
              <a:latin typeface="+mn-ea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9BADC1-1AC5-3942-8F9E-DD05C489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12" name="爆炸形 2 11">
            <a:extLst>
              <a:ext uri="{FF2B5EF4-FFF2-40B4-BE49-F238E27FC236}">
                <a16:creationId xmlns:a16="http://schemas.microsoft.com/office/drawing/2014/main" id="{7A22BFED-0F7F-504C-8302-D09FC5D3FAC0}"/>
              </a:ext>
            </a:extLst>
          </p:cNvPr>
          <p:cNvSpPr/>
          <p:nvPr/>
        </p:nvSpPr>
        <p:spPr>
          <a:xfrm>
            <a:off x="6060447" y="1889066"/>
            <a:ext cx="2947886" cy="1381634"/>
          </a:xfrm>
          <a:prstGeom prst="irregularSeal2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200" b="1" dirty="0"/>
              <a:t>涉及多个关系文件的处理</a:t>
            </a:r>
          </a:p>
        </p:txBody>
      </p:sp>
    </p:spTree>
    <p:extLst>
      <p:ext uri="{BB962C8B-B14F-4D97-AF65-F5344CB8AC3E}">
        <p14:creationId xmlns:p14="http://schemas.microsoft.com/office/powerpoint/2010/main" val="41980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0C55C5-17BC-DE4C-A164-9E9D008B8C2A}"/>
              </a:ext>
            </a:extLst>
          </p:cNvPr>
          <p:cNvSpPr txBox="1"/>
          <p:nvPr/>
        </p:nvSpPr>
        <p:spPr>
          <a:xfrm>
            <a:off x="3765079" y="1816125"/>
            <a:ext cx="583264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+mj-ea"/>
                <a:ea typeface="+mj-ea"/>
              </a:rPr>
              <a:t>为处理</a:t>
            </a:r>
            <a:r>
              <a:rPr kumimoji="1" lang="zh-CN" altLang="en-US" sz="2000" dirty="0">
                <a:latin typeface="+mj-ea"/>
              </a:rPr>
              <a:t>多个</a:t>
            </a:r>
            <a:r>
              <a:rPr kumimoji="1" lang="zh-CN" altLang="en-US" sz="2000" dirty="0">
                <a:latin typeface="+mj-ea"/>
                <a:ea typeface="+mj-ea"/>
              </a:rPr>
              <a:t>具有一定关系的文件提供解决思路</a:t>
            </a:r>
            <a:endParaRPr kumimoji="1" lang="en-US" altLang="zh-CN" sz="2000" dirty="0">
              <a:latin typeface="+mj-ea"/>
              <a:ea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A9DF244-F3CF-AA4E-ABDC-53CBCCF5B186}"/>
              </a:ext>
            </a:extLst>
          </p:cNvPr>
          <p:cNvSpPr txBox="1">
            <a:spLocks/>
          </p:cNvSpPr>
          <p:nvPr/>
        </p:nvSpPr>
        <p:spPr>
          <a:xfrm>
            <a:off x="7581503" y="198948"/>
            <a:ext cx="502465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多关系文件处理</a:t>
            </a:r>
            <a:endParaRPr lang="zh-CN" altLang="en-US" sz="2800" dirty="0"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B66609-D930-314C-99AC-6B0FD1DDDD9E}"/>
              </a:ext>
            </a:extLst>
          </p:cNvPr>
          <p:cNvSpPr/>
          <p:nvPr/>
        </p:nvSpPr>
        <p:spPr>
          <a:xfrm>
            <a:off x="4033850" y="3184277"/>
            <a:ext cx="864096" cy="79208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7C9253-19D0-1149-B800-B5F86138CC02}"/>
              </a:ext>
            </a:extLst>
          </p:cNvPr>
          <p:cNvSpPr/>
          <p:nvPr/>
        </p:nvSpPr>
        <p:spPr>
          <a:xfrm>
            <a:off x="4029915" y="4480421"/>
            <a:ext cx="864096" cy="79208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2DDF7B7-4E6D-7D44-B8B8-7843A1599A99}"/>
              </a:ext>
            </a:extLst>
          </p:cNvPr>
          <p:cNvCxnSpPr/>
          <p:nvPr/>
        </p:nvCxnSpPr>
        <p:spPr bwMode="auto">
          <a:xfrm>
            <a:off x="4461963" y="3976365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5F6C8F6-ED99-D840-8C80-ED754A139486}"/>
              </a:ext>
            </a:extLst>
          </p:cNvPr>
          <p:cNvSpPr txBox="1"/>
          <p:nvPr/>
        </p:nvSpPr>
        <p:spPr>
          <a:xfrm>
            <a:off x="3169754" y="347230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文件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1D219-E592-CE4A-BA4D-3040EB1C9CF0}"/>
              </a:ext>
            </a:extLst>
          </p:cNvPr>
          <p:cNvSpPr txBox="1"/>
          <p:nvPr/>
        </p:nvSpPr>
        <p:spPr>
          <a:xfrm>
            <a:off x="3266564" y="469179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文件</a:t>
            </a:r>
            <a:r>
              <a:rPr kumimoji="1" lang="en-US" altLang="zh-Hans" dirty="0"/>
              <a:t>2</a:t>
            </a:r>
            <a:endParaRPr kumimoji="1" lang="zh-CN" altLang="en-US" dirty="0"/>
          </a:p>
        </p:txBody>
      </p:sp>
      <p:sp>
        <p:nvSpPr>
          <p:cNvPr id="10" name="线形标注 1 9">
            <a:extLst>
              <a:ext uri="{FF2B5EF4-FFF2-40B4-BE49-F238E27FC236}">
                <a16:creationId xmlns:a16="http://schemas.microsoft.com/office/drawing/2014/main" id="{7AED738F-010D-1745-9D98-CC7E1AF11A67}"/>
              </a:ext>
            </a:extLst>
          </p:cNvPr>
          <p:cNvSpPr/>
          <p:nvPr/>
        </p:nvSpPr>
        <p:spPr>
          <a:xfrm>
            <a:off x="2305659" y="3869944"/>
            <a:ext cx="792088" cy="464871"/>
          </a:xfrm>
          <a:prstGeom prst="borderCallout1">
            <a:avLst>
              <a:gd name="adj1" fmla="val 9326"/>
              <a:gd name="adj2" fmla="val 98693"/>
              <a:gd name="adj3" fmla="val 71059"/>
              <a:gd name="adj4" fmla="val 26332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dirty="0"/>
              <a:t>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532508-D7C3-0D48-9798-490ECE7326F2}"/>
              </a:ext>
            </a:extLst>
          </p:cNvPr>
          <p:cNvSpPr/>
          <p:nvPr/>
        </p:nvSpPr>
        <p:spPr>
          <a:xfrm>
            <a:off x="6918104" y="3891241"/>
            <a:ext cx="864096" cy="79208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6F4ADD-8634-6049-A542-EA4BEC5A8435}"/>
              </a:ext>
            </a:extLst>
          </p:cNvPr>
          <p:cNvSpPr txBox="1"/>
          <p:nvPr/>
        </p:nvSpPr>
        <p:spPr>
          <a:xfrm>
            <a:off x="6698146" y="3395655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MapReduce</a:t>
            </a:r>
            <a:endParaRPr kumimoji="1" lang="zh-CN" altLang="en-US" dirty="0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4146668D-A120-B34C-8B45-158F37ED8EAB}"/>
              </a:ext>
            </a:extLst>
          </p:cNvPr>
          <p:cNvSpPr/>
          <p:nvPr/>
        </p:nvSpPr>
        <p:spPr>
          <a:xfrm>
            <a:off x="8030294" y="4040242"/>
            <a:ext cx="1296144" cy="358450"/>
          </a:xfrm>
          <a:prstGeom prst="righ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756A6D15-19A8-AC4B-8FD6-315FA68F1EED}"/>
              </a:ext>
            </a:extLst>
          </p:cNvPr>
          <p:cNvSpPr/>
          <p:nvPr/>
        </p:nvSpPr>
        <p:spPr>
          <a:xfrm>
            <a:off x="5199432" y="4057053"/>
            <a:ext cx="1484032" cy="358450"/>
          </a:xfrm>
          <a:prstGeom prst="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0247BD-C1D8-7146-A451-3F041FC5E8B5}"/>
              </a:ext>
            </a:extLst>
          </p:cNvPr>
          <p:cNvSpPr txBox="1"/>
          <p:nvPr/>
        </p:nvSpPr>
        <p:spPr>
          <a:xfrm>
            <a:off x="5641799" y="37610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读取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744B79-C94D-7D4A-8C59-0B22B9C33410}"/>
              </a:ext>
            </a:extLst>
          </p:cNvPr>
          <p:cNvSpPr txBox="1"/>
          <p:nvPr/>
        </p:nvSpPr>
        <p:spPr>
          <a:xfrm>
            <a:off x="8312223" y="3706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</a:t>
            </a:r>
          </a:p>
        </p:txBody>
      </p:sp>
      <p:sp>
        <p:nvSpPr>
          <p:cNvPr id="17" name="罐形 16">
            <a:extLst>
              <a:ext uri="{FF2B5EF4-FFF2-40B4-BE49-F238E27FC236}">
                <a16:creationId xmlns:a16="http://schemas.microsoft.com/office/drawing/2014/main" id="{239C46F3-4EA0-D54F-BF88-B5F3CEBA8DC4}"/>
              </a:ext>
            </a:extLst>
          </p:cNvPr>
          <p:cNvSpPr/>
          <p:nvPr/>
        </p:nvSpPr>
        <p:spPr>
          <a:xfrm>
            <a:off x="9525719" y="3596269"/>
            <a:ext cx="936104" cy="1219490"/>
          </a:xfrm>
          <a:prstGeom prst="can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202B3F-E506-6545-8E5F-562FDF59AC90}"/>
              </a:ext>
            </a:extLst>
          </p:cNvPr>
          <p:cNvSpPr txBox="1"/>
          <p:nvPr/>
        </p:nvSpPr>
        <p:spPr>
          <a:xfrm>
            <a:off x="9670605" y="3174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351079333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0C6477-E693-E94E-9F3B-210CB25E2301}"/>
              </a:ext>
            </a:extLst>
          </p:cNvPr>
          <p:cNvSpPr txBox="1"/>
          <p:nvPr/>
        </p:nvSpPr>
        <p:spPr>
          <a:xfrm>
            <a:off x="740743" y="1773866"/>
            <a:ext cx="11233248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j-ea"/>
                <a:ea typeface="+mj-ea"/>
              </a:rPr>
              <a:t>模型设计思路：</a:t>
            </a:r>
            <a:endParaRPr kumimoji="1" lang="en-US" altLang="zh-CN" sz="2000" dirty="0">
              <a:latin typeface="+mj-ea"/>
              <a:ea typeface="+mj-ea"/>
            </a:endParaRPr>
          </a:p>
          <a:p>
            <a:pPr lvl="1"/>
            <a:r>
              <a:rPr kumimoji="1" lang="en-US" altLang="zh-CN" sz="2000" dirty="0">
                <a:latin typeface="+mj-ea"/>
                <a:ea typeface="+mj-ea"/>
              </a:rPr>
              <a:t>1</a:t>
            </a:r>
            <a:r>
              <a:rPr kumimoji="1" lang="zh-Hans" altLang="en-US" sz="2000" dirty="0">
                <a:latin typeface="+mj-ea"/>
                <a:ea typeface="+mj-ea"/>
              </a:rPr>
              <a:t>：</a:t>
            </a:r>
            <a:r>
              <a:rPr kumimoji="1" lang="zh-CN" altLang="en-US" sz="2000" dirty="0">
                <a:latin typeface="+mj-ea"/>
                <a:ea typeface="+mj-ea"/>
              </a:rPr>
              <a:t>将两个文件看成两个各有两列的表</a:t>
            </a:r>
            <a:endParaRPr kumimoji="1" lang="en-US" altLang="zh-CN" sz="2000" dirty="0">
              <a:latin typeface="+mj-ea"/>
              <a:ea typeface="+mj-ea"/>
            </a:endParaRPr>
          </a:p>
          <a:p>
            <a:pPr lvl="1"/>
            <a:r>
              <a:rPr kumimoji="1" lang="en-US" altLang="zh-CN" sz="2000" dirty="0">
                <a:latin typeface="+mj-ea"/>
                <a:ea typeface="+mj-ea"/>
              </a:rPr>
              <a:t>2</a:t>
            </a:r>
            <a:r>
              <a:rPr kumimoji="1" lang="zh-CN" altLang="en-US" sz="2000" dirty="0">
                <a:latin typeface="+mj-ea"/>
                <a:ea typeface="+mj-ea"/>
              </a:rPr>
              <a:t>：第一个表的列是：</a:t>
            </a:r>
            <a:r>
              <a:rPr kumimoji="1" lang="en-US" altLang="zh-CN" sz="2000" dirty="0">
                <a:latin typeface="+mj-ea"/>
                <a:ea typeface="+mj-ea"/>
              </a:rPr>
              <a:t>id</a:t>
            </a:r>
            <a:r>
              <a:rPr kumimoji="1" lang="zh-Hans" altLang="en-US" sz="2000" dirty="0">
                <a:latin typeface="+mj-ea"/>
                <a:ea typeface="+mj-ea"/>
              </a:rPr>
              <a:t>，</a:t>
            </a:r>
            <a:r>
              <a:rPr kumimoji="1" lang="en-US" altLang="zh-CN" sz="2000" dirty="0">
                <a:latin typeface="+mj-ea"/>
                <a:ea typeface="+mj-ea"/>
              </a:rPr>
              <a:t>name;</a:t>
            </a:r>
            <a:r>
              <a:rPr kumimoji="1" lang="zh-CN" altLang="en-US" sz="2000" dirty="0">
                <a:latin typeface="+mj-ea"/>
                <a:ea typeface="+mj-ea"/>
              </a:rPr>
              <a:t>第二个表的列是：课程，</a:t>
            </a:r>
            <a:r>
              <a:rPr kumimoji="1" lang="en-US" altLang="zh-CN" sz="2000" dirty="0">
                <a:latin typeface="+mj-ea"/>
                <a:ea typeface="+mj-ea"/>
              </a:rPr>
              <a:t>id</a:t>
            </a:r>
          </a:p>
          <a:p>
            <a:pPr lvl="1"/>
            <a:r>
              <a:rPr kumimoji="1" lang="en-US" altLang="zh-Hans" sz="2000" dirty="0">
                <a:latin typeface="+mj-ea"/>
                <a:ea typeface="+mj-ea"/>
              </a:rPr>
              <a:t>3</a:t>
            </a:r>
            <a:r>
              <a:rPr kumimoji="1" lang="zh-Hans" altLang="en-US" sz="2000" dirty="0">
                <a:latin typeface="+mj-ea"/>
                <a:ea typeface="+mj-ea"/>
              </a:rPr>
              <a:t>：</a:t>
            </a:r>
            <a:r>
              <a:rPr kumimoji="1" lang="zh-CN" altLang="en-US" sz="2000" dirty="0">
                <a:latin typeface="+mj-ea"/>
                <a:ea typeface="+mj-ea"/>
              </a:rPr>
              <a:t>多个表开发</a:t>
            </a:r>
            <a:r>
              <a:rPr kumimoji="1" lang="en-US" altLang="zh-CN" sz="2000" dirty="0">
                <a:latin typeface="+mj-ea"/>
                <a:ea typeface="+mj-ea"/>
              </a:rPr>
              <a:t>MapReduce:</a:t>
            </a:r>
            <a:r>
              <a:rPr kumimoji="1" lang="zh-CN" altLang="en-US" sz="2000" dirty="0">
                <a:latin typeface="+mj-ea"/>
                <a:ea typeface="+mj-ea"/>
              </a:rPr>
              <a:t>找出可以</a:t>
            </a:r>
            <a:r>
              <a:rPr kumimoji="1"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将两个表连接起来的字段。这个字段就作为</a:t>
            </a:r>
            <a:r>
              <a:rPr kumimoji="1" lang="en-US" altLang="zh-CN" sz="2000" dirty="0">
                <a:solidFill>
                  <a:srgbClr val="0000FF"/>
                </a:solidFill>
                <a:latin typeface="+mj-ea"/>
                <a:ea typeface="+mj-ea"/>
              </a:rPr>
              <a:t>Map</a:t>
            </a:r>
            <a:r>
              <a:rPr kumimoji="1"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模型的键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4660C6-4527-4340-8711-1FD758591E41}"/>
              </a:ext>
            </a:extLst>
          </p:cNvPr>
          <p:cNvSpPr txBox="1"/>
          <p:nvPr/>
        </p:nvSpPr>
        <p:spPr>
          <a:xfrm>
            <a:off x="9050493" y="3574443"/>
            <a:ext cx="181888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Hans" sz="1200" b="1" dirty="0">
                <a:latin typeface="+mj-ea"/>
                <a:ea typeface="+mj-ea"/>
              </a:rPr>
              <a:t>Id</a:t>
            </a:r>
            <a:r>
              <a:rPr kumimoji="1" lang="zh-CN" altLang="en-US" sz="1200" b="1" dirty="0">
                <a:latin typeface="+mj-ea"/>
                <a:ea typeface="+mj-ea"/>
              </a:rPr>
              <a:t>是</a:t>
            </a:r>
            <a:r>
              <a:rPr kumimoji="1" lang="en-US" altLang="zh-Hans" sz="1200" b="1" dirty="0">
                <a:latin typeface="+mj-ea"/>
                <a:ea typeface="+mj-ea"/>
              </a:rPr>
              <a:t>001</a:t>
            </a:r>
            <a:r>
              <a:rPr kumimoji="1" lang="zh-CN" altLang="en-US" sz="1200" b="1" dirty="0">
                <a:latin typeface="+mj-ea"/>
                <a:ea typeface="+mj-ea"/>
              </a:rPr>
              <a:t>的</a:t>
            </a:r>
            <a:r>
              <a:rPr kumimoji="1" lang="en-US" altLang="zh-Hans" sz="1200" b="1" dirty="0">
                <a:latin typeface="+mj-ea"/>
                <a:ea typeface="+mj-ea"/>
              </a:rPr>
              <a:t>Map</a:t>
            </a:r>
            <a:r>
              <a:rPr kumimoji="1" lang="zh-CN" altLang="en-US" sz="1200" b="1" dirty="0">
                <a:latin typeface="+mj-ea"/>
                <a:ea typeface="+mj-ea"/>
              </a:rPr>
              <a:t>的结果：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05367D-BACB-BE43-89AC-1220FDD1E42E}"/>
              </a:ext>
            </a:extLst>
          </p:cNvPr>
          <p:cNvSpPr txBox="1"/>
          <p:nvPr/>
        </p:nvSpPr>
        <p:spPr>
          <a:xfrm>
            <a:off x="1460823" y="3544317"/>
            <a:ext cx="194689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b="1" dirty="0" err="1">
                <a:latin typeface="+mj-ea"/>
                <a:ea typeface="+mj-ea"/>
              </a:rPr>
              <a:t>stu.txt</a:t>
            </a:r>
            <a:endParaRPr kumimoji="1" lang="zh-CN" altLang="en-US" sz="1200" b="1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2AC0A-3000-1147-94D3-48A7A2D3C094}"/>
              </a:ext>
            </a:extLst>
          </p:cNvPr>
          <p:cNvSpPr/>
          <p:nvPr/>
        </p:nvSpPr>
        <p:spPr>
          <a:xfrm>
            <a:off x="1460824" y="4154331"/>
            <a:ext cx="21342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001	zhangsan</a:t>
            </a:r>
          </a:p>
          <a:p>
            <a:r>
              <a:rPr lang="zh-CN" altLang="en-US" sz="1200" dirty="0">
                <a:latin typeface="+mj-ea"/>
                <a:ea typeface="+mj-ea"/>
              </a:rPr>
              <a:t>002	lisi</a:t>
            </a:r>
          </a:p>
          <a:p>
            <a:r>
              <a:rPr lang="zh-CN" altLang="en-US" sz="1200" dirty="0">
                <a:latin typeface="+mj-ea"/>
                <a:ea typeface="+mj-ea"/>
              </a:rPr>
              <a:t>003	wangwu</a:t>
            </a:r>
          </a:p>
          <a:p>
            <a:r>
              <a:rPr lang="zh-CN" altLang="en-US" sz="1200" dirty="0">
                <a:latin typeface="+mj-ea"/>
                <a:ea typeface="+mj-ea"/>
              </a:rPr>
              <a:t>004	zhaoliu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34C76DB-1456-FC47-84A2-FB04962197DE}"/>
              </a:ext>
            </a:extLst>
          </p:cNvPr>
          <p:cNvSpPr txBox="1">
            <a:spLocks/>
          </p:cNvSpPr>
          <p:nvPr/>
        </p:nvSpPr>
        <p:spPr>
          <a:xfrm>
            <a:off x="4015799" y="4166188"/>
            <a:ext cx="3037155" cy="1940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java	001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web	001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 err="1">
                <a:solidFill>
                  <a:srgbClr val="FF0000"/>
                </a:solidFill>
                <a:latin typeface="+mj-ea"/>
                <a:ea typeface="+mj-ea"/>
              </a:rPr>
              <a:t>hadoop</a:t>
            </a:r>
            <a:r>
              <a:rPr kumimoji="1"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	001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 err="1">
                <a:latin typeface="+mj-ea"/>
                <a:ea typeface="+mj-ea"/>
              </a:rPr>
              <a:t>php</a:t>
            </a:r>
            <a:r>
              <a:rPr kumimoji="1" lang="en-US" altLang="zh-CN" sz="1200" dirty="0">
                <a:latin typeface="+mj-ea"/>
                <a:ea typeface="+mj-ea"/>
              </a:rPr>
              <a:t>	002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 err="1">
                <a:latin typeface="+mj-ea"/>
                <a:ea typeface="+mj-ea"/>
              </a:rPr>
              <a:t>ui</a:t>
            </a:r>
            <a:r>
              <a:rPr kumimoji="1" lang="en-US" altLang="zh-CN" sz="1200" dirty="0">
                <a:latin typeface="+mj-ea"/>
                <a:ea typeface="+mj-ea"/>
              </a:rPr>
              <a:t>	002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>
                <a:latin typeface="+mj-ea"/>
                <a:ea typeface="+mj-ea"/>
              </a:rPr>
              <a:t>c	002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1" lang="en-US" altLang="zh-CN" sz="1200" dirty="0">
                <a:latin typeface="+mj-ea"/>
                <a:ea typeface="+mj-ea"/>
              </a:rPr>
              <a:t>python	005</a:t>
            </a:r>
            <a:endParaRPr kumimoji="1" lang="zh-CN" altLang="en-US" sz="12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2E46B4-886F-F94E-AB6B-8FA420CBDBA7}"/>
              </a:ext>
            </a:extLst>
          </p:cNvPr>
          <p:cNvSpPr txBox="1"/>
          <p:nvPr/>
        </p:nvSpPr>
        <p:spPr>
          <a:xfrm>
            <a:off x="4014132" y="3550513"/>
            <a:ext cx="194689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b="1" dirty="0" err="1">
                <a:latin typeface="+mj-ea"/>
                <a:ea typeface="+mj-ea"/>
              </a:rPr>
              <a:t>course.txt</a:t>
            </a:r>
            <a:endParaRPr kumimoji="1" lang="zh-CN" altLang="en-US" sz="1200" b="1" dirty="0">
              <a:latin typeface="+mj-ea"/>
              <a:ea typeface="+mj-ea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13112BFE-EAB8-F54A-9F2E-376FE259F630}"/>
              </a:ext>
            </a:extLst>
          </p:cNvPr>
          <p:cNvSpPr/>
          <p:nvPr/>
        </p:nvSpPr>
        <p:spPr>
          <a:xfrm>
            <a:off x="7312679" y="4406747"/>
            <a:ext cx="1388196" cy="349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latin typeface="+mj-ea"/>
              <a:ea typeface="+mj-ea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3E42B36-EE25-C84D-8D69-1A462B0D6C46}"/>
              </a:ext>
            </a:extLst>
          </p:cNvPr>
          <p:cNvSpPr txBox="1">
            <a:spLocks/>
          </p:cNvSpPr>
          <p:nvPr/>
        </p:nvSpPr>
        <p:spPr>
          <a:xfrm>
            <a:off x="9050493" y="4154331"/>
            <a:ext cx="1245870" cy="1046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kern="1200" dirty="0" err="1">
                <a:solidFill>
                  <a:srgbClr val="FF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zhangsan_a</a:t>
            </a:r>
            <a:endParaRPr lang="zh-CN" sz="1200" dirty="0">
              <a:solidFill>
                <a:srgbClr val="FF0000"/>
              </a:solidFill>
              <a:effectLst/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001 </a:t>
            </a:r>
            <a:r>
              <a:rPr lang="en-US" sz="1200" dirty="0" err="1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java_b</a:t>
            </a:r>
            <a:endParaRPr lang="zh-CN" sz="1200" dirty="0">
              <a:solidFill>
                <a:srgbClr val="FF0000"/>
              </a:solidFill>
              <a:effectLst/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001 </a:t>
            </a:r>
            <a:r>
              <a:rPr lang="en-US" sz="1200" dirty="0" err="1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web_b</a:t>
            </a:r>
            <a:endParaRPr lang="zh-CN" sz="1200" dirty="0">
              <a:solidFill>
                <a:srgbClr val="FF0000"/>
              </a:solidFill>
              <a:effectLst/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001 </a:t>
            </a:r>
            <a:r>
              <a:rPr lang="en-US" sz="1200" dirty="0" err="1">
                <a:solidFill>
                  <a:srgbClr val="FF0000"/>
                </a:solidFill>
                <a:effectLst/>
                <a:latin typeface="+mj-ea"/>
                <a:ea typeface="+mj-ea"/>
                <a:cs typeface="宋体" panose="02010600030101010101" pitchFamily="2" charset="-122"/>
              </a:rPr>
              <a:t>hadoop_b</a:t>
            </a:r>
            <a:endParaRPr lang="zh-CN" sz="1200" dirty="0">
              <a:solidFill>
                <a:srgbClr val="FF0000"/>
              </a:solidFill>
              <a:effectLst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BB50429-28E7-774D-88E8-64088807D09A}"/>
              </a:ext>
            </a:extLst>
          </p:cNvPr>
          <p:cNvSpPr txBox="1">
            <a:spLocks/>
          </p:cNvSpPr>
          <p:nvPr/>
        </p:nvSpPr>
        <p:spPr>
          <a:xfrm>
            <a:off x="7383771" y="3844908"/>
            <a:ext cx="1246012" cy="618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1200" dirty="0">
                <a:latin typeface="+mj-ea"/>
                <a:ea typeface="+mj-ea"/>
                <a:cs typeface="宋体" panose="02010600030101010101" pitchFamily="2" charset="-122"/>
              </a:rPr>
              <a:t>标志：</a:t>
            </a:r>
            <a:endParaRPr lang="en-US" altLang="zh-CN" sz="1200" dirty="0">
              <a:effectLst/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effectLst/>
                <a:latin typeface="+mj-ea"/>
                <a:ea typeface="+mj-ea"/>
                <a:cs typeface="宋体" panose="02010600030101010101" pitchFamily="2" charset="-122"/>
              </a:rPr>
              <a:t>a </a:t>
            </a:r>
            <a:r>
              <a:rPr lang="zh-CN" altLang="en-US" sz="1200" dirty="0">
                <a:effectLst/>
                <a:latin typeface="+mj-ea"/>
                <a:ea typeface="+mj-ea"/>
                <a:cs typeface="宋体" panose="02010600030101010101" pitchFamily="2" charset="-122"/>
              </a:rPr>
              <a:t>表示学生姓名</a:t>
            </a:r>
            <a:endParaRPr lang="en-US" altLang="zh-CN" sz="1200" dirty="0">
              <a:effectLst/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200" dirty="0">
                <a:effectLst/>
                <a:latin typeface="+mj-ea"/>
                <a:ea typeface="+mj-ea"/>
                <a:cs typeface="宋体" panose="02010600030101010101" pitchFamily="2" charset="-122"/>
              </a:rPr>
              <a:t>b </a:t>
            </a:r>
            <a:r>
              <a:rPr lang="zh-CN" altLang="en-US" sz="1200" dirty="0">
                <a:effectLst/>
                <a:latin typeface="+mj-ea"/>
                <a:ea typeface="+mj-ea"/>
                <a:cs typeface="宋体" panose="02010600030101010101" pitchFamily="2" charset="-122"/>
              </a:rPr>
              <a:t>表示课程</a:t>
            </a:r>
            <a:endParaRPr lang="zh-CN" sz="1200" dirty="0">
              <a:effectLst/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C134ECC-4990-B349-9EB6-37A0B8CA9DD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模型设计分析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33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4F20D-5B0F-1A45-A853-4EA37C41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80" y="2694122"/>
            <a:ext cx="0" cy="0"/>
          </a:xfrm>
        </p:spPr>
        <p:txBody>
          <a:bodyPr/>
          <a:lstStyle/>
          <a:p>
            <a:endParaRPr lang="en-US" altLang="zh-CN" sz="20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36B9DF8-28B9-6347-8426-46339CB19DE6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构建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模型</a:t>
            </a:r>
            <a:endParaRPr lang="zh-CN" altLang="en-US" sz="2800" dirty="0">
              <a:latin typeface="+mj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4E23A3-C1D7-F44E-98E1-DD1BFBBEB33F}"/>
              </a:ext>
            </a:extLst>
          </p:cNvPr>
          <p:cNvSpPr/>
          <p:nvPr/>
        </p:nvSpPr>
        <p:spPr>
          <a:xfrm>
            <a:off x="3189015" y="2320181"/>
            <a:ext cx="642937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latin typeface="+mj-ea"/>
                <a:ea typeface="+mj-ea"/>
              </a:rPr>
              <a:t>map&lt;id</a:t>
            </a:r>
            <a:r>
              <a:rPr kumimoji="1" lang="zh-Hans" altLang="en-US" sz="2000" dirty="0">
                <a:latin typeface="+mj-ea"/>
                <a:ea typeface="+mj-ea"/>
              </a:rPr>
              <a:t>，</a:t>
            </a:r>
            <a:r>
              <a:rPr kumimoji="1" lang="zh-CN" altLang="en-US" sz="2000" dirty="0">
                <a:latin typeface="+mj-ea"/>
                <a:ea typeface="+mj-ea"/>
              </a:rPr>
              <a:t>姓名</a:t>
            </a:r>
            <a:r>
              <a:rPr kumimoji="1" lang="en-US" altLang="zh-CN" sz="2000" dirty="0">
                <a:latin typeface="+mj-ea"/>
                <a:ea typeface="+mj-ea"/>
              </a:rPr>
              <a:t>_a</a:t>
            </a:r>
            <a:r>
              <a:rPr kumimoji="1" lang="zh-CN" altLang="en-US" sz="2000" dirty="0">
                <a:latin typeface="+mj-ea"/>
                <a:ea typeface="+mj-ea"/>
              </a:rPr>
              <a:t>或课程</a:t>
            </a:r>
            <a:r>
              <a:rPr kumimoji="1" lang="en-US" altLang="zh-CN" sz="2000" dirty="0">
                <a:latin typeface="+mj-ea"/>
                <a:ea typeface="+mj-ea"/>
              </a:rPr>
              <a:t>_b&gt;</a:t>
            </a:r>
          </a:p>
          <a:p>
            <a:r>
              <a:rPr lang="en-US" altLang="zh-CN" sz="2000" dirty="0">
                <a:latin typeface="+mj-ea"/>
                <a:ea typeface="+mj-ea"/>
              </a:rPr>
              <a:t>reducer&lt;</a:t>
            </a:r>
            <a:r>
              <a:rPr lang="zh-CN" altLang="en-US" sz="2000" dirty="0">
                <a:latin typeface="+mj-ea"/>
                <a:ea typeface="+mj-ea"/>
              </a:rPr>
              <a:t>姓名，课程</a:t>
            </a:r>
            <a:r>
              <a:rPr lang="en-US" altLang="zh-CN" sz="2000" dirty="0">
                <a:latin typeface="+mj-ea"/>
                <a:ea typeface="+mj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905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BCB1343-BF99-C94C-844C-283855B5B5A6}"/>
              </a:ext>
            </a:extLst>
          </p:cNvPr>
          <p:cNvSpPr/>
          <p:nvPr/>
        </p:nvSpPr>
        <p:spPr>
          <a:xfrm>
            <a:off x="380703" y="1456085"/>
            <a:ext cx="11992569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public class 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CourseMapper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extends Mapper&lt;</a:t>
            </a:r>
            <a:r>
              <a:rPr lang="en-US" altLang="zh-CN" sz="1600" b="1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LongWritable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, Text, Text, Text&gt; {</a:t>
            </a:r>
            <a:endParaRPr lang="zh-CN" altLang="zh-CN" sz="7200" b="1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// 1:key </a:t>
            </a:r>
            <a:r>
              <a:rPr lang="zh-CN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读入的当前行的位置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2:value </a:t>
            </a:r>
            <a:r>
              <a:rPr lang="zh-CN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读入的当前行的文本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@Override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protected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void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map(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LongWritable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key, Text value, Mapper&lt;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LongWritable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, Text, Text, Text&gt;.Context context)  </a:t>
            </a:r>
            <a:r>
              <a:rPr lang="en-US" altLang="zh-CN" sz="1600" b="1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throws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IOException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InterruptedException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{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	// </a:t>
            </a:r>
            <a:r>
              <a:rPr lang="en-US" altLang="zh-Hans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V</a:t>
            </a:r>
            <a:r>
              <a:rPr lang="zh-Hans" altLang="en-US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当前正在处理的行的文本内容</a:t>
            </a:r>
            <a:endParaRPr lang="en-US" altLang="zh-CN" sz="1600" dirty="0">
              <a:solidFill>
                <a:schemeClr val="tx1"/>
              </a:solidFill>
              <a:latin typeface="+mj-ea"/>
              <a:ea typeface="+mj-ea"/>
              <a:cs typeface="Monaco" pitchFamily="2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	String v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value.toString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();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	String[] a =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v.split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("\t");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	// </a:t>
            </a:r>
            <a:r>
              <a:rPr lang="zh-CN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获取当前行对应的文件文件名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FileSplit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fs = (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FileSplit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)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context.getInputSplit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();</a:t>
            </a:r>
            <a:endParaRPr lang="zh-CN" altLang="zh-CN" sz="7200" dirty="0">
              <a:solidFill>
                <a:srgbClr val="FF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		String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fileName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= 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fs.getPath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().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getName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();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//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stu.txt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</a:t>
            </a:r>
            <a:r>
              <a:rPr lang="zh-CN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或者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cource.txt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if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(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fileName.equals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stu.txt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")) {</a:t>
            </a:r>
            <a:endParaRPr lang="zh-CN" altLang="zh-CN" sz="7200" dirty="0">
              <a:solidFill>
                <a:srgbClr val="FF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			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context.write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new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Text(a[0]),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new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Text(a[1] + “_a”));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//_a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表示是学生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		}</a:t>
            </a:r>
            <a:endParaRPr lang="zh-CN" altLang="zh-CN" sz="7200" dirty="0">
              <a:solidFill>
                <a:srgbClr val="FF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if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(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fileName.equals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course.txt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")) {</a:t>
            </a:r>
            <a:endParaRPr lang="zh-CN" altLang="zh-CN" sz="7200" dirty="0">
              <a:solidFill>
                <a:srgbClr val="FF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			</a:t>
            </a:r>
            <a:r>
              <a:rPr lang="en-US" altLang="zh-CN" sz="1600" dirty="0" err="1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context.write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new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Text(a[1]), </a:t>
            </a:r>
            <a:r>
              <a:rPr lang="en-US" altLang="zh-CN" sz="1600" b="1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new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 Text(a[0] + “_b”));</a:t>
            </a: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//_b</a:t>
            </a:r>
            <a:r>
              <a:rPr lang="zh-CN" altLang="en-US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表示是课程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  <a:cs typeface="Monaco" pitchFamily="2" charset="0"/>
              </a:rPr>
              <a:t>		}</a:t>
            </a:r>
            <a:endParaRPr lang="zh-CN" altLang="zh-CN" sz="7200" dirty="0">
              <a:solidFill>
                <a:srgbClr val="FF0000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	}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solidFill>
                  <a:schemeClr val="tx1"/>
                </a:solidFill>
                <a:latin typeface="+mj-ea"/>
                <a:ea typeface="+mj-ea"/>
                <a:cs typeface="Monaco" pitchFamily="2" charset="0"/>
              </a:rPr>
              <a:t>}</a:t>
            </a:r>
            <a:endParaRPr lang="zh-CN" altLang="zh-CN" sz="7200" dirty="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467B64-F9DC-094B-A391-932CD3585794}"/>
              </a:ext>
            </a:extLst>
          </p:cNvPr>
          <p:cNvSpPr txBox="1">
            <a:spLocks/>
          </p:cNvSpPr>
          <p:nvPr/>
        </p:nvSpPr>
        <p:spPr>
          <a:xfrm>
            <a:off x="8661623" y="198948"/>
            <a:ext cx="3944530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根据模型编写</a:t>
            </a:r>
            <a:r>
              <a:rPr lang="en-US" altLang="zh-CN" sz="2800" dirty="0">
                <a:solidFill>
                  <a:srgbClr val="0070C0"/>
                </a:solidFill>
                <a:latin typeface="+mj-ea"/>
              </a:rPr>
              <a:t>Map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程序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3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201610-A8BD-444B-A863-B246D69CF3DF}"/>
              </a:ext>
            </a:extLst>
          </p:cNvPr>
          <p:cNvSpPr/>
          <p:nvPr/>
        </p:nvSpPr>
        <p:spPr>
          <a:xfrm>
            <a:off x="1028775" y="880021"/>
            <a:ext cx="10801200" cy="6247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600" b="1" dirty="0">
                <a:latin typeface="+mj-ea"/>
                <a:ea typeface="+mj-ea"/>
              </a:rPr>
              <a:t>public class </a:t>
            </a:r>
            <a:r>
              <a:rPr lang="en-US" altLang="zh-CN" sz="1600" b="1" dirty="0" err="1">
                <a:latin typeface="+mj-ea"/>
                <a:ea typeface="+mj-ea"/>
              </a:rPr>
              <a:t>CourseReduce</a:t>
            </a:r>
            <a:r>
              <a:rPr lang="en-US" altLang="zh-CN" sz="1600" b="1" dirty="0">
                <a:latin typeface="+mj-ea"/>
                <a:ea typeface="+mj-ea"/>
              </a:rPr>
              <a:t> extends Reducer&lt;Text, Text, Text, Text&gt; {</a:t>
            </a:r>
          </a:p>
          <a:p>
            <a:pPr>
              <a:spcAft>
                <a:spcPts val="0"/>
              </a:spcAft>
            </a:pP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protected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void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reduce(Text key,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Iterable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&lt;Text&gt; value, Reducer&lt;Text, Text, Text, Text&gt;.Context context)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throws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IOException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,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InterruptedException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{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u="sng" dirty="0">
                <a:latin typeface="+mj-ea"/>
                <a:ea typeface="+mj-ea"/>
                <a:cs typeface="Monaco" pitchFamily="2" charset="0"/>
              </a:rPr>
              <a:t>Iterator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ita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=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value.iterator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();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dirty="0">
                <a:latin typeface="+mj-ea"/>
                <a:ea typeface="+mj-ea"/>
              </a:rPr>
              <a:t>String </a:t>
            </a:r>
            <a:r>
              <a:rPr lang="en-US" altLang="zh-CN" sz="1600" dirty="0" err="1">
                <a:latin typeface="+mj-ea"/>
                <a:ea typeface="+mj-ea"/>
              </a:rPr>
              <a:t>stuname</a:t>
            </a:r>
            <a:r>
              <a:rPr lang="en-US" altLang="zh-CN" sz="1600" dirty="0">
                <a:latin typeface="+mj-ea"/>
                <a:ea typeface="+mj-ea"/>
              </a:rPr>
              <a:t>="";</a:t>
            </a:r>
            <a:endParaRPr lang="zh-CN" altLang="zh-CN" sz="1600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</a:rPr>
              <a:t>	    </a:t>
            </a:r>
            <a:r>
              <a:rPr lang="en-US" altLang="zh-CN" sz="1600" dirty="0" err="1">
                <a:latin typeface="+mj-ea"/>
                <a:ea typeface="+mj-ea"/>
              </a:rPr>
              <a:t>java.util.List</a:t>
            </a:r>
            <a:r>
              <a:rPr lang="en-US" altLang="zh-CN" sz="1600" dirty="0">
                <a:latin typeface="+mj-ea"/>
                <a:ea typeface="+mj-ea"/>
              </a:rPr>
              <a:t>&lt;String&gt; l = </a:t>
            </a:r>
            <a:r>
              <a:rPr lang="en-US" altLang="zh-CN" sz="1600" b="1" dirty="0">
                <a:latin typeface="+mj-ea"/>
                <a:ea typeface="+mj-ea"/>
              </a:rPr>
              <a:t>new</a:t>
            </a:r>
            <a:r>
              <a:rPr lang="zh-CN" altLang="en-US" sz="1600" dirty="0">
                <a:latin typeface="+mj-ea"/>
                <a:ea typeface="+mj-ea"/>
              </a:rPr>
              <a:t> </a:t>
            </a:r>
            <a:r>
              <a:rPr lang="en-US" altLang="zh-CN" sz="1600" dirty="0" err="1">
                <a:latin typeface="+mj-ea"/>
                <a:ea typeface="+mj-ea"/>
              </a:rPr>
              <a:t>java.util.ArrayList</a:t>
            </a:r>
            <a:r>
              <a:rPr lang="en-US" altLang="zh-CN" sz="1600" dirty="0">
                <a:latin typeface="+mj-ea"/>
                <a:ea typeface="+mj-ea"/>
              </a:rPr>
              <a:t>&lt;String&gt;();</a:t>
            </a:r>
            <a:endParaRPr lang="zh-CN" altLang="zh-CN" sz="1600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while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ita.hasNext</a:t>
            </a:r>
            <a:r>
              <a:rPr lang="en-US" altLang="zh-CN" sz="1600" dirty="0">
                <a:latin typeface="+mj-ea"/>
                <a:ea typeface="+mj-ea"/>
              </a:rPr>
              <a:t>()){//</a:t>
            </a:r>
            <a:r>
              <a:rPr lang="zh-CN" altLang="zh-CN" sz="1600" dirty="0">
                <a:latin typeface="+mj-ea"/>
                <a:ea typeface="+mj-ea"/>
              </a:rPr>
              <a:t>判断当前集合里有没有内容</a:t>
            </a: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Text t = (Text)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ita.next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();</a:t>
            </a:r>
            <a:r>
              <a:rPr lang="en-US" altLang="zh-CN" sz="1600" dirty="0">
                <a:latin typeface="+mj-ea"/>
                <a:cs typeface="Monaco" pitchFamily="2" charset="0"/>
              </a:rPr>
              <a:t> //next</a:t>
            </a:r>
            <a:r>
              <a:rPr lang="zh-CN" altLang="zh-CN" sz="1600" dirty="0">
                <a:latin typeface="+mj-ea"/>
                <a:cs typeface="Monaco" pitchFamily="2" charset="0"/>
              </a:rPr>
              <a:t>取出当前</a:t>
            </a:r>
            <a:r>
              <a:rPr lang="zh-CN" altLang="en-US" sz="1600" dirty="0">
                <a:latin typeface="+mj-ea"/>
                <a:cs typeface="Monaco" pitchFamily="2" charset="0"/>
              </a:rPr>
              <a:t>位置</a:t>
            </a:r>
            <a:r>
              <a:rPr lang="zh-CN" altLang="zh-CN" sz="1600" dirty="0">
                <a:latin typeface="+mj-ea"/>
                <a:cs typeface="Monaco" pitchFamily="2" charset="0"/>
              </a:rPr>
              <a:t>的内容，并将指针的位置下移一个位置。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String c =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t.toString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();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if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c.endsWith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("_a")){//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等于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a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表明这个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c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是人，来自于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stu.txt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	//1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：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indexOf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("_"): 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返回指定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“_”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在字符串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c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中的位置。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r>
              <a:rPr lang="zh-Hans" altLang="en-US" sz="1600" dirty="0">
                <a:latin typeface="+mj-ea"/>
                <a:ea typeface="+mj-ea"/>
                <a:cs typeface="Monaco" pitchFamily="2" charset="0"/>
              </a:rPr>
              <a:t>    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stuname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=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c.substring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(0,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c.indexOf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("_"));//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截取从开始位置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0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到结束位置的字符串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}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if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c.endsWith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("_b")){//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等于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b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表明这个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c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是课程，可能有很多课程，所以放到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list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集合里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r>
              <a:rPr lang="zh-Hans" altLang="en-US" sz="1600" dirty="0">
                <a:latin typeface="+mj-ea"/>
                <a:ea typeface="+mj-ea"/>
                <a:cs typeface="Monaco" pitchFamily="2" charset="0"/>
              </a:rPr>
              <a:t>     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l.add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c.substring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(0,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c.indexOf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("_")));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}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}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//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循环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list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，将姓名为键，课程为值，放到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reduce</a:t>
            </a:r>
            <a:r>
              <a:rPr lang="zh-CN" altLang="zh-CN" sz="1600" dirty="0">
                <a:latin typeface="+mj-ea"/>
                <a:ea typeface="+mj-ea"/>
                <a:cs typeface="Monaco" pitchFamily="2" charset="0"/>
              </a:rPr>
              <a:t>里的输出集合里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if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((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stuname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!=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null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&amp;&amp;!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stuname.equals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(""))&amp;&amp;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l.size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()&gt;0){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for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(String 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s:l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){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	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context.write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(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new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Text(</a:t>
            </a:r>
            <a:r>
              <a:rPr lang="en-US" altLang="zh-CN" sz="1600" dirty="0" err="1">
                <a:latin typeface="+mj-ea"/>
                <a:ea typeface="+mj-ea"/>
                <a:cs typeface="Monaco" pitchFamily="2" charset="0"/>
              </a:rPr>
              <a:t>stuname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), </a:t>
            </a:r>
            <a:r>
              <a:rPr lang="en-US" altLang="zh-CN" sz="1600" b="1" dirty="0">
                <a:latin typeface="+mj-ea"/>
                <a:ea typeface="+mj-ea"/>
                <a:cs typeface="Monaco" pitchFamily="2" charset="0"/>
              </a:rPr>
              <a:t>new</a:t>
            </a: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 Text(s));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	}</a:t>
            </a:r>
            <a:endParaRPr lang="zh-CN" altLang="zh-CN" sz="160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		}</a:t>
            </a:r>
          </a:p>
          <a:p>
            <a:pPr>
              <a:spcAft>
                <a:spcPts val="0"/>
              </a:spcAft>
            </a:pPr>
            <a:r>
              <a:rPr lang="en-US" altLang="zh-CN" sz="1600" dirty="0">
                <a:latin typeface="+mj-ea"/>
                <a:ea typeface="+mj-ea"/>
                <a:cs typeface="Monaco" pitchFamily="2" charset="0"/>
              </a:rPr>
              <a:t>}</a:t>
            </a:r>
            <a:r>
              <a:rPr lang="zh-CN" altLang="zh-CN" sz="1600" dirty="0">
                <a:latin typeface="+mj-ea"/>
                <a:ea typeface="+mj-ea"/>
              </a:rPr>
              <a:t> 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28EC933-EC25-FF4F-9D3B-BD81220D2121}"/>
              </a:ext>
            </a:extLst>
          </p:cNvPr>
          <p:cNvSpPr txBox="1">
            <a:spLocks/>
          </p:cNvSpPr>
          <p:nvPr/>
        </p:nvSpPr>
        <p:spPr>
          <a:xfrm>
            <a:off x="7869535" y="198948"/>
            <a:ext cx="4736618" cy="517893"/>
          </a:xfrm>
        </p:spPr>
        <p:txBody>
          <a:bodyPr/>
          <a:lstStyle>
            <a:lvl1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1284043" indent="-128404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928744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2571659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3214573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3857488" indent="-128582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187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根据模型编写</a:t>
            </a:r>
            <a:r>
              <a:rPr lang="en-US" altLang="zh-Hans" sz="2800" dirty="0">
                <a:solidFill>
                  <a:srgbClr val="0070C0"/>
                </a:solidFill>
                <a:latin typeface="+mj-ea"/>
              </a:rPr>
              <a:t>Reduce</a:t>
            </a:r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程序</a:t>
            </a:r>
            <a:endParaRPr lang="zh-CN" altLang="en-US"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604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4155944" y="1672109"/>
            <a:ext cx="759493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多个文件存在关系的</a:t>
            </a:r>
            <a:r>
              <a:rPr kumimoji="1" lang="zh-CN" altLang="en-US" sz="2000" dirty="0">
                <a:latin typeface="+mj-ea"/>
              </a:rPr>
              <a:t>模型设计思路</a:t>
            </a:r>
            <a:r>
              <a:rPr lang="zh-CN" altLang="en-US" sz="2000" dirty="0">
                <a:latin typeface="+mj-ea"/>
              </a:rPr>
              <a:t>？</a:t>
            </a:r>
            <a:endParaRPr lang="en-US" altLang="zh-CN" sz="2000" dirty="0">
              <a:latin typeface="+mj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8FC14FD-6E53-F941-B14C-9313405D4947}"/>
              </a:ext>
            </a:extLst>
          </p:cNvPr>
          <p:cNvSpPr>
            <a:spLocks noGrp="1"/>
          </p:cNvSpPr>
          <p:nvPr/>
        </p:nvSpPr>
        <p:spPr>
          <a:xfrm>
            <a:off x="5853311" y="29925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charset="0"/>
                <a:ea typeface="微软雅黑" panose="020B0503020204020204" pitchFamily="34" charset="-122"/>
                <a:sym typeface="Browallia New" charset="0"/>
              </a:defRPr>
            </a:lvl9pPr>
          </a:lstStyle>
          <a:p>
            <a:pPr algn="r"/>
            <a:r>
              <a:rPr lang="zh-CN" altLang="en-US" sz="2800" dirty="0">
                <a:solidFill>
                  <a:srgbClr val="0070C0"/>
                </a:solidFill>
                <a:latin typeface="+mj-ea"/>
              </a:rPr>
              <a:t>课堂检测</a:t>
            </a:r>
            <a:endParaRPr lang="en-US" altLang="zh-CN" sz="2800" dirty="0">
              <a:solidFill>
                <a:srgbClr val="0070C0"/>
              </a:solidFill>
              <a:latin typeface="+mj-ea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DF272B0D-7691-674B-A2D9-5A5F8E4B79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75" y="1024037"/>
            <a:ext cx="2808312" cy="5721224"/>
            <a:chOff x="1892" y="489"/>
            <a:chExt cx="1810" cy="3744"/>
          </a:xfrm>
        </p:grpSpPr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F44D7EDB-FB2B-C842-BD2D-393A0F44394E}"/>
                </a:ext>
              </a:extLst>
            </p:cNvPr>
            <p:cNvSpPr/>
            <p:nvPr/>
          </p:nvSpPr>
          <p:spPr bwMode="auto">
            <a:xfrm>
              <a:off x="2003" y="489"/>
              <a:ext cx="583" cy="1421"/>
            </a:xfrm>
            <a:custGeom>
              <a:avLst/>
              <a:gdLst>
                <a:gd name="T0" fmla="*/ 0 w 583"/>
                <a:gd name="T1" fmla="*/ 1421 h 1421"/>
                <a:gd name="T2" fmla="*/ 37 w 583"/>
                <a:gd name="T3" fmla="*/ 676 h 1421"/>
                <a:gd name="T4" fmla="*/ 568 w 583"/>
                <a:gd name="T5" fmla="*/ 0 h 1421"/>
                <a:gd name="T6" fmla="*/ 583 w 583"/>
                <a:gd name="T7" fmla="*/ 773 h 1421"/>
                <a:gd name="T8" fmla="*/ 432 w 583"/>
                <a:gd name="T9" fmla="*/ 941 h 1421"/>
                <a:gd name="T10" fmla="*/ 246 w 583"/>
                <a:gd name="T11" fmla="*/ 924 h 1421"/>
                <a:gd name="T12" fmla="*/ 197 w 583"/>
                <a:gd name="T13" fmla="*/ 1201 h 1421"/>
                <a:gd name="T14" fmla="*/ 0 w 583"/>
                <a:gd name="T15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1421">
                  <a:moveTo>
                    <a:pt x="0" y="1421"/>
                  </a:moveTo>
                  <a:lnTo>
                    <a:pt x="37" y="676"/>
                  </a:lnTo>
                  <a:lnTo>
                    <a:pt x="568" y="0"/>
                  </a:lnTo>
                  <a:lnTo>
                    <a:pt x="583" y="773"/>
                  </a:lnTo>
                  <a:lnTo>
                    <a:pt x="432" y="941"/>
                  </a:lnTo>
                  <a:lnTo>
                    <a:pt x="246" y="924"/>
                  </a:lnTo>
                  <a:lnTo>
                    <a:pt x="197" y="120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AEBA7FD-0128-DE40-895F-E4F51A9D343E}"/>
                </a:ext>
              </a:extLst>
            </p:cNvPr>
            <p:cNvSpPr/>
            <p:nvPr/>
          </p:nvSpPr>
          <p:spPr bwMode="auto">
            <a:xfrm>
              <a:off x="2109" y="1413"/>
              <a:ext cx="140" cy="1249"/>
            </a:xfrm>
            <a:custGeom>
              <a:avLst/>
              <a:gdLst>
                <a:gd name="T0" fmla="*/ 0 w 140"/>
                <a:gd name="T1" fmla="*/ 1249 h 1249"/>
                <a:gd name="T2" fmla="*/ 19 w 140"/>
                <a:gd name="T3" fmla="*/ 696 h 1249"/>
                <a:gd name="T4" fmla="*/ 44 w 140"/>
                <a:gd name="T5" fmla="*/ 550 h 1249"/>
                <a:gd name="T6" fmla="*/ 91 w 140"/>
                <a:gd name="T7" fmla="*/ 277 h 1249"/>
                <a:gd name="T8" fmla="*/ 140 w 140"/>
                <a:gd name="T9" fmla="*/ 0 h 1249"/>
                <a:gd name="T10" fmla="*/ 119 w 140"/>
                <a:gd name="T11" fmla="*/ 951 h 1249"/>
                <a:gd name="T12" fmla="*/ 60 w 140"/>
                <a:gd name="T13" fmla="*/ 1233 h 1249"/>
                <a:gd name="T14" fmla="*/ 0 w 140"/>
                <a:gd name="T15" fmla="*/ 1249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1249">
                  <a:moveTo>
                    <a:pt x="0" y="1249"/>
                  </a:moveTo>
                  <a:lnTo>
                    <a:pt x="19" y="696"/>
                  </a:lnTo>
                  <a:lnTo>
                    <a:pt x="44" y="550"/>
                  </a:lnTo>
                  <a:lnTo>
                    <a:pt x="91" y="277"/>
                  </a:lnTo>
                  <a:lnTo>
                    <a:pt x="140" y="0"/>
                  </a:lnTo>
                  <a:lnTo>
                    <a:pt x="119" y="951"/>
                  </a:lnTo>
                  <a:lnTo>
                    <a:pt x="60" y="1233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06D00F34-A220-264B-871A-7666F54A77FD}"/>
                </a:ext>
              </a:extLst>
            </p:cNvPr>
            <p:cNvSpPr/>
            <p:nvPr/>
          </p:nvSpPr>
          <p:spPr bwMode="auto">
            <a:xfrm>
              <a:off x="1892" y="2389"/>
              <a:ext cx="1315" cy="1461"/>
            </a:xfrm>
            <a:custGeom>
              <a:avLst/>
              <a:gdLst>
                <a:gd name="T0" fmla="*/ 0 w 1315"/>
                <a:gd name="T1" fmla="*/ 1461 h 1461"/>
                <a:gd name="T2" fmla="*/ 59 w 1315"/>
                <a:gd name="T3" fmla="*/ 316 h 1461"/>
                <a:gd name="T4" fmla="*/ 217 w 1315"/>
                <a:gd name="T5" fmla="*/ 273 h 1461"/>
                <a:gd name="T6" fmla="*/ 277 w 1315"/>
                <a:gd name="T7" fmla="*/ 257 h 1461"/>
                <a:gd name="T8" fmla="*/ 1103 w 1315"/>
                <a:gd name="T9" fmla="*/ 32 h 1461"/>
                <a:gd name="T10" fmla="*/ 1103 w 1315"/>
                <a:gd name="T11" fmla="*/ 32 h 1461"/>
                <a:gd name="T12" fmla="*/ 1222 w 1315"/>
                <a:gd name="T13" fmla="*/ 0 h 1461"/>
                <a:gd name="T14" fmla="*/ 1315 w 1315"/>
                <a:gd name="T15" fmla="*/ 1207 h 1461"/>
                <a:gd name="T16" fmla="*/ 0 w 1315"/>
                <a:gd name="T17" fmla="*/ 1461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5" h="1461">
                  <a:moveTo>
                    <a:pt x="0" y="1461"/>
                  </a:moveTo>
                  <a:lnTo>
                    <a:pt x="59" y="316"/>
                  </a:lnTo>
                  <a:lnTo>
                    <a:pt x="217" y="273"/>
                  </a:lnTo>
                  <a:lnTo>
                    <a:pt x="277" y="257"/>
                  </a:lnTo>
                  <a:lnTo>
                    <a:pt x="1103" y="32"/>
                  </a:lnTo>
                  <a:lnTo>
                    <a:pt x="1103" y="32"/>
                  </a:lnTo>
                  <a:lnTo>
                    <a:pt x="1222" y="0"/>
                  </a:lnTo>
                  <a:lnTo>
                    <a:pt x="1315" y="1207"/>
                  </a:lnTo>
                  <a:lnTo>
                    <a:pt x="0" y="1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E75C5D41-4429-BE4C-91FF-361BD2D2A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" y="1262"/>
              <a:ext cx="1567" cy="701"/>
            </a:xfrm>
            <a:custGeom>
              <a:avLst/>
              <a:gdLst>
                <a:gd name="T0" fmla="*/ 1444 w 1567"/>
                <a:gd name="T1" fmla="*/ 355 h 701"/>
                <a:gd name="T2" fmla="*/ 1462 w 1567"/>
                <a:gd name="T3" fmla="*/ 496 h 701"/>
                <a:gd name="T4" fmla="*/ 1567 w 1567"/>
                <a:gd name="T5" fmla="*/ 406 h 701"/>
                <a:gd name="T6" fmla="*/ 1444 w 1567"/>
                <a:gd name="T7" fmla="*/ 355 h 701"/>
                <a:gd name="T8" fmla="*/ 150 w 1567"/>
                <a:gd name="T9" fmla="*/ 701 h 701"/>
                <a:gd name="T10" fmla="*/ 197 w 1567"/>
                <a:gd name="T11" fmla="*/ 428 h 701"/>
                <a:gd name="T12" fmla="*/ 0 w 1567"/>
                <a:gd name="T13" fmla="*/ 648 h 701"/>
                <a:gd name="T14" fmla="*/ 150 w 1567"/>
                <a:gd name="T15" fmla="*/ 701 h 701"/>
                <a:gd name="T16" fmla="*/ 432 w 1567"/>
                <a:gd name="T17" fmla="*/ 168 h 701"/>
                <a:gd name="T18" fmla="*/ 1148 w 1567"/>
                <a:gd name="T19" fmla="*/ 233 h 701"/>
                <a:gd name="T20" fmla="*/ 583 w 1567"/>
                <a:gd name="T21" fmla="*/ 0 h 701"/>
                <a:gd name="T22" fmla="*/ 432 w 1567"/>
                <a:gd name="T23" fmla="*/ 168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7" h="701">
                  <a:moveTo>
                    <a:pt x="1444" y="355"/>
                  </a:moveTo>
                  <a:lnTo>
                    <a:pt x="1462" y="496"/>
                  </a:lnTo>
                  <a:lnTo>
                    <a:pt x="1567" y="406"/>
                  </a:lnTo>
                  <a:lnTo>
                    <a:pt x="1444" y="355"/>
                  </a:lnTo>
                  <a:close/>
                  <a:moveTo>
                    <a:pt x="150" y="701"/>
                  </a:moveTo>
                  <a:lnTo>
                    <a:pt x="197" y="428"/>
                  </a:lnTo>
                  <a:lnTo>
                    <a:pt x="0" y="648"/>
                  </a:lnTo>
                  <a:lnTo>
                    <a:pt x="150" y="701"/>
                  </a:lnTo>
                  <a:close/>
                  <a:moveTo>
                    <a:pt x="432" y="168"/>
                  </a:moveTo>
                  <a:lnTo>
                    <a:pt x="1148" y="233"/>
                  </a:lnTo>
                  <a:lnTo>
                    <a:pt x="583" y="0"/>
                  </a:lnTo>
                  <a:lnTo>
                    <a:pt x="432" y="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981EAB35-03DA-1748-BC14-55843AFF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364"/>
              <a:ext cx="1384" cy="383"/>
            </a:xfrm>
            <a:custGeom>
              <a:avLst/>
              <a:gdLst>
                <a:gd name="T0" fmla="*/ 981 w 1384"/>
                <a:gd name="T1" fmla="*/ 69 h 383"/>
                <a:gd name="T2" fmla="*/ 1234 w 1384"/>
                <a:gd name="T3" fmla="*/ 383 h 383"/>
                <a:gd name="T4" fmla="*/ 1384 w 1384"/>
                <a:gd name="T5" fmla="*/ 100 h 383"/>
                <a:gd name="T6" fmla="*/ 981 w 1384"/>
                <a:gd name="T7" fmla="*/ 69 h 383"/>
                <a:gd name="T8" fmla="*/ 0 w 1384"/>
                <a:gd name="T9" fmla="*/ 282 h 383"/>
                <a:gd name="T10" fmla="*/ 826 w 1384"/>
                <a:gd name="T11" fmla="*/ 57 h 383"/>
                <a:gd name="T12" fmla="*/ 59 w 1384"/>
                <a:gd name="T13" fmla="*/ 0 h 383"/>
                <a:gd name="T14" fmla="*/ 0 w 1384"/>
                <a:gd name="T15" fmla="*/ 2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4" h="383">
                  <a:moveTo>
                    <a:pt x="981" y="69"/>
                  </a:moveTo>
                  <a:lnTo>
                    <a:pt x="1234" y="383"/>
                  </a:lnTo>
                  <a:lnTo>
                    <a:pt x="1384" y="100"/>
                  </a:lnTo>
                  <a:lnTo>
                    <a:pt x="981" y="69"/>
                  </a:lnTo>
                  <a:close/>
                  <a:moveTo>
                    <a:pt x="0" y="282"/>
                  </a:moveTo>
                  <a:lnTo>
                    <a:pt x="826" y="57"/>
                  </a:lnTo>
                  <a:lnTo>
                    <a:pt x="59" y="0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D5167BAE-09CA-444F-80CD-732A6E5DA5BA}"/>
                </a:ext>
              </a:extLst>
            </p:cNvPr>
            <p:cNvSpPr/>
            <p:nvPr/>
          </p:nvSpPr>
          <p:spPr bwMode="auto">
            <a:xfrm>
              <a:off x="1892" y="3596"/>
              <a:ext cx="1810" cy="637"/>
            </a:xfrm>
            <a:custGeom>
              <a:avLst/>
              <a:gdLst>
                <a:gd name="T0" fmla="*/ 0 w 1810"/>
                <a:gd name="T1" fmla="*/ 254 h 637"/>
                <a:gd name="T2" fmla="*/ 1315 w 1810"/>
                <a:gd name="T3" fmla="*/ 0 h 637"/>
                <a:gd name="T4" fmla="*/ 1810 w 1810"/>
                <a:gd name="T5" fmla="*/ 450 h 637"/>
                <a:gd name="T6" fmla="*/ 639 w 1810"/>
                <a:gd name="T7" fmla="*/ 637 h 637"/>
                <a:gd name="T8" fmla="*/ 0 w 1810"/>
                <a:gd name="T9" fmla="*/ 25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637">
                  <a:moveTo>
                    <a:pt x="0" y="254"/>
                  </a:moveTo>
                  <a:lnTo>
                    <a:pt x="1315" y="0"/>
                  </a:lnTo>
                  <a:lnTo>
                    <a:pt x="1810" y="450"/>
                  </a:lnTo>
                  <a:lnTo>
                    <a:pt x="639" y="637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2600BD-05BF-E54E-A675-70D6BB209FFE}"/>
                </a:ext>
              </a:extLst>
            </p:cNvPr>
            <p:cNvSpPr/>
            <p:nvPr/>
          </p:nvSpPr>
          <p:spPr bwMode="auto">
            <a:xfrm>
              <a:off x="2571" y="489"/>
              <a:ext cx="999" cy="1179"/>
            </a:xfrm>
            <a:custGeom>
              <a:avLst/>
              <a:gdLst>
                <a:gd name="T0" fmla="*/ 15 w 999"/>
                <a:gd name="T1" fmla="*/ 773 h 1179"/>
                <a:gd name="T2" fmla="*/ 0 w 999"/>
                <a:gd name="T3" fmla="*/ 0 h 1179"/>
                <a:gd name="T4" fmla="*/ 894 w 999"/>
                <a:gd name="T5" fmla="*/ 422 h 1179"/>
                <a:gd name="T6" fmla="*/ 999 w 999"/>
                <a:gd name="T7" fmla="*/ 1179 h 1179"/>
                <a:gd name="T8" fmla="*/ 876 w 999"/>
                <a:gd name="T9" fmla="*/ 1128 h 1179"/>
                <a:gd name="T10" fmla="*/ 864 w 999"/>
                <a:gd name="T11" fmla="*/ 1032 h 1179"/>
                <a:gd name="T12" fmla="*/ 580 w 999"/>
                <a:gd name="T13" fmla="*/ 1006 h 1179"/>
                <a:gd name="T14" fmla="*/ 580 w 999"/>
                <a:gd name="T15" fmla="*/ 1006 h 1179"/>
                <a:gd name="T16" fmla="*/ 15 w 999"/>
                <a:gd name="T17" fmla="*/ 773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1179">
                  <a:moveTo>
                    <a:pt x="15" y="773"/>
                  </a:moveTo>
                  <a:lnTo>
                    <a:pt x="0" y="0"/>
                  </a:lnTo>
                  <a:lnTo>
                    <a:pt x="894" y="422"/>
                  </a:lnTo>
                  <a:lnTo>
                    <a:pt x="999" y="1179"/>
                  </a:lnTo>
                  <a:lnTo>
                    <a:pt x="876" y="1128"/>
                  </a:lnTo>
                  <a:lnTo>
                    <a:pt x="864" y="1032"/>
                  </a:lnTo>
                  <a:lnTo>
                    <a:pt x="580" y="1006"/>
                  </a:lnTo>
                  <a:lnTo>
                    <a:pt x="580" y="1006"/>
                  </a:lnTo>
                  <a:lnTo>
                    <a:pt x="15" y="77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A4CC07A1-26CB-0D49-977C-5D31335063ED}"/>
                </a:ext>
              </a:extLst>
            </p:cNvPr>
            <p:cNvSpPr/>
            <p:nvPr/>
          </p:nvSpPr>
          <p:spPr bwMode="auto">
            <a:xfrm>
              <a:off x="2228" y="1413"/>
              <a:ext cx="1325" cy="1051"/>
            </a:xfrm>
            <a:custGeom>
              <a:avLst/>
              <a:gdLst>
                <a:gd name="T0" fmla="*/ 0 w 1325"/>
                <a:gd name="T1" fmla="*/ 951 h 1051"/>
                <a:gd name="T2" fmla="*/ 21 w 1325"/>
                <a:gd name="T3" fmla="*/ 0 h 1051"/>
                <a:gd name="T4" fmla="*/ 207 w 1325"/>
                <a:gd name="T5" fmla="*/ 17 h 1051"/>
                <a:gd name="T6" fmla="*/ 923 w 1325"/>
                <a:gd name="T7" fmla="*/ 82 h 1051"/>
                <a:gd name="T8" fmla="*/ 923 w 1325"/>
                <a:gd name="T9" fmla="*/ 82 h 1051"/>
                <a:gd name="T10" fmla="*/ 1207 w 1325"/>
                <a:gd name="T11" fmla="*/ 108 h 1051"/>
                <a:gd name="T12" fmla="*/ 1219 w 1325"/>
                <a:gd name="T13" fmla="*/ 204 h 1051"/>
                <a:gd name="T14" fmla="*/ 1237 w 1325"/>
                <a:gd name="T15" fmla="*/ 345 h 1051"/>
                <a:gd name="T16" fmla="*/ 1325 w 1325"/>
                <a:gd name="T17" fmla="*/ 1051 h 1051"/>
                <a:gd name="T18" fmla="*/ 922 w 1325"/>
                <a:gd name="T19" fmla="*/ 1020 h 1051"/>
                <a:gd name="T20" fmla="*/ 886 w 1325"/>
                <a:gd name="T21" fmla="*/ 976 h 1051"/>
                <a:gd name="T22" fmla="*/ 767 w 1325"/>
                <a:gd name="T23" fmla="*/ 1008 h 1051"/>
                <a:gd name="T24" fmla="*/ 767 w 1325"/>
                <a:gd name="T25" fmla="*/ 1008 h 1051"/>
                <a:gd name="T26" fmla="*/ 0 w 1325"/>
                <a:gd name="T27" fmla="*/ 951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5" h="1051">
                  <a:moveTo>
                    <a:pt x="0" y="951"/>
                  </a:moveTo>
                  <a:lnTo>
                    <a:pt x="21" y="0"/>
                  </a:lnTo>
                  <a:lnTo>
                    <a:pt x="207" y="17"/>
                  </a:lnTo>
                  <a:lnTo>
                    <a:pt x="923" y="82"/>
                  </a:lnTo>
                  <a:lnTo>
                    <a:pt x="923" y="82"/>
                  </a:lnTo>
                  <a:lnTo>
                    <a:pt x="1207" y="108"/>
                  </a:lnTo>
                  <a:lnTo>
                    <a:pt x="1219" y="204"/>
                  </a:lnTo>
                  <a:lnTo>
                    <a:pt x="1237" y="345"/>
                  </a:lnTo>
                  <a:lnTo>
                    <a:pt x="1325" y="1051"/>
                  </a:lnTo>
                  <a:lnTo>
                    <a:pt x="922" y="1020"/>
                  </a:lnTo>
                  <a:lnTo>
                    <a:pt x="886" y="976"/>
                  </a:lnTo>
                  <a:lnTo>
                    <a:pt x="767" y="1008"/>
                  </a:lnTo>
                  <a:lnTo>
                    <a:pt x="767" y="1008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FDD848A7-FA92-1740-A5D4-48CA21F71A7F}"/>
                </a:ext>
              </a:extLst>
            </p:cNvPr>
            <p:cNvSpPr/>
            <p:nvPr/>
          </p:nvSpPr>
          <p:spPr bwMode="auto">
            <a:xfrm>
              <a:off x="3114" y="2389"/>
              <a:ext cx="588" cy="1657"/>
            </a:xfrm>
            <a:custGeom>
              <a:avLst/>
              <a:gdLst>
                <a:gd name="T0" fmla="*/ 93 w 588"/>
                <a:gd name="T1" fmla="*/ 1207 h 1657"/>
                <a:gd name="T2" fmla="*/ 0 w 588"/>
                <a:gd name="T3" fmla="*/ 0 h 1657"/>
                <a:gd name="T4" fmla="*/ 36 w 588"/>
                <a:gd name="T5" fmla="*/ 44 h 1657"/>
                <a:gd name="T6" fmla="*/ 289 w 588"/>
                <a:gd name="T7" fmla="*/ 358 h 1657"/>
                <a:gd name="T8" fmla="*/ 456 w 588"/>
                <a:gd name="T9" fmla="*/ 564 h 1657"/>
                <a:gd name="T10" fmla="*/ 588 w 588"/>
                <a:gd name="T11" fmla="*/ 1657 h 1657"/>
                <a:gd name="T12" fmla="*/ 93 w 588"/>
                <a:gd name="T13" fmla="*/ 1207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657">
                  <a:moveTo>
                    <a:pt x="93" y="1207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289" y="358"/>
                  </a:lnTo>
                  <a:lnTo>
                    <a:pt x="456" y="564"/>
                  </a:lnTo>
                  <a:lnTo>
                    <a:pt x="588" y="1657"/>
                  </a:lnTo>
                  <a:lnTo>
                    <a:pt x="93" y="120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6435" tIns="48218" rIns="96435" bIns="48218" numCol="1" anchor="t" anchorCtr="0" compatLnSpc="1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7280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主题1" id="{7EC08AD3-1644-9B44-B511-EF2D125D8FA6}" vid="{5A75DBE9-DD6D-8D46-ABCA-BAC7EBA10CA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293</Words>
  <Application>Microsoft Macintosh PowerPoint</Application>
  <PresentationFormat>自定义</PresentationFormat>
  <Paragraphs>118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宋体</vt:lpstr>
      <vt:lpstr>微软雅黑</vt:lpstr>
      <vt:lpstr>Browallia New</vt:lpstr>
      <vt:lpstr>Segoe UI</vt:lpstr>
      <vt:lpstr>Arial</vt:lpstr>
      <vt:lpstr>Calibri</vt:lpstr>
      <vt:lpstr>Calibri Light</vt:lpstr>
      <vt:lpstr>Impact</vt:lpstr>
      <vt:lpstr>Monaco</vt:lpstr>
      <vt:lpstr>Times New Roman</vt:lpstr>
      <vt:lpstr>Wingdings</vt:lpstr>
      <vt:lpstr>第一PPT，www.1ppt.com</vt:lpstr>
      <vt:lpstr>主题1</vt:lpstr>
      <vt:lpstr>第10单元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>Administrator</cp:lastModifiedBy>
  <cp:revision>263</cp:revision>
  <dcterms:created xsi:type="dcterms:W3CDTF">2017-03-14T11:17:00Z</dcterms:created>
  <dcterms:modified xsi:type="dcterms:W3CDTF">2018-11-02T03:19:24Z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