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1653" r:id="rId3"/>
    <p:sldId id="10446" r:id="rId4"/>
    <p:sldId id="10280" r:id="rId5"/>
    <p:sldId id="10439" r:id="rId6"/>
    <p:sldId id="10281" r:id="rId7"/>
    <p:sldId id="10447" r:id="rId8"/>
    <p:sldId id="10440" r:id="rId9"/>
    <p:sldId id="10282" r:id="rId10"/>
    <p:sldId id="10441" r:id="rId11"/>
    <p:sldId id="10442" r:id="rId12"/>
    <p:sldId id="10341" r:id="rId13"/>
    <p:sldId id="515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5290" autoAdjust="0"/>
  </p:normalViewPr>
  <p:slideViewPr>
    <p:cSldViewPr>
      <p:cViewPr varScale="1">
        <p:scale>
          <a:sx n="107" d="100"/>
          <a:sy n="107" d="100"/>
        </p:scale>
        <p:origin x="176" y="192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6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6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2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8041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62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38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02/11/18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226502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7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170162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3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24394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9787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30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39</a:t>
            </a:r>
            <a:r>
              <a:rPr lang="zh-CN" altLang="en-US" dirty="0"/>
              <a:t>课</a:t>
            </a:r>
            <a:r>
              <a:rPr lang="zh-Hans" altLang="en-US" dirty="0"/>
              <a:t> </a:t>
            </a:r>
            <a:r>
              <a:rPr lang="zh-CN" altLang="en-US" dirty="0"/>
              <a:t>爷孙关系程序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860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CA5A5F3-BCFC-DC4D-83F4-4221C958CE87}"/>
              </a:ext>
            </a:extLst>
          </p:cNvPr>
          <p:cNvSpPr/>
          <p:nvPr/>
        </p:nvSpPr>
        <p:spPr>
          <a:xfrm>
            <a:off x="668735" y="880021"/>
            <a:ext cx="11377264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public class 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</a:rPr>
              <a:t>YesunReducer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 extends Reducer&lt;Text, Text, Text, Text&gt;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@Override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protected void reduce(Text key/*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传进来的键  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jack*/,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Iterable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&lt;Text&gt; values/*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值的集合*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/, Reducer&lt;Text, Text, Text, Text&gt;.Context context)</a:t>
            </a:r>
            <a:r>
              <a:rPr lang="zh-Hans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throws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IOException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InterruptedException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Iterator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ita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values.iterator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();//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获取循环的遍历器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List&lt;String&gt;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lc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= new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ArrayList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&lt;String&gt;();//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存放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_c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结尾的人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List&lt;String&gt;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lp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= new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ArrayList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&lt;String&gt;();//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存放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_p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结尾的人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while(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ita.hasNext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()){//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先判断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values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里有没有内容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	Text t = (Text)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ita.next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();//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返回当前的内容并将指针移动到下一个内容</a:t>
            </a:r>
          </a:p>
          <a:p>
            <a:pPr lvl="4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String s1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t.toString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pPr lvl="4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if(s1.endsWith("_c")){//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如果以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_c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结尾</a:t>
            </a:r>
          </a:p>
          <a:p>
            <a:pPr lvl="5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s1 = s1.substring(0,s1.indexOf("_"));//</a:t>
            </a:r>
            <a:r>
              <a:rPr lang="en-US" altLang="zh-CN" sz="1600" u="sng" dirty="0" err="1">
                <a:solidFill>
                  <a:schemeClr val="tx1"/>
                </a:solidFill>
                <a:latin typeface="+mj-ea"/>
                <a:ea typeface="+mj-ea"/>
              </a:rPr>
              <a:t>indexof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获取字符在字符串中的位置</a:t>
            </a:r>
          </a:p>
          <a:p>
            <a:pPr lvl="5"/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lc.add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(s1);</a:t>
            </a:r>
          </a:p>
          <a:p>
            <a:pPr lvl="4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</a:p>
          <a:p>
            <a:pPr lvl="4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if(s1.endsWith("_p")){//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如果以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_p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结尾</a:t>
            </a:r>
          </a:p>
          <a:p>
            <a:pPr lvl="5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s1 = s1.substring(0,s1.indexOf("_"));//</a:t>
            </a:r>
            <a:r>
              <a:rPr lang="en-US" altLang="zh-CN" sz="1600" u="sng" dirty="0" err="1">
                <a:solidFill>
                  <a:schemeClr val="tx1"/>
                </a:solidFill>
                <a:latin typeface="+mj-ea"/>
                <a:ea typeface="+mj-ea"/>
              </a:rPr>
              <a:t>indexof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获取字符在字符串中的位置</a:t>
            </a:r>
          </a:p>
          <a:p>
            <a:pPr lvl="5"/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lp.add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(s1);</a:t>
            </a:r>
          </a:p>
          <a:p>
            <a:pPr lvl="4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}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}</a:t>
            </a:r>
          </a:p>
          <a:p>
            <a:pPr lvl="2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for(String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c:lc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){</a:t>
            </a:r>
          </a:p>
          <a:p>
            <a:pPr lvl="3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for(String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p:lp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){</a:t>
            </a:r>
          </a:p>
          <a:p>
            <a:pPr lvl="3"/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context.write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(new Text(c), new Text(p));</a:t>
            </a:r>
          </a:p>
          <a:p>
            <a:pPr lvl="3"/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  <a:endParaRPr lang="en-US" altLang="zh-CN" sz="1600" b="1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8595CF2-4F32-1544-A84C-1E17A147F9DE}"/>
              </a:ext>
            </a:extLst>
          </p:cNvPr>
          <p:cNvSpPr txBox="1">
            <a:spLocks/>
          </p:cNvSpPr>
          <p:nvPr/>
        </p:nvSpPr>
        <p:spPr>
          <a:xfrm>
            <a:off x="8013551" y="198948"/>
            <a:ext cx="4592602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根据模型编写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Reduce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程序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3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4155944" y="1672109"/>
            <a:ext cx="759493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设计单个文件中具有关系的数据的模型的方法</a:t>
            </a:r>
            <a:endParaRPr lang="en-US" altLang="zh-CN" sz="2000" dirty="0">
              <a:latin typeface="+mj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8FC14FD-6E53-F941-B14C-9313405D4947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课堂检测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DF272B0D-7691-674B-A2D9-5A5F8E4B79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775" y="1024037"/>
            <a:ext cx="2808312" cy="5721224"/>
            <a:chOff x="1892" y="489"/>
            <a:chExt cx="1810" cy="3744"/>
          </a:xfrm>
        </p:grpSpPr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F44D7EDB-FB2B-C842-BD2D-393A0F44394E}"/>
                </a:ext>
              </a:extLst>
            </p:cNvPr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AEBA7FD-0128-DE40-895F-E4F51A9D343E}"/>
                </a:ext>
              </a:extLst>
            </p:cNvPr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06D00F34-A220-264B-871A-7666F54A77FD}"/>
                </a:ext>
              </a:extLst>
            </p:cNvPr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E75C5D41-4429-BE4C-91FF-361BD2D2A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81EAB35-03DA-1748-BC14-55843AFFC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D5167BAE-09CA-444F-80CD-732A6E5DA5BA}"/>
                </a:ext>
              </a:extLst>
            </p:cNvPr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2600BD-05BF-E54E-A675-70D6BB209FFE}"/>
                </a:ext>
              </a:extLst>
            </p:cNvPr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A4CC07A1-26CB-0D49-977C-5D31335063ED}"/>
                </a:ext>
              </a:extLst>
            </p:cNvPr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FDD848A7-FA92-1740-A5D4-48CA21F71A7F}"/>
                </a:ext>
              </a:extLst>
            </p:cNvPr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5111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416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9015" y="2752229"/>
            <a:ext cx="587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爷孙关系程序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2755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A98857-F978-8942-9113-E91EC14D52BE}"/>
              </a:ext>
            </a:extLst>
          </p:cNvPr>
          <p:cNvSpPr/>
          <p:nvPr/>
        </p:nvSpPr>
        <p:spPr>
          <a:xfrm>
            <a:off x="1820863" y="1816125"/>
            <a:ext cx="1728192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儿子	父亲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Tom	Jack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Jone	Lucy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Jone	Jack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Lucy	Mary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Lucy	Ben</a:t>
            </a:r>
          </a:p>
          <a:p>
            <a:r>
              <a:rPr lang="zh-CN" altLang="en-US" dirty="0">
                <a:latin typeface="+mj-ea"/>
                <a:ea typeface="+mj-ea"/>
              </a:rPr>
              <a:t>Tom	Lucy</a:t>
            </a:r>
          </a:p>
          <a:p>
            <a:r>
              <a:rPr lang="zh-CN" altLang="en-US" dirty="0">
                <a:latin typeface="+mj-ea"/>
                <a:ea typeface="+mj-ea"/>
              </a:rPr>
              <a:t>Jack	Alice</a:t>
            </a:r>
          </a:p>
          <a:p>
            <a:r>
              <a:rPr lang="zh-CN" altLang="en-US" dirty="0">
                <a:latin typeface="+mj-ea"/>
                <a:ea typeface="+mj-ea"/>
              </a:rPr>
              <a:t>Mark	Terry</a:t>
            </a:r>
          </a:p>
          <a:p>
            <a:r>
              <a:rPr lang="zh-CN" altLang="en-US" dirty="0">
                <a:latin typeface="+mj-ea"/>
                <a:ea typeface="+mj-ea"/>
              </a:rPr>
              <a:t>Jack	Jesse</a:t>
            </a: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Mark	Alma</a:t>
            </a:r>
          </a:p>
          <a:p>
            <a:r>
              <a:rPr lang="zh-CN" altLang="en-US" dirty="0">
                <a:latin typeface="+mj-ea"/>
                <a:ea typeface="+mj-ea"/>
              </a:rPr>
              <a:t>Terry	Alice</a:t>
            </a:r>
          </a:p>
          <a:p>
            <a:r>
              <a:rPr lang="zh-CN" altLang="en-US" dirty="0">
                <a:latin typeface="+mj-ea"/>
                <a:ea typeface="+mj-ea"/>
              </a:rPr>
              <a:t>Terry	Jesse</a:t>
            </a:r>
          </a:p>
          <a:p>
            <a:r>
              <a:rPr lang="zh-CN" altLang="en-US" dirty="0">
                <a:latin typeface="+mj-ea"/>
                <a:ea typeface="+mj-ea"/>
              </a:rPr>
              <a:t>Philip	Terry</a:t>
            </a:r>
          </a:p>
          <a:p>
            <a:r>
              <a:rPr lang="zh-CN" altLang="en-US" dirty="0">
                <a:latin typeface="+mj-ea"/>
                <a:ea typeface="+mj-ea"/>
              </a:rPr>
              <a:t>Philip	Alma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5DD2A2-605B-1D4E-BB62-6BC2BA71597A}"/>
              </a:ext>
            </a:extLst>
          </p:cNvPr>
          <p:cNvSpPr/>
          <p:nvPr/>
        </p:nvSpPr>
        <p:spPr>
          <a:xfrm>
            <a:off x="7077446" y="1816125"/>
            <a:ext cx="18002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孙子</a:t>
            </a:r>
            <a:r>
              <a:rPr lang="en-US" altLang="zh-CN" dirty="0">
                <a:latin typeface="+mj-ea"/>
                <a:ea typeface="+mj-ea"/>
              </a:rPr>
              <a:t>	</a:t>
            </a:r>
            <a:r>
              <a:rPr lang="zh-CN" altLang="en-US" dirty="0">
                <a:latin typeface="+mj-ea"/>
                <a:ea typeface="+mj-ea"/>
              </a:rPr>
              <a:t>爷爷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Jone	Alice</a:t>
            </a:r>
          </a:p>
          <a:p>
            <a:r>
              <a:rPr lang="zh-CN" altLang="en-US" dirty="0">
                <a:latin typeface="+mj-ea"/>
                <a:ea typeface="+mj-ea"/>
              </a:rPr>
              <a:t>Jone	Jesse</a:t>
            </a:r>
          </a:p>
          <a:p>
            <a:r>
              <a:rPr lang="zh-CN" altLang="en-US" dirty="0">
                <a:latin typeface="+mj-ea"/>
                <a:ea typeface="+mj-ea"/>
              </a:rPr>
              <a:t>Tom	Alice</a:t>
            </a:r>
          </a:p>
          <a:p>
            <a:r>
              <a:rPr lang="zh-CN" altLang="en-US" dirty="0">
                <a:latin typeface="+mj-ea"/>
                <a:ea typeface="+mj-ea"/>
              </a:rPr>
              <a:t>Tom	Jesse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Jone	Mary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Jone	Ben</a:t>
            </a:r>
          </a:p>
          <a:p>
            <a:r>
              <a:rPr lang="zh-CN" altLang="en-US" dirty="0">
                <a:latin typeface="+mj-ea"/>
                <a:ea typeface="+mj-ea"/>
              </a:rPr>
              <a:t>Tom	Mary</a:t>
            </a:r>
          </a:p>
          <a:p>
            <a:r>
              <a:rPr lang="zh-CN" altLang="en-US" dirty="0">
                <a:latin typeface="+mj-ea"/>
                <a:ea typeface="+mj-ea"/>
              </a:rPr>
              <a:t>Tom	Ben</a:t>
            </a:r>
          </a:p>
          <a:p>
            <a:r>
              <a:rPr lang="zh-CN" altLang="en-US" dirty="0">
                <a:latin typeface="+mj-ea"/>
                <a:ea typeface="+mj-ea"/>
              </a:rPr>
              <a:t>Mark	Alice</a:t>
            </a:r>
          </a:p>
          <a:p>
            <a:r>
              <a:rPr lang="zh-CN" altLang="en-US" dirty="0">
                <a:latin typeface="+mj-ea"/>
                <a:ea typeface="+mj-ea"/>
              </a:rPr>
              <a:t>Mark	Jesse</a:t>
            </a:r>
          </a:p>
          <a:p>
            <a:r>
              <a:rPr lang="zh-CN" altLang="en-US" dirty="0">
                <a:latin typeface="+mj-ea"/>
                <a:ea typeface="+mj-ea"/>
              </a:rPr>
              <a:t>Philip	Alice</a:t>
            </a:r>
          </a:p>
          <a:p>
            <a:r>
              <a:rPr lang="zh-CN" altLang="en-US" dirty="0">
                <a:latin typeface="+mj-ea"/>
                <a:ea typeface="+mj-ea"/>
              </a:rPr>
              <a:t>Philip	Jesse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0D9BFB3F-B874-9C43-A88A-4477AEF2FDC1}"/>
              </a:ext>
            </a:extLst>
          </p:cNvPr>
          <p:cNvSpPr/>
          <p:nvPr/>
        </p:nvSpPr>
        <p:spPr>
          <a:xfrm>
            <a:off x="3693071" y="3400301"/>
            <a:ext cx="3240359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  <a:ea typeface="+mj-ea"/>
              </a:rPr>
              <a:t>找出“孙子与爷爷”的关系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FE7E85-B8BD-7C47-8AD7-0CB29D5ADFBD}"/>
              </a:ext>
            </a:extLst>
          </p:cNvPr>
          <p:cNvSpPr txBox="1"/>
          <p:nvPr/>
        </p:nvSpPr>
        <p:spPr>
          <a:xfrm>
            <a:off x="1748855" y="1024037"/>
            <a:ext cx="94411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ea"/>
                <a:ea typeface="+mj-ea"/>
              </a:rPr>
              <a:t>左边是具有儿子与父亲的两列文本文件的内容</a:t>
            </a:r>
            <a:endParaRPr kumimoji="1" lang="en-US" altLang="zh-CN" dirty="0">
              <a:latin typeface="+mj-ea"/>
              <a:ea typeface="+mj-ea"/>
            </a:endParaRPr>
          </a:p>
          <a:p>
            <a:r>
              <a:rPr kumimoji="1" lang="zh-CN" altLang="en-US" dirty="0">
                <a:latin typeface="+mj-ea"/>
                <a:ea typeface="+mj-ea"/>
              </a:rPr>
              <a:t>要求：找出并输出具有孙子与爷爷关系的人（输出两列、第一列是孙子、第二列是爷爷）。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E816507-3877-4949-A964-6D7A4DE530B8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需求说明</a:t>
            </a:r>
            <a:endParaRPr lang="zh-CN" altLang="en-US" sz="2800" dirty="0">
              <a:latin typeface="+mj-ea"/>
            </a:endParaRPr>
          </a:p>
        </p:txBody>
      </p:sp>
      <p:sp>
        <p:nvSpPr>
          <p:cNvPr id="10" name="爆炸形 2 9">
            <a:extLst>
              <a:ext uri="{FF2B5EF4-FFF2-40B4-BE49-F238E27FC236}">
                <a16:creationId xmlns:a16="http://schemas.microsoft.com/office/drawing/2014/main" id="{D6DE39B0-DBE6-5C48-8BB7-1F93539EFF62}"/>
              </a:ext>
            </a:extLst>
          </p:cNvPr>
          <p:cNvSpPr/>
          <p:nvPr/>
        </p:nvSpPr>
        <p:spPr>
          <a:xfrm>
            <a:off x="3832256" y="1816125"/>
            <a:ext cx="2947886" cy="1381634"/>
          </a:xfrm>
          <a:prstGeom prst="irregularSeal2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200" b="1" dirty="0"/>
              <a:t>具有自连接关系文件</a:t>
            </a:r>
          </a:p>
        </p:txBody>
      </p:sp>
    </p:spTree>
    <p:extLst>
      <p:ext uri="{BB962C8B-B14F-4D97-AF65-F5344CB8AC3E}">
        <p14:creationId xmlns:p14="http://schemas.microsoft.com/office/powerpoint/2010/main" val="15129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0C55C5-17BC-DE4C-A164-9E9D008B8C2A}"/>
              </a:ext>
            </a:extLst>
          </p:cNvPr>
          <p:cNvSpPr txBox="1"/>
          <p:nvPr/>
        </p:nvSpPr>
        <p:spPr>
          <a:xfrm>
            <a:off x="2468935" y="1992079"/>
            <a:ext cx="865878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+mj-ea"/>
                <a:ea typeface="+mj-ea"/>
              </a:rPr>
              <a:t>学习用</a:t>
            </a:r>
            <a:r>
              <a:rPr kumimoji="1" lang="en-US" altLang="zh-CN" sz="2000" dirty="0">
                <a:latin typeface="+mj-ea"/>
                <a:ea typeface="+mj-ea"/>
              </a:rPr>
              <a:t>MapReduce</a:t>
            </a:r>
            <a:r>
              <a:rPr kumimoji="1" lang="zh-CN" altLang="en-US" sz="2000" dirty="0">
                <a:latin typeface="+mj-ea"/>
                <a:ea typeface="+mj-ea"/>
              </a:rPr>
              <a:t>处理单个文件中具有自连接关系的数据的解决思路</a:t>
            </a:r>
            <a:endParaRPr kumimoji="1" lang="en-US" altLang="zh-CN" sz="2000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F1C8784-B816-234E-86EF-9E30C18EA3B9}"/>
              </a:ext>
            </a:extLst>
          </p:cNvPr>
          <p:cNvSpPr txBox="1">
            <a:spLocks/>
          </p:cNvSpPr>
          <p:nvPr/>
        </p:nvSpPr>
        <p:spPr>
          <a:xfrm>
            <a:off x="7077447" y="198948"/>
            <a:ext cx="5528706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自连接关系文件处理</a:t>
            </a:r>
            <a:endParaRPr lang="zh-CN" altLang="en-US" sz="2800" dirty="0"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ADEE6C-187D-F94F-8FFF-C9C966A816AF}"/>
              </a:ext>
            </a:extLst>
          </p:cNvPr>
          <p:cNvSpPr/>
          <p:nvPr/>
        </p:nvSpPr>
        <p:spPr>
          <a:xfrm>
            <a:off x="4114153" y="3846885"/>
            <a:ext cx="864096" cy="792088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6E2161-83CD-A24D-9879-0CB4C8DD8583}"/>
              </a:ext>
            </a:extLst>
          </p:cNvPr>
          <p:cNvSpPr txBox="1"/>
          <p:nvPr/>
        </p:nvSpPr>
        <p:spPr>
          <a:xfrm>
            <a:off x="3250057" y="41349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文件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E2E281-8E11-9640-A54A-8955A05D062D}"/>
              </a:ext>
            </a:extLst>
          </p:cNvPr>
          <p:cNvSpPr/>
          <p:nvPr/>
        </p:nvSpPr>
        <p:spPr>
          <a:xfrm>
            <a:off x="6918104" y="3891241"/>
            <a:ext cx="864096" cy="792088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EB7A91-1C32-8146-AD6B-20230CA0E24E}"/>
              </a:ext>
            </a:extLst>
          </p:cNvPr>
          <p:cNvSpPr txBox="1"/>
          <p:nvPr/>
        </p:nvSpPr>
        <p:spPr>
          <a:xfrm>
            <a:off x="6698146" y="3395655"/>
            <a:ext cx="13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MapReduce</a:t>
            </a:r>
            <a:endParaRPr kumimoji="1" lang="zh-CN" altLang="en-US" dirty="0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7AD4318-E3D0-5945-ADCD-9AA3DB6A8E19}"/>
              </a:ext>
            </a:extLst>
          </p:cNvPr>
          <p:cNvSpPr/>
          <p:nvPr/>
        </p:nvSpPr>
        <p:spPr>
          <a:xfrm>
            <a:off x="8030294" y="4040242"/>
            <a:ext cx="1296144" cy="358450"/>
          </a:xfrm>
          <a:prstGeom prst="righ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1356E0D3-8692-A342-968E-144D96E69755}"/>
              </a:ext>
            </a:extLst>
          </p:cNvPr>
          <p:cNvSpPr/>
          <p:nvPr/>
        </p:nvSpPr>
        <p:spPr>
          <a:xfrm>
            <a:off x="5199432" y="4057053"/>
            <a:ext cx="1484032" cy="358450"/>
          </a:xfrm>
          <a:prstGeom prst="lef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EBA2AB-CA95-CC45-9080-574C869B119C}"/>
              </a:ext>
            </a:extLst>
          </p:cNvPr>
          <p:cNvSpPr txBox="1"/>
          <p:nvPr/>
        </p:nvSpPr>
        <p:spPr>
          <a:xfrm>
            <a:off x="5641799" y="3761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读取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8C5872-1BCB-614C-B6F0-3B91ECDA94EB}"/>
              </a:ext>
            </a:extLst>
          </p:cNvPr>
          <p:cNvSpPr txBox="1"/>
          <p:nvPr/>
        </p:nvSpPr>
        <p:spPr>
          <a:xfrm>
            <a:off x="8312223" y="37065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</a:p>
        </p:txBody>
      </p:sp>
      <p:sp>
        <p:nvSpPr>
          <p:cNvPr id="17" name="罐形 16">
            <a:extLst>
              <a:ext uri="{FF2B5EF4-FFF2-40B4-BE49-F238E27FC236}">
                <a16:creationId xmlns:a16="http://schemas.microsoft.com/office/drawing/2014/main" id="{FD5C3768-E8AE-6549-AECF-CA8052C1D1D4}"/>
              </a:ext>
            </a:extLst>
          </p:cNvPr>
          <p:cNvSpPr/>
          <p:nvPr/>
        </p:nvSpPr>
        <p:spPr>
          <a:xfrm>
            <a:off x="9525719" y="3596269"/>
            <a:ext cx="936104" cy="1219490"/>
          </a:xfrm>
          <a:prstGeom prst="can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4451A1-14EC-D94C-B598-53D7A1FE7664}"/>
              </a:ext>
            </a:extLst>
          </p:cNvPr>
          <p:cNvSpPr txBox="1"/>
          <p:nvPr/>
        </p:nvSpPr>
        <p:spPr>
          <a:xfrm>
            <a:off x="9670605" y="3174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</a:t>
            </a: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21EE03B9-AC66-7E41-8BCB-2779FB5C0E69}"/>
              </a:ext>
            </a:extLst>
          </p:cNvPr>
          <p:cNvCxnSpPr>
            <a:cxnSpLocks/>
            <a:stCxn id="4" idx="0"/>
            <a:endCxn id="4" idx="1"/>
          </p:cNvCxnSpPr>
          <p:nvPr/>
        </p:nvCxnSpPr>
        <p:spPr bwMode="auto">
          <a:xfrm rot="16200000" flipH="1" flipV="1">
            <a:off x="4132155" y="3828883"/>
            <a:ext cx="396044" cy="432048"/>
          </a:xfrm>
          <a:prstGeom prst="bentConnector4">
            <a:avLst>
              <a:gd name="adj1" fmla="val -57721"/>
              <a:gd name="adj2" fmla="val 1529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824937997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8BBAE-638F-FE48-B918-42CA60B6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445" y="1282561"/>
            <a:ext cx="3479106" cy="4391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zh-CN" sz="2800" dirty="0">
                <a:latin typeface="+mj-ea"/>
              </a:rPr>
              <a:t>Map</a:t>
            </a:r>
            <a:r>
              <a:rPr kumimoji="1" lang="zh-CN" altLang="en-US" sz="2800" dirty="0">
                <a:latin typeface="+mj-ea"/>
              </a:rPr>
              <a:t>模型设计窍门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0C6477-E693-E94E-9F3B-210CB25E2301}"/>
              </a:ext>
            </a:extLst>
          </p:cNvPr>
          <p:cNvSpPr txBox="1"/>
          <p:nvPr/>
        </p:nvSpPr>
        <p:spPr>
          <a:xfrm>
            <a:off x="1316807" y="2176165"/>
            <a:ext cx="1065718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Hans" sz="2000" dirty="0">
                <a:latin typeface="+mj-ea"/>
                <a:ea typeface="+mj-ea"/>
              </a:rPr>
              <a:t>1</a:t>
            </a:r>
            <a:r>
              <a:rPr kumimoji="1" lang="zh-CN" altLang="en-US" sz="2000" dirty="0">
                <a:latin typeface="+mj-ea"/>
                <a:ea typeface="+mj-ea"/>
              </a:rPr>
              <a:t>：针对这样的独立的的文件可以看做是一个表。</a:t>
            </a:r>
            <a:endParaRPr kumimoji="1" lang="en-US" altLang="zh-CN" sz="2000" dirty="0">
              <a:latin typeface="+mj-ea"/>
              <a:ea typeface="+mj-ea"/>
            </a:endParaRPr>
          </a:p>
          <a:p>
            <a:r>
              <a:rPr kumimoji="1" lang="en-US" altLang="zh-Hans" sz="2000" dirty="0">
                <a:latin typeface="+mj-ea"/>
                <a:ea typeface="+mj-ea"/>
              </a:rPr>
              <a:t>2</a:t>
            </a:r>
            <a:r>
              <a:rPr kumimoji="1" lang="zh-CN" altLang="en-US" sz="2000" dirty="0">
                <a:latin typeface="+mj-ea"/>
                <a:ea typeface="+mj-ea"/>
              </a:rPr>
              <a:t>：分析发现这样的表具有自连接关系（可以将自连接文件看成是两个记录内容完全相同的表）</a:t>
            </a:r>
            <a:endParaRPr kumimoji="1" lang="en-US" altLang="zh-CN" sz="2000" dirty="0">
              <a:latin typeface="+mj-ea"/>
              <a:ea typeface="+mj-ea"/>
            </a:endParaRPr>
          </a:p>
          <a:p>
            <a:r>
              <a:rPr kumimoji="1" lang="en-US" altLang="zh-CN" sz="2000" dirty="0">
                <a:latin typeface="+mj-ea"/>
                <a:ea typeface="+mj-ea"/>
              </a:rPr>
              <a:t>3</a:t>
            </a:r>
            <a:r>
              <a:rPr kumimoji="1" lang="zh-CN" altLang="en-US" sz="2000" dirty="0">
                <a:latin typeface="+mj-ea"/>
                <a:ea typeface="+mj-ea"/>
              </a:rPr>
              <a:t>：通过连接写出连接两个内容完全相同的表的</a:t>
            </a:r>
            <a:r>
              <a:rPr kumimoji="1" lang="en-US" altLang="zh-CN" sz="2000" dirty="0" err="1">
                <a:latin typeface="+mj-ea"/>
                <a:ea typeface="+mj-ea"/>
              </a:rPr>
              <a:t>sql</a:t>
            </a:r>
            <a:r>
              <a:rPr kumimoji="1" lang="zh-CN" altLang="en-US" sz="2000" dirty="0">
                <a:latin typeface="+mj-ea"/>
                <a:ea typeface="+mj-ea"/>
              </a:rPr>
              <a:t>语句。连接的关键字就作为</a:t>
            </a:r>
            <a:r>
              <a:rPr kumimoji="1" lang="en-US" altLang="zh-CN" sz="2000" dirty="0">
                <a:latin typeface="+mj-ea"/>
                <a:ea typeface="+mj-ea"/>
              </a:rPr>
              <a:t>Map</a:t>
            </a:r>
            <a:r>
              <a:rPr kumimoji="1" lang="zh-CN" altLang="en-US" sz="2000" dirty="0">
                <a:latin typeface="+mj-ea"/>
                <a:ea typeface="+mj-ea"/>
              </a:rPr>
              <a:t>模型的键。</a:t>
            </a:r>
            <a:endParaRPr kumimoji="1" lang="en-US" altLang="zh-CN" sz="2000" dirty="0">
              <a:latin typeface="+mj-ea"/>
              <a:ea typeface="+mj-ea"/>
            </a:endParaRPr>
          </a:p>
          <a:p>
            <a:r>
              <a:rPr kumimoji="1" lang="en-US" altLang="zh-CN" sz="2000" dirty="0">
                <a:latin typeface="+mj-ea"/>
                <a:ea typeface="+mj-ea"/>
              </a:rPr>
              <a:t>4</a:t>
            </a:r>
            <a:r>
              <a:rPr kumimoji="1" lang="zh-CN" altLang="en-US" sz="2000" dirty="0">
                <a:latin typeface="+mj-ea"/>
                <a:ea typeface="+mj-ea"/>
              </a:rPr>
              <a:t>：连接的关键字就作为</a:t>
            </a:r>
            <a:r>
              <a:rPr kumimoji="1" lang="en-US" altLang="zh-CN" sz="2000" dirty="0">
                <a:latin typeface="+mj-ea"/>
                <a:ea typeface="+mj-ea"/>
              </a:rPr>
              <a:t>Map</a:t>
            </a:r>
            <a:r>
              <a:rPr kumimoji="1" lang="zh-CN" altLang="en-US" sz="2000" dirty="0">
                <a:latin typeface="+mj-ea"/>
                <a:ea typeface="+mj-ea"/>
              </a:rPr>
              <a:t>的</a:t>
            </a:r>
            <a:r>
              <a:rPr kumimoji="1" lang="en-US" altLang="zh-CN" sz="2000" dirty="0">
                <a:latin typeface="+mj-ea"/>
                <a:ea typeface="+mj-ea"/>
              </a:rPr>
              <a:t>key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740E9A-4D8C-8640-8F07-80391B318629}"/>
              </a:ext>
            </a:extLst>
          </p:cNvPr>
          <p:cNvSpPr/>
          <p:nvPr/>
        </p:nvSpPr>
        <p:spPr>
          <a:xfrm>
            <a:off x="1316807" y="3976365"/>
            <a:ext cx="698620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zh-CN" altLang="en-US" sz="2000" dirty="0">
                <a:latin typeface="+mj-ea"/>
                <a:ea typeface="+mj-ea"/>
              </a:rPr>
              <a:t>本例子：</a:t>
            </a:r>
            <a:r>
              <a:rPr kumimoji="1" lang="en-US" altLang="zh-Hans" sz="2000" dirty="0" err="1">
                <a:latin typeface="+mj-ea"/>
                <a:ea typeface="+mj-ea"/>
              </a:rPr>
              <a:t>sql</a:t>
            </a:r>
            <a:r>
              <a:rPr kumimoji="1" lang="zh-CN" altLang="en-US" sz="2000" dirty="0">
                <a:latin typeface="+mj-ea"/>
                <a:ea typeface="+mj-ea"/>
              </a:rPr>
              <a:t>语句的条件形式：找出身份具有儿子与父亲的人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5A542ED-27A0-194B-861A-A248DE77D80B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模型我设计分析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43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30AB5A-8CEA-D846-9200-16A09D89894B}"/>
              </a:ext>
            </a:extLst>
          </p:cNvPr>
          <p:cNvSpPr/>
          <p:nvPr/>
        </p:nvSpPr>
        <p:spPr>
          <a:xfrm>
            <a:off x="4629175" y="1744117"/>
            <a:ext cx="1728192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儿子	父亲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Tom	Jack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Jone	Lucy</a:t>
            </a:r>
          </a:p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Jone	Jack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Lucy	Mary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Lucy	Ben</a:t>
            </a:r>
          </a:p>
          <a:p>
            <a:r>
              <a:rPr lang="zh-CN" altLang="en-US" dirty="0">
                <a:latin typeface="+mj-ea"/>
                <a:ea typeface="+mj-ea"/>
              </a:rPr>
              <a:t>Tom	Lucy</a:t>
            </a:r>
          </a:p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Jack	Alice</a:t>
            </a:r>
          </a:p>
          <a:p>
            <a:r>
              <a:rPr lang="zh-CN" altLang="en-US" dirty="0">
                <a:latin typeface="+mj-ea"/>
                <a:ea typeface="+mj-ea"/>
              </a:rPr>
              <a:t>Mark	Terry</a:t>
            </a:r>
          </a:p>
          <a:p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Jack	Jesse</a:t>
            </a: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Mark	Alma</a:t>
            </a:r>
          </a:p>
          <a:p>
            <a:r>
              <a:rPr lang="zh-CN" altLang="en-US" dirty="0">
                <a:latin typeface="+mj-ea"/>
                <a:ea typeface="+mj-ea"/>
              </a:rPr>
              <a:t>Terry	Alice</a:t>
            </a:r>
          </a:p>
          <a:p>
            <a:r>
              <a:rPr lang="zh-CN" altLang="en-US" dirty="0">
                <a:latin typeface="+mj-ea"/>
                <a:ea typeface="+mj-ea"/>
              </a:rPr>
              <a:t>Terry	Jesse</a:t>
            </a:r>
          </a:p>
          <a:p>
            <a:r>
              <a:rPr lang="zh-CN" altLang="en-US" dirty="0">
                <a:latin typeface="+mj-ea"/>
                <a:ea typeface="+mj-ea"/>
              </a:rPr>
              <a:t>Philip	Terry</a:t>
            </a:r>
          </a:p>
          <a:p>
            <a:r>
              <a:rPr lang="zh-CN" altLang="en-US" dirty="0">
                <a:latin typeface="+mj-ea"/>
                <a:ea typeface="+mj-ea"/>
              </a:rPr>
              <a:t>Philip	Alma</a:t>
            </a:r>
          </a:p>
        </p:txBody>
      </p:sp>
      <p:sp>
        <p:nvSpPr>
          <p:cNvPr id="5" name="矩形标注 4">
            <a:extLst>
              <a:ext uri="{FF2B5EF4-FFF2-40B4-BE49-F238E27FC236}">
                <a16:creationId xmlns:a16="http://schemas.microsoft.com/office/drawing/2014/main" id="{7CF47939-08A5-9144-B15F-67F41F41A5E1}"/>
              </a:ext>
            </a:extLst>
          </p:cNvPr>
          <p:cNvSpPr/>
          <p:nvPr/>
        </p:nvSpPr>
        <p:spPr>
          <a:xfrm>
            <a:off x="8229575" y="2836636"/>
            <a:ext cx="2088232" cy="875881"/>
          </a:xfrm>
          <a:prstGeom prst="wedgeRectCallout">
            <a:avLst>
              <a:gd name="adj1" fmla="val -138512"/>
              <a:gd name="adj2" fmla="val 71959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dirty="0"/>
              <a:t>文件里有爷爷与孙子关系的人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681A74-333E-6A46-B7BB-34EF8631DF5F}"/>
              </a:ext>
            </a:extLst>
          </p:cNvPr>
          <p:cNvSpPr/>
          <p:nvPr/>
        </p:nvSpPr>
        <p:spPr>
          <a:xfrm>
            <a:off x="8013551" y="4336405"/>
            <a:ext cx="260558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</a:rPr>
              <a:t>孙子</a:t>
            </a:r>
            <a:r>
              <a:rPr lang="en-US" altLang="zh-CN" dirty="0">
                <a:solidFill>
                  <a:srgbClr val="FF0000"/>
                </a:solidFill>
                <a:latin typeface="+mj-ea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父亲</a:t>
            </a:r>
            <a:r>
              <a:rPr lang="en-US" altLang="zh-CN" dirty="0">
                <a:solidFill>
                  <a:srgbClr val="FF0000"/>
                </a:solidFill>
                <a:latin typeface="+mj-ea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爷爷</a:t>
            </a:r>
            <a:endParaRPr lang="en-US" altLang="zh-CN" dirty="0">
              <a:solidFill>
                <a:srgbClr val="FF0000"/>
              </a:solidFill>
              <a:latin typeface="+mj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j-ea"/>
              </a:rPr>
              <a:t>Jone	</a:t>
            </a:r>
            <a:r>
              <a:rPr lang="zh-CN" altLang="en-US" dirty="0">
                <a:solidFill>
                  <a:srgbClr val="00B050"/>
                </a:solidFill>
                <a:latin typeface="+mj-ea"/>
              </a:rPr>
              <a:t>Lucy</a:t>
            </a:r>
            <a:r>
              <a:rPr lang="en-US" altLang="zh-CN" dirty="0">
                <a:solidFill>
                  <a:srgbClr val="FF0000"/>
                </a:solidFill>
                <a:latin typeface="+mj-ea"/>
              </a:rPr>
              <a:t>	</a:t>
            </a:r>
            <a:r>
              <a:rPr lang="en-US" altLang="zh-Hans" dirty="0">
                <a:solidFill>
                  <a:srgbClr val="FF0000"/>
                </a:solidFill>
                <a:latin typeface="+mj-ea"/>
              </a:rPr>
              <a:t>Mary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j-ea"/>
              </a:rPr>
              <a:t>Jone	</a:t>
            </a:r>
            <a:r>
              <a:rPr lang="zh-CN" altLang="en-US" dirty="0">
                <a:solidFill>
                  <a:srgbClr val="00B050"/>
                </a:solidFill>
                <a:latin typeface="+mj-ea"/>
              </a:rPr>
              <a:t>Lucy</a:t>
            </a:r>
            <a:r>
              <a:rPr lang="en-US" altLang="zh-CN" dirty="0">
                <a:solidFill>
                  <a:srgbClr val="FF0000"/>
                </a:solidFill>
                <a:latin typeface="+mj-ea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 Ben</a:t>
            </a: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386D376E-8720-F648-A5DB-BD5AFF559102}"/>
              </a:ext>
            </a:extLst>
          </p:cNvPr>
          <p:cNvSpPr/>
          <p:nvPr/>
        </p:nvSpPr>
        <p:spPr>
          <a:xfrm>
            <a:off x="9093671" y="3712517"/>
            <a:ext cx="484660" cy="623888"/>
          </a:xfrm>
          <a:prstGeom prst="down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B45B47B-C697-0A46-B675-EDBFA13AFF12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模型设计分析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369823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483EE9-B17C-304A-A16E-8E16C07037E0}"/>
              </a:ext>
            </a:extLst>
          </p:cNvPr>
          <p:cNvSpPr/>
          <p:nvPr/>
        </p:nvSpPr>
        <p:spPr>
          <a:xfrm>
            <a:off x="508137" y="2032149"/>
            <a:ext cx="1728192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孩子	父亲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Tom	Jack</a:t>
            </a:r>
          </a:p>
          <a:p>
            <a:r>
              <a:rPr lang="zh-CN" altLang="en-US" dirty="0"/>
              <a:t>Jone	Lucy</a:t>
            </a:r>
          </a:p>
          <a:p>
            <a:r>
              <a:rPr lang="zh-CN" altLang="en-US" dirty="0"/>
              <a:t>Jone	Jack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Lucy	Mary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Lucy	Ben</a:t>
            </a:r>
          </a:p>
          <a:p>
            <a:r>
              <a:rPr lang="zh-CN" altLang="en-US" dirty="0"/>
              <a:t>Tom	Lucy</a:t>
            </a:r>
          </a:p>
          <a:p>
            <a:r>
              <a:rPr lang="zh-CN" altLang="en-US" dirty="0"/>
              <a:t>Jack	Alice</a:t>
            </a:r>
          </a:p>
          <a:p>
            <a:r>
              <a:rPr lang="zh-CN" altLang="en-US" dirty="0"/>
              <a:t>Mark	Terry</a:t>
            </a:r>
          </a:p>
          <a:p>
            <a:r>
              <a:rPr lang="zh-CN" altLang="en-US" dirty="0"/>
              <a:t>Jack	Jesse</a:t>
            </a:r>
          </a:p>
          <a:p>
            <a:endParaRPr lang="zh-CN" altLang="en-US" dirty="0"/>
          </a:p>
          <a:p>
            <a:r>
              <a:rPr lang="zh-CN" altLang="en-US" dirty="0"/>
              <a:t>Mark	Alma</a:t>
            </a:r>
          </a:p>
          <a:p>
            <a:r>
              <a:rPr lang="zh-CN" altLang="en-US" dirty="0"/>
              <a:t>Terry	Alice</a:t>
            </a:r>
          </a:p>
          <a:p>
            <a:r>
              <a:rPr lang="zh-CN" altLang="en-US" dirty="0"/>
              <a:t>Terry	Jesse</a:t>
            </a:r>
          </a:p>
          <a:p>
            <a:r>
              <a:rPr lang="zh-CN" altLang="en-US" dirty="0"/>
              <a:t>Philip	Terry</a:t>
            </a:r>
          </a:p>
          <a:p>
            <a:r>
              <a:rPr lang="zh-CN" altLang="en-US" dirty="0"/>
              <a:t>Philip	Alma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7CA2D8-F850-8443-AC69-00E1AEE47CCD}"/>
              </a:ext>
            </a:extLst>
          </p:cNvPr>
          <p:cNvSpPr/>
          <p:nvPr/>
        </p:nvSpPr>
        <p:spPr>
          <a:xfrm>
            <a:off x="2632297" y="2055371"/>
            <a:ext cx="1728192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孩子	父亲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Tom	Jack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Jone	Lucy</a:t>
            </a:r>
          </a:p>
          <a:p>
            <a:r>
              <a:rPr lang="zh-CN" altLang="en-US" dirty="0"/>
              <a:t>Jone	Jack</a:t>
            </a:r>
          </a:p>
          <a:p>
            <a:r>
              <a:rPr lang="zh-CN" altLang="en-US" dirty="0"/>
              <a:t>Lucy	Mary</a:t>
            </a:r>
          </a:p>
          <a:p>
            <a:r>
              <a:rPr lang="zh-CN" altLang="en-US" dirty="0"/>
              <a:t>Lucy	Ben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Tom	Lucy</a:t>
            </a:r>
          </a:p>
          <a:p>
            <a:r>
              <a:rPr lang="zh-CN" altLang="en-US" dirty="0"/>
              <a:t>Jack	Alice</a:t>
            </a:r>
          </a:p>
          <a:p>
            <a:r>
              <a:rPr lang="zh-CN" altLang="en-US" dirty="0"/>
              <a:t>Mark	Terry</a:t>
            </a:r>
          </a:p>
          <a:p>
            <a:r>
              <a:rPr lang="zh-CN" altLang="en-US" dirty="0"/>
              <a:t>Jack	Jesse</a:t>
            </a:r>
          </a:p>
          <a:p>
            <a:endParaRPr lang="zh-CN" altLang="en-US" dirty="0"/>
          </a:p>
          <a:p>
            <a:r>
              <a:rPr lang="zh-CN" altLang="en-US" dirty="0"/>
              <a:t>Mark	Alma</a:t>
            </a:r>
          </a:p>
          <a:p>
            <a:r>
              <a:rPr lang="zh-CN" altLang="en-US" dirty="0"/>
              <a:t>Terry	Alice</a:t>
            </a:r>
          </a:p>
          <a:p>
            <a:r>
              <a:rPr lang="zh-CN" altLang="en-US" dirty="0"/>
              <a:t>Terry	Jesse</a:t>
            </a:r>
          </a:p>
          <a:p>
            <a:r>
              <a:rPr lang="zh-CN" altLang="en-US" dirty="0"/>
              <a:t>Philip	Terry</a:t>
            </a:r>
          </a:p>
          <a:p>
            <a:r>
              <a:rPr lang="zh-CN" altLang="en-US" dirty="0"/>
              <a:t>Philip	Alma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3D5AF6-2EA3-474C-A607-4DC5818326FC}"/>
              </a:ext>
            </a:extLst>
          </p:cNvPr>
          <p:cNvSpPr/>
          <p:nvPr/>
        </p:nvSpPr>
        <p:spPr>
          <a:xfrm>
            <a:off x="7221463" y="3832349"/>
            <a:ext cx="149868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Lucy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Ben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Lucy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Jone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儿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Lucy</a:t>
            </a:r>
            <a:r>
              <a:rPr lang="en-US" altLang="zh-CN" dirty="0"/>
              <a:t> </a:t>
            </a:r>
            <a:r>
              <a:rPr lang="zh-CN" altLang="en-US" dirty="0"/>
              <a:t>Mary</a:t>
            </a:r>
            <a:r>
              <a:rPr lang="en-US" altLang="zh-CN" dirty="0"/>
              <a:t>_</a:t>
            </a:r>
            <a:r>
              <a:rPr lang="zh-CN" altLang="en-US" dirty="0"/>
              <a:t>父</a:t>
            </a:r>
            <a:endParaRPr lang="en-US" altLang="zh-CN" dirty="0"/>
          </a:p>
          <a:p>
            <a:r>
              <a:rPr lang="zh-CN" altLang="en-US" dirty="0"/>
              <a:t>Lucy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Tom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儿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8310A105-C072-DE45-8F72-2BB23B0765E0}"/>
              </a:ext>
            </a:extLst>
          </p:cNvPr>
          <p:cNvSpPr/>
          <p:nvPr/>
        </p:nvSpPr>
        <p:spPr>
          <a:xfrm>
            <a:off x="4432497" y="3933388"/>
            <a:ext cx="2700300" cy="91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</a:rPr>
              <a:t>将右侧的表列调换位置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2B1CD9B-1902-AF4E-A42C-84B379B90F29}"/>
              </a:ext>
            </a:extLst>
          </p:cNvPr>
          <p:cNvSpPr txBox="1">
            <a:spLocks/>
          </p:cNvSpPr>
          <p:nvPr/>
        </p:nvSpPr>
        <p:spPr>
          <a:xfrm>
            <a:off x="5728641" y="1252734"/>
            <a:ext cx="1780854" cy="57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CN" altLang="en-US" sz="2800" dirty="0"/>
              <a:t>模型分析</a:t>
            </a: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38708182-9E10-DC43-9EAB-67DBBBCD1C75}"/>
              </a:ext>
            </a:extLst>
          </p:cNvPr>
          <p:cNvSpPr/>
          <p:nvPr/>
        </p:nvSpPr>
        <p:spPr>
          <a:xfrm>
            <a:off x="8796207" y="4186580"/>
            <a:ext cx="873528" cy="342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CAD239-4273-9245-A3FA-B52AB1CF76F4}"/>
              </a:ext>
            </a:extLst>
          </p:cNvPr>
          <p:cNvSpPr txBox="1"/>
          <p:nvPr/>
        </p:nvSpPr>
        <p:spPr>
          <a:xfrm>
            <a:off x="9741743" y="4034537"/>
            <a:ext cx="273235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Ben</a:t>
            </a:r>
            <a:r>
              <a:rPr kumimoji="1" lang="zh-CN" altLang="en-US" dirty="0">
                <a:solidFill>
                  <a:srgbClr val="FF0000"/>
                </a:solidFill>
              </a:rPr>
              <a:t>是</a:t>
            </a:r>
            <a:r>
              <a:rPr kumimoji="1" lang="en-US" altLang="zh-CN" dirty="0">
                <a:solidFill>
                  <a:srgbClr val="FF0000"/>
                </a:solidFill>
              </a:rPr>
              <a:t>tom</a:t>
            </a:r>
            <a:r>
              <a:rPr kumimoji="1" lang="zh-Hans" altLang="en-US" dirty="0">
                <a:solidFill>
                  <a:srgbClr val="FF0000"/>
                </a:solidFill>
              </a:rPr>
              <a:t>，</a:t>
            </a:r>
            <a:r>
              <a:rPr kumimoji="1" lang="en-US" altLang="zh-Hans" dirty="0" err="1">
                <a:solidFill>
                  <a:srgbClr val="FF0000"/>
                </a:solidFill>
              </a:rPr>
              <a:t>Jone</a:t>
            </a:r>
            <a:r>
              <a:rPr kumimoji="1" lang="zh-CN" altLang="en-US" dirty="0">
                <a:solidFill>
                  <a:srgbClr val="FF0000"/>
                </a:solidFill>
              </a:rPr>
              <a:t>的爷爷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Mary是</a:t>
            </a:r>
            <a:r>
              <a:rPr lang="en-US" altLang="zh-CN" dirty="0"/>
              <a:t>tom</a:t>
            </a:r>
            <a:r>
              <a:rPr kumimoji="1" lang="zh-Hans" altLang="en-US" dirty="0"/>
              <a:t> ， </a:t>
            </a:r>
            <a:r>
              <a:rPr lang="en-US" altLang="zh-CN" dirty="0" err="1"/>
              <a:t>jone</a:t>
            </a:r>
            <a:r>
              <a:rPr lang="zh-CN" altLang="en-US" dirty="0"/>
              <a:t>的爷爷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73E7A2-6985-C84C-BA97-24C946E39FB7}"/>
              </a:ext>
            </a:extLst>
          </p:cNvPr>
          <p:cNvSpPr txBox="1"/>
          <p:nvPr/>
        </p:nvSpPr>
        <p:spPr>
          <a:xfrm>
            <a:off x="7293471" y="3328293"/>
            <a:ext cx="10759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Hans" dirty="0"/>
              <a:t>Map</a:t>
            </a:r>
            <a:r>
              <a:rPr kumimoji="1" lang="zh-CN" altLang="en-US" dirty="0"/>
              <a:t>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EC0F04-209B-AC45-AE3D-988F0DAF6967}"/>
              </a:ext>
            </a:extLst>
          </p:cNvPr>
          <p:cNvSpPr txBox="1"/>
          <p:nvPr/>
        </p:nvSpPr>
        <p:spPr>
          <a:xfrm>
            <a:off x="10245799" y="3413027"/>
            <a:ext cx="13395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Hans" dirty="0"/>
              <a:t>Reduce</a:t>
            </a:r>
            <a:r>
              <a:rPr kumimoji="1" lang="zh-CN" altLang="en-US" dirty="0"/>
              <a:t>模型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8B88125-60E6-C84C-9071-D6DF9044DA45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模型我设计分析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1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8E9FDCC-028E-8C45-A466-BE3B2DB6ED6C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Reduce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模型</a:t>
            </a:r>
            <a:endParaRPr lang="zh-CN" altLang="en-US" sz="2800" dirty="0">
              <a:latin typeface="+mj-ea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68A7E89-1B9D-8441-B4C5-5C6AB7893788}"/>
              </a:ext>
            </a:extLst>
          </p:cNvPr>
          <p:cNvSpPr txBox="1">
            <a:spLocks/>
          </p:cNvSpPr>
          <p:nvPr/>
        </p:nvSpPr>
        <p:spPr>
          <a:xfrm>
            <a:off x="3117007" y="2680221"/>
            <a:ext cx="6552728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>
                <a:latin typeface="+mj-ea"/>
              </a:rPr>
              <a:t>map&lt;</a:t>
            </a:r>
            <a:r>
              <a:rPr kumimoji="1" lang="zh-CN" altLang="en-US" sz="2000" dirty="0">
                <a:latin typeface="+mj-ea"/>
              </a:rPr>
              <a:t>儿子</a:t>
            </a:r>
            <a:r>
              <a:rPr kumimoji="1" lang="zh-Hans" altLang="en-US" sz="2000" dirty="0">
                <a:latin typeface="+mj-ea"/>
              </a:rPr>
              <a:t>，</a:t>
            </a:r>
            <a:r>
              <a:rPr kumimoji="1" lang="zh-CN" altLang="en-US" sz="2000" dirty="0">
                <a:latin typeface="+mj-ea"/>
              </a:rPr>
              <a:t>父亲</a:t>
            </a:r>
            <a:r>
              <a:rPr kumimoji="1" lang="en-US" altLang="zh-CN" sz="2000" dirty="0">
                <a:latin typeface="+mj-ea"/>
              </a:rPr>
              <a:t>_p&gt;</a:t>
            </a:r>
            <a:r>
              <a:rPr kumimoji="1" lang="zh-Hans" altLang="en-US" sz="2000" dirty="0">
                <a:latin typeface="+mj-ea"/>
              </a:rPr>
              <a:t> </a:t>
            </a:r>
            <a:r>
              <a:rPr kumimoji="1" lang="zh-CN" altLang="en-US" sz="2000" dirty="0">
                <a:latin typeface="+mj-ea"/>
              </a:rPr>
              <a:t>或</a:t>
            </a:r>
            <a:r>
              <a:rPr kumimoji="1" lang="en-US" altLang="zh-CN" sz="2000" dirty="0">
                <a:latin typeface="+mj-ea"/>
              </a:rPr>
              <a:t>map&lt;</a:t>
            </a:r>
            <a:r>
              <a:rPr kumimoji="1" lang="zh-CN" altLang="en-US" sz="2000" dirty="0">
                <a:latin typeface="+mj-ea"/>
              </a:rPr>
              <a:t>父亲</a:t>
            </a:r>
            <a:r>
              <a:rPr kumimoji="1" lang="zh-Hans" altLang="en-US" sz="2000" dirty="0">
                <a:latin typeface="+mj-ea"/>
              </a:rPr>
              <a:t>，</a:t>
            </a:r>
            <a:r>
              <a:rPr kumimoji="1" lang="zh-CN" altLang="en-US" sz="2000" dirty="0">
                <a:latin typeface="+mj-ea"/>
              </a:rPr>
              <a:t>儿子</a:t>
            </a:r>
            <a:r>
              <a:rPr kumimoji="1" lang="en-US" altLang="zh-CN" sz="2000" dirty="0">
                <a:latin typeface="+mj-ea"/>
              </a:rPr>
              <a:t>_c&gt;</a:t>
            </a:r>
          </a:p>
          <a:p>
            <a:r>
              <a:rPr lang="en-US" altLang="zh-CN" sz="2000" dirty="0">
                <a:latin typeface="+mj-ea"/>
              </a:rPr>
              <a:t>reducer&lt;</a:t>
            </a:r>
            <a:r>
              <a:rPr lang="zh-CN" altLang="en-US" sz="2000" dirty="0">
                <a:latin typeface="+mj-ea"/>
              </a:rPr>
              <a:t>孙子，爷爷</a:t>
            </a:r>
            <a:r>
              <a:rPr lang="en-US" altLang="zh-CN" sz="2000" dirty="0">
                <a:latin typeface="+mj-ea"/>
              </a:rPr>
              <a:t>&gt;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4AEBD2C-285E-0C4B-9173-3CD5C809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Hans" altLang="en-US" dirty="0"/>
              <a:t> 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D1D1105-C559-1145-9697-D73D805755F3}"/>
              </a:ext>
            </a:extLst>
          </p:cNvPr>
          <p:cNvSpPr txBox="1">
            <a:spLocks/>
          </p:cNvSpPr>
          <p:nvPr/>
        </p:nvSpPr>
        <p:spPr>
          <a:xfrm>
            <a:off x="5728641" y="1252734"/>
            <a:ext cx="1780854" cy="57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CN" altLang="en-US" sz="2800" dirty="0"/>
              <a:t>构建模型</a:t>
            </a:r>
          </a:p>
        </p:txBody>
      </p:sp>
    </p:spTree>
    <p:extLst>
      <p:ext uri="{BB962C8B-B14F-4D97-AF65-F5344CB8AC3E}">
        <p14:creationId xmlns:p14="http://schemas.microsoft.com/office/powerpoint/2010/main" val="8549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227A08-F5DE-5945-A107-6C9988797AE2}"/>
              </a:ext>
            </a:extLst>
          </p:cNvPr>
          <p:cNvSpPr/>
          <p:nvPr/>
        </p:nvSpPr>
        <p:spPr>
          <a:xfrm>
            <a:off x="1028775" y="1456085"/>
            <a:ext cx="11017224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public class 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</a:rPr>
              <a:t>YessunMapper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 extends Mapper&lt;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</a:rPr>
              <a:t>LongWritable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, Text, Text, Text&gt; {</a:t>
            </a:r>
          </a:p>
          <a:p>
            <a:endParaRPr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@Override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protected void map(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LongWritable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key, Text value, Mapper&lt;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LongWritable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, Text, Text, Text&gt;.Context context)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throws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IOException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InterruptedException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String a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value.toString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String b[]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a.split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("\t");//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数组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里包括了两个人，子与父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String </a:t>
            </a:r>
            <a:r>
              <a:rPr lang="en-US" altLang="zh-CN" sz="1600" u="sng" dirty="0">
                <a:solidFill>
                  <a:schemeClr val="tx1"/>
                </a:solidFill>
                <a:latin typeface="+mj-ea"/>
                <a:ea typeface="+mj-ea"/>
              </a:rPr>
              <a:t>child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=b[0];//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儿子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String </a:t>
            </a:r>
            <a:r>
              <a:rPr lang="en-US" altLang="zh-CN" sz="1600" u="sng" dirty="0">
                <a:solidFill>
                  <a:schemeClr val="tx1"/>
                </a:solidFill>
                <a:latin typeface="+mj-ea"/>
                <a:ea typeface="+mj-ea"/>
              </a:rPr>
              <a:t>parent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 = b[1];//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父亲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context.write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(new Text(b[0]), new Text(b[1]+“_p”)); 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相当于第一个表（文件）</a:t>
            </a:r>
            <a:endParaRPr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</a:rPr>
              <a:t>context.write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(new Text(b[1]), new Text(b[0]+“_c”)); //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相当于第二个表（文件）</a:t>
            </a:r>
            <a:endParaRPr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</a:rPr>
              <a:t>}</a:t>
            </a:r>
            <a:endParaRPr lang="en-US" altLang="zh-CN" sz="1600" b="1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E3DAC28-95F3-294E-9A6E-79F12B2E6DD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根据模型编写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程序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98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411</Words>
  <Application>Microsoft Macintosh PowerPoint</Application>
  <PresentationFormat>自定义</PresentationFormat>
  <Paragraphs>170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第10单元</vt:lpstr>
      <vt:lpstr>PowerPoint 演示文稿</vt:lpstr>
      <vt:lpstr>PowerPoint 演示文稿</vt:lpstr>
      <vt:lpstr>PowerPoint 演示文稿</vt:lpstr>
      <vt:lpstr>Map模型设计窍门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>Administrator</cp:lastModifiedBy>
  <cp:revision>263</cp:revision>
  <dcterms:created xsi:type="dcterms:W3CDTF">2017-03-14T11:17:00Z</dcterms:created>
  <dcterms:modified xsi:type="dcterms:W3CDTF">2018-11-02T11:51:23Z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