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1653" r:id="rId3"/>
    <p:sldId id="10407" r:id="rId4"/>
    <p:sldId id="10276" r:id="rId5"/>
    <p:sldId id="10404" r:id="rId6"/>
    <p:sldId id="10405" r:id="rId7"/>
    <p:sldId id="10403" r:id="rId8"/>
    <p:sldId id="515" r:id="rId9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95290" autoAdjust="0"/>
  </p:normalViewPr>
  <p:slideViewPr>
    <p:cSldViewPr>
      <p:cViewPr varScale="1">
        <p:scale>
          <a:sx n="108" d="100"/>
          <a:sy n="108" d="100"/>
        </p:scale>
        <p:origin x="224" y="192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9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84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17735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95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8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44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3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71187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42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26519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6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1810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312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0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40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工程案例（高级）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582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BC77FE9-AEF5-3043-93A3-BF3637708977}"/>
              </a:ext>
            </a:extLst>
          </p:cNvPr>
          <p:cNvSpPr/>
          <p:nvPr/>
        </p:nvSpPr>
        <p:spPr>
          <a:xfrm>
            <a:off x="380703" y="1222638"/>
            <a:ext cx="705678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以下是要计算的文件内容，共</a:t>
            </a:r>
            <a:r>
              <a:rPr lang="en-US" altLang="zh-CN" sz="2000" b="1" dirty="0">
                <a:latin typeface="+mj-ea"/>
                <a:ea typeface="+mj-ea"/>
              </a:rPr>
              <a:t>5</a:t>
            </a:r>
            <a:r>
              <a:rPr lang="zh-CN" altLang="en-US" sz="2000" b="1" dirty="0">
                <a:latin typeface="+mj-ea"/>
                <a:ea typeface="+mj-ea"/>
              </a:rPr>
              <a:t>列内容：</a:t>
            </a:r>
            <a:endParaRPr lang="en-US" altLang="zh-CN" sz="2000" b="1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第一列：</a:t>
            </a:r>
            <a:r>
              <a:rPr lang="en-US" altLang="zh-CN" sz="2000" dirty="0">
                <a:latin typeface="+mj-ea"/>
                <a:ea typeface="+mj-ea"/>
              </a:rPr>
              <a:t>id</a:t>
            </a:r>
          </a:p>
          <a:p>
            <a:r>
              <a:rPr lang="zh-CN" altLang="en-US" sz="2000" dirty="0">
                <a:latin typeface="+mj-ea"/>
                <a:ea typeface="+mj-ea"/>
              </a:rPr>
              <a:t>第二列：电话号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第三列：月收入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第四列：地址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b="1" dirty="0">
                <a:latin typeface="+mj-ea"/>
                <a:ea typeface="+mj-ea"/>
              </a:rPr>
              <a:t>如：</a:t>
            </a:r>
            <a:endParaRPr lang="en-US" altLang="zh-CN" sz="2000" b="1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1	135****9365	林*彬	2484	北京市****三旗村</a:t>
            </a:r>
          </a:p>
          <a:p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D9EFC1-9AF9-0649-A816-67ED2C374A74}"/>
              </a:ext>
            </a:extLst>
          </p:cNvPr>
          <p:cNvSpPr/>
          <p:nvPr/>
        </p:nvSpPr>
        <p:spPr>
          <a:xfrm>
            <a:off x="2252911" y="4336405"/>
            <a:ext cx="975871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要求</a:t>
            </a:r>
            <a:r>
              <a:rPr lang="en-US" altLang="zh-CN" sz="2000" b="1" dirty="0">
                <a:latin typeface="+mj-ea"/>
                <a:ea typeface="+mj-ea"/>
              </a:rPr>
              <a:t>:</a:t>
            </a: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计算每个用户的年收入。按照电话号码分区，分区要求按照电话号段分，如下：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第一区：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en-US" altLang="zh-Hans" sz="2000" dirty="0">
                <a:latin typeface="+mj-ea"/>
                <a:ea typeface="+mj-ea"/>
              </a:rPr>
              <a:t>30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133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134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135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136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137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138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139</a:t>
            </a:r>
          </a:p>
          <a:p>
            <a:r>
              <a:rPr lang="zh-CN" altLang="en-US" sz="2000" dirty="0">
                <a:latin typeface="+mj-ea"/>
                <a:ea typeface="+mj-ea"/>
              </a:rPr>
              <a:t>第二区：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en-US" altLang="zh-Hans" sz="2000" dirty="0">
                <a:latin typeface="+mj-ea"/>
                <a:ea typeface="+mj-ea"/>
              </a:rPr>
              <a:t>50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151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153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158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159</a:t>
            </a:r>
          </a:p>
          <a:p>
            <a:r>
              <a:rPr lang="zh-CN" altLang="en-US" sz="2000" dirty="0">
                <a:latin typeface="+mj-ea"/>
                <a:ea typeface="+mj-ea"/>
              </a:rPr>
              <a:t>第三区：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en-US" altLang="zh-Hans" sz="2000" dirty="0">
                <a:latin typeface="+mj-ea"/>
                <a:ea typeface="+mj-ea"/>
              </a:rPr>
              <a:t>70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180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181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183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185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186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187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188</a:t>
            </a:r>
            <a:r>
              <a:rPr lang="zh-Hans" altLang="en-US" sz="2000" dirty="0">
                <a:latin typeface="+mj-ea"/>
                <a:ea typeface="+mj-ea"/>
              </a:rPr>
              <a:t>，</a:t>
            </a:r>
            <a:r>
              <a:rPr lang="en-US" altLang="zh-Hans" sz="2000" dirty="0">
                <a:latin typeface="+mj-ea"/>
                <a:ea typeface="+mj-ea"/>
              </a:rPr>
              <a:t>189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6CCDF8C-5616-5446-AA1E-1340B8033BE3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需求说明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12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BC77FE9-AEF5-3043-93A3-BF3637708977}"/>
              </a:ext>
            </a:extLst>
          </p:cNvPr>
          <p:cNvSpPr/>
          <p:nvPr/>
        </p:nvSpPr>
        <p:spPr>
          <a:xfrm>
            <a:off x="2396927" y="1024037"/>
            <a:ext cx="7704856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1	135****9365	林*彬	2484	北京市****三旗村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2	180****0288	樊*	2665.44	云南省****水建设东路127号东福园小区</a:t>
            </a:r>
          </a:p>
          <a:p>
            <a:endParaRPr lang="zh-CN" altLang="en-US" sz="1100" dirty="0"/>
          </a:p>
          <a:p>
            <a:r>
              <a:rPr lang="zh-CN" altLang="en-US" sz="1100" dirty="0"/>
              <a:t>3	187****0111	龚*祥	2665.44	山东省****阜小区</a:t>
            </a:r>
          </a:p>
          <a:p>
            <a:endParaRPr lang="zh-CN" altLang="en-US" sz="1100" dirty="0"/>
          </a:p>
          <a:p>
            <a:r>
              <a:rPr lang="zh-CN" altLang="en-US" sz="1100" dirty="0"/>
              <a:t>4	135****7737	赵*辉	4176.9	河南省****延路29号院1号楼</a:t>
            </a:r>
          </a:p>
          <a:p>
            <a:endParaRPr lang="zh-CN" altLang="en-US" sz="1100" dirty="0"/>
          </a:p>
          <a:p>
            <a:r>
              <a:rPr lang="zh-CN" altLang="en-US" sz="1100" dirty="0"/>
              <a:t>5	135****2127	高*武	1704.24	广东省****井镇大王山骏苑小区</a:t>
            </a:r>
          </a:p>
          <a:p>
            <a:endParaRPr lang="zh-CN" altLang="en-US" sz="1100" dirty="0"/>
          </a:p>
          <a:p>
            <a:r>
              <a:rPr lang="zh-CN" altLang="en-US" sz="1100" dirty="0"/>
              <a:t>6	138****6083	刘*	1971	四川省****阳镇农副产品批发交易市场</a:t>
            </a:r>
          </a:p>
          <a:p>
            <a:endParaRPr lang="zh-CN" altLang="en-US" sz="1100" dirty="0"/>
          </a:p>
          <a:p>
            <a:r>
              <a:rPr lang="zh-CN" altLang="en-US" sz="1100" dirty="0"/>
              <a:t>7	151****2718	钟*	1971	四川省****盘路二段15号南域世家</a:t>
            </a:r>
          </a:p>
          <a:p>
            <a:endParaRPr lang="zh-CN" altLang="en-US" sz="1100" dirty="0"/>
          </a:p>
          <a:p>
            <a:r>
              <a:rPr lang="zh-CN" altLang="en-US" sz="1100" dirty="0"/>
              <a:t>8	159****0035	王*刚	4218.48	浙江省****下街道东穆坞行政村留泗路里东穆坞里村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9	136****3852	杨*华	4218.48	浙江省****隘新村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10	186****8884	郭*	6217.2	天津市****</a:t>
            </a:r>
          </a:p>
          <a:p>
            <a:endParaRPr lang="zh-CN" altLang="en-US" sz="1100" dirty="0"/>
          </a:p>
          <a:p>
            <a:r>
              <a:rPr lang="zh-CN" altLang="en-US" sz="1100" dirty="0"/>
              <a:t>11	136****8819	邹*华	6217.2	福建省****光东里</a:t>
            </a:r>
          </a:p>
          <a:p>
            <a:endParaRPr lang="zh-CN" altLang="en-US" sz="1100" dirty="0"/>
          </a:p>
          <a:p>
            <a:r>
              <a:rPr lang="zh-CN" altLang="en-US" sz="1100" dirty="0"/>
              <a:t>12	170****5682	汤*	6217.2	辽宁省****雪柳街</a:t>
            </a:r>
          </a:p>
          <a:p>
            <a:endParaRPr lang="zh-CN" altLang="en-US" sz="1100" dirty="0"/>
          </a:p>
          <a:p>
            <a:r>
              <a:rPr lang="zh-CN" altLang="en-US" sz="1100" dirty="0"/>
              <a:t>13	134****7441	邱*	4218.48	广东省****大浪南路墩背社区</a:t>
            </a:r>
          </a:p>
          <a:p>
            <a:endParaRPr lang="zh-CN" altLang="en-US" sz="1100" dirty="0"/>
          </a:p>
          <a:p>
            <a:r>
              <a:rPr lang="zh-CN" altLang="en-US" sz="1100" dirty="0"/>
              <a:t>14	181****2946	刘*仁	4352.04	湖南省****和新城</a:t>
            </a:r>
          </a:p>
          <a:p>
            <a:endParaRPr lang="zh-CN" altLang="en-US" sz="1100" dirty="0"/>
          </a:p>
          <a:p>
            <a:r>
              <a:rPr lang="zh-CN" altLang="en-US" sz="1100" dirty="0"/>
              <a:t>15	138****8442	刁*	6217.2	辽宁省****湖街</a:t>
            </a:r>
          </a:p>
          <a:p>
            <a:endParaRPr lang="zh-CN" altLang="en-US" sz="1100" dirty="0"/>
          </a:p>
          <a:p>
            <a:r>
              <a:rPr lang="zh-CN" altLang="en-US" sz="1100" dirty="0"/>
              <a:t>16	138****9686	叶*福	6217.2	江西省****水国际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537A88A-98E0-EF42-BC69-E215D42DED73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需求说明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7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DBDD35-1A56-4040-8CF0-50E0D43B2071}"/>
              </a:ext>
            </a:extLst>
          </p:cNvPr>
          <p:cNvSpPr/>
          <p:nvPr/>
        </p:nvSpPr>
        <p:spPr>
          <a:xfrm>
            <a:off x="2972991" y="983669"/>
            <a:ext cx="6429375" cy="6017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100" dirty="0"/>
              <a:t>17	137****5533	申*红	4352.04	河北省****漳镇</a:t>
            </a:r>
          </a:p>
          <a:p>
            <a:endParaRPr lang="zh-CN" altLang="en-US" sz="1100" dirty="0"/>
          </a:p>
          <a:p>
            <a:r>
              <a:rPr lang="zh-CN" altLang="en-US" sz="1100" dirty="0"/>
              <a:t>18	185****2637	周*花	4352.04	福建省****板新城二区</a:t>
            </a:r>
          </a:p>
          <a:p>
            <a:endParaRPr lang="zh-CN" altLang="en-US" sz="1100" dirty="0"/>
          </a:p>
          <a:p>
            <a:r>
              <a:rPr lang="zh-CN" altLang="en-US" sz="1100" dirty="0"/>
              <a:t>19	130****1002	周*	8789.76	广东省****洲路新埗头西二巷</a:t>
            </a:r>
          </a:p>
          <a:p>
            <a:endParaRPr lang="zh-CN" altLang="en-US" sz="1100" dirty="0"/>
          </a:p>
          <a:p>
            <a:r>
              <a:rPr lang="zh-CN" altLang="en-US" sz="1100" dirty="0"/>
              <a:t>20	139****0018	赵*秀	7534.08	江苏省****门镇秀山东路</a:t>
            </a:r>
          </a:p>
          <a:p>
            <a:endParaRPr lang="zh-CN" altLang="en-US" sz="1100" dirty="0"/>
          </a:p>
          <a:p>
            <a:r>
              <a:rPr lang="zh-CN" altLang="en-US" sz="1100" dirty="0"/>
              <a:t>21	189****3525	季*根	2931.84	上海市****</a:t>
            </a:r>
          </a:p>
          <a:p>
            <a:endParaRPr lang="zh-CN" altLang="en-US" sz="1100" dirty="0"/>
          </a:p>
          <a:p>
            <a:r>
              <a:rPr lang="zh-CN" altLang="en-US" sz="1100" dirty="0"/>
              <a:t>22	181****6585	李*	2931.84	广东省****观澜大水坑浪漫新城</a:t>
            </a:r>
          </a:p>
          <a:p>
            <a:endParaRPr lang="zh-CN" altLang="en-US" sz="1100" dirty="0"/>
          </a:p>
          <a:p>
            <a:r>
              <a:rPr lang="zh-CN" altLang="en-US" sz="1100" dirty="0"/>
              <a:t>23	138****0840	焦*	3444.48	山东省****屋路8号新世纪银苑小区</a:t>
            </a:r>
          </a:p>
          <a:p>
            <a:endParaRPr lang="zh-CN" altLang="en-US" sz="1100" dirty="0"/>
          </a:p>
          <a:p>
            <a:r>
              <a:rPr lang="zh-CN" altLang="en-US" sz="1100" dirty="0"/>
              <a:t>24	138****8734	阳*	3444.48	湖南省****丰镇复兴路</a:t>
            </a:r>
          </a:p>
          <a:p>
            <a:endParaRPr lang="zh-CN" altLang="en-US" sz="1100" dirty="0"/>
          </a:p>
          <a:p>
            <a:r>
              <a:rPr lang="zh-CN" altLang="en-US" sz="1100" dirty="0"/>
              <a:t>25	189****5828	莫*能	3444.48	云南省****元高速小甸中遂管站</a:t>
            </a:r>
          </a:p>
          <a:p>
            <a:endParaRPr lang="zh-CN" altLang="en-US" sz="1100" dirty="0"/>
          </a:p>
          <a:p>
            <a:r>
              <a:rPr lang="zh-CN" altLang="en-US" sz="1100" dirty="0"/>
              <a:t>26	158****3236	菅*林	3444.48	山东省****桥镇菅家村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27	151****3987	单*龙	5967	河北省****集镇西刘庄村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28	186****7657	陈*朵	6217.2	河南省****春西路中泰世纪花城</a:t>
            </a:r>
          </a:p>
          <a:p>
            <a:endParaRPr lang="zh-CN" altLang="en-US" sz="1100" dirty="0"/>
          </a:p>
          <a:p>
            <a:r>
              <a:rPr lang="zh-CN" altLang="en-US" sz="1100" dirty="0"/>
              <a:t>29	135****2117	王*华	6217.2	吉林省****岗镇盛利亚一号</a:t>
            </a:r>
          </a:p>
          <a:p>
            <a:endParaRPr lang="zh-CN" altLang="en-US" sz="1100" dirty="0"/>
          </a:p>
          <a:p>
            <a:r>
              <a:rPr lang="zh-CN" altLang="en-US" sz="1100" dirty="0"/>
              <a:t>30	135****3061	陈*兵	6217.2	浙江省****寿路</a:t>
            </a:r>
          </a:p>
          <a:p>
            <a:endParaRPr lang="zh-CN" altLang="en-US" sz="1100" dirty="0"/>
          </a:p>
          <a:p>
            <a:r>
              <a:rPr lang="zh-CN" altLang="en-US" sz="1100" dirty="0"/>
              <a:t>31	153****9839	刘*	3444.48	吉林省****平办事处</a:t>
            </a:r>
          </a:p>
          <a:p>
            <a:endParaRPr lang="zh-CN" altLang="en-US" sz="1100" dirty="0"/>
          </a:p>
          <a:p>
            <a:r>
              <a:rPr lang="zh-CN" altLang="en-US" sz="1100" dirty="0"/>
              <a:t>32	135****4307	刘*彬	3444.48	河南省****西路物华公寓</a:t>
            </a:r>
          </a:p>
          <a:p>
            <a:endParaRPr lang="zh-CN" altLang="en-US" sz="1100" dirty="0"/>
          </a:p>
          <a:p>
            <a:r>
              <a:rPr lang="zh-CN" altLang="en-US" sz="1100" dirty="0"/>
              <a:t>33	137****3265	于*鹏	3444.48	山东省****王镇范家村汇丰公司宿舍楼</a:t>
            </a:r>
          </a:p>
          <a:p>
            <a:endParaRPr lang="zh-CN" altLang="en-US" sz="1100" dirty="0"/>
          </a:p>
          <a:p>
            <a:r>
              <a:rPr lang="zh-CN" altLang="en-US" sz="1100" dirty="0"/>
              <a:t>34	188****8060	张*成	4415.58	河北省****卫生局家属楼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38CC76B-2A2A-1F41-8511-960D02AFADFF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需求说明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17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7A7490-C77D-EC40-AA53-15C4ACE86234}"/>
              </a:ext>
            </a:extLst>
          </p:cNvPr>
          <p:cNvSpPr/>
          <p:nvPr/>
        </p:nvSpPr>
        <p:spPr>
          <a:xfrm>
            <a:off x="2972991" y="1024037"/>
            <a:ext cx="6429375" cy="53399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100" dirty="0"/>
              <a:t>35	150****1212	吕*	2865.35	黑龙江****拥军一小区</a:t>
            </a:r>
          </a:p>
          <a:p>
            <a:endParaRPr lang="zh-CN" altLang="en-US" sz="1100" dirty="0"/>
          </a:p>
          <a:p>
            <a:r>
              <a:rPr lang="zh-CN" altLang="en-US" sz="1100" dirty="0"/>
              <a:t>36	134****6864	刘*	2931.84	广东省****大浪同富邨工业区</a:t>
            </a:r>
          </a:p>
          <a:p>
            <a:endParaRPr lang="zh-CN" altLang="en-US" sz="1100" dirty="0"/>
          </a:p>
          <a:p>
            <a:r>
              <a:rPr lang="zh-CN" altLang="en-US" sz="1100" dirty="0"/>
              <a:t>37	130****3236	储*军	2931.84	上海市****</a:t>
            </a:r>
          </a:p>
          <a:p>
            <a:endParaRPr lang="zh-CN" altLang="en-US" sz="1100" dirty="0"/>
          </a:p>
          <a:p>
            <a:r>
              <a:rPr lang="zh-CN" altLang="en-US" sz="1100" dirty="0"/>
              <a:t>38	138****7600	盛*	2732.08	黑龙江****电业社区和睦人家小区</a:t>
            </a:r>
          </a:p>
          <a:p>
            <a:endParaRPr lang="zh-CN" altLang="en-US" sz="1100" dirty="0"/>
          </a:p>
          <a:p>
            <a:r>
              <a:rPr lang="zh-CN" altLang="en-US" sz="1100" dirty="0"/>
              <a:t>39	139****5326	王*	4296.24	河南省****一东路</a:t>
            </a:r>
          </a:p>
          <a:p>
            <a:endParaRPr lang="zh-CN" altLang="en-US" sz="1100" dirty="0"/>
          </a:p>
          <a:p>
            <a:r>
              <a:rPr lang="zh-CN" altLang="en-US" sz="1100" dirty="0"/>
              <a:t>40	130****8768	张*	4052.16	广东省****塑家园</a:t>
            </a:r>
          </a:p>
          <a:p>
            <a:endParaRPr lang="zh-CN" altLang="en-US" sz="1100" dirty="0"/>
          </a:p>
          <a:p>
            <a:r>
              <a:rPr lang="zh-CN" altLang="en-US" sz="1100" dirty="0"/>
              <a:t>41	188****7101	宋*峰	4052.16	北京市****东辛店村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42	135****8864	张*龙	4269.31	山东省****隽阳光城</a:t>
            </a:r>
          </a:p>
          <a:p>
            <a:endParaRPr lang="zh-CN" altLang="en-US" sz="1100" dirty="0"/>
          </a:p>
          <a:p>
            <a:r>
              <a:rPr lang="zh-CN" altLang="en-US" sz="1100" dirty="0"/>
              <a:t>43	188****6966	黄*	3580.2	海南省****风路</a:t>
            </a:r>
          </a:p>
          <a:p>
            <a:endParaRPr lang="zh-CN" altLang="en-US" sz="1100" dirty="0"/>
          </a:p>
          <a:p>
            <a:r>
              <a:rPr lang="zh-CN" altLang="en-US" sz="1100" dirty="0"/>
              <a:t>44	134****1866	谢*路	3580.2	山东省****平镇谢家口村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45	139****8082	宁*	8789.76	北京市****光彩国际公寓</a:t>
            </a:r>
          </a:p>
          <a:p>
            <a:endParaRPr lang="zh-CN" altLang="en-US" sz="1100" dirty="0"/>
          </a:p>
          <a:p>
            <a:r>
              <a:rPr lang="zh-CN" altLang="en-US" sz="1100" dirty="0"/>
              <a:t>46	133****0169	于*奎	7534.08	河南省****孟楼村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47	183****7023	王*林	4052.16	上海市****泮村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48	133****4352	顾*立	4052.16	上海市****勤丰</a:t>
            </a:r>
          </a:p>
          <a:p>
            <a:endParaRPr lang="zh-CN" altLang="en-US" sz="1100" dirty="0"/>
          </a:p>
          <a:p>
            <a:r>
              <a:rPr lang="zh-CN" altLang="en-US" sz="1100" dirty="0"/>
              <a:t>49	151****6044	刘*伟	3764.88	山东省****下区孟家村</a:t>
            </a:r>
          </a:p>
          <a:p>
            <a:endParaRPr lang="zh-CN" altLang="en-US" sz="1100" dirty="0"/>
          </a:p>
          <a:p>
            <a:r>
              <a:rPr lang="zh-CN" altLang="en-US" sz="1100" dirty="0"/>
              <a:t>50	153****8731	郑*妨	5768.28	山东省****城镇西代庄村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8BFF4D1-8823-114E-9993-42CD45B050F9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需求说明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0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7211" y="1115995"/>
            <a:ext cx="11215766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     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本课时根据上节课的安装讲解，由教师进行安装辅导，学生小组成员为每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个人一组（按照班级已有组别）进行</a:t>
            </a:r>
            <a:r>
              <a:rPr lang="en-US" altLang="zh-CN" sz="2000" dirty="0" err="1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MapReduce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程序的调试。下课提交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Word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版实验报告，要求每组每个同学调试并运行通讲课的案例。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      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步骤</a:t>
            </a:r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5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教师会在下节课细讲实验步骤，学生请比较与自己的实现有什么不同。</a:t>
            </a:r>
          </a:p>
          <a:p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实验报告要求：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自行编写实现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2</a:t>
            </a:r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</a:t>
            </a:r>
            <a:r>
              <a:rPr lang="en-US" altLang="zh-CN" sz="2000" dirty="0" err="1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MapReduce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的运行流程说明（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map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阶段业务说明，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reduce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阶段业务说明）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3</a:t>
            </a:r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提交团队成员实验主要分工；</a:t>
            </a:r>
          </a:p>
          <a:p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对</a:t>
            </a:r>
            <a:r>
              <a:rPr lang="en-US" altLang="zh-CN" sz="2000" dirty="0" err="1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mapreduce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中的示例代码进行开发调试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(</a:t>
            </a:r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组、</a:t>
            </a:r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组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……)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；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5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提交疑难问题列表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6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Hans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程序分析疑难问题解决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C3A6F7-C414-CE42-8B65-AB36697A73D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需求说明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65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798579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</Words>
  <Application>Microsoft Macintosh PowerPoint</Application>
  <PresentationFormat>自定义</PresentationFormat>
  <Paragraphs>128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第10单元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261</cp:revision>
  <dcterms:created xsi:type="dcterms:W3CDTF">2017-03-14T11:17:00Z</dcterms:created>
  <dcterms:modified xsi:type="dcterms:W3CDTF">2018-11-02T03:46:50Z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