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1" r:id="rId2"/>
  </p:sldMasterIdLst>
  <p:notesMasterIdLst>
    <p:notesMasterId r:id="rId26"/>
  </p:notesMasterIdLst>
  <p:handoutMasterIdLst>
    <p:handoutMasterId r:id="rId27"/>
  </p:handoutMasterIdLst>
  <p:sldIdLst>
    <p:sldId id="1653" r:id="rId3"/>
    <p:sldId id="10400" r:id="rId4"/>
    <p:sldId id="10374" r:id="rId5"/>
    <p:sldId id="10397" r:id="rId6"/>
    <p:sldId id="10399" r:id="rId7"/>
    <p:sldId id="10398" r:id="rId8"/>
    <p:sldId id="10442" r:id="rId9"/>
    <p:sldId id="10375" r:id="rId10"/>
    <p:sldId id="10453" r:id="rId11"/>
    <p:sldId id="10443" r:id="rId12"/>
    <p:sldId id="10387" r:id="rId13"/>
    <p:sldId id="10444" r:id="rId14"/>
    <p:sldId id="10452" r:id="rId15"/>
    <p:sldId id="10446" r:id="rId16"/>
    <p:sldId id="10447" r:id="rId17"/>
    <p:sldId id="10448" r:id="rId18"/>
    <p:sldId id="10449" r:id="rId19"/>
    <p:sldId id="10451" r:id="rId20"/>
    <p:sldId id="10450" r:id="rId21"/>
    <p:sldId id="10393" r:id="rId22"/>
    <p:sldId id="10394" r:id="rId23"/>
    <p:sldId id="10379" r:id="rId24"/>
    <p:sldId id="515" r:id="rId25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4">
          <p15:clr>
            <a:srgbClr val="A4A3A4"/>
          </p15:clr>
        </p15:guide>
        <p15:guide id="2" orient="horz" pos="4130">
          <p15:clr>
            <a:srgbClr val="A4A3A4"/>
          </p15:clr>
        </p15:guide>
        <p15:guide id="3" pos="4066">
          <p15:clr>
            <a:srgbClr val="A4A3A4"/>
          </p15:clr>
        </p15:guide>
        <p15:guide id="4" pos="557">
          <p15:clr>
            <a:srgbClr val="A4A3A4"/>
          </p15:clr>
        </p15:guide>
        <p15:guide id="5" pos="7430">
          <p15:clr>
            <a:srgbClr val="A4A3A4"/>
          </p15:clr>
        </p15:guide>
        <p15:guide id="6" pos="6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2D7C3"/>
    <a:srgbClr val="FFB700"/>
    <a:srgbClr val="E5DAC9"/>
    <a:srgbClr val="FFC600"/>
    <a:srgbClr val="953D19"/>
    <a:srgbClr val="CC936B"/>
    <a:srgbClr val="CD763D"/>
    <a:srgbClr val="7F1513"/>
    <a:srgbClr val="F89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551" autoAdjust="0"/>
    <p:restoredTop sz="90290" autoAdjust="0"/>
  </p:normalViewPr>
  <p:slideViewPr>
    <p:cSldViewPr>
      <p:cViewPr varScale="1">
        <p:scale>
          <a:sx n="100" d="100"/>
          <a:sy n="100" d="100"/>
        </p:scale>
        <p:origin x="128" y="208"/>
      </p:cViewPr>
      <p:guideLst>
        <p:guide orient="horz" pos="304"/>
        <p:guide orient="horz" pos="4130"/>
        <p:guide pos="4066"/>
        <p:guide pos="557"/>
        <p:guide pos="7430"/>
        <p:guide pos="696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82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034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t>2018/11/2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1728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239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8848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6787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511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8877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043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0218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2974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6239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通过模拟面试的形式，贯彻和覆盖课堂知识点；</a:t>
            </a:r>
          </a:p>
          <a:p>
            <a:r>
              <a:rPr lang="zh-CN" altLang="en-US"/>
              <a:t>替代传统的下课前知识总结。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609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515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646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554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346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642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021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488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RowKey</a:t>
            </a:r>
            <a:r>
              <a:rPr lang="zh-CN" altLang="en-US" dirty="0"/>
              <a:t>：是</a:t>
            </a:r>
            <a:r>
              <a:rPr lang="en-US" altLang="zh-CN" dirty="0"/>
              <a:t>Byte array</a:t>
            </a:r>
            <a:r>
              <a:rPr lang="zh-CN" altLang="en-US" dirty="0"/>
              <a:t>，是表中每条记录的“主键”，方便快速查找，</a:t>
            </a:r>
            <a:r>
              <a:rPr lang="en-US" altLang="zh-CN" dirty="0" err="1"/>
              <a:t>Rowkey</a:t>
            </a:r>
            <a:r>
              <a:rPr lang="zh-CN" altLang="en-US" dirty="0"/>
              <a:t>的设计非常重要。</a:t>
            </a:r>
          </a:p>
          <a:p>
            <a:r>
              <a:rPr lang="en-US" altLang="zh-CN" dirty="0"/>
              <a:t>Column Family</a:t>
            </a:r>
            <a:r>
              <a:rPr lang="zh-CN" altLang="en-US" dirty="0"/>
              <a:t>：列族，拥有一个名称</a:t>
            </a:r>
            <a:r>
              <a:rPr lang="en-US" altLang="zh-CN" dirty="0"/>
              <a:t>(string)</a:t>
            </a:r>
            <a:r>
              <a:rPr lang="zh-CN" altLang="en-US" dirty="0"/>
              <a:t>，包含一个或者多个相关列。</a:t>
            </a:r>
          </a:p>
          <a:p>
            <a:r>
              <a:rPr lang="en-US" altLang="zh-CN" dirty="0"/>
              <a:t>Column</a:t>
            </a:r>
            <a:r>
              <a:rPr lang="zh-CN" altLang="en-US" dirty="0"/>
              <a:t>：属于某一个</a:t>
            </a:r>
            <a:r>
              <a:rPr lang="en-US" altLang="zh-CN" dirty="0" err="1"/>
              <a:t>columnfamily</a:t>
            </a:r>
            <a:r>
              <a:rPr lang="zh-CN" altLang="en-US" dirty="0"/>
              <a:t>，</a:t>
            </a:r>
            <a:r>
              <a:rPr lang="en-US" altLang="zh-CN" dirty="0" err="1"/>
              <a:t>familyName:columnName</a:t>
            </a:r>
            <a:r>
              <a:rPr lang="zh-CN" altLang="en-US" dirty="0"/>
              <a:t>，每条记录可动态添加。</a:t>
            </a:r>
          </a:p>
          <a:p>
            <a:r>
              <a:rPr lang="en-US" altLang="zh-CN" dirty="0"/>
              <a:t>Version Number</a:t>
            </a:r>
            <a:r>
              <a:rPr lang="zh-CN" altLang="en-US" dirty="0"/>
              <a:t>：类型为</a:t>
            </a:r>
            <a:r>
              <a:rPr lang="en-US" altLang="zh-CN" dirty="0"/>
              <a:t>Long</a:t>
            </a:r>
            <a:r>
              <a:rPr lang="zh-CN" altLang="en-US" dirty="0"/>
              <a:t>，默认值是系统时间戳，可由用户自定义。</a:t>
            </a:r>
          </a:p>
          <a:p>
            <a:r>
              <a:rPr lang="en-US" altLang="zh-CN" dirty="0"/>
              <a:t>Value(Cell)</a:t>
            </a:r>
            <a:r>
              <a:rPr lang="zh-CN" altLang="en-US" dirty="0"/>
              <a:t>：</a:t>
            </a:r>
            <a:r>
              <a:rPr lang="en-US" altLang="zh-CN" dirty="0"/>
              <a:t>Byte array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12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5DFD-8505-4C7B-90FE-F45A3565472F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6F3C-FA24-4A80-8CD4-EE5698C541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/>
              <a:t>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84039" y="6703596"/>
            <a:ext cx="2893219" cy="385072"/>
          </a:xfrm>
        </p:spPr>
        <p:txBody>
          <a:bodyPr/>
          <a:lstStyle/>
          <a:p>
            <a:fld id="{DD615DFD-8505-4C7B-90FE-F45A3565472F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259461" y="6703596"/>
            <a:ext cx="4339828" cy="38507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081492" y="6703596"/>
            <a:ext cx="2893219" cy="385072"/>
          </a:xfrm>
        </p:spPr>
        <p:txBody>
          <a:bodyPr/>
          <a:lstStyle/>
          <a:p>
            <a:fld id="{27406F3C-FA24-4A80-8CD4-EE5698C54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44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checker/>
      </p:transition>
    </mc:Choice>
    <mc:Fallback xmlns="">
      <p:transition spd="slow">
        <p:checker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964" y="305327"/>
            <a:ext cx="12293269" cy="94881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矩形 2"/>
          <p:cNvSpPr/>
          <p:nvPr/>
        </p:nvSpPr>
        <p:spPr bwMode="auto">
          <a:xfrm>
            <a:off x="0" y="0"/>
            <a:ext cx="12858750" cy="7232650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9078" tIns="151262" rIns="189078" bIns="151262" numCol="1" spcCol="0" rtlCol="0" fromWordArt="0" anchor="t" anchorCtr="0" forceAA="0" compatLnSpc="1">
            <a:noAutofit/>
          </a:bodyPr>
          <a:lstStyle/>
          <a:p>
            <a:pPr algn="ctr" defTabSz="131083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482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charset="0"/>
              <a:cs typeface="Segoe UI" panose="020B0502040204020203" charset="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57575" y="157588"/>
            <a:ext cx="12858750" cy="7232650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9078" tIns="151262" rIns="189078" bIns="151262" numCol="1" spcCol="0" rtlCol="0" fromWordArt="0" anchor="t" anchorCtr="0" forceAA="0" compatLnSpc="1">
            <a:noAutofit/>
          </a:bodyPr>
          <a:lstStyle/>
          <a:p>
            <a:pPr algn="ctr" defTabSz="131083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482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charset="0"/>
              <a:cs typeface="Segoe UI" panose="020B050204020402020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2519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42938" y="6750473"/>
            <a:ext cx="3000375" cy="338193"/>
          </a:xfrm>
        </p:spPr>
        <p:txBody>
          <a:bodyPr/>
          <a:lstStyle/>
          <a:p>
            <a:fld id="{DD615DFD-8505-4C7B-90FE-F45A3565472F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393406" y="6750473"/>
            <a:ext cx="4071938" cy="33819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15438" y="6750473"/>
            <a:ext cx="3000375" cy="338193"/>
          </a:xfrm>
        </p:spPr>
        <p:txBody>
          <a:bodyPr/>
          <a:lstStyle/>
          <a:p>
            <a:fld id="{27406F3C-FA24-4A80-8CD4-EE5698C54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948036"/>
      </p:ext>
    </p:extLst>
  </p:cSld>
  <p:clrMapOvr>
    <a:masterClrMapping/>
  </p:clrMapOvr>
  <p:transition spd="med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 Accent Color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0"/>
            <a:ext cx="12858750" cy="7232650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9078" tIns="151262" rIns="189078" bIns="151262" numCol="1" spcCol="0" rtlCol="0" fromWordArt="0" anchor="t" anchorCtr="0" forceAA="0" compatLnSpc="1">
            <a:noAutofit/>
          </a:bodyPr>
          <a:lstStyle/>
          <a:p>
            <a:pPr algn="ctr" defTabSz="131083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482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charset="0"/>
              <a:cs typeface="Segoe UI" panose="020B050204020402020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5239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964407" y="1762229"/>
            <a:ext cx="10929938" cy="1550332"/>
          </a:xfrm>
          <a:prstGeom prst="rect">
            <a:avLst/>
          </a:prstGeom>
          <a:noFill/>
        </p:spPr>
        <p:txBody>
          <a:bodyPr lIns="128574" tIns="64287" rIns="128574" bIns="64287" anchor="ctr">
            <a:normAutofit/>
          </a:bodyPr>
          <a:lstStyle>
            <a:lvl1pPr algn="ctr">
              <a:defRPr sz="62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961268" y="3388500"/>
            <a:ext cx="10936215" cy="835359"/>
          </a:xfrm>
          <a:prstGeom prst="rect">
            <a:avLst/>
          </a:prstGeom>
        </p:spPr>
        <p:txBody>
          <a:bodyPr lIns="128574" tIns="64287" rIns="128574" bIns="64287"/>
          <a:lstStyle>
            <a:lvl1pPr marL="0" indent="0" algn="ctr">
              <a:buNone/>
              <a:defRPr sz="39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42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5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8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71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14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57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00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42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23" name="图片 6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626" y="4334988"/>
            <a:ext cx="12874378" cy="29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圆角矩形 4"/>
          <p:cNvSpPr>
            <a:spLocks noChangeArrowheads="1"/>
          </p:cNvSpPr>
          <p:nvPr userDrawn="1"/>
        </p:nvSpPr>
        <p:spPr bwMode="auto">
          <a:xfrm>
            <a:off x="3310703" y="5571821"/>
            <a:ext cx="6032003" cy="505616"/>
          </a:xfrm>
          <a:prstGeom prst="roundRect">
            <a:avLst>
              <a:gd name="adj" fmla="val 7292"/>
            </a:avLst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lIns="128574" tIns="64287" rIns="128574" bIns="64287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知识很简单  学习很快乐</a:t>
            </a:r>
            <a:endParaRPr lang="zh-CN" altLang="zh-CN" sz="3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147"/>
          <p:cNvSpPr>
            <a:spLocks noChangeArrowheads="1"/>
          </p:cNvSpPr>
          <p:nvPr userDrawn="1"/>
        </p:nvSpPr>
        <p:spPr bwMode="auto">
          <a:xfrm>
            <a:off x="3310698" y="5144893"/>
            <a:ext cx="6000750" cy="406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574" tIns="64287" rIns="128574" bIns="6428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15.0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课程体系  八维教育研究院</a:t>
            </a:r>
            <a:endParaRPr lang="zh-CN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1983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/>
          <a:lstStyle/>
          <a:p>
            <a:fld id="{73B3D490-D047-46FA-BFB9-06A35E31C10B}" type="datetimeFigureOut">
              <a:rPr lang="id-ID" smtClean="0"/>
              <a:t>02/11/18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/>
          <a:lstStyle/>
          <a:p>
            <a:fld id="{934C11C6-5A40-492F-87BB-D659BD3D6B6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有导航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14"/>
          <p:cNvSpPr>
            <a:spLocks noChangeShapeType="1"/>
          </p:cNvSpPr>
          <p:nvPr/>
        </p:nvSpPr>
        <p:spPr bwMode="auto">
          <a:xfrm>
            <a:off x="2350741" y="1337710"/>
            <a:ext cx="0" cy="5894944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zh-CN" altLang="en-US" sz="2812" b="0" dirty="0">
                <a:solidFill>
                  <a:srgbClr val="0070C0"/>
                </a:solidFill>
              </a:defRPr>
            </a:lvl1pPr>
          </a:lstStyle>
          <a:p>
            <a:pPr lvl="0" algn="r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581448" y="1186190"/>
            <a:ext cx="9822341" cy="5265296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0" hasCustomPrompt="1"/>
          </p:nvPr>
        </p:nvSpPr>
        <p:spPr>
          <a:xfrm>
            <a:off x="151178" y="1186188"/>
            <a:ext cx="2025225" cy="5265296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单击此处编辑式</a:t>
            </a:r>
          </a:p>
        </p:txBody>
      </p:sp>
    </p:spTree>
    <p:extLst>
      <p:ext uri="{BB962C8B-B14F-4D97-AF65-F5344CB8AC3E}">
        <p14:creationId xmlns:p14="http://schemas.microsoft.com/office/powerpoint/2010/main" val="1109456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没有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zh-CN" altLang="en-US" sz="2812" b="0" dirty="0">
                <a:solidFill>
                  <a:srgbClr val="0070C0"/>
                </a:solidFill>
              </a:defRPr>
            </a:lvl1pPr>
          </a:lstStyle>
          <a:p>
            <a:pPr lvl="0" algn="r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1798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首页"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964406" y="1762229"/>
            <a:ext cx="10929938" cy="1550332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defRPr sz="5625" b="1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961268" y="3211302"/>
            <a:ext cx="10936215" cy="83535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937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8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71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14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57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00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433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pic>
        <p:nvPicPr>
          <p:cNvPr id="23" name="图片 6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627" y="4334987"/>
            <a:ext cx="12874378" cy="29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圆角矩形 4"/>
          <p:cNvSpPr>
            <a:spLocks noChangeArrowheads="1"/>
          </p:cNvSpPr>
          <p:nvPr/>
        </p:nvSpPr>
        <p:spPr bwMode="auto">
          <a:xfrm>
            <a:off x="3435209" y="5571821"/>
            <a:ext cx="6032004" cy="505616"/>
          </a:xfrm>
          <a:prstGeom prst="roundRect">
            <a:avLst>
              <a:gd name="adj" fmla="val 7292"/>
            </a:avLst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37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知识很简单  学习很快乐</a:t>
            </a:r>
            <a:endParaRPr lang="zh-CN" altLang="zh-CN" sz="337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147"/>
          <p:cNvSpPr>
            <a:spLocks noChangeArrowheads="1"/>
          </p:cNvSpPr>
          <p:nvPr/>
        </p:nvSpPr>
        <p:spPr bwMode="auto">
          <a:xfrm>
            <a:off x="3435204" y="4932649"/>
            <a:ext cx="6000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《</a:t>
            </a:r>
            <a:r>
              <a:rPr 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C#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核心开发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》 </a:t>
            </a:r>
            <a:r>
              <a:rPr 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物联网</a:t>
            </a:r>
          </a:p>
        </p:txBody>
      </p:sp>
    </p:spTree>
    <p:extLst>
      <p:ext uri="{BB962C8B-B14F-4D97-AF65-F5344CB8AC3E}">
        <p14:creationId xmlns:p14="http://schemas.microsoft.com/office/powerpoint/2010/main" val="618475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带方块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812" b="0">
                <a:solidFill>
                  <a:srgbClr val="0070C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4961" y="1692467"/>
            <a:ext cx="11746305" cy="4411969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4" name="副标题 2"/>
          <p:cNvSpPr>
            <a:spLocks noGrp="1"/>
          </p:cNvSpPr>
          <p:nvPr>
            <p:ph type="subTitle" idx="10" hasCustomPrompt="1"/>
          </p:nvPr>
        </p:nvSpPr>
        <p:spPr>
          <a:xfrm>
            <a:off x="657484" y="1084933"/>
            <a:ext cx="10531170" cy="50627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5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8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71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14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57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00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433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</a:t>
            </a:r>
          </a:p>
        </p:txBody>
      </p:sp>
      <p:sp>
        <p:nvSpPr>
          <p:cNvPr id="10" name="矩形 17"/>
          <p:cNvSpPr>
            <a:spLocks noChangeArrowheads="1"/>
          </p:cNvSpPr>
          <p:nvPr/>
        </p:nvSpPr>
        <p:spPr bwMode="auto">
          <a:xfrm>
            <a:off x="0" y="1084933"/>
            <a:ext cx="227481" cy="465435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582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不带方块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812" b="0">
                <a:solidFill>
                  <a:srgbClr val="0070C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439" y="1084933"/>
            <a:ext cx="12151350" cy="5265296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23184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812" b="0">
                <a:solidFill>
                  <a:srgbClr val="0070C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439" y="1084933"/>
            <a:ext cx="12151350" cy="5164040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279320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38" y="289306"/>
            <a:ext cx="11572875" cy="120544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42938" y="6704266"/>
            <a:ext cx="3000375" cy="383732"/>
          </a:xfrm>
        </p:spPr>
        <p:txBody>
          <a:bodyPr/>
          <a:lstStyle>
            <a:lvl1pPr>
              <a:defRPr/>
            </a:lvl1pPr>
          </a:lstStyle>
          <a:p>
            <a:fld id="{DD615DFD-8505-4C7B-90FE-F45A3565472F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393406" y="6704266"/>
            <a:ext cx="4071938" cy="383732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215438" y="6704266"/>
            <a:ext cx="3000375" cy="383732"/>
          </a:xfrm>
        </p:spPr>
        <p:txBody>
          <a:bodyPr/>
          <a:lstStyle>
            <a:lvl1pPr>
              <a:defRPr/>
            </a:lvl1pPr>
          </a:lstStyle>
          <a:p>
            <a:fld id="{27406F3C-FA24-4A80-8CD4-EE5698C54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028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15DFD-8505-4C7B-90FE-F45A3565472F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06F3C-FA24-4A80-8CD4-EE5698C541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858750" cy="723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矩形 17"/>
          <p:cNvSpPr>
            <a:spLocks noChangeArrowheads="1"/>
          </p:cNvSpPr>
          <p:nvPr/>
        </p:nvSpPr>
        <p:spPr bwMode="auto">
          <a:xfrm>
            <a:off x="12127074" y="6599796"/>
            <a:ext cx="735024" cy="465435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8" name="矩形 31"/>
          <p:cNvSpPr>
            <a:spLocks noChangeArrowheads="1"/>
          </p:cNvSpPr>
          <p:nvPr/>
        </p:nvSpPr>
        <p:spPr bwMode="auto">
          <a:xfrm flipV="1">
            <a:off x="5" y="781166"/>
            <a:ext cx="12862098" cy="57830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9" name="TextBox 15"/>
          <p:cNvSpPr>
            <a:spLocks noChangeArrowheads="1"/>
          </p:cNvSpPr>
          <p:nvPr/>
        </p:nvSpPr>
        <p:spPr bwMode="auto">
          <a:xfrm>
            <a:off x="12364832" y="6653369"/>
            <a:ext cx="590226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0D41CE8-2465-49E5-8469-C528E9CDFDF7}" type="slidenum">
              <a:rPr lang="zh-CN" altLang="en-US" sz="225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‹#›</a:t>
            </a:fld>
            <a:r>
              <a:rPr lang="zh-CN" altLang="en-US" sz="225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endParaRPr lang="zh-CN" altLang="en-US" sz="225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9" name="图片 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77" y="124359"/>
            <a:ext cx="2176403" cy="55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2133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xStyles>
    <p:titleStyle>
      <a:lvl1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 kern="1200">
          <a:solidFill>
            <a:schemeClr val="tx1"/>
          </a:solidFill>
          <a:latin typeface="+mj-lt"/>
          <a:ea typeface="+mj-ea"/>
          <a:cs typeface="+mj-cs"/>
          <a:sym typeface="Browallia New" charset="0"/>
        </a:defRPr>
      </a:lvl1pPr>
      <a:lvl2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2pPr>
      <a:lvl3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3pPr>
      <a:lvl4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4pPr>
      <a:lvl5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5pPr>
      <a:lvl6pPr marL="1928744" indent="-12858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6pPr>
      <a:lvl7pPr marL="2571659" indent="-12858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7pPr>
      <a:lvl8pPr marL="3214573" indent="-12858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8pPr>
      <a:lvl9pPr marL="3857488" indent="-12858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9pPr>
    </p:titleStyle>
    <p:bodyStyle>
      <a:lvl1pPr marL="319671" indent="-319671" algn="l" rtl="0" eaLnBrk="1" fontAlgn="base" hangingPunct="1">
        <a:lnSpc>
          <a:spcPct val="90000"/>
        </a:lnSpc>
        <a:spcBef>
          <a:spcPts val="1406"/>
        </a:spcBef>
        <a:spcAft>
          <a:spcPct val="0"/>
        </a:spcAft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962586" indent="-319671" algn="l" rtl="0" eaLnBrk="1" fontAlgn="base" hangingPunct="1">
        <a:lnSpc>
          <a:spcPct val="90000"/>
        </a:lnSpc>
        <a:spcBef>
          <a:spcPts val="703"/>
        </a:spcBef>
        <a:spcAft>
          <a:spcPct val="0"/>
        </a:spcAft>
        <a:buFont typeface="Arial" panose="020B0604020202020204" pitchFamily="34" charset="0"/>
        <a:buChar char="•"/>
        <a:defRPr sz="337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605501" indent="-319671" algn="l" rtl="0" eaLnBrk="1" fontAlgn="base" hangingPunct="1">
        <a:lnSpc>
          <a:spcPct val="90000"/>
        </a:lnSpc>
        <a:spcBef>
          <a:spcPts val="703"/>
        </a:spcBef>
        <a:spcAft>
          <a:spcPct val="0"/>
        </a:spcAft>
        <a:buFont typeface="Arial" panose="020B0604020202020204" pitchFamily="34" charset="0"/>
        <a:buChar char="•"/>
        <a:defRPr sz="2812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2248415" indent="-319671" algn="l" rtl="0" eaLnBrk="1" fontAlgn="base" hangingPunct="1">
        <a:lnSpc>
          <a:spcPct val="90000"/>
        </a:lnSpc>
        <a:spcBef>
          <a:spcPts val="703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891330" indent="-319671" algn="l" rtl="0" eaLnBrk="1" fontAlgn="base" hangingPunct="1">
        <a:lnSpc>
          <a:spcPct val="90000"/>
        </a:lnSpc>
        <a:spcBef>
          <a:spcPts val="703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3536031" indent="-321457" algn="l" defTabSz="1284936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6pPr>
      <a:lvl7pPr marL="4178945" indent="-321457" algn="l" defTabSz="1284936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7pPr>
      <a:lvl8pPr marL="4821860" indent="-321457" algn="l" defTabSz="1284936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8pPr>
      <a:lvl9pPr marL="5464774" indent="-321457" algn="l" defTabSz="1284936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1pPr>
      <a:lvl2pPr marL="642915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2pPr>
      <a:lvl3pPr marL="1285829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3pPr>
      <a:lvl4pPr marL="1928744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4pPr>
      <a:lvl5pPr marL="2571659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5pPr>
      <a:lvl6pPr marL="3214573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6pPr>
      <a:lvl7pPr marL="3857488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7pPr>
      <a:lvl8pPr marL="4500402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8pPr>
      <a:lvl9pPr marL="5143317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6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3" y="4352318"/>
            <a:ext cx="12857164" cy="29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965082" y="1762229"/>
            <a:ext cx="10928589" cy="1550332"/>
          </a:xfrm>
        </p:spPr>
        <p:txBody>
          <a:bodyPr/>
          <a:lstStyle/>
          <a:p>
            <a:r>
              <a:rPr lang="zh-CN" altLang="en-US" b="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第</a:t>
            </a:r>
            <a:r>
              <a:rPr lang="en-US" altLang="zh-Hans" b="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11</a:t>
            </a:r>
            <a:r>
              <a:rPr lang="zh-CN" altLang="en-US" b="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单元</a:t>
            </a: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C2E2815C-9A3D-EB41-9176-5365D5A55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1268" y="3211302"/>
            <a:ext cx="10936215" cy="835359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Hans" dirty="0"/>
              <a:t>41</a:t>
            </a:r>
            <a:r>
              <a:rPr lang="zh-CN" altLang="en-US" dirty="0"/>
              <a:t>课</a:t>
            </a:r>
            <a:r>
              <a:rPr lang="zh-Hans" altLang="en-US" dirty="0"/>
              <a:t> </a:t>
            </a:r>
            <a:r>
              <a:rPr lang="en-US" altLang="zh-CN" dirty="0" err="1"/>
              <a:t>Hbase</a:t>
            </a:r>
            <a:r>
              <a:rPr lang="zh-CN" altLang="en-US" dirty="0"/>
              <a:t>介绍及使用</a:t>
            </a:r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1643029" y="4616458"/>
            <a:ext cx="10145176" cy="499161"/>
          </a:xfrm>
          <a:prstGeom prst="rect">
            <a:avLst/>
          </a:prstGeom>
          <a:noFill/>
        </p:spPr>
        <p:txBody>
          <a:bodyPr wrap="square" lIns="128574" tIns="64287" rIns="128574" bIns="64287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知识很简单 学习很快乐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57475" y="5402276"/>
            <a:ext cx="7482832" cy="1053159"/>
          </a:xfrm>
          <a:prstGeom prst="rect">
            <a:avLst/>
          </a:prstGeom>
          <a:noFill/>
        </p:spPr>
        <p:txBody>
          <a:bodyPr wrap="square" lIns="128574" tIns="64287" rIns="128574" bIns="64287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+mj-ea"/>
                <a:ea typeface="+mj-ea"/>
              </a:rPr>
              <a:t>《</a:t>
            </a:r>
            <a:r>
              <a:rPr lang="zh-CN" altLang="en-US" sz="6000" dirty="0">
                <a:solidFill>
                  <a:schemeClr val="bg1"/>
                </a:solidFill>
                <a:latin typeface="+mj-ea"/>
                <a:ea typeface="+mj-ea"/>
              </a:rPr>
              <a:t>大数据离线计算</a:t>
            </a:r>
            <a:r>
              <a:rPr lang="en-US" altLang="zh-CN" sz="6000" dirty="0">
                <a:solidFill>
                  <a:schemeClr val="bg1"/>
                </a:solidFill>
                <a:latin typeface="+mj-ea"/>
                <a:ea typeface="+mj-ea"/>
              </a:rPr>
              <a:t>》</a:t>
            </a:r>
            <a:endParaRPr lang="zh-CN" altLang="en-US" sz="6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86621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85905" y="1830375"/>
            <a:ext cx="3446145" cy="5835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</a:t>
            </a:r>
            <a:r>
              <a:rPr lang="en-US" altLang="zh-Hans" sz="3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en-US" altLang="zh-CN" sz="3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7409" y="2759069"/>
            <a:ext cx="10189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7200" dirty="0" err="1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Hbase</a:t>
            </a:r>
            <a:r>
              <a:rPr lang="zh-CN" altLang="en-US" sz="7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特点</a:t>
            </a:r>
            <a:endParaRPr lang="en-US" sz="7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34121"/>
            <a:ext cx="3571855" cy="219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209317"/>
      </p:ext>
    </p:extLst>
  </p:cSld>
  <p:clrMapOvr>
    <a:masterClrMapping/>
  </p:clrMapOvr>
  <p:transition spd="slow" advTm="0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6"/>
          <p:cNvSpPr/>
          <p:nvPr/>
        </p:nvSpPr>
        <p:spPr>
          <a:xfrm>
            <a:off x="1316807" y="952029"/>
            <a:ext cx="9798685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</a:rPr>
              <a:t>HBASE</a:t>
            </a: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从设计理念上就为可扩充做好了充分准备</a:t>
            </a:r>
          </a:p>
          <a:p>
            <a:pPr marL="1097280" lvl="1" indent="-4572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空间的扩展只需要加入存储节点</a:t>
            </a:r>
          </a:p>
          <a:p>
            <a:pPr marL="1097280" lvl="1" indent="-4572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使用“表”的概念，但不同于关系数据库，不支持</a:t>
            </a:r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</a:rPr>
              <a:t>SQL</a:t>
            </a:r>
          </a:p>
          <a:p>
            <a:pPr marL="1097280" lvl="1" indent="-4572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实质上是一张极大的，非常稀疏的，存储在分布式文件系统上的表</a:t>
            </a:r>
            <a:endParaRPr lang="en-US" altLang="zh-CN" dirty="0">
              <a:solidFill>
                <a:schemeClr val="accent1"/>
              </a:solidFill>
              <a:latin typeface="+mj-ea"/>
              <a:ea typeface="+mj-ea"/>
            </a:endParaRPr>
          </a:p>
          <a:p>
            <a:pPr marL="1097280" lvl="1" indent="-4572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受谷歌</a:t>
            </a:r>
            <a:r>
              <a:rPr lang="en-US" altLang="zh-CN" dirty="0" err="1">
                <a:solidFill>
                  <a:schemeClr val="accent1"/>
                </a:solidFill>
                <a:latin typeface="+mj-ea"/>
                <a:ea typeface="+mj-ea"/>
              </a:rPr>
              <a:t>bigtable</a:t>
            </a: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启发开发</a:t>
            </a:r>
            <a:endParaRPr lang="en-US" altLang="zh-CN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9" name="文本框 15"/>
          <p:cNvSpPr txBox="1">
            <a:spLocks noChangeArrowheads="1"/>
          </p:cNvSpPr>
          <p:nvPr/>
        </p:nvSpPr>
        <p:spPr bwMode="auto">
          <a:xfrm>
            <a:off x="1316807" y="2899778"/>
            <a:ext cx="9001000" cy="3782895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800100" indent="-3429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0" lang="en-US" altLang="zh-CN" sz="1800" dirty="0">
                <a:solidFill>
                  <a:schemeClr val="accent1"/>
                </a:solidFill>
                <a:latin typeface="+mj-ea"/>
                <a:ea typeface="+mj-ea"/>
                <a:sym typeface="Malgun Gothic" panose="020B0503020000020004" pitchFamily="34" charset="-127"/>
              </a:rPr>
              <a:t>HBASE</a:t>
            </a:r>
            <a:r>
              <a:rPr kumimoji="0" lang="zh-CN" altLang="en-US" sz="1800" dirty="0">
                <a:solidFill>
                  <a:schemeClr val="accent1"/>
                </a:solidFill>
                <a:latin typeface="+mj-ea"/>
                <a:ea typeface="+mj-ea"/>
                <a:sym typeface="Malgun Gothic" panose="020B0503020000020004" pitchFamily="34" charset="-127"/>
              </a:rPr>
              <a:t>的特点：</a:t>
            </a:r>
            <a:endParaRPr kumimoji="0" lang="en-US" altLang="zh-CN" sz="1800" dirty="0">
              <a:solidFill>
                <a:schemeClr val="accent1"/>
              </a:solidFill>
              <a:latin typeface="+mj-ea"/>
              <a:ea typeface="+mj-ea"/>
              <a:sym typeface="Malgun Gothic" panose="020B0503020000020004" pitchFamily="34" charset="-127"/>
            </a:endParaRP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0" lang="zh-CN" altLang="en-US" sz="1800" dirty="0">
                <a:solidFill>
                  <a:schemeClr val="accent1"/>
                </a:solidFill>
                <a:latin typeface="+mj-ea"/>
                <a:ea typeface="+mj-ea"/>
                <a:sym typeface="Malgun Gothic" panose="020B0503020000020004" pitchFamily="34" charset="-127"/>
              </a:rPr>
              <a:t>大：一个表可以有上亿行，上百万列，数千个版本（</a:t>
            </a:r>
            <a:r>
              <a:rPr kumimoji="0" lang="en-US" altLang="zh-CN" sz="1800" dirty="0">
                <a:solidFill>
                  <a:schemeClr val="accent1"/>
                </a:solidFill>
                <a:latin typeface="+mj-ea"/>
                <a:ea typeface="+mj-ea"/>
                <a:sym typeface="Malgun Gothic" panose="020B0503020000020004" pitchFamily="34" charset="-127"/>
              </a:rPr>
              <a:t>TB</a:t>
            </a:r>
            <a:r>
              <a:rPr kumimoji="0" lang="zh-CN" altLang="en-US" sz="1800" dirty="0">
                <a:solidFill>
                  <a:schemeClr val="accent1"/>
                </a:solidFill>
                <a:latin typeface="+mj-ea"/>
                <a:ea typeface="+mj-ea"/>
                <a:sym typeface="Malgun Gothic" panose="020B0503020000020004" pitchFamily="34" charset="-127"/>
              </a:rPr>
              <a:t>级或</a:t>
            </a:r>
            <a:r>
              <a:rPr kumimoji="0" lang="en-US" altLang="zh-CN" sz="1800" dirty="0">
                <a:solidFill>
                  <a:schemeClr val="accent1"/>
                </a:solidFill>
                <a:latin typeface="+mj-ea"/>
                <a:ea typeface="+mj-ea"/>
                <a:sym typeface="Malgun Gothic" panose="020B0503020000020004" pitchFamily="34" charset="-127"/>
              </a:rPr>
              <a:t>PB</a:t>
            </a:r>
            <a:r>
              <a:rPr kumimoji="0" lang="zh-CN" altLang="en-US" sz="1800" dirty="0">
                <a:solidFill>
                  <a:schemeClr val="accent1"/>
                </a:solidFill>
                <a:latin typeface="+mj-ea"/>
                <a:ea typeface="+mj-ea"/>
                <a:sym typeface="Malgun Gothic" panose="020B0503020000020004" pitchFamily="34" charset="-127"/>
              </a:rPr>
              <a:t>级）</a:t>
            </a:r>
            <a:endParaRPr kumimoji="0" lang="en-US" altLang="zh-CN" sz="1800" dirty="0">
              <a:solidFill>
                <a:schemeClr val="accent1"/>
              </a:solidFill>
              <a:latin typeface="+mj-ea"/>
              <a:ea typeface="+mj-ea"/>
              <a:sym typeface="Malgun Gothic" panose="020B0503020000020004" pitchFamily="34" charset="-127"/>
            </a:endParaRP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0" lang="zh-CN" altLang="en-US" sz="1800" dirty="0">
                <a:solidFill>
                  <a:schemeClr val="accent1"/>
                </a:solidFill>
                <a:latin typeface="+mj-ea"/>
                <a:ea typeface="+mj-ea"/>
                <a:sym typeface="Malgun Gothic" panose="020B0503020000020004" pitchFamily="34" charset="-127"/>
              </a:rPr>
              <a:t>面向列</a:t>
            </a:r>
            <a:r>
              <a:rPr kumimoji="0" lang="en-US" altLang="zh-CN" sz="1800" dirty="0">
                <a:solidFill>
                  <a:schemeClr val="accent1"/>
                </a:solidFill>
                <a:latin typeface="+mj-ea"/>
                <a:ea typeface="+mj-ea"/>
                <a:sym typeface="Malgun Gothic" panose="020B0503020000020004" pitchFamily="34" charset="-127"/>
              </a:rPr>
              <a:t>:</a:t>
            </a:r>
            <a:r>
              <a:rPr kumimoji="0" lang="zh-CN" altLang="en-US" sz="1800" dirty="0">
                <a:solidFill>
                  <a:schemeClr val="accent1"/>
                </a:solidFill>
                <a:latin typeface="+mj-ea"/>
                <a:ea typeface="+mj-ea"/>
                <a:sym typeface="Malgun Gothic" panose="020B0503020000020004" pitchFamily="34" charset="-127"/>
              </a:rPr>
              <a:t>面向列</a:t>
            </a:r>
            <a:r>
              <a:rPr kumimoji="0" lang="en-US" altLang="zh-CN" sz="1800" dirty="0">
                <a:solidFill>
                  <a:schemeClr val="accent1"/>
                </a:solidFill>
                <a:latin typeface="+mj-ea"/>
                <a:ea typeface="+mj-ea"/>
                <a:sym typeface="Malgun Gothic" panose="020B0503020000020004" pitchFamily="34" charset="-127"/>
              </a:rPr>
              <a:t>(</a:t>
            </a:r>
            <a:r>
              <a:rPr kumimoji="0" lang="zh-CN" altLang="en-US" sz="1800" dirty="0">
                <a:solidFill>
                  <a:schemeClr val="accent1"/>
                </a:solidFill>
                <a:latin typeface="+mj-ea"/>
                <a:ea typeface="+mj-ea"/>
                <a:sym typeface="Malgun Gothic" panose="020B0503020000020004" pitchFamily="34" charset="-127"/>
              </a:rPr>
              <a:t>族</a:t>
            </a:r>
            <a:r>
              <a:rPr kumimoji="0" lang="en-US" altLang="zh-CN" sz="1800" dirty="0">
                <a:solidFill>
                  <a:schemeClr val="accent1"/>
                </a:solidFill>
                <a:latin typeface="+mj-ea"/>
                <a:ea typeface="+mj-ea"/>
                <a:sym typeface="Malgun Gothic" panose="020B0503020000020004" pitchFamily="34" charset="-127"/>
              </a:rPr>
              <a:t>)</a:t>
            </a:r>
            <a:r>
              <a:rPr kumimoji="0" lang="zh-CN" altLang="en-US" sz="1800" dirty="0">
                <a:solidFill>
                  <a:schemeClr val="accent1"/>
                </a:solidFill>
                <a:latin typeface="+mj-ea"/>
                <a:ea typeface="+mj-ea"/>
                <a:sym typeface="Malgun Gothic" panose="020B0503020000020004" pitchFamily="34" charset="-127"/>
              </a:rPr>
              <a:t>的存储和权限控制，列</a:t>
            </a:r>
            <a:r>
              <a:rPr kumimoji="0" lang="en-US" altLang="zh-CN" sz="1800" dirty="0">
                <a:solidFill>
                  <a:schemeClr val="accent1"/>
                </a:solidFill>
                <a:latin typeface="+mj-ea"/>
                <a:ea typeface="+mj-ea"/>
                <a:sym typeface="Malgun Gothic" panose="020B0503020000020004" pitchFamily="34" charset="-127"/>
              </a:rPr>
              <a:t>(</a:t>
            </a:r>
            <a:r>
              <a:rPr kumimoji="0" lang="zh-CN" altLang="en-US" sz="1800" dirty="0">
                <a:solidFill>
                  <a:schemeClr val="accent1"/>
                </a:solidFill>
                <a:latin typeface="+mj-ea"/>
                <a:ea typeface="+mj-ea"/>
                <a:sym typeface="Malgun Gothic" panose="020B0503020000020004" pitchFamily="34" charset="-127"/>
              </a:rPr>
              <a:t>族</a:t>
            </a:r>
            <a:r>
              <a:rPr kumimoji="0" lang="en-US" altLang="zh-CN" sz="1800" dirty="0">
                <a:solidFill>
                  <a:schemeClr val="accent1"/>
                </a:solidFill>
                <a:latin typeface="+mj-ea"/>
                <a:ea typeface="+mj-ea"/>
                <a:sym typeface="Malgun Gothic" panose="020B0503020000020004" pitchFamily="34" charset="-127"/>
              </a:rPr>
              <a:t>)</a:t>
            </a:r>
            <a:r>
              <a:rPr kumimoji="0" lang="zh-CN" altLang="en-US" sz="1800" dirty="0">
                <a:solidFill>
                  <a:schemeClr val="accent1"/>
                </a:solidFill>
                <a:latin typeface="+mj-ea"/>
                <a:ea typeface="+mj-ea"/>
                <a:sym typeface="Malgun Gothic" panose="020B0503020000020004" pitchFamily="34" charset="-127"/>
              </a:rPr>
              <a:t>独立检索。</a:t>
            </a:r>
            <a:endParaRPr kumimoji="0" lang="en-US" altLang="zh-CN" sz="1800" dirty="0">
              <a:solidFill>
                <a:schemeClr val="accent1"/>
              </a:solidFill>
              <a:latin typeface="+mj-ea"/>
              <a:ea typeface="+mj-ea"/>
              <a:sym typeface="Malgun Gothic" panose="020B0503020000020004" pitchFamily="34" charset="-127"/>
            </a:endParaRP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0" lang="zh-CN" altLang="en-US" sz="1800" dirty="0">
                <a:solidFill>
                  <a:schemeClr val="accent1"/>
                </a:solidFill>
                <a:latin typeface="+mj-ea"/>
                <a:ea typeface="+mj-ea"/>
                <a:sym typeface="Malgun Gothic" panose="020B0503020000020004" pitchFamily="34" charset="-127"/>
              </a:rPr>
              <a:t>数据类型单一：</a:t>
            </a:r>
            <a:r>
              <a:rPr kumimoji="0" lang="en-US" altLang="zh-CN" sz="1800" dirty="0" err="1">
                <a:solidFill>
                  <a:schemeClr val="accent1"/>
                </a:solidFill>
                <a:latin typeface="+mj-ea"/>
                <a:ea typeface="+mj-ea"/>
                <a:sym typeface="Malgun Gothic" panose="020B0503020000020004" pitchFamily="34" charset="-127"/>
              </a:rPr>
              <a:t>HBase</a:t>
            </a:r>
            <a:r>
              <a:rPr kumimoji="0" lang="zh-CN" altLang="en-US" sz="1800" dirty="0">
                <a:solidFill>
                  <a:schemeClr val="accent1"/>
                </a:solidFill>
                <a:latin typeface="+mj-ea"/>
                <a:ea typeface="+mj-ea"/>
                <a:sym typeface="Malgun Gothic" panose="020B0503020000020004" pitchFamily="34" charset="-127"/>
              </a:rPr>
              <a:t>中的数据都是字符串，没有类型</a:t>
            </a:r>
            <a:endParaRPr kumimoji="0" lang="en-US" altLang="zh-CN" sz="1800" dirty="0">
              <a:solidFill>
                <a:schemeClr val="accent1"/>
              </a:solidFill>
              <a:latin typeface="+mj-ea"/>
              <a:ea typeface="+mj-ea"/>
              <a:sym typeface="Malgun Gothic" panose="020B0503020000020004" pitchFamily="34" charset="-127"/>
            </a:endParaRP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0" lang="zh-CN" altLang="en-US" sz="1800" dirty="0">
                <a:solidFill>
                  <a:schemeClr val="accent1"/>
                </a:solidFill>
                <a:latin typeface="+mj-ea"/>
                <a:ea typeface="+mj-ea"/>
                <a:sym typeface="Malgun Gothic" panose="020B0503020000020004" pitchFamily="34" charset="-127"/>
              </a:rPr>
              <a:t>稀疏</a:t>
            </a:r>
            <a:r>
              <a:rPr kumimoji="0" lang="en-US" altLang="zh-CN" sz="1800" dirty="0">
                <a:solidFill>
                  <a:schemeClr val="accent1"/>
                </a:solidFill>
                <a:latin typeface="+mj-ea"/>
                <a:ea typeface="+mj-ea"/>
                <a:sym typeface="Malgun Gothic" panose="020B0503020000020004" pitchFamily="34" charset="-127"/>
              </a:rPr>
              <a:t>:</a:t>
            </a:r>
            <a:r>
              <a:rPr kumimoji="0" lang="zh-CN" altLang="en-US" sz="1800" dirty="0">
                <a:solidFill>
                  <a:schemeClr val="accent1"/>
                </a:solidFill>
                <a:latin typeface="+mj-ea"/>
                <a:ea typeface="+mj-ea"/>
                <a:sym typeface="Malgun Gothic" panose="020B0503020000020004" pitchFamily="34" charset="-127"/>
              </a:rPr>
              <a:t>对于为空</a:t>
            </a:r>
            <a:r>
              <a:rPr kumimoji="0" lang="en-US" altLang="zh-CN" sz="1800" dirty="0">
                <a:solidFill>
                  <a:schemeClr val="accent1"/>
                </a:solidFill>
                <a:latin typeface="+mj-ea"/>
                <a:ea typeface="+mj-ea"/>
                <a:sym typeface="Malgun Gothic" panose="020B0503020000020004" pitchFamily="34" charset="-127"/>
              </a:rPr>
              <a:t>(null)</a:t>
            </a:r>
            <a:r>
              <a:rPr kumimoji="0" lang="zh-CN" altLang="en-US" sz="1800" dirty="0">
                <a:solidFill>
                  <a:schemeClr val="accent1"/>
                </a:solidFill>
                <a:latin typeface="+mj-ea"/>
                <a:ea typeface="+mj-ea"/>
                <a:sym typeface="Malgun Gothic" panose="020B0503020000020004" pitchFamily="34" charset="-127"/>
              </a:rPr>
              <a:t>的列，并不占用存储空间，因此，表可以设计的非常稀疏。</a:t>
            </a:r>
            <a:endParaRPr kumimoji="0" lang="en-US" altLang="zh-CN" sz="1800" dirty="0">
              <a:solidFill>
                <a:schemeClr val="accent1"/>
              </a:solidFill>
              <a:latin typeface="+mj-ea"/>
              <a:ea typeface="+mj-ea"/>
              <a:sym typeface="Malgun Gothic" panose="020B0503020000020004" pitchFamily="34" charset="-127"/>
            </a:endParaRP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0" lang="zh-CN" altLang="en-US" sz="1800" dirty="0">
                <a:solidFill>
                  <a:schemeClr val="accent1"/>
                </a:solidFill>
                <a:latin typeface="+mj-ea"/>
                <a:ea typeface="+mj-ea"/>
                <a:sym typeface="Malgun Gothic" panose="020B0503020000020004" pitchFamily="34" charset="-127"/>
              </a:rPr>
              <a:t>数据多版本：每个单元中的数据可以有多个版本，默认情况下版本号自动分配，是单元格插入时的时间戳；</a:t>
            </a:r>
            <a:endParaRPr kumimoji="0" lang="en-US" altLang="zh-CN" sz="1800" dirty="0">
              <a:solidFill>
                <a:schemeClr val="accent1"/>
              </a:solidFill>
              <a:latin typeface="+mj-ea"/>
              <a:ea typeface="+mj-ea"/>
              <a:sym typeface="Malgun Gothic" panose="020B0503020000020004" pitchFamily="34" charset="-127"/>
            </a:endParaRP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0" lang="zh-CN" altLang="en-US" sz="1800" dirty="0">
                <a:solidFill>
                  <a:schemeClr val="accent1"/>
                </a:solidFill>
                <a:latin typeface="+mj-ea"/>
                <a:ea typeface="+mj-ea"/>
                <a:sym typeface="Malgun Gothic" panose="020B0503020000020004" pitchFamily="34" charset="-127"/>
              </a:rPr>
              <a:t>无模式：每行都有一个可排序的主键和任意多的列，列可以根据需要动态的增加，同一张表中不同的行可以有截然不同的列；</a:t>
            </a:r>
            <a:endParaRPr kumimoji="0" lang="zh-CN" altLang="en-US" sz="1800" dirty="0">
              <a:solidFill>
                <a:schemeClr val="accent1"/>
              </a:solidFill>
              <a:latin typeface="+mj-ea"/>
              <a:ea typeface="+mj-ea"/>
              <a:cs typeface="Arial" panose="020B0604020202020204" pitchFamily="34" charset="0"/>
              <a:sym typeface="Malgun Gothic" panose="020B0503020000020004" pitchFamily="34" charset="-127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EBB9DE2C-3EC1-7F43-A6E7-126E9681953F}"/>
              </a:ext>
            </a:extLst>
          </p:cNvPr>
          <p:cNvSpPr txBox="1">
            <a:spLocks/>
          </p:cNvSpPr>
          <p:nvPr/>
        </p:nvSpPr>
        <p:spPr>
          <a:xfrm>
            <a:off x="8661623" y="198948"/>
            <a:ext cx="394453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en-US" altLang="zh-CN" sz="2800" dirty="0">
                <a:solidFill>
                  <a:srgbClr val="0070C0"/>
                </a:solidFill>
                <a:latin typeface="+mj-ea"/>
              </a:rPr>
              <a:t>H</a:t>
            </a:r>
            <a:r>
              <a:rPr lang="en-US" altLang="zh-Hans" sz="2800" dirty="0">
                <a:solidFill>
                  <a:srgbClr val="0070C0"/>
                </a:solidFill>
                <a:latin typeface="+mj-ea"/>
              </a:rPr>
              <a:t>BASE</a:t>
            </a:r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介绍</a:t>
            </a:r>
            <a:endParaRPr lang="zh-CN" altLang="en-US" sz="2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98354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85905" y="1830375"/>
            <a:ext cx="3446145" cy="5835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</a:t>
            </a:r>
            <a:r>
              <a:rPr lang="en-US" altLang="zh-Hans" sz="3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en-US" altLang="zh-CN" sz="3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7409" y="2759069"/>
            <a:ext cx="101892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6600" dirty="0" err="1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Hbase</a:t>
            </a:r>
            <a:r>
              <a:rPr lang="zh-CN" altLang="en-US" sz="6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概念模型与物理模型</a:t>
            </a:r>
            <a:endParaRPr lang="en-US" sz="6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34121"/>
            <a:ext cx="3571855" cy="219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633667"/>
      </p:ext>
    </p:extLst>
  </p:cSld>
  <p:clrMapOvr>
    <a:masterClrMapping/>
  </p:clrMapOvr>
  <p:transition spd="slow" advTm="0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5BBC6F0-20FE-BE44-84FD-837CC9A53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116239"/>
              </p:ext>
            </p:extLst>
          </p:nvPr>
        </p:nvGraphicFramePr>
        <p:xfrm>
          <a:off x="1030757" y="3256285"/>
          <a:ext cx="10079138" cy="3928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411">
                  <a:extLst>
                    <a:ext uri="{9D8B030D-6E8A-4147-A177-3AD203B41FA5}">
                      <a16:colId xmlns:a16="http://schemas.microsoft.com/office/drawing/2014/main" val="2419937005"/>
                    </a:ext>
                  </a:extLst>
                </a:gridCol>
                <a:gridCol w="748646">
                  <a:extLst>
                    <a:ext uri="{9D8B030D-6E8A-4147-A177-3AD203B41FA5}">
                      <a16:colId xmlns:a16="http://schemas.microsoft.com/office/drawing/2014/main" val="316953763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22603084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64049165"/>
                    </a:ext>
                  </a:extLst>
                </a:gridCol>
                <a:gridCol w="1821409">
                  <a:extLst>
                    <a:ext uri="{9D8B030D-6E8A-4147-A177-3AD203B41FA5}">
                      <a16:colId xmlns:a16="http://schemas.microsoft.com/office/drawing/2014/main" val="258877368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44330668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997302187"/>
                    </a:ext>
                  </a:extLst>
                </a:gridCol>
              </a:tblGrid>
              <a:tr h="467732">
                <a:tc rowSpan="2">
                  <a:txBody>
                    <a:bodyPr/>
                    <a:lstStyle/>
                    <a:p>
                      <a:r>
                        <a:rPr lang="en-US" altLang="zh-CN" dirty="0" err="1"/>
                        <a:t>RowKey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userInfo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otherinfo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53071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work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school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email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237669"/>
                  </a:ext>
                </a:extLst>
              </a:tr>
              <a:tr h="606668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xiaowang20181127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小王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102436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r>
                        <a:rPr lang="en-US" altLang="zh-Hans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联想</a:t>
                      </a:r>
                      <a:r>
                        <a:rPr lang="en-US" altLang="zh-CN" dirty="0"/>
                        <a:t>(20181120..)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北京大学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a@qq.com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6154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大王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麦当劳</a:t>
                      </a:r>
                      <a:r>
                        <a:rPr lang="en-US" altLang="zh-CN" dirty="0"/>
                        <a:t>(20171011..)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2382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王某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294565"/>
                  </a:ext>
                </a:extLst>
              </a:tr>
            </a:tbl>
          </a:graphicData>
        </a:graphic>
      </p:graphicFrame>
      <p:sp>
        <p:nvSpPr>
          <p:cNvPr id="3" name="圆角矩形标注 2"/>
          <p:cNvSpPr/>
          <p:nvPr/>
        </p:nvSpPr>
        <p:spPr>
          <a:xfrm>
            <a:off x="3837087" y="1888133"/>
            <a:ext cx="1872208" cy="756084"/>
          </a:xfrm>
          <a:prstGeom prst="wedgeRoundRectCallout">
            <a:avLst>
              <a:gd name="adj1" fmla="val -3810"/>
              <a:gd name="adj2" fmla="val 22231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列限定符</a:t>
            </a:r>
          </a:p>
        </p:txBody>
      </p:sp>
      <p:sp>
        <p:nvSpPr>
          <p:cNvPr id="10" name="圆角矩形标注 9"/>
          <p:cNvSpPr/>
          <p:nvPr/>
        </p:nvSpPr>
        <p:spPr>
          <a:xfrm>
            <a:off x="6429375" y="1864205"/>
            <a:ext cx="1872208" cy="744008"/>
          </a:xfrm>
          <a:prstGeom prst="wedgeRoundRectCallout">
            <a:avLst>
              <a:gd name="adj1" fmla="val -43871"/>
              <a:gd name="adj2" fmla="val 15899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列族</a:t>
            </a:r>
          </a:p>
        </p:txBody>
      </p:sp>
      <p:sp>
        <p:nvSpPr>
          <p:cNvPr id="11" name="圆角矩形标注 10"/>
          <p:cNvSpPr/>
          <p:nvPr/>
        </p:nvSpPr>
        <p:spPr>
          <a:xfrm>
            <a:off x="872687" y="6040669"/>
            <a:ext cx="1872208" cy="744008"/>
          </a:xfrm>
          <a:prstGeom prst="wedgeRoundRectCallout">
            <a:avLst>
              <a:gd name="adj1" fmla="val -9574"/>
              <a:gd name="adj2" fmla="val -23877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行键</a:t>
            </a:r>
          </a:p>
        </p:txBody>
      </p:sp>
      <p:sp>
        <p:nvSpPr>
          <p:cNvPr id="12" name="圆角矩形标注 11"/>
          <p:cNvSpPr/>
          <p:nvPr/>
        </p:nvSpPr>
        <p:spPr>
          <a:xfrm>
            <a:off x="5925319" y="6040669"/>
            <a:ext cx="1872208" cy="744008"/>
          </a:xfrm>
          <a:prstGeom prst="wedgeRoundRectCallout">
            <a:avLst>
              <a:gd name="adj1" fmla="val -30078"/>
              <a:gd name="adj2" fmla="val -1656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时间戳（版本）</a:t>
            </a:r>
          </a:p>
        </p:txBody>
      </p:sp>
      <p:sp>
        <p:nvSpPr>
          <p:cNvPr id="13" name="圆角矩形标注 12"/>
          <p:cNvSpPr/>
          <p:nvPr/>
        </p:nvSpPr>
        <p:spPr>
          <a:xfrm>
            <a:off x="703113" y="1874834"/>
            <a:ext cx="1872208" cy="744008"/>
          </a:xfrm>
          <a:prstGeom prst="wedgeRoundRectCallout">
            <a:avLst>
              <a:gd name="adj1" fmla="val 50627"/>
              <a:gd name="adj2" fmla="val 25481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单元</a:t>
            </a: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F95485A0-AC34-1445-B993-009254F9CF82}"/>
              </a:ext>
            </a:extLst>
          </p:cNvPr>
          <p:cNvSpPr txBox="1">
            <a:spLocks/>
          </p:cNvSpPr>
          <p:nvPr/>
        </p:nvSpPr>
        <p:spPr>
          <a:xfrm>
            <a:off x="8661623" y="198948"/>
            <a:ext cx="394453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en-US" altLang="zh-CN" sz="2800" dirty="0">
                <a:latin typeface="+mj-ea"/>
              </a:rPr>
              <a:t>H</a:t>
            </a:r>
            <a:r>
              <a:rPr lang="en-US" altLang="zh-Hans" sz="2800" dirty="0">
                <a:latin typeface="+mj-ea"/>
              </a:rPr>
              <a:t>BASE</a:t>
            </a:r>
            <a:r>
              <a:rPr lang="zh-CN" altLang="en-US" sz="2800" dirty="0">
                <a:latin typeface="+mj-ea"/>
              </a:rPr>
              <a:t>概念模型</a:t>
            </a:r>
          </a:p>
        </p:txBody>
      </p:sp>
    </p:spTree>
    <p:extLst>
      <p:ext uri="{BB962C8B-B14F-4D97-AF65-F5344CB8AC3E}">
        <p14:creationId xmlns:p14="http://schemas.microsoft.com/office/powerpoint/2010/main" val="379832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6"/>
          <p:cNvSpPr/>
          <p:nvPr/>
        </p:nvSpPr>
        <p:spPr>
          <a:xfrm>
            <a:off x="5655120" y="3060851"/>
            <a:ext cx="2088232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err="1">
                <a:latin typeface="+mj-ea"/>
                <a:ea typeface="+mj-ea"/>
              </a:rPr>
              <a:t>Hbase</a:t>
            </a:r>
            <a:r>
              <a:rPr lang="zh-CN" altLang="en-US" sz="2000" dirty="0">
                <a:latin typeface="+mj-ea"/>
                <a:ea typeface="+mj-ea"/>
              </a:rPr>
              <a:t>表中行的</a:t>
            </a:r>
          </a:p>
        </p:txBody>
      </p:sp>
      <p:sp>
        <p:nvSpPr>
          <p:cNvPr id="3" name="Rectangle 42"/>
          <p:cNvSpPr/>
          <p:nvPr/>
        </p:nvSpPr>
        <p:spPr>
          <a:xfrm>
            <a:off x="9956165" y="3052445"/>
            <a:ext cx="1189396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00FF"/>
                </a:solidFill>
                <a:latin typeface="+mj-ea"/>
                <a:ea typeface="+mj-ea"/>
              </a:rPr>
              <a:t>主键</a:t>
            </a:r>
          </a:p>
        </p:txBody>
      </p:sp>
      <p:sp>
        <p:nvSpPr>
          <p:cNvPr id="4" name="TextBox 43"/>
          <p:cNvSpPr txBox="1"/>
          <p:nvPr/>
        </p:nvSpPr>
        <p:spPr>
          <a:xfrm>
            <a:off x="9442450" y="1946910"/>
            <a:ext cx="253492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+mj-ea"/>
                <a:ea typeface="+mj-ea"/>
              </a:rPr>
              <a:t>临近属的概念</a:t>
            </a:r>
          </a:p>
        </p:txBody>
      </p:sp>
      <p:sp>
        <p:nvSpPr>
          <p:cNvPr id="40" name="TextBox 43"/>
          <p:cNvSpPr txBox="1"/>
          <p:nvPr/>
        </p:nvSpPr>
        <p:spPr>
          <a:xfrm>
            <a:off x="2882831" y="1946922"/>
            <a:ext cx="2054104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+mj-ea"/>
                <a:ea typeface="+mj-ea"/>
              </a:rPr>
              <a:t>关联</a:t>
            </a:r>
          </a:p>
        </p:txBody>
      </p:sp>
      <p:sp>
        <p:nvSpPr>
          <p:cNvPr id="41" name="TextBox 43"/>
          <p:cNvSpPr txBox="1"/>
          <p:nvPr/>
        </p:nvSpPr>
        <p:spPr>
          <a:xfrm>
            <a:off x="5689248" y="1946922"/>
            <a:ext cx="2054104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+mj-ea"/>
                <a:ea typeface="+mj-ea"/>
              </a:rPr>
              <a:t>种差</a:t>
            </a:r>
          </a:p>
        </p:txBody>
      </p:sp>
      <p:sp>
        <p:nvSpPr>
          <p:cNvPr id="42" name="Rectangle 42"/>
          <p:cNvSpPr/>
          <p:nvPr/>
        </p:nvSpPr>
        <p:spPr>
          <a:xfrm>
            <a:off x="958428" y="3018306"/>
            <a:ext cx="1294483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00FF"/>
                </a:solidFill>
                <a:latin typeface="+mj-ea"/>
                <a:ea typeface="+mj-ea"/>
              </a:rPr>
              <a:t>行键</a:t>
            </a:r>
          </a:p>
        </p:txBody>
      </p:sp>
      <p:sp>
        <p:nvSpPr>
          <p:cNvPr id="49" name="Rectangle 42"/>
          <p:cNvSpPr/>
          <p:nvPr/>
        </p:nvSpPr>
        <p:spPr>
          <a:xfrm>
            <a:off x="3242879" y="3072199"/>
            <a:ext cx="1386296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       </a:t>
            </a:r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是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9" name="TextBox 43"/>
          <p:cNvSpPr txBox="1"/>
          <p:nvPr/>
        </p:nvSpPr>
        <p:spPr>
          <a:xfrm>
            <a:off x="924952" y="1960141"/>
            <a:ext cx="1471975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+mj-ea"/>
                <a:ea typeface="+mj-ea"/>
              </a:rPr>
              <a:t>被定义项</a:t>
            </a: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AB259063-F7DC-6745-8060-E850EB288D5F}"/>
              </a:ext>
            </a:extLst>
          </p:cNvPr>
          <p:cNvSpPr txBox="1">
            <a:spLocks/>
          </p:cNvSpPr>
          <p:nvPr/>
        </p:nvSpPr>
        <p:spPr>
          <a:xfrm>
            <a:off x="8661623" y="198948"/>
            <a:ext cx="394453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什么是行：定义</a:t>
            </a:r>
            <a:endParaRPr lang="zh-CN" altLang="en-US" sz="2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11570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6"/>
          <p:cNvSpPr/>
          <p:nvPr/>
        </p:nvSpPr>
        <p:spPr>
          <a:xfrm>
            <a:off x="5133231" y="3052203"/>
            <a:ext cx="3312368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>
                <a:latin typeface="+mj-ea"/>
                <a:ea typeface="+mj-ea"/>
              </a:rPr>
              <a:t>分类组织存储</a:t>
            </a:r>
            <a:r>
              <a:rPr lang="en-US" altLang="zh-CN" sz="2000" dirty="0" err="1">
                <a:latin typeface="+mj-ea"/>
                <a:ea typeface="+mj-ea"/>
              </a:rPr>
              <a:t>Hbase</a:t>
            </a:r>
            <a:r>
              <a:rPr lang="zh-CN" altLang="en-US" sz="2000" dirty="0">
                <a:latin typeface="+mj-ea"/>
                <a:ea typeface="+mj-ea"/>
              </a:rPr>
              <a:t>表中多个列的表</a:t>
            </a:r>
            <a:endParaRPr lang="en-US" altLang="zh-CN" sz="20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" name="Rectangle 42"/>
          <p:cNvSpPr/>
          <p:nvPr/>
        </p:nvSpPr>
        <p:spPr>
          <a:xfrm>
            <a:off x="9956165" y="3052445"/>
            <a:ext cx="1656184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00FF"/>
                </a:solidFill>
                <a:latin typeface="+mj-ea"/>
                <a:ea typeface="+mj-ea"/>
              </a:rPr>
              <a:t>数据模型</a:t>
            </a:r>
          </a:p>
        </p:txBody>
      </p:sp>
      <p:sp>
        <p:nvSpPr>
          <p:cNvPr id="4" name="TextBox 43"/>
          <p:cNvSpPr txBox="1"/>
          <p:nvPr/>
        </p:nvSpPr>
        <p:spPr>
          <a:xfrm>
            <a:off x="9525719" y="1946910"/>
            <a:ext cx="253492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+mj-ea"/>
                <a:ea typeface="+mj-ea"/>
              </a:rPr>
              <a:t>临近属的概念</a:t>
            </a:r>
          </a:p>
        </p:txBody>
      </p:sp>
      <p:sp>
        <p:nvSpPr>
          <p:cNvPr id="40" name="TextBox 43"/>
          <p:cNvSpPr txBox="1"/>
          <p:nvPr/>
        </p:nvSpPr>
        <p:spPr>
          <a:xfrm>
            <a:off x="3026847" y="1989351"/>
            <a:ext cx="1674336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+mj-ea"/>
                <a:ea typeface="+mj-ea"/>
              </a:rPr>
              <a:t>关联</a:t>
            </a:r>
          </a:p>
        </p:txBody>
      </p:sp>
      <p:sp>
        <p:nvSpPr>
          <p:cNvPr id="41" name="TextBox 43"/>
          <p:cNvSpPr txBox="1"/>
          <p:nvPr/>
        </p:nvSpPr>
        <p:spPr>
          <a:xfrm>
            <a:off x="5925319" y="1946922"/>
            <a:ext cx="1604223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+mj-ea"/>
                <a:ea typeface="+mj-ea"/>
              </a:rPr>
              <a:t>种差</a:t>
            </a:r>
          </a:p>
        </p:txBody>
      </p:sp>
      <p:sp>
        <p:nvSpPr>
          <p:cNvPr id="42" name="Rectangle 42"/>
          <p:cNvSpPr/>
          <p:nvPr/>
        </p:nvSpPr>
        <p:spPr>
          <a:xfrm>
            <a:off x="1230115" y="3052203"/>
            <a:ext cx="87878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00FF"/>
                </a:solidFill>
                <a:latin typeface="+mj-ea"/>
                <a:ea typeface="+mj-ea"/>
              </a:rPr>
              <a:t>列族</a:t>
            </a:r>
          </a:p>
        </p:txBody>
      </p:sp>
      <p:sp>
        <p:nvSpPr>
          <p:cNvPr id="49" name="Rectangle 42"/>
          <p:cNvSpPr/>
          <p:nvPr/>
        </p:nvSpPr>
        <p:spPr>
          <a:xfrm>
            <a:off x="3364024" y="3069106"/>
            <a:ext cx="88224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是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9" name="TextBox 43"/>
          <p:cNvSpPr txBox="1"/>
          <p:nvPr/>
        </p:nvSpPr>
        <p:spPr>
          <a:xfrm>
            <a:off x="1028775" y="1992079"/>
            <a:ext cx="1327959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+mj-ea"/>
                <a:ea typeface="+mj-ea"/>
              </a:rPr>
              <a:t>被定义项</a:t>
            </a: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750DA364-4D42-744C-AE90-349D7B60E2D1}"/>
              </a:ext>
            </a:extLst>
          </p:cNvPr>
          <p:cNvSpPr txBox="1">
            <a:spLocks/>
          </p:cNvSpPr>
          <p:nvPr/>
        </p:nvSpPr>
        <p:spPr>
          <a:xfrm>
            <a:off x="8661623" y="198948"/>
            <a:ext cx="394453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什么是列族：定义</a:t>
            </a:r>
            <a:endParaRPr lang="zh-CN" altLang="en-US" sz="2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9039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6"/>
          <p:cNvSpPr/>
          <p:nvPr/>
        </p:nvSpPr>
        <p:spPr>
          <a:xfrm>
            <a:off x="5852204" y="3052203"/>
            <a:ext cx="1728192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>
                <a:latin typeface="+mj-ea"/>
                <a:ea typeface="+mj-ea"/>
              </a:rPr>
              <a:t>列族中列的。</a:t>
            </a:r>
          </a:p>
        </p:txBody>
      </p:sp>
      <p:sp>
        <p:nvSpPr>
          <p:cNvPr id="3" name="Rectangle 42"/>
          <p:cNvSpPr/>
          <p:nvPr/>
        </p:nvSpPr>
        <p:spPr>
          <a:xfrm>
            <a:off x="9956165" y="3052445"/>
            <a:ext cx="122573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00FF"/>
                </a:solidFill>
                <a:latin typeface="+mj-ea"/>
                <a:ea typeface="+mj-ea"/>
              </a:rPr>
              <a:t>索引名</a:t>
            </a:r>
          </a:p>
        </p:txBody>
      </p:sp>
      <p:sp>
        <p:nvSpPr>
          <p:cNvPr id="4" name="TextBox 43"/>
          <p:cNvSpPr txBox="1"/>
          <p:nvPr/>
        </p:nvSpPr>
        <p:spPr>
          <a:xfrm>
            <a:off x="9442450" y="1946910"/>
            <a:ext cx="253492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+mj-ea"/>
                <a:ea typeface="+mj-ea"/>
              </a:rPr>
              <a:t>临近属的概念</a:t>
            </a:r>
          </a:p>
        </p:txBody>
      </p:sp>
      <p:sp>
        <p:nvSpPr>
          <p:cNvPr id="40" name="TextBox 43"/>
          <p:cNvSpPr txBox="1"/>
          <p:nvPr/>
        </p:nvSpPr>
        <p:spPr>
          <a:xfrm>
            <a:off x="2882831" y="1946922"/>
            <a:ext cx="184461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+mj-ea"/>
                <a:ea typeface="+mj-ea"/>
              </a:rPr>
              <a:t>关联</a:t>
            </a:r>
          </a:p>
        </p:txBody>
      </p:sp>
      <p:sp>
        <p:nvSpPr>
          <p:cNvPr id="41" name="TextBox 43"/>
          <p:cNvSpPr txBox="1"/>
          <p:nvPr/>
        </p:nvSpPr>
        <p:spPr>
          <a:xfrm>
            <a:off x="5689248" y="1946922"/>
            <a:ext cx="2054104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+mj-ea"/>
                <a:ea typeface="+mj-ea"/>
              </a:rPr>
              <a:t>种差</a:t>
            </a:r>
          </a:p>
        </p:txBody>
      </p:sp>
      <p:sp>
        <p:nvSpPr>
          <p:cNvPr id="42" name="Rectangle 42"/>
          <p:cNvSpPr/>
          <p:nvPr/>
        </p:nvSpPr>
        <p:spPr>
          <a:xfrm>
            <a:off x="1122103" y="3052203"/>
            <a:ext cx="1293695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+mj-ea"/>
                <a:ea typeface="+mj-ea"/>
              </a:rPr>
              <a:t>列限定符</a:t>
            </a:r>
          </a:p>
        </p:txBody>
      </p:sp>
      <p:sp>
        <p:nvSpPr>
          <p:cNvPr id="49" name="Rectangle 42"/>
          <p:cNvSpPr/>
          <p:nvPr/>
        </p:nvSpPr>
        <p:spPr>
          <a:xfrm>
            <a:off x="3314887" y="3052203"/>
            <a:ext cx="1026256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是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9" name="TextBox 43"/>
          <p:cNvSpPr txBox="1"/>
          <p:nvPr/>
        </p:nvSpPr>
        <p:spPr>
          <a:xfrm>
            <a:off x="924952" y="1960141"/>
            <a:ext cx="1687999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+mj-ea"/>
                <a:ea typeface="+mj-ea"/>
              </a:rPr>
              <a:t>被定义项</a:t>
            </a: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E92A8510-837C-CA45-AC12-B76D24EFB4DF}"/>
              </a:ext>
            </a:extLst>
          </p:cNvPr>
          <p:cNvSpPr txBox="1">
            <a:spLocks/>
          </p:cNvSpPr>
          <p:nvPr/>
        </p:nvSpPr>
        <p:spPr>
          <a:xfrm>
            <a:off x="8661623" y="198948"/>
            <a:ext cx="394453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什么是列限定符：定义</a:t>
            </a:r>
            <a:endParaRPr lang="zh-CN" altLang="en-US" sz="2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9149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6"/>
          <p:cNvSpPr/>
          <p:nvPr/>
        </p:nvSpPr>
        <p:spPr>
          <a:xfrm>
            <a:off x="5153824" y="3052203"/>
            <a:ext cx="3258193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>
                <a:latin typeface="+mj-ea"/>
                <a:ea typeface="+mj-ea"/>
              </a:rPr>
              <a:t>列是用冒号：分隔开的列族和列的限定符组成的表</a:t>
            </a:r>
          </a:p>
        </p:txBody>
      </p:sp>
      <p:sp>
        <p:nvSpPr>
          <p:cNvPr id="3" name="Rectangle 42"/>
          <p:cNvSpPr/>
          <p:nvPr/>
        </p:nvSpPr>
        <p:spPr>
          <a:xfrm>
            <a:off x="9956165" y="3052445"/>
            <a:ext cx="1359214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00FF"/>
                </a:solidFill>
                <a:latin typeface="+mj-ea"/>
                <a:ea typeface="+mj-ea"/>
              </a:rPr>
              <a:t>数据模型</a:t>
            </a:r>
          </a:p>
        </p:txBody>
      </p:sp>
      <p:sp>
        <p:nvSpPr>
          <p:cNvPr id="4" name="TextBox 43"/>
          <p:cNvSpPr txBox="1"/>
          <p:nvPr/>
        </p:nvSpPr>
        <p:spPr>
          <a:xfrm>
            <a:off x="9442450" y="1946910"/>
            <a:ext cx="253492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+mj-ea"/>
                <a:ea typeface="+mj-ea"/>
              </a:rPr>
              <a:t>临近属的概念</a:t>
            </a:r>
          </a:p>
        </p:txBody>
      </p:sp>
      <p:sp>
        <p:nvSpPr>
          <p:cNvPr id="40" name="TextBox 43"/>
          <p:cNvSpPr txBox="1"/>
          <p:nvPr/>
        </p:nvSpPr>
        <p:spPr>
          <a:xfrm>
            <a:off x="2882831" y="1946922"/>
            <a:ext cx="189036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+mj-ea"/>
                <a:ea typeface="+mj-ea"/>
              </a:rPr>
              <a:t>关联</a:t>
            </a:r>
          </a:p>
        </p:txBody>
      </p:sp>
      <p:sp>
        <p:nvSpPr>
          <p:cNvPr id="41" name="TextBox 43"/>
          <p:cNvSpPr txBox="1"/>
          <p:nvPr/>
        </p:nvSpPr>
        <p:spPr>
          <a:xfrm>
            <a:off x="5689248" y="1946922"/>
            <a:ext cx="2054104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+mj-ea"/>
                <a:ea typeface="+mj-ea"/>
              </a:rPr>
              <a:t>种差</a:t>
            </a:r>
          </a:p>
        </p:txBody>
      </p:sp>
      <p:sp>
        <p:nvSpPr>
          <p:cNvPr id="42" name="Rectangle 42"/>
          <p:cNvSpPr/>
          <p:nvPr/>
        </p:nvSpPr>
        <p:spPr>
          <a:xfrm>
            <a:off x="1302123" y="3052203"/>
            <a:ext cx="717631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00FF"/>
                </a:solidFill>
                <a:latin typeface="+mj-ea"/>
                <a:ea typeface="+mj-ea"/>
              </a:rPr>
              <a:t>列</a:t>
            </a:r>
          </a:p>
        </p:txBody>
      </p:sp>
      <p:sp>
        <p:nvSpPr>
          <p:cNvPr id="49" name="Rectangle 42"/>
          <p:cNvSpPr/>
          <p:nvPr/>
        </p:nvSpPr>
        <p:spPr>
          <a:xfrm>
            <a:off x="3261023" y="3052203"/>
            <a:ext cx="88224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是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9" name="TextBox 43"/>
          <p:cNvSpPr txBox="1"/>
          <p:nvPr/>
        </p:nvSpPr>
        <p:spPr>
          <a:xfrm>
            <a:off x="924952" y="1960141"/>
            <a:ext cx="1471975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+mj-ea"/>
                <a:ea typeface="+mj-ea"/>
              </a:rPr>
              <a:t>被定义项</a:t>
            </a: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82266F20-4B5C-FB49-A093-F52885BAB888}"/>
              </a:ext>
            </a:extLst>
          </p:cNvPr>
          <p:cNvSpPr txBox="1">
            <a:spLocks/>
          </p:cNvSpPr>
          <p:nvPr/>
        </p:nvSpPr>
        <p:spPr>
          <a:xfrm>
            <a:off x="8661623" y="198948"/>
            <a:ext cx="394453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什么是列：定义</a:t>
            </a:r>
            <a:endParaRPr lang="zh-CN" altLang="en-US" sz="2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5662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6"/>
          <p:cNvSpPr/>
          <p:nvPr/>
        </p:nvSpPr>
        <p:spPr>
          <a:xfrm>
            <a:off x="5061223" y="3052445"/>
            <a:ext cx="3600400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>
                <a:latin typeface="+mj-ea"/>
                <a:ea typeface="+mj-ea"/>
              </a:rPr>
              <a:t>写在</a:t>
            </a:r>
            <a:r>
              <a:rPr lang="en-US" altLang="zh-CN" sz="2000" dirty="0" err="1">
                <a:latin typeface="+mj-ea"/>
                <a:ea typeface="+mj-ea"/>
              </a:rPr>
              <a:t>Hbase</a:t>
            </a:r>
            <a:r>
              <a:rPr lang="zh-CN" altLang="en-US" sz="2000" dirty="0">
                <a:latin typeface="+mj-ea"/>
                <a:ea typeface="+mj-ea"/>
              </a:rPr>
              <a:t>表中值旁边的一个用于区分值版本的</a:t>
            </a:r>
          </a:p>
        </p:txBody>
      </p:sp>
      <p:sp>
        <p:nvSpPr>
          <p:cNvPr id="3" name="Rectangle 42"/>
          <p:cNvSpPr/>
          <p:nvPr/>
        </p:nvSpPr>
        <p:spPr>
          <a:xfrm>
            <a:off x="9956165" y="3052445"/>
            <a:ext cx="1657786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00FF"/>
                </a:solidFill>
                <a:latin typeface="+mj-ea"/>
                <a:ea typeface="+mj-ea"/>
              </a:rPr>
              <a:t>时间数据</a:t>
            </a:r>
          </a:p>
        </p:txBody>
      </p:sp>
      <p:sp>
        <p:nvSpPr>
          <p:cNvPr id="4" name="TextBox 43"/>
          <p:cNvSpPr txBox="1"/>
          <p:nvPr/>
        </p:nvSpPr>
        <p:spPr>
          <a:xfrm>
            <a:off x="9442450" y="1946910"/>
            <a:ext cx="253492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+mj-ea"/>
                <a:ea typeface="+mj-ea"/>
              </a:rPr>
              <a:t>临近属的概念</a:t>
            </a:r>
          </a:p>
        </p:txBody>
      </p:sp>
      <p:sp>
        <p:nvSpPr>
          <p:cNvPr id="41" name="TextBox 43"/>
          <p:cNvSpPr txBox="1"/>
          <p:nvPr/>
        </p:nvSpPr>
        <p:spPr>
          <a:xfrm>
            <a:off x="5689248" y="1946922"/>
            <a:ext cx="2054104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+mj-ea"/>
                <a:ea typeface="+mj-ea"/>
              </a:rPr>
              <a:t>种差</a:t>
            </a:r>
          </a:p>
        </p:txBody>
      </p:sp>
      <p:sp>
        <p:nvSpPr>
          <p:cNvPr id="42" name="Rectangle 42"/>
          <p:cNvSpPr/>
          <p:nvPr/>
        </p:nvSpPr>
        <p:spPr>
          <a:xfrm>
            <a:off x="1456907" y="3061335"/>
            <a:ext cx="987519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00FF"/>
                </a:solidFill>
                <a:latin typeface="+mj-ea"/>
                <a:ea typeface="+mj-ea"/>
              </a:rPr>
              <a:t>时间戳</a:t>
            </a:r>
          </a:p>
        </p:txBody>
      </p:sp>
      <p:sp>
        <p:nvSpPr>
          <p:cNvPr id="49" name="Rectangle 42"/>
          <p:cNvSpPr/>
          <p:nvPr/>
        </p:nvSpPr>
        <p:spPr>
          <a:xfrm>
            <a:off x="3189015" y="3082290"/>
            <a:ext cx="738224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是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DBAF58C1-D49D-1A4B-BAF7-D9797D5AA1C4}"/>
              </a:ext>
            </a:extLst>
          </p:cNvPr>
          <p:cNvSpPr txBox="1">
            <a:spLocks/>
          </p:cNvSpPr>
          <p:nvPr/>
        </p:nvSpPr>
        <p:spPr>
          <a:xfrm>
            <a:off x="8661623" y="198948"/>
            <a:ext cx="394453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什么是时间戳：定义</a:t>
            </a:r>
            <a:endParaRPr lang="zh-CN" altLang="en-US" sz="2800" dirty="0">
              <a:latin typeface="+mj-ea"/>
            </a:endParaRPr>
          </a:p>
        </p:txBody>
      </p:sp>
      <p:sp>
        <p:nvSpPr>
          <p:cNvPr id="9" name="TextBox 43">
            <a:extLst>
              <a:ext uri="{FF2B5EF4-FFF2-40B4-BE49-F238E27FC236}">
                <a16:creationId xmlns:a16="http://schemas.microsoft.com/office/drawing/2014/main" id="{352A92D9-D246-4348-ACC6-31FD17EAED21}"/>
              </a:ext>
            </a:extLst>
          </p:cNvPr>
          <p:cNvSpPr txBox="1"/>
          <p:nvPr/>
        </p:nvSpPr>
        <p:spPr>
          <a:xfrm>
            <a:off x="1286043" y="2007840"/>
            <a:ext cx="1471975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+mj-ea"/>
                <a:ea typeface="+mj-ea"/>
              </a:rPr>
              <a:t>被定义项</a:t>
            </a:r>
          </a:p>
        </p:txBody>
      </p:sp>
      <p:sp>
        <p:nvSpPr>
          <p:cNvPr id="10" name="TextBox 43">
            <a:extLst>
              <a:ext uri="{FF2B5EF4-FFF2-40B4-BE49-F238E27FC236}">
                <a16:creationId xmlns:a16="http://schemas.microsoft.com/office/drawing/2014/main" id="{28DCEA4C-F5DC-804D-852E-F27DDFEF3011}"/>
              </a:ext>
            </a:extLst>
          </p:cNvPr>
          <p:cNvSpPr txBox="1"/>
          <p:nvPr/>
        </p:nvSpPr>
        <p:spPr>
          <a:xfrm>
            <a:off x="2882839" y="2007840"/>
            <a:ext cx="184461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+mj-ea"/>
                <a:ea typeface="+mj-ea"/>
              </a:rPr>
              <a:t>关联</a:t>
            </a:r>
          </a:p>
        </p:txBody>
      </p:sp>
    </p:spTree>
    <p:extLst>
      <p:ext uri="{BB962C8B-B14F-4D97-AF65-F5344CB8AC3E}">
        <p14:creationId xmlns:p14="http://schemas.microsoft.com/office/powerpoint/2010/main" val="181010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6"/>
          <p:cNvSpPr/>
          <p:nvPr/>
        </p:nvSpPr>
        <p:spPr>
          <a:xfrm>
            <a:off x="5205239" y="3043706"/>
            <a:ext cx="3456384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err="1">
                <a:latin typeface="+mj-ea"/>
                <a:ea typeface="+mj-ea"/>
              </a:rPr>
              <a:t>Hbase</a:t>
            </a:r>
            <a:r>
              <a:rPr lang="zh-CN" altLang="en-US" sz="2000" dirty="0">
                <a:latin typeface="+mj-ea"/>
                <a:ea typeface="+mj-ea"/>
              </a:rPr>
              <a:t>表中由行、列、版本的时间戳确定的</a:t>
            </a:r>
          </a:p>
        </p:txBody>
      </p:sp>
      <p:sp>
        <p:nvSpPr>
          <p:cNvPr id="3" name="Rectangle 42"/>
          <p:cNvSpPr/>
          <p:nvPr/>
        </p:nvSpPr>
        <p:spPr>
          <a:xfrm>
            <a:off x="10205053" y="3052203"/>
            <a:ext cx="1009714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00FF"/>
                </a:solidFill>
                <a:latin typeface="+mj-ea"/>
                <a:ea typeface="+mj-ea"/>
              </a:rPr>
              <a:t>数据</a:t>
            </a:r>
          </a:p>
        </p:txBody>
      </p:sp>
      <p:sp>
        <p:nvSpPr>
          <p:cNvPr id="4" name="TextBox 43"/>
          <p:cNvSpPr txBox="1"/>
          <p:nvPr/>
        </p:nvSpPr>
        <p:spPr>
          <a:xfrm>
            <a:off x="9442450" y="1946910"/>
            <a:ext cx="253492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+mj-ea"/>
                <a:ea typeface="+mj-ea"/>
              </a:rPr>
              <a:t>临近属的概念</a:t>
            </a:r>
          </a:p>
        </p:txBody>
      </p:sp>
      <p:sp>
        <p:nvSpPr>
          <p:cNvPr id="40" name="TextBox 43"/>
          <p:cNvSpPr txBox="1"/>
          <p:nvPr/>
        </p:nvSpPr>
        <p:spPr>
          <a:xfrm>
            <a:off x="2882831" y="1946922"/>
            <a:ext cx="2054104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+mj-ea"/>
                <a:ea typeface="+mj-ea"/>
              </a:rPr>
              <a:t>关联</a:t>
            </a:r>
          </a:p>
        </p:txBody>
      </p:sp>
      <p:sp>
        <p:nvSpPr>
          <p:cNvPr id="41" name="TextBox 43"/>
          <p:cNvSpPr txBox="1"/>
          <p:nvPr/>
        </p:nvSpPr>
        <p:spPr>
          <a:xfrm>
            <a:off x="5689248" y="1946922"/>
            <a:ext cx="2054104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+mj-ea"/>
                <a:ea typeface="+mj-ea"/>
              </a:rPr>
              <a:t>种差</a:t>
            </a:r>
          </a:p>
        </p:txBody>
      </p:sp>
      <p:sp>
        <p:nvSpPr>
          <p:cNvPr id="42" name="Rectangle 42"/>
          <p:cNvSpPr/>
          <p:nvPr/>
        </p:nvSpPr>
        <p:spPr>
          <a:xfrm>
            <a:off x="1302123" y="3043706"/>
            <a:ext cx="717631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+mj-ea"/>
                <a:ea typeface="+mj-ea"/>
              </a:rPr>
              <a:t>单元</a:t>
            </a:r>
          </a:p>
        </p:txBody>
      </p:sp>
      <p:sp>
        <p:nvSpPr>
          <p:cNvPr id="49" name="Rectangle 42"/>
          <p:cNvSpPr/>
          <p:nvPr/>
        </p:nvSpPr>
        <p:spPr>
          <a:xfrm>
            <a:off x="3468763" y="3052203"/>
            <a:ext cx="88224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是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DE176842-4232-7840-A471-8F7B03C59B22}"/>
              </a:ext>
            </a:extLst>
          </p:cNvPr>
          <p:cNvSpPr txBox="1">
            <a:spLocks/>
          </p:cNvSpPr>
          <p:nvPr/>
        </p:nvSpPr>
        <p:spPr>
          <a:xfrm>
            <a:off x="8661623" y="198948"/>
            <a:ext cx="394453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什么是列：单元</a:t>
            </a:r>
            <a:endParaRPr lang="zh-CN" altLang="en-US" sz="2800" dirty="0">
              <a:latin typeface="+mj-ea"/>
            </a:endParaRPr>
          </a:p>
        </p:txBody>
      </p:sp>
      <p:sp>
        <p:nvSpPr>
          <p:cNvPr id="10" name="TextBox 43">
            <a:extLst>
              <a:ext uri="{FF2B5EF4-FFF2-40B4-BE49-F238E27FC236}">
                <a16:creationId xmlns:a16="http://schemas.microsoft.com/office/drawing/2014/main" id="{0DFD71BF-A590-9146-ADB1-4014BF659DB1}"/>
              </a:ext>
            </a:extLst>
          </p:cNvPr>
          <p:cNvSpPr txBox="1"/>
          <p:nvPr/>
        </p:nvSpPr>
        <p:spPr>
          <a:xfrm>
            <a:off x="924952" y="1960141"/>
            <a:ext cx="1471975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+mj-ea"/>
                <a:ea typeface="+mj-ea"/>
              </a:rPr>
              <a:t>被定义项</a:t>
            </a:r>
          </a:p>
        </p:txBody>
      </p:sp>
    </p:spTree>
    <p:extLst>
      <p:ext uri="{BB962C8B-B14F-4D97-AF65-F5344CB8AC3E}">
        <p14:creationId xmlns:p14="http://schemas.microsoft.com/office/powerpoint/2010/main" val="302092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813564" y="1512448"/>
            <a:ext cx="2011680" cy="119888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7200" dirty="0">
                <a:solidFill>
                  <a:schemeClr val="accent1"/>
                </a:solidFill>
                <a:latin typeface="+mj-ea"/>
                <a:ea typeface="+mj-ea"/>
                <a:sym typeface="Arial" panose="020B0604020202020204" pitchFamily="34" charset="0"/>
              </a:rPr>
              <a:t>前言</a:t>
            </a:r>
            <a:endParaRPr lang="zh-CN" altLang="en-US" sz="23895">
              <a:solidFill>
                <a:schemeClr val="accent1"/>
              </a:solidFill>
              <a:latin typeface="+mj-ea"/>
              <a:ea typeface="+mj-ea"/>
              <a:sym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34285" y="3187065"/>
            <a:ext cx="87769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accent1"/>
                </a:solidFill>
                <a:latin typeface="+mj-ea"/>
                <a:ea typeface="+mj-ea"/>
                <a:sym typeface="Arial" panose="020B0604020202020204" pitchFamily="34" charset="0"/>
              </a:rPr>
              <a:t>为什么要学习</a:t>
            </a:r>
            <a:r>
              <a:rPr lang="en-US" altLang="zh-CN" sz="5400" dirty="0" err="1">
                <a:solidFill>
                  <a:schemeClr val="accent1"/>
                </a:solidFill>
                <a:latin typeface="+mj-ea"/>
                <a:ea typeface="+mj-ea"/>
                <a:sym typeface="Arial" panose="020B0604020202020204" pitchFamily="34" charset="0"/>
              </a:rPr>
              <a:t>Hbase</a:t>
            </a:r>
            <a:r>
              <a:rPr lang="zh-CN" altLang="zh-CN" sz="5400" dirty="0">
                <a:solidFill>
                  <a:schemeClr val="accent1"/>
                </a:solidFill>
                <a:latin typeface="+mj-ea"/>
                <a:ea typeface="+mj-ea"/>
                <a:sym typeface="Arial" panose="020B0604020202020204" pitchFamily="34" charset="0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18937655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3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://img.blog.csdn.net/20131226173410546?watermark/2/text/aHR0cDovL2Jsb2cuY3Nkbi5uZXQvd29zaGl3YW54aW4xMDIyMTM=/font/5a6L5L2T/fontsize/400/fill/I0JBQkFCMA==/dissolve/70/gravity/SouthEa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69" y="1449181"/>
            <a:ext cx="7342342" cy="461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2685BCF-8FD1-174B-927E-97DBE075956A}"/>
              </a:ext>
            </a:extLst>
          </p:cNvPr>
          <p:cNvSpPr/>
          <p:nvPr/>
        </p:nvSpPr>
        <p:spPr>
          <a:xfrm>
            <a:off x="7869535" y="1312068"/>
            <a:ext cx="4608512" cy="50167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spcAft>
                <a:spcPts val="0"/>
              </a:spcAft>
              <a:buFont typeface="+mj-lt"/>
              <a:buAutoNum type="arabicPeriod"/>
            </a:pPr>
            <a:r>
              <a:rPr lang="en-US" altLang="zh-CN" sz="2000" dirty="0">
                <a:latin typeface="+mj-ea"/>
                <a:ea typeface="+mj-ea"/>
                <a:cs typeface="宋体" panose="02010600030101010101" pitchFamily="2" charset="-122"/>
              </a:rPr>
              <a:t>Table </a:t>
            </a:r>
            <a:r>
              <a:rPr lang="zh-CN" altLang="zh-CN" sz="2000" dirty="0">
                <a:latin typeface="+mj-ea"/>
                <a:ea typeface="+mj-ea"/>
                <a:cs typeface="宋体" panose="02010600030101010101" pitchFamily="2" charset="-122"/>
              </a:rPr>
              <a:t>中所有的行都按照</a:t>
            </a:r>
            <a:r>
              <a:rPr lang="en-US" altLang="zh-CN" sz="2000" dirty="0">
                <a:latin typeface="+mj-ea"/>
                <a:ea typeface="+mj-ea"/>
                <a:cs typeface="宋体" panose="02010600030101010101" pitchFamily="2" charset="-122"/>
              </a:rPr>
              <a:t> row key </a:t>
            </a:r>
            <a:r>
              <a:rPr lang="zh-CN" altLang="zh-CN" sz="2000" dirty="0">
                <a:latin typeface="+mj-ea"/>
                <a:ea typeface="+mj-ea"/>
                <a:cs typeface="宋体" panose="02010600030101010101" pitchFamily="2" charset="-122"/>
              </a:rPr>
              <a:t>的字典序进行排列 </a:t>
            </a:r>
          </a:p>
          <a:p>
            <a:pPr marL="457200" indent="-457200">
              <a:spcAft>
                <a:spcPts val="0"/>
              </a:spcAft>
              <a:buFont typeface="+mj-lt"/>
              <a:buAutoNum type="arabicPeriod"/>
            </a:pPr>
            <a:r>
              <a:rPr lang="en-US" altLang="zh-CN" sz="2000" dirty="0">
                <a:latin typeface="+mj-ea"/>
                <a:ea typeface="+mj-ea"/>
                <a:cs typeface="宋体" panose="02010600030101010101" pitchFamily="2" charset="-122"/>
              </a:rPr>
              <a:t>Table </a:t>
            </a:r>
            <a:r>
              <a:rPr lang="zh-CN" altLang="zh-CN" sz="2000" dirty="0">
                <a:latin typeface="+mj-ea"/>
                <a:ea typeface="+mj-ea"/>
                <a:cs typeface="宋体" panose="02010600030101010101" pitchFamily="2" charset="-122"/>
              </a:rPr>
              <a:t>在行的方向上分割为多个</a:t>
            </a:r>
            <a:r>
              <a:rPr lang="en-US" altLang="zh-CN" sz="2000" dirty="0">
                <a:latin typeface="+mj-ea"/>
                <a:ea typeface="+mj-ea"/>
                <a:cs typeface="宋体" panose="02010600030101010101" pitchFamily="2" charset="-122"/>
              </a:rPr>
              <a:t> Region </a:t>
            </a:r>
            <a:endParaRPr lang="zh-CN" altLang="zh-CN" sz="2000" dirty="0">
              <a:latin typeface="+mj-ea"/>
              <a:ea typeface="+mj-ea"/>
              <a:cs typeface="宋体" panose="02010600030101010101" pitchFamily="2" charset="-122"/>
            </a:endParaRPr>
          </a:p>
          <a:p>
            <a:pPr marL="457200" indent="-457200">
              <a:spcAft>
                <a:spcPts val="0"/>
              </a:spcAft>
              <a:buFont typeface="+mj-lt"/>
              <a:buAutoNum type="arabicPeriod"/>
            </a:pPr>
            <a:r>
              <a:rPr lang="en-US" altLang="zh-CN" sz="2000" dirty="0">
                <a:latin typeface="+mj-ea"/>
                <a:ea typeface="+mj-ea"/>
                <a:cs typeface="宋体" panose="02010600030101010101" pitchFamily="2" charset="-122"/>
              </a:rPr>
              <a:t>Region </a:t>
            </a:r>
            <a:r>
              <a:rPr lang="zh-CN" altLang="zh-CN" sz="2000" dirty="0">
                <a:latin typeface="+mj-ea"/>
                <a:ea typeface="+mj-ea"/>
                <a:cs typeface="宋体" panose="02010600030101010101" pitchFamily="2" charset="-122"/>
              </a:rPr>
              <a:t>是按大小分割的， 每个表开始只有一个</a:t>
            </a:r>
            <a:r>
              <a:rPr lang="en-US" altLang="zh-CN" sz="2000" dirty="0">
                <a:latin typeface="+mj-ea"/>
                <a:ea typeface="+mj-ea"/>
                <a:cs typeface="宋体" panose="02010600030101010101" pitchFamily="2" charset="-122"/>
              </a:rPr>
              <a:t> region </a:t>
            </a:r>
            <a:r>
              <a:rPr lang="zh-CN" altLang="zh-CN" sz="2000" dirty="0">
                <a:latin typeface="+mj-ea"/>
                <a:ea typeface="+mj-ea"/>
                <a:cs typeface="宋体" panose="02010600030101010101" pitchFamily="2" charset="-122"/>
              </a:rPr>
              <a:t>， 随着数据增多，</a:t>
            </a:r>
            <a:r>
              <a:rPr lang="en-US" altLang="zh-CN" sz="2000" dirty="0">
                <a:latin typeface="+mj-ea"/>
                <a:ea typeface="+mj-ea"/>
                <a:cs typeface="宋体" panose="02010600030101010101" pitchFamily="2" charset="-122"/>
              </a:rPr>
              <a:t> region </a:t>
            </a:r>
            <a:r>
              <a:rPr lang="zh-CN" altLang="zh-CN" sz="2000" dirty="0">
                <a:latin typeface="+mj-ea"/>
                <a:ea typeface="+mj-ea"/>
                <a:cs typeface="宋体" panose="02010600030101010101" pitchFamily="2" charset="-122"/>
              </a:rPr>
              <a:t>不但增大。 当增大到一个阈值时，</a:t>
            </a:r>
            <a:r>
              <a:rPr lang="en-US" altLang="zh-CN" sz="2000" dirty="0">
                <a:latin typeface="+mj-ea"/>
                <a:ea typeface="+mj-ea"/>
                <a:cs typeface="宋体" panose="02010600030101010101" pitchFamily="2" charset="-122"/>
              </a:rPr>
              <a:t> region </a:t>
            </a:r>
            <a:r>
              <a:rPr lang="zh-CN" altLang="zh-CN" sz="2000" dirty="0">
                <a:latin typeface="+mj-ea"/>
                <a:ea typeface="+mj-ea"/>
                <a:cs typeface="宋体" panose="02010600030101010101" pitchFamily="2" charset="-122"/>
              </a:rPr>
              <a:t>就会等分两个新的</a:t>
            </a:r>
            <a:r>
              <a:rPr lang="en-US" altLang="zh-CN" sz="2000" dirty="0">
                <a:latin typeface="+mj-ea"/>
                <a:ea typeface="+mj-ea"/>
                <a:cs typeface="宋体" panose="02010600030101010101" pitchFamily="2" charset="-122"/>
              </a:rPr>
              <a:t> region</a:t>
            </a:r>
            <a:r>
              <a:rPr lang="zh-CN" altLang="zh-CN" sz="2000" dirty="0">
                <a:latin typeface="+mj-ea"/>
                <a:ea typeface="+mj-ea"/>
                <a:cs typeface="宋体" panose="02010600030101010101" pitchFamily="2" charset="-122"/>
              </a:rPr>
              <a:t>， 之后会有越来越多的</a:t>
            </a:r>
            <a:r>
              <a:rPr lang="en-US" altLang="zh-CN" sz="2000" dirty="0">
                <a:latin typeface="+mj-ea"/>
                <a:ea typeface="+mj-ea"/>
                <a:cs typeface="宋体" panose="02010600030101010101" pitchFamily="2" charset="-122"/>
              </a:rPr>
              <a:t> region. </a:t>
            </a:r>
          </a:p>
          <a:p>
            <a:pPr marL="457200" indent="-457200">
              <a:spcAft>
                <a:spcPts val="0"/>
              </a:spcAft>
              <a:buFont typeface="+mj-lt"/>
              <a:buAutoNum type="arabicPeriod"/>
            </a:pPr>
            <a:r>
              <a:rPr lang="en-US" altLang="zh-CN" sz="2000" dirty="0">
                <a:latin typeface="+mj-ea"/>
                <a:ea typeface="+mj-ea"/>
                <a:cs typeface="宋体" panose="02010600030101010101" pitchFamily="2" charset="-122"/>
              </a:rPr>
              <a:t>Region </a:t>
            </a:r>
            <a:r>
              <a:rPr lang="zh-CN" altLang="zh-CN" sz="2000" dirty="0">
                <a:latin typeface="+mj-ea"/>
                <a:ea typeface="+mj-ea"/>
                <a:cs typeface="宋体" panose="02010600030101010101" pitchFamily="2" charset="-122"/>
              </a:rPr>
              <a:t>是</a:t>
            </a:r>
            <a:r>
              <a:rPr lang="en-US" altLang="zh-CN" sz="2000" dirty="0" err="1">
                <a:latin typeface="+mj-ea"/>
                <a:ea typeface="+mj-ea"/>
                <a:cs typeface="宋体" panose="02010600030101010101" pitchFamily="2" charset="-122"/>
              </a:rPr>
              <a:t>Hbase</a:t>
            </a:r>
            <a:r>
              <a:rPr lang="en-US" altLang="zh-CN" sz="2000" dirty="0">
                <a:latin typeface="+mj-ea"/>
                <a:ea typeface="+mj-ea"/>
                <a:cs typeface="宋体" panose="02010600030101010101" pitchFamily="2" charset="-122"/>
              </a:rPr>
              <a:t> </a:t>
            </a:r>
            <a:r>
              <a:rPr lang="zh-CN" altLang="zh-CN" sz="2000" dirty="0">
                <a:latin typeface="+mj-ea"/>
                <a:ea typeface="+mj-ea"/>
                <a:cs typeface="宋体" panose="02010600030101010101" pitchFamily="2" charset="-122"/>
              </a:rPr>
              <a:t>中分布式存储和负载均衡的最小单元， 不同</a:t>
            </a:r>
            <a:r>
              <a:rPr lang="en-US" altLang="zh-CN" sz="2000" dirty="0">
                <a:latin typeface="+mj-ea"/>
                <a:ea typeface="+mj-ea"/>
                <a:cs typeface="宋体" panose="02010600030101010101" pitchFamily="2" charset="-122"/>
              </a:rPr>
              <a:t>Region </a:t>
            </a:r>
            <a:r>
              <a:rPr lang="zh-CN" altLang="zh-CN" sz="2000" dirty="0">
                <a:latin typeface="+mj-ea"/>
                <a:ea typeface="+mj-ea"/>
                <a:cs typeface="宋体" panose="02010600030101010101" pitchFamily="2" charset="-122"/>
              </a:rPr>
              <a:t>分布到不同</a:t>
            </a:r>
            <a:r>
              <a:rPr lang="en-US" altLang="zh-CN" sz="2000" dirty="0" err="1">
                <a:latin typeface="+mj-ea"/>
                <a:ea typeface="+mj-ea"/>
                <a:cs typeface="宋体" panose="02010600030101010101" pitchFamily="2" charset="-122"/>
              </a:rPr>
              <a:t>RegionServer</a:t>
            </a:r>
            <a:r>
              <a:rPr lang="zh-CN" altLang="zh-CN" sz="2000" dirty="0">
                <a:latin typeface="+mj-ea"/>
                <a:ea typeface="+mj-ea"/>
                <a:cs typeface="宋体" panose="02010600030101010101" pitchFamily="2" charset="-122"/>
              </a:rPr>
              <a:t>上。 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zh-CN" sz="2000" dirty="0">
                <a:latin typeface="+mj-ea"/>
                <a:ea typeface="+mj-ea"/>
                <a:cs typeface="宋体" panose="02010600030101010101" pitchFamily="2" charset="-122"/>
              </a:rPr>
              <a:t>一个</a:t>
            </a:r>
            <a:r>
              <a:rPr lang="en-US" altLang="zh-CN" sz="2000" dirty="0">
                <a:latin typeface="+mj-ea"/>
                <a:ea typeface="+mj-ea"/>
                <a:cs typeface="宋体" panose="02010600030101010101" pitchFamily="2" charset="-122"/>
              </a:rPr>
              <a:t> </a:t>
            </a:r>
            <a:r>
              <a:rPr lang="en-US" altLang="zh-CN" sz="2000" dirty="0" err="1">
                <a:latin typeface="+mj-ea"/>
                <a:ea typeface="+mj-ea"/>
                <a:cs typeface="宋体" panose="02010600030101010101" pitchFamily="2" charset="-122"/>
              </a:rPr>
              <a:t>HRegionServer</a:t>
            </a:r>
            <a:r>
              <a:rPr lang="en-US" altLang="zh-CN" sz="2000" dirty="0">
                <a:latin typeface="+mj-ea"/>
                <a:ea typeface="+mj-ea"/>
                <a:cs typeface="宋体" panose="02010600030101010101" pitchFamily="2" charset="-122"/>
              </a:rPr>
              <a:t> </a:t>
            </a:r>
            <a:r>
              <a:rPr lang="zh-CN" altLang="zh-CN" sz="2000" dirty="0">
                <a:latin typeface="+mj-ea"/>
                <a:ea typeface="+mj-ea"/>
                <a:cs typeface="宋体" panose="02010600030101010101" pitchFamily="2" charset="-122"/>
              </a:rPr>
              <a:t>管理多个 </a:t>
            </a:r>
            <a:r>
              <a:rPr lang="en-US" altLang="zh-Hans" sz="2000" dirty="0" err="1">
                <a:latin typeface="+mj-ea"/>
                <a:ea typeface="+mj-ea"/>
                <a:cs typeface="宋体" panose="02010600030101010101" pitchFamily="2" charset="-122"/>
              </a:rPr>
              <a:t>HRegion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5FC28FC9-C2E9-8246-B8ED-A69FA34E1A81}"/>
              </a:ext>
            </a:extLst>
          </p:cNvPr>
          <p:cNvSpPr txBox="1">
            <a:spLocks/>
          </p:cNvSpPr>
          <p:nvPr/>
        </p:nvSpPr>
        <p:spPr>
          <a:xfrm>
            <a:off x="8661623" y="198948"/>
            <a:ext cx="394453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en-US" altLang="zh-CN" sz="2800" dirty="0">
                <a:solidFill>
                  <a:srgbClr val="0070C0"/>
                </a:solidFill>
                <a:latin typeface="+mj-ea"/>
              </a:rPr>
              <a:t>H</a:t>
            </a:r>
            <a:r>
              <a:rPr lang="en-US" altLang="zh-Hans" sz="2800" dirty="0">
                <a:solidFill>
                  <a:srgbClr val="0070C0"/>
                </a:solidFill>
                <a:latin typeface="+mj-ea"/>
              </a:rPr>
              <a:t>BASE</a:t>
            </a:r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的物理模型</a:t>
            </a:r>
            <a:endParaRPr lang="zh-CN" altLang="en-US" sz="2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9305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http://img.blog.csdn.net/20131226173700718?watermark/2/text/aHR0cDovL2Jsb2cuY3Nkbi5uZXQvd29zaGl3YW54aW4xMDIyMTM=/font/5a6L5L2T/fontsize/400/fill/I0JBQkFCMA==/dissolve/70/gravity/SouthEa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815" y="1888133"/>
            <a:ext cx="6264696" cy="4191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2041EE88-6863-7F4A-A409-F5785096D8BA}"/>
              </a:ext>
            </a:extLst>
          </p:cNvPr>
          <p:cNvSpPr txBox="1">
            <a:spLocks/>
          </p:cNvSpPr>
          <p:nvPr/>
        </p:nvSpPr>
        <p:spPr>
          <a:xfrm>
            <a:off x="8661623" y="198948"/>
            <a:ext cx="394453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en-US" altLang="zh-CN" sz="2800" dirty="0">
                <a:solidFill>
                  <a:srgbClr val="0070C0"/>
                </a:solidFill>
                <a:latin typeface="+mj-ea"/>
              </a:rPr>
              <a:t>H</a:t>
            </a:r>
            <a:r>
              <a:rPr lang="en-US" altLang="zh-Hans" sz="2800" dirty="0">
                <a:solidFill>
                  <a:srgbClr val="0070C0"/>
                </a:solidFill>
                <a:latin typeface="+mj-ea"/>
              </a:rPr>
              <a:t>BASE</a:t>
            </a:r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的物理模型</a:t>
            </a:r>
            <a:endParaRPr lang="zh-CN" altLang="en-US" sz="2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2628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6"/>
          <p:cNvGrpSpPr>
            <a:grpSpLocks noChangeAspect="1"/>
          </p:cNvGrpSpPr>
          <p:nvPr/>
        </p:nvGrpSpPr>
        <p:grpSpPr bwMode="auto">
          <a:xfrm>
            <a:off x="2109242" y="1279477"/>
            <a:ext cx="2637024" cy="5454707"/>
            <a:chOff x="1892" y="489"/>
            <a:chExt cx="1810" cy="3744"/>
          </a:xfrm>
        </p:grpSpPr>
        <p:sp>
          <p:nvSpPr>
            <p:cNvPr id="13" name="Freeform 17"/>
            <p:cNvSpPr/>
            <p:nvPr/>
          </p:nvSpPr>
          <p:spPr bwMode="auto">
            <a:xfrm>
              <a:off x="2003" y="489"/>
              <a:ext cx="583" cy="1421"/>
            </a:xfrm>
            <a:custGeom>
              <a:avLst/>
              <a:gdLst>
                <a:gd name="T0" fmla="*/ 0 w 583"/>
                <a:gd name="T1" fmla="*/ 1421 h 1421"/>
                <a:gd name="T2" fmla="*/ 37 w 583"/>
                <a:gd name="T3" fmla="*/ 676 h 1421"/>
                <a:gd name="T4" fmla="*/ 568 w 583"/>
                <a:gd name="T5" fmla="*/ 0 h 1421"/>
                <a:gd name="T6" fmla="*/ 583 w 583"/>
                <a:gd name="T7" fmla="*/ 773 h 1421"/>
                <a:gd name="T8" fmla="*/ 432 w 583"/>
                <a:gd name="T9" fmla="*/ 941 h 1421"/>
                <a:gd name="T10" fmla="*/ 246 w 583"/>
                <a:gd name="T11" fmla="*/ 924 h 1421"/>
                <a:gd name="T12" fmla="*/ 197 w 583"/>
                <a:gd name="T13" fmla="*/ 1201 h 1421"/>
                <a:gd name="T14" fmla="*/ 0 w 583"/>
                <a:gd name="T15" fmla="*/ 142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3" h="1421">
                  <a:moveTo>
                    <a:pt x="0" y="1421"/>
                  </a:moveTo>
                  <a:lnTo>
                    <a:pt x="37" y="676"/>
                  </a:lnTo>
                  <a:lnTo>
                    <a:pt x="568" y="0"/>
                  </a:lnTo>
                  <a:lnTo>
                    <a:pt x="583" y="773"/>
                  </a:lnTo>
                  <a:lnTo>
                    <a:pt x="432" y="941"/>
                  </a:lnTo>
                  <a:lnTo>
                    <a:pt x="246" y="924"/>
                  </a:lnTo>
                  <a:lnTo>
                    <a:pt x="197" y="1201"/>
                  </a:lnTo>
                  <a:lnTo>
                    <a:pt x="0" y="142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  <p:sp>
          <p:nvSpPr>
            <p:cNvPr id="14" name="Freeform 18"/>
            <p:cNvSpPr/>
            <p:nvPr/>
          </p:nvSpPr>
          <p:spPr bwMode="auto">
            <a:xfrm>
              <a:off x="2109" y="1413"/>
              <a:ext cx="140" cy="1249"/>
            </a:xfrm>
            <a:custGeom>
              <a:avLst/>
              <a:gdLst>
                <a:gd name="T0" fmla="*/ 0 w 140"/>
                <a:gd name="T1" fmla="*/ 1249 h 1249"/>
                <a:gd name="T2" fmla="*/ 19 w 140"/>
                <a:gd name="T3" fmla="*/ 696 h 1249"/>
                <a:gd name="T4" fmla="*/ 44 w 140"/>
                <a:gd name="T5" fmla="*/ 550 h 1249"/>
                <a:gd name="T6" fmla="*/ 91 w 140"/>
                <a:gd name="T7" fmla="*/ 277 h 1249"/>
                <a:gd name="T8" fmla="*/ 140 w 140"/>
                <a:gd name="T9" fmla="*/ 0 h 1249"/>
                <a:gd name="T10" fmla="*/ 119 w 140"/>
                <a:gd name="T11" fmla="*/ 951 h 1249"/>
                <a:gd name="T12" fmla="*/ 60 w 140"/>
                <a:gd name="T13" fmla="*/ 1233 h 1249"/>
                <a:gd name="T14" fmla="*/ 0 w 140"/>
                <a:gd name="T15" fmla="*/ 1249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1249">
                  <a:moveTo>
                    <a:pt x="0" y="1249"/>
                  </a:moveTo>
                  <a:lnTo>
                    <a:pt x="19" y="696"/>
                  </a:lnTo>
                  <a:lnTo>
                    <a:pt x="44" y="550"/>
                  </a:lnTo>
                  <a:lnTo>
                    <a:pt x="91" y="277"/>
                  </a:lnTo>
                  <a:lnTo>
                    <a:pt x="140" y="0"/>
                  </a:lnTo>
                  <a:lnTo>
                    <a:pt x="119" y="951"/>
                  </a:lnTo>
                  <a:lnTo>
                    <a:pt x="60" y="1233"/>
                  </a:lnTo>
                  <a:lnTo>
                    <a:pt x="0" y="124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  <p:sp>
          <p:nvSpPr>
            <p:cNvPr id="15" name="Freeform 19"/>
            <p:cNvSpPr/>
            <p:nvPr/>
          </p:nvSpPr>
          <p:spPr bwMode="auto">
            <a:xfrm>
              <a:off x="1892" y="2389"/>
              <a:ext cx="1315" cy="1461"/>
            </a:xfrm>
            <a:custGeom>
              <a:avLst/>
              <a:gdLst>
                <a:gd name="T0" fmla="*/ 0 w 1315"/>
                <a:gd name="T1" fmla="*/ 1461 h 1461"/>
                <a:gd name="T2" fmla="*/ 59 w 1315"/>
                <a:gd name="T3" fmla="*/ 316 h 1461"/>
                <a:gd name="T4" fmla="*/ 217 w 1315"/>
                <a:gd name="T5" fmla="*/ 273 h 1461"/>
                <a:gd name="T6" fmla="*/ 277 w 1315"/>
                <a:gd name="T7" fmla="*/ 257 h 1461"/>
                <a:gd name="T8" fmla="*/ 1103 w 1315"/>
                <a:gd name="T9" fmla="*/ 32 h 1461"/>
                <a:gd name="T10" fmla="*/ 1103 w 1315"/>
                <a:gd name="T11" fmla="*/ 32 h 1461"/>
                <a:gd name="T12" fmla="*/ 1222 w 1315"/>
                <a:gd name="T13" fmla="*/ 0 h 1461"/>
                <a:gd name="T14" fmla="*/ 1315 w 1315"/>
                <a:gd name="T15" fmla="*/ 1207 h 1461"/>
                <a:gd name="T16" fmla="*/ 0 w 1315"/>
                <a:gd name="T17" fmla="*/ 1461 h 1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5" h="1461">
                  <a:moveTo>
                    <a:pt x="0" y="1461"/>
                  </a:moveTo>
                  <a:lnTo>
                    <a:pt x="59" y="316"/>
                  </a:lnTo>
                  <a:lnTo>
                    <a:pt x="217" y="273"/>
                  </a:lnTo>
                  <a:lnTo>
                    <a:pt x="277" y="257"/>
                  </a:lnTo>
                  <a:lnTo>
                    <a:pt x="1103" y="32"/>
                  </a:lnTo>
                  <a:lnTo>
                    <a:pt x="1103" y="32"/>
                  </a:lnTo>
                  <a:lnTo>
                    <a:pt x="1222" y="0"/>
                  </a:lnTo>
                  <a:lnTo>
                    <a:pt x="1315" y="1207"/>
                  </a:lnTo>
                  <a:lnTo>
                    <a:pt x="0" y="14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  <p:sp>
          <p:nvSpPr>
            <p:cNvPr id="16" name="Freeform 20"/>
            <p:cNvSpPr>
              <a:spLocks noEditPoints="1"/>
            </p:cNvSpPr>
            <p:nvPr/>
          </p:nvSpPr>
          <p:spPr bwMode="auto">
            <a:xfrm>
              <a:off x="2003" y="1262"/>
              <a:ext cx="1567" cy="701"/>
            </a:xfrm>
            <a:custGeom>
              <a:avLst/>
              <a:gdLst>
                <a:gd name="T0" fmla="*/ 1444 w 1567"/>
                <a:gd name="T1" fmla="*/ 355 h 701"/>
                <a:gd name="T2" fmla="*/ 1462 w 1567"/>
                <a:gd name="T3" fmla="*/ 496 h 701"/>
                <a:gd name="T4" fmla="*/ 1567 w 1567"/>
                <a:gd name="T5" fmla="*/ 406 h 701"/>
                <a:gd name="T6" fmla="*/ 1444 w 1567"/>
                <a:gd name="T7" fmla="*/ 355 h 701"/>
                <a:gd name="T8" fmla="*/ 150 w 1567"/>
                <a:gd name="T9" fmla="*/ 701 h 701"/>
                <a:gd name="T10" fmla="*/ 197 w 1567"/>
                <a:gd name="T11" fmla="*/ 428 h 701"/>
                <a:gd name="T12" fmla="*/ 0 w 1567"/>
                <a:gd name="T13" fmla="*/ 648 h 701"/>
                <a:gd name="T14" fmla="*/ 150 w 1567"/>
                <a:gd name="T15" fmla="*/ 701 h 701"/>
                <a:gd name="T16" fmla="*/ 432 w 1567"/>
                <a:gd name="T17" fmla="*/ 168 h 701"/>
                <a:gd name="T18" fmla="*/ 1148 w 1567"/>
                <a:gd name="T19" fmla="*/ 233 h 701"/>
                <a:gd name="T20" fmla="*/ 583 w 1567"/>
                <a:gd name="T21" fmla="*/ 0 h 701"/>
                <a:gd name="T22" fmla="*/ 432 w 1567"/>
                <a:gd name="T23" fmla="*/ 168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67" h="701">
                  <a:moveTo>
                    <a:pt x="1444" y="355"/>
                  </a:moveTo>
                  <a:lnTo>
                    <a:pt x="1462" y="496"/>
                  </a:lnTo>
                  <a:lnTo>
                    <a:pt x="1567" y="406"/>
                  </a:lnTo>
                  <a:lnTo>
                    <a:pt x="1444" y="355"/>
                  </a:lnTo>
                  <a:close/>
                  <a:moveTo>
                    <a:pt x="150" y="701"/>
                  </a:moveTo>
                  <a:lnTo>
                    <a:pt x="197" y="428"/>
                  </a:lnTo>
                  <a:lnTo>
                    <a:pt x="0" y="648"/>
                  </a:lnTo>
                  <a:lnTo>
                    <a:pt x="150" y="701"/>
                  </a:lnTo>
                  <a:close/>
                  <a:moveTo>
                    <a:pt x="432" y="168"/>
                  </a:moveTo>
                  <a:lnTo>
                    <a:pt x="1148" y="233"/>
                  </a:lnTo>
                  <a:lnTo>
                    <a:pt x="583" y="0"/>
                  </a:lnTo>
                  <a:lnTo>
                    <a:pt x="432" y="168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  <p:sp>
          <p:nvSpPr>
            <p:cNvPr id="17" name="Freeform 21"/>
            <p:cNvSpPr>
              <a:spLocks noEditPoints="1"/>
            </p:cNvSpPr>
            <p:nvPr/>
          </p:nvSpPr>
          <p:spPr bwMode="auto">
            <a:xfrm>
              <a:off x="2169" y="2364"/>
              <a:ext cx="1384" cy="383"/>
            </a:xfrm>
            <a:custGeom>
              <a:avLst/>
              <a:gdLst>
                <a:gd name="T0" fmla="*/ 981 w 1384"/>
                <a:gd name="T1" fmla="*/ 69 h 383"/>
                <a:gd name="T2" fmla="*/ 1234 w 1384"/>
                <a:gd name="T3" fmla="*/ 383 h 383"/>
                <a:gd name="T4" fmla="*/ 1384 w 1384"/>
                <a:gd name="T5" fmla="*/ 100 h 383"/>
                <a:gd name="T6" fmla="*/ 981 w 1384"/>
                <a:gd name="T7" fmla="*/ 69 h 383"/>
                <a:gd name="T8" fmla="*/ 0 w 1384"/>
                <a:gd name="T9" fmla="*/ 282 h 383"/>
                <a:gd name="T10" fmla="*/ 826 w 1384"/>
                <a:gd name="T11" fmla="*/ 57 h 383"/>
                <a:gd name="T12" fmla="*/ 59 w 1384"/>
                <a:gd name="T13" fmla="*/ 0 h 383"/>
                <a:gd name="T14" fmla="*/ 0 w 1384"/>
                <a:gd name="T15" fmla="*/ 282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4" h="383">
                  <a:moveTo>
                    <a:pt x="981" y="69"/>
                  </a:moveTo>
                  <a:lnTo>
                    <a:pt x="1234" y="383"/>
                  </a:lnTo>
                  <a:lnTo>
                    <a:pt x="1384" y="100"/>
                  </a:lnTo>
                  <a:lnTo>
                    <a:pt x="981" y="69"/>
                  </a:lnTo>
                  <a:close/>
                  <a:moveTo>
                    <a:pt x="0" y="282"/>
                  </a:moveTo>
                  <a:lnTo>
                    <a:pt x="826" y="57"/>
                  </a:lnTo>
                  <a:lnTo>
                    <a:pt x="59" y="0"/>
                  </a:lnTo>
                  <a:lnTo>
                    <a:pt x="0" y="282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  <p:sp>
          <p:nvSpPr>
            <p:cNvPr id="18" name="Freeform 22"/>
            <p:cNvSpPr/>
            <p:nvPr/>
          </p:nvSpPr>
          <p:spPr bwMode="auto">
            <a:xfrm>
              <a:off x="1892" y="3596"/>
              <a:ext cx="1810" cy="637"/>
            </a:xfrm>
            <a:custGeom>
              <a:avLst/>
              <a:gdLst>
                <a:gd name="T0" fmla="*/ 0 w 1810"/>
                <a:gd name="T1" fmla="*/ 254 h 637"/>
                <a:gd name="T2" fmla="*/ 1315 w 1810"/>
                <a:gd name="T3" fmla="*/ 0 h 637"/>
                <a:gd name="T4" fmla="*/ 1810 w 1810"/>
                <a:gd name="T5" fmla="*/ 450 h 637"/>
                <a:gd name="T6" fmla="*/ 639 w 1810"/>
                <a:gd name="T7" fmla="*/ 637 h 637"/>
                <a:gd name="T8" fmla="*/ 0 w 1810"/>
                <a:gd name="T9" fmla="*/ 254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0" h="637">
                  <a:moveTo>
                    <a:pt x="0" y="254"/>
                  </a:moveTo>
                  <a:lnTo>
                    <a:pt x="1315" y="0"/>
                  </a:lnTo>
                  <a:lnTo>
                    <a:pt x="1810" y="450"/>
                  </a:lnTo>
                  <a:lnTo>
                    <a:pt x="639" y="637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  <p:sp>
          <p:nvSpPr>
            <p:cNvPr id="19" name="Freeform 23"/>
            <p:cNvSpPr/>
            <p:nvPr/>
          </p:nvSpPr>
          <p:spPr bwMode="auto">
            <a:xfrm>
              <a:off x="2571" y="489"/>
              <a:ext cx="999" cy="1179"/>
            </a:xfrm>
            <a:custGeom>
              <a:avLst/>
              <a:gdLst>
                <a:gd name="T0" fmla="*/ 15 w 999"/>
                <a:gd name="T1" fmla="*/ 773 h 1179"/>
                <a:gd name="T2" fmla="*/ 0 w 999"/>
                <a:gd name="T3" fmla="*/ 0 h 1179"/>
                <a:gd name="T4" fmla="*/ 894 w 999"/>
                <a:gd name="T5" fmla="*/ 422 h 1179"/>
                <a:gd name="T6" fmla="*/ 999 w 999"/>
                <a:gd name="T7" fmla="*/ 1179 h 1179"/>
                <a:gd name="T8" fmla="*/ 876 w 999"/>
                <a:gd name="T9" fmla="*/ 1128 h 1179"/>
                <a:gd name="T10" fmla="*/ 864 w 999"/>
                <a:gd name="T11" fmla="*/ 1032 h 1179"/>
                <a:gd name="T12" fmla="*/ 580 w 999"/>
                <a:gd name="T13" fmla="*/ 1006 h 1179"/>
                <a:gd name="T14" fmla="*/ 580 w 999"/>
                <a:gd name="T15" fmla="*/ 1006 h 1179"/>
                <a:gd name="T16" fmla="*/ 15 w 999"/>
                <a:gd name="T17" fmla="*/ 773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9" h="1179">
                  <a:moveTo>
                    <a:pt x="15" y="773"/>
                  </a:moveTo>
                  <a:lnTo>
                    <a:pt x="0" y="0"/>
                  </a:lnTo>
                  <a:lnTo>
                    <a:pt x="894" y="422"/>
                  </a:lnTo>
                  <a:lnTo>
                    <a:pt x="999" y="1179"/>
                  </a:lnTo>
                  <a:lnTo>
                    <a:pt x="876" y="1128"/>
                  </a:lnTo>
                  <a:lnTo>
                    <a:pt x="864" y="1032"/>
                  </a:lnTo>
                  <a:lnTo>
                    <a:pt x="580" y="1006"/>
                  </a:lnTo>
                  <a:lnTo>
                    <a:pt x="580" y="1006"/>
                  </a:lnTo>
                  <a:lnTo>
                    <a:pt x="15" y="77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  <p:sp>
          <p:nvSpPr>
            <p:cNvPr id="20" name="Freeform 24"/>
            <p:cNvSpPr/>
            <p:nvPr/>
          </p:nvSpPr>
          <p:spPr bwMode="auto">
            <a:xfrm>
              <a:off x="2228" y="1413"/>
              <a:ext cx="1325" cy="1051"/>
            </a:xfrm>
            <a:custGeom>
              <a:avLst/>
              <a:gdLst>
                <a:gd name="T0" fmla="*/ 0 w 1325"/>
                <a:gd name="T1" fmla="*/ 951 h 1051"/>
                <a:gd name="T2" fmla="*/ 21 w 1325"/>
                <a:gd name="T3" fmla="*/ 0 h 1051"/>
                <a:gd name="T4" fmla="*/ 207 w 1325"/>
                <a:gd name="T5" fmla="*/ 17 h 1051"/>
                <a:gd name="T6" fmla="*/ 923 w 1325"/>
                <a:gd name="T7" fmla="*/ 82 h 1051"/>
                <a:gd name="T8" fmla="*/ 923 w 1325"/>
                <a:gd name="T9" fmla="*/ 82 h 1051"/>
                <a:gd name="T10" fmla="*/ 1207 w 1325"/>
                <a:gd name="T11" fmla="*/ 108 h 1051"/>
                <a:gd name="T12" fmla="*/ 1219 w 1325"/>
                <a:gd name="T13" fmla="*/ 204 h 1051"/>
                <a:gd name="T14" fmla="*/ 1237 w 1325"/>
                <a:gd name="T15" fmla="*/ 345 h 1051"/>
                <a:gd name="T16" fmla="*/ 1325 w 1325"/>
                <a:gd name="T17" fmla="*/ 1051 h 1051"/>
                <a:gd name="T18" fmla="*/ 922 w 1325"/>
                <a:gd name="T19" fmla="*/ 1020 h 1051"/>
                <a:gd name="T20" fmla="*/ 886 w 1325"/>
                <a:gd name="T21" fmla="*/ 976 h 1051"/>
                <a:gd name="T22" fmla="*/ 767 w 1325"/>
                <a:gd name="T23" fmla="*/ 1008 h 1051"/>
                <a:gd name="T24" fmla="*/ 767 w 1325"/>
                <a:gd name="T25" fmla="*/ 1008 h 1051"/>
                <a:gd name="T26" fmla="*/ 0 w 1325"/>
                <a:gd name="T27" fmla="*/ 951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5" h="1051">
                  <a:moveTo>
                    <a:pt x="0" y="951"/>
                  </a:moveTo>
                  <a:lnTo>
                    <a:pt x="21" y="0"/>
                  </a:lnTo>
                  <a:lnTo>
                    <a:pt x="207" y="17"/>
                  </a:lnTo>
                  <a:lnTo>
                    <a:pt x="923" y="82"/>
                  </a:lnTo>
                  <a:lnTo>
                    <a:pt x="923" y="82"/>
                  </a:lnTo>
                  <a:lnTo>
                    <a:pt x="1207" y="108"/>
                  </a:lnTo>
                  <a:lnTo>
                    <a:pt x="1219" y="204"/>
                  </a:lnTo>
                  <a:lnTo>
                    <a:pt x="1237" y="345"/>
                  </a:lnTo>
                  <a:lnTo>
                    <a:pt x="1325" y="1051"/>
                  </a:lnTo>
                  <a:lnTo>
                    <a:pt x="922" y="1020"/>
                  </a:lnTo>
                  <a:lnTo>
                    <a:pt x="886" y="976"/>
                  </a:lnTo>
                  <a:lnTo>
                    <a:pt x="767" y="1008"/>
                  </a:lnTo>
                  <a:lnTo>
                    <a:pt x="767" y="1008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  <p:sp>
          <p:nvSpPr>
            <p:cNvPr id="21" name="Freeform 25"/>
            <p:cNvSpPr/>
            <p:nvPr/>
          </p:nvSpPr>
          <p:spPr bwMode="auto">
            <a:xfrm>
              <a:off x="3114" y="2389"/>
              <a:ext cx="588" cy="1657"/>
            </a:xfrm>
            <a:custGeom>
              <a:avLst/>
              <a:gdLst>
                <a:gd name="T0" fmla="*/ 93 w 588"/>
                <a:gd name="T1" fmla="*/ 1207 h 1657"/>
                <a:gd name="T2" fmla="*/ 0 w 588"/>
                <a:gd name="T3" fmla="*/ 0 h 1657"/>
                <a:gd name="T4" fmla="*/ 36 w 588"/>
                <a:gd name="T5" fmla="*/ 44 h 1657"/>
                <a:gd name="T6" fmla="*/ 289 w 588"/>
                <a:gd name="T7" fmla="*/ 358 h 1657"/>
                <a:gd name="T8" fmla="*/ 456 w 588"/>
                <a:gd name="T9" fmla="*/ 564 h 1657"/>
                <a:gd name="T10" fmla="*/ 588 w 588"/>
                <a:gd name="T11" fmla="*/ 1657 h 1657"/>
                <a:gd name="T12" fmla="*/ 93 w 588"/>
                <a:gd name="T13" fmla="*/ 1207 h 1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8" h="1657">
                  <a:moveTo>
                    <a:pt x="93" y="1207"/>
                  </a:moveTo>
                  <a:lnTo>
                    <a:pt x="0" y="0"/>
                  </a:lnTo>
                  <a:lnTo>
                    <a:pt x="36" y="44"/>
                  </a:lnTo>
                  <a:lnTo>
                    <a:pt x="289" y="358"/>
                  </a:lnTo>
                  <a:lnTo>
                    <a:pt x="456" y="564"/>
                  </a:lnTo>
                  <a:lnTo>
                    <a:pt x="588" y="1657"/>
                  </a:lnTo>
                  <a:lnTo>
                    <a:pt x="93" y="120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541157" y="1960142"/>
            <a:ext cx="4424722" cy="480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53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什么是</a:t>
            </a:r>
            <a:r>
              <a:rPr lang="en-US" altLang="zh-CN" sz="253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HBASE</a:t>
            </a:r>
            <a:r>
              <a:rPr lang="zh-CN" sz="253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，</a:t>
            </a:r>
            <a:r>
              <a:rPr lang="zh-CN" altLang="en-US" sz="253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用来做什么</a:t>
            </a:r>
            <a:r>
              <a:rPr lang="zh-CN" sz="253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？</a:t>
            </a:r>
          </a:p>
        </p:txBody>
      </p:sp>
      <p:sp>
        <p:nvSpPr>
          <p:cNvPr id="24" name="Oval 23"/>
          <p:cNvSpPr/>
          <p:nvPr/>
        </p:nvSpPr>
        <p:spPr>
          <a:xfrm>
            <a:off x="5565279" y="1960141"/>
            <a:ext cx="771483" cy="77148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533" y="2185157"/>
            <a:ext cx="321451" cy="32145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570016" y="3109730"/>
            <a:ext cx="2883695" cy="480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3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HBASE</a:t>
            </a:r>
            <a:r>
              <a:rPr lang="zh-CN" altLang="en-US" sz="253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有何特性？</a:t>
            </a:r>
          </a:p>
        </p:txBody>
      </p:sp>
      <p:sp>
        <p:nvSpPr>
          <p:cNvPr id="28" name="Oval 27"/>
          <p:cNvSpPr/>
          <p:nvPr/>
        </p:nvSpPr>
        <p:spPr>
          <a:xfrm>
            <a:off x="5565279" y="3002176"/>
            <a:ext cx="771483" cy="7714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533" y="3227192"/>
            <a:ext cx="321451" cy="32145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781" y="4048373"/>
            <a:ext cx="321451" cy="321451"/>
          </a:xfrm>
          <a:prstGeom prst="rect">
            <a:avLst/>
          </a:prstGeom>
        </p:spPr>
      </p:pic>
      <p:sp>
        <p:nvSpPr>
          <p:cNvPr id="26" name="TextBox 29">
            <a:extLst>
              <a:ext uri="{FF2B5EF4-FFF2-40B4-BE49-F238E27FC236}">
                <a16:creationId xmlns:a16="http://schemas.microsoft.com/office/drawing/2014/main" id="{EEA7C32C-83CA-964F-B6A4-F76A454CD581}"/>
              </a:ext>
            </a:extLst>
          </p:cNvPr>
          <p:cNvSpPr txBox="1"/>
          <p:nvPr/>
        </p:nvSpPr>
        <p:spPr>
          <a:xfrm>
            <a:off x="6565045" y="4313935"/>
            <a:ext cx="3464730" cy="480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2530" dirty="0" err="1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Hbase</a:t>
            </a:r>
            <a:r>
              <a:rPr lang="zh-CN" altLang="en-US" sz="253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物理模型简述？</a:t>
            </a:r>
          </a:p>
        </p:txBody>
      </p:sp>
      <p:sp>
        <p:nvSpPr>
          <p:cNvPr id="29" name="Oval 30">
            <a:extLst>
              <a:ext uri="{FF2B5EF4-FFF2-40B4-BE49-F238E27FC236}">
                <a16:creationId xmlns:a16="http://schemas.microsoft.com/office/drawing/2014/main" id="{799B44B6-9330-E845-A911-07C1C4A7F711}"/>
              </a:ext>
            </a:extLst>
          </p:cNvPr>
          <p:cNvSpPr/>
          <p:nvPr/>
        </p:nvSpPr>
        <p:spPr>
          <a:xfrm>
            <a:off x="5589167" y="4313934"/>
            <a:ext cx="771483" cy="77148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32">
            <a:extLst>
              <a:ext uri="{FF2B5EF4-FFF2-40B4-BE49-F238E27FC236}">
                <a16:creationId xmlns:a16="http://schemas.microsoft.com/office/drawing/2014/main" id="{C96A0EE7-4A90-4049-A93A-F4D158B591E8}"/>
              </a:ext>
            </a:extLst>
          </p:cNvPr>
          <p:cNvSpPr txBox="1"/>
          <p:nvPr/>
        </p:nvSpPr>
        <p:spPr>
          <a:xfrm>
            <a:off x="6565045" y="5353370"/>
            <a:ext cx="3392722" cy="480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30" dirty="0" err="1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Hbase</a:t>
            </a:r>
            <a:r>
              <a:rPr lang="zh-CN" altLang="en-US" sz="253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概念模型简述？</a:t>
            </a:r>
          </a:p>
        </p:txBody>
      </p:sp>
      <p:sp>
        <p:nvSpPr>
          <p:cNvPr id="31" name="Oval 33">
            <a:extLst>
              <a:ext uri="{FF2B5EF4-FFF2-40B4-BE49-F238E27FC236}">
                <a16:creationId xmlns:a16="http://schemas.microsoft.com/office/drawing/2014/main" id="{467BBF3B-1B15-DE45-AD87-4EF4782D3F9F}"/>
              </a:ext>
            </a:extLst>
          </p:cNvPr>
          <p:cNvSpPr/>
          <p:nvPr/>
        </p:nvSpPr>
        <p:spPr>
          <a:xfrm>
            <a:off x="5589167" y="5353370"/>
            <a:ext cx="771483" cy="77148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5">
            <a:extLst>
              <a:ext uri="{FF2B5EF4-FFF2-40B4-BE49-F238E27FC236}">
                <a16:creationId xmlns:a16="http://schemas.microsoft.com/office/drawing/2014/main" id="{9CA2B484-BAA0-8F4F-A0A1-6566DB4A5C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183" y="4538950"/>
            <a:ext cx="321451" cy="321451"/>
          </a:xfrm>
          <a:prstGeom prst="rect">
            <a:avLst/>
          </a:prstGeom>
        </p:spPr>
      </p:pic>
      <p:pic>
        <p:nvPicPr>
          <p:cNvPr id="33" name="Picture 36">
            <a:extLst>
              <a:ext uri="{FF2B5EF4-FFF2-40B4-BE49-F238E27FC236}">
                <a16:creationId xmlns:a16="http://schemas.microsoft.com/office/drawing/2014/main" id="{B215BD5F-7CF8-3840-BBA0-5923EBB271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183" y="5596812"/>
            <a:ext cx="321451" cy="321451"/>
          </a:xfrm>
          <a:prstGeom prst="rect">
            <a:avLst/>
          </a:prstGeom>
        </p:spPr>
      </p:pic>
      <p:sp>
        <p:nvSpPr>
          <p:cNvPr id="34" name="标题 1">
            <a:extLst>
              <a:ext uri="{FF2B5EF4-FFF2-40B4-BE49-F238E27FC236}">
                <a16:creationId xmlns:a16="http://schemas.microsoft.com/office/drawing/2014/main" id="{B64E8FC8-23F4-C94A-8475-40A0E8B48B1C}"/>
              </a:ext>
            </a:extLst>
          </p:cNvPr>
          <p:cNvSpPr txBox="1">
            <a:spLocks/>
          </p:cNvSpPr>
          <p:nvPr/>
        </p:nvSpPr>
        <p:spPr>
          <a:xfrm>
            <a:off x="8661623" y="198948"/>
            <a:ext cx="394453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课程检测</a:t>
            </a:r>
            <a:endParaRPr lang="zh-CN" altLang="en-US" sz="2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6000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8" grpId="0" animBg="1"/>
      <p:bldP spid="29" grpId="0" animBg="1"/>
      <p:bldP spid="3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6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25" y="4363032"/>
            <a:ext cx="12858046" cy="29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23868" y="5601459"/>
            <a:ext cx="12858044" cy="1131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2" algn="ctr"/>
            <a:r>
              <a:rPr lang="zh-CN" altLang="en-US" sz="6750" b="1" dirty="0">
                <a:solidFill>
                  <a:schemeClr val="bg1"/>
                </a:solidFill>
                <a:latin typeface="+mn-ea"/>
                <a:ea typeface="+mn-ea"/>
              </a:rPr>
              <a:t>创新教育</a:t>
            </a:r>
            <a:r>
              <a:rPr lang="en-US" altLang="zh-CN" sz="6750" b="1" dirty="0">
                <a:solidFill>
                  <a:schemeClr val="bg1"/>
                </a:solidFill>
                <a:latin typeface="+mn-ea"/>
                <a:ea typeface="+mn-ea"/>
              </a:rPr>
              <a:t>  </a:t>
            </a:r>
            <a:r>
              <a:rPr lang="zh-CN" altLang="en-US" sz="6750" b="1" dirty="0">
                <a:solidFill>
                  <a:schemeClr val="bg1"/>
                </a:solidFill>
                <a:latin typeface="+mn-ea"/>
                <a:ea typeface="+mn-ea"/>
              </a:rPr>
              <a:t>引领未来</a:t>
            </a:r>
            <a:endParaRPr lang="zh-CN" altLang="en-US" sz="6750" b="1" dirty="0">
              <a:solidFill>
                <a:schemeClr val="bg1"/>
              </a:solidFill>
              <a:latin typeface="+mn-ea"/>
              <a:ea typeface="+mn-ea"/>
              <a:sym typeface="Impact" panose="020B0806030902050204" pitchFamily="34" charset="0"/>
            </a:endParaRPr>
          </a:p>
        </p:txBody>
      </p:sp>
      <p:pic>
        <p:nvPicPr>
          <p:cNvPr id="67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22" y="124359"/>
            <a:ext cx="2176283" cy="55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2">
            <a:extLst>
              <a:ext uri="{FF2B5EF4-FFF2-40B4-BE49-F238E27FC236}">
                <a16:creationId xmlns:a16="http://schemas.microsoft.com/office/drawing/2014/main" id="{FB27CAC7-FCFD-384D-9368-7ABA41AF6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0113" y="1973251"/>
            <a:ext cx="3013398" cy="170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16373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15"/>
          <p:cNvSpPr txBox="1">
            <a:spLocks noChangeArrowheads="1"/>
          </p:cNvSpPr>
          <p:nvPr/>
        </p:nvSpPr>
        <p:spPr bwMode="auto">
          <a:xfrm>
            <a:off x="1460823" y="1531477"/>
            <a:ext cx="9071149" cy="499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800100" indent="-3429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0" lang="zh-CN" altLang="en-US" sz="2000" dirty="0">
                <a:solidFill>
                  <a:schemeClr val="accent1"/>
                </a:solidFill>
                <a:latin typeface="+mj-ea"/>
                <a:ea typeface="+mj-ea"/>
                <a:sym typeface="Malgun Gothic" panose="020B0503020000020004" pitchFamily="34" charset="-127"/>
              </a:rPr>
              <a:t>传统关系型数据库如何解决数据量增长？</a:t>
            </a:r>
            <a:endParaRPr kumimoji="0" lang="en-US" altLang="zh-CN" sz="2000" dirty="0">
              <a:solidFill>
                <a:schemeClr val="accent1"/>
              </a:solidFill>
              <a:latin typeface="+mj-ea"/>
              <a:ea typeface="+mj-ea"/>
              <a:sym typeface="Malgun Gothic" panose="020B0503020000020004" pitchFamily="34" charset="-127"/>
            </a:endParaRPr>
          </a:p>
        </p:txBody>
      </p:sp>
      <p:sp>
        <p:nvSpPr>
          <p:cNvPr id="8" name="文本框 15"/>
          <p:cNvSpPr txBox="1">
            <a:spLocks noChangeArrowheads="1"/>
          </p:cNvSpPr>
          <p:nvPr/>
        </p:nvSpPr>
        <p:spPr bwMode="auto">
          <a:xfrm>
            <a:off x="2318426" y="2500973"/>
            <a:ext cx="7847013" cy="142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800100" indent="-3429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0" lang="zh-CN" altLang="zh-CN" sz="2000" dirty="0">
                <a:solidFill>
                  <a:schemeClr val="accent1"/>
                </a:solidFill>
                <a:latin typeface="+mj-ea"/>
                <a:ea typeface="+mj-ea"/>
                <a:sym typeface="Malgun Gothic" panose="020B0503020000020004" pitchFamily="34" charset="-127"/>
              </a:rPr>
              <a:t>1</a:t>
            </a:r>
            <a:r>
              <a:rPr kumimoji="0" lang="en-US" altLang="zh-CN" sz="2000" dirty="0">
                <a:solidFill>
                  <a:schemeClr val="accent1"/>
                </a:solidFill>
                <a:latin typeface="+mj-ea"/>
                <a:ea typeface="+mj-ea"/>
                <a:sym typeface="Malgun Gothic" panose="020B0503020000020004" pitchFamily="34" charset="-127"/>
              </a:rPr>
              <a:t>.</a:t>
            </a:r>
            <a:r>
              <a:rPr kumimoji="0" lang="zh-CN" altLang="en-US" sz="2000" dirty="0">
                <a:solidFill>
                  <a:schemeClr val="accent1"/>
                </a:solidFill>
                <a:latin typeface="+mj-ea"/>
                <a:ea typeface="+mj-ea"/>
                <a:sym typeface="Malgun Gothic" panose="020B0503020000020004" pitchFamily="34" charset="-127"/>
              </a:rPr>
              <a:t>读写分离</a:t>
            </a:r>
            <a:endParaRPr kumimoji="0" lang="en-US" altLang="zh-CN" sz="2000" dirty="0">
              <a:solidFill>
                <a:schemeClr val="accent1"/>
              </a:solidFill>
              <a:latin typeface="+mj-ea"/>
              <a:ea typeface="+mj-ea"/>
              <a:sym typeface="Malgun Gothic" panose="020B0503020000020004" pitchFamily="34" charset="-127"/>
            </a:endParaRPr>
          </a:p>
          <a:p>
            <a:pPr lvl="1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0" lang="en-US" altLang="zh-Hans" sz="2000" dirty="0">
                <a:solidFill>
                  <a:schemeClr val="accent1"/>
                </a:solidFill>
                <a:latin typeface="+mj-ea"/>
                <a:ea typeface="+mj-ea"/>
                <a:sym typeface="Malgun Gothic" panose="020B0503020000020004" pitchFamily="34" charset="-127"/>
              </a:rPr>
              <a:t>2</a:t>
            </a:r>
            <a:r>
              <a:rPr kumimoji="0" lang="en-US" altLang="zh-CN" sz="2000" dirty="0">
                <a:solidFill>
                  <a:schemeClr val="accent1"/>
                </a:solidFill>
                <a:latin typeface="+mj-ea"/>
                <a:ea typeface="+mj-ea"/>
                <a:sym typeface="Malgun Gothic" panose="020B0503020000020004" pitchFamily="34" charset="-127"/>
              </a:rPr>
              <a:t>.</a:t>
            </a:r>
            <a:r>
              <a:rPr kumimoji="0" lang="zh-CN" altLang="en-US" sz="2000" dirty="0">
                <a:solidFill>
                  <a:schemeClr val="accent1"/>
                </a:solidFill>
                <a:latin typeface="+mj-ea"/>
                <a:ea typeface="+mj-ea"/>
                <a:sym typeface="Malgun Gothic" panose="020B0503020000020004" pitchFamily="34" charset="-127"/>
              </a:rPr>
              <a:t>分库</a:t>
            </a:r>
            <a:endParaRPr kumimoji="0" lang="en-US" altLang="zh-CN" sz="2000" dirty="0">
              <a:solidFill>
                <a:schemeClr val="accent1"/>
              </a:solidFill>
              <a:latin typeface="+mj-ea"/>
              <a:ea typeface="+mj-ea"/>
              <a:sym typeface="Malgun Gothic" panose="020B0503020000020004" pitchFamily="34" charset="-127"/>
            </a:endParaRPr>
          </a:p>
          <a:p>
            <a:pPr lvl="1">
              <a:lnSpc>
                <a:spcPct val="150000"/>
              </a:lnSpc>
            </a:pPr>
            <a:r>
              <a:rPr kumimoji="0" lang="en-US" altLang="zh-Hans" sz="2000" dirty="0">
                <a:solidFill>
                  <a:schemeClr val="accent1"/>
                </a:solidFill>
                <a:latin typeface="+mj-ea"/>
                <a:ea typeface="+mj-ea"/>
                <a:sym typeface="Malgun Gothic" panose="020B0503020000020004" pitchFamily="34" charset="-127"/>
              </a:rPr>
              <a:t>2</a:t>
            </a:r>
            <a:r>
              <a:rPr kumimoji="0" lang="en-US" altLang="zh-CN" sz="2000" dirty="0">
                <a:solidFill>
                  <a:schemeClr val="accent1"/>
                </a:solidFill>
                <a:latin typeface="+mj-ea"/>
                <a:ea typeface="+mj-ea"/>
                <a:sym typeface="Malgun Gothic" panose="020B0503020000020004" pitchFamily="34" charset="-127"/>
              </a:rPr>
              <a:t>.</a:t>
            </a:r>
            <a:r>
              <a:rPr kumimoji="0" lang="zh-CN" altLang="en-US" sz="2000" dirty="0">
                <a:solidFill>
                  <a:schemeClr val="accent1"/>
                </a:solidFill>
                <a:latin typeface="+mj-ea"/>
                <a:ea typeface="+mj-ea"/>
                <a:sym typeface="Malgun Gothic" panose="020B0503020000020004" pitchFamily="34" charset="-127"/>
              </a:rPr>
              <a:t>分表</a:t>
            </a:r>
            <a:endParaRPr kumimoji="0" lang="en-US" altLang="zh-CN" sz="2000" dirty="0">
              <a:solidFill>
                <a:schemeClr val="accent1"/>
              </a:solidFill>
              <a:latin typeface="+mj-ea"/>
              <a:ea typeface="+mj-ea"/>
              <a:sym typeface="Malgun Gothic" panose="020B0503020000020004" pitchFamily="34" charset="-127"/>
            </a:endParaRPr>
          </a:p>
        </p:txBody>
      </p:sp>
      <p:sp>
        <p:nvSpPr>
          <p:cNvPr id="9" name="文本框 15">
            <a:extLst>
              <a:ext uri="{FF2B5EF4-FFF2-40B4-BE49-F238E27FC236}">
                <a16:creationId xmlns:a16="http://schemas.microsoft.com/office/drawing/2014/main" id="{6D088AD9-FEE0-6C42-85AE-0A60D0283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4919" y="5606247"/>
            <a:ext cx="9937104" cy="499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800100" indent="-3429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0" lang="zh-CN" altLang="en-US" sz="2000" dirty="0">
                <a:solidFill>
                  <a:schemeClr val="accent1"/>
                </a:solidFill>
                <a:latin typeface="+mj-ea"/>
                <a:ea typeface="+mj-ea"/>
                <a:sym typeface="Malgun Gothic" panose="020B0503020000020004" pitchFamily="34" charset="-127"/>
              </a:rPr>
              <a:t>人为的在存储层进行数据的分布的规划设计</a:t>
            </a:r>
            <a:endParaRPr kumimoji="0" lang="en-US" altLang="zh-CN" sz="2000" dirty="0">
              <a:solidFill>
                <a:schemeClr val="accent1"/>
              </a:solidFill>
              <a:latin typeface="+mj-ea"/>
              <a:ea typeface="+mj-ea"/>
              <a:sym typeface="Malgun Gothic" panose="020B0503020000020004" pitchFamily="34" charset="-127"/>
            </a:endParaRPr>
          </a:p>
        </p:txBody>
      </p:sp>
      <p:sp>
        <p:nvSpPr>
          <p:cNvPr id="2" name="右箭头 1">
            <a:extLst>
              <a:ext uri="{FF2B5EF4-FFF2-40B4-BE49-F238E27FC236}">
                <a16:creationId xmlns:a16="http://schemas.microsoft.com/office/drawing/2014/main" id="{2E0254DA-517C-3B44-B801-21BA40FEA178}"/>
              </a:ext>
            </a:extLst>
          </p:cNvPr>
          <p:cNvSpPr/>
          <p:nvPr/>
        </p:nvSpPr>
        <p:spPr>
          <a:xfrm>
            <a:off x="1883007" y="5672707"/>
            <a:ext cx="883823" cy="433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latin typeface="+mj-ea"/>
              <a:ea typeface="+mj-ea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77D46D1A-C3BD-7643-ACB7-FE74A864713C}"/>
              </a:ext>
            </a:extLst>
          </p:cNvPr>
          <p:cNvSpPr txBox="1">
            <a:spLocks/>
          </p:cNvSpPr>
          <p:nvPr/>
        </p:nvSpPr>
        <p:spPr>
          <a:xfrm>
            <a:off x="8661623" y="198948"/>
            <a:ext cx="394453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传统数据的问题</a:t>
            </a:r>
          </a:p>
        </p:txBody>
      </p:sp>
    </p:spTree>
    <p:extLst>
      <p:ext uri="{BB962C8B-B14F-4D97-AF65-F5344CB8AC3E}">
        <p14:creationId xmlns:p14="http://schemas.microsoft.com/office/powerpoint/2010/main" val="312069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7067229-4082-9046-90FB-7B558B02F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839" y="1168053"/>
            <a:ext cx="9296400" cy="5727700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35E8627E-621D-504F-BC16-EF9F6870581A}"/>
              </a:ext>
            </a:extLst>
          </p:cNvPr>
          <p:cNvSpPr txBox="1">
            <a:spLocks/>
          </p:cNvSpPr>
          <p:nvPr/>
        </p:nvSpPr>
        <p:spPr>
          <a:xfrm>
            <a:off x="8661623" y="198948"/>
            <a:ext cx="394453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传统数据库</a:t>
            </a:r>
            <a:r>
              <a:rPr lang="en-US" altLang="zh-CN" sz="2800" dirty="0">
                <a:solidFill>
                  <a:srgbClr val="0070C0"/>
                </a:solidFill>
                <a:latin typeface="+mj-ea"/>
              </a:rPr>
              <a:t>-</a:t>
            </a:r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读写分离</a:t>
            </a:r>
            <a:endParaRPr lang="zh-CN" altLang="en-US" sz="2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824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checker/>
      </p:transition>
    </mc:Choice>
    <mc:Fallback xmlns="">
      <p:transition spd="slow">
        <p:check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4B014D8-11AD-F642-9C94-41BF0CA0F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943" y="1349144"/>
            <a:ext cx="7899311" cy="4787461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0EBB8AB9-25CE-514A-A284-892FB34D087A}"/>
              </a:ext>
            </a:extLst>
          </p:cNvPr>
          <p:cNvSpPr txBox="1">
            <a:spLocks/>
          </p:cNvSpPr>
          <p:nvPr/>
        </p:nvSpPr>
        <p:spPr>
          <a:xfrm>
            <a:off x="8661623" y="198948"/>
            <a:ext cx="394453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传统数据库</a:t>
            </a:r>
            <a:r>
              <a:rPr lang="en-US" altLang="zh-CN" sz="2800" dirty="0">
                <a:solidFill>
                  <a:srgbClr val="0070C0"/>
                </a:solidFill>
                <a:latin typeface="+mj-ea"/>
              </a:rPr>
              <a:t>-</a:t>
            </a:r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分表</a:t>
            </a:r>
            <a:endParaRPr lang="zh-CN" altLang="en-US" sz="2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5426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checker/>
      </p:transition>
    </mc:Choice>
    <mc:Fallback xmlns="">
      <p:transition spd="slow">
        <p:check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AB2EFF7-92EA-8140-94FB-E1ED4990F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071" y="1744117"/>
            <a:ext cx="5067300" cy="3860800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C45159B8-0968-6649-B1DC-D532CA75004D}"/>
              </a:ext>
            </a:extLst>
          </p:cNvPr>
          <p:cNvSpPr txBox="1">
            <a:spLocks/>
          </p:cNvSpPr>
          <p:nvPr/>
        </p:nvSpPr>
        <p:spPr>
          <a:xfrm>
            <a:off x="8661623" y="198948"/>
            <a:ext cx="394453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传统数据库</a:t>
            </a:r>
            <a:r>
              <a:rPr lang="en-US" altLang="zh-CN" sz="2800" dirty="0">
                <a:solidFill>
                  <a:srgbClr val="0070C0"/>
                </a:solidFill>
                <a:latin typeface="+mj-ea"/>
              </a:rPr>
              <a:t>-</a:t>
            </a:r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分库</a:t>
            </a:r>
            <a:endParaRPr lang="zh-CN" altLang="en-US" sz="2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0454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checker/>
      </p:transition>
    </mc:Choice>
    <mc:Fallback xmlns="">
      <p:transition spd="slow">
        <p:check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85905" y="1830375"/>
            <a:ext cx="3446145" cy="5835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57409" y="2759069"/>
            <a:ext cx="10189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什么是</a:t>
            </a:r>
            <a:r>
              <a:rPr lang="en-US" altLang="zh-Hans" sz="7200" dirty="0" err="1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Hbase</a:t>
            </a:r>
            <a:r>
              <a:rPr lang="en-US" altLang="zh-Hans" sz="7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?</a:t>
            </a:r>
            <a:endParaRPr lang="en-US" sz="7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34121"/>
            <a:ext cx="3571855" cy="219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560720"/>
      </p:ext>
    </p:extLst>
  </p:cSld>
  <p:clrMapOvr>
    <a:masterClrMapping/>
  </p:clrMapOvr>
  <p:transition spd="slow" advTm="0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6"/>
          <p:cNvSpPr/>
          <p:nvPr/>
        </p:nvSpPr>
        <p:spPr>
          <a:xfrm>
            <a:off x="5493271" y="3052203"/>
            <a:ext cx="3024336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sz="2000" dirty="0">
                <a:solidFill>
                  <a:srgbClr val="FF0000"/>
                </a:solidFill>
                <a:latin typeface="+mj-ea"/>
                <a:ea typeface="+mj-ea"/>
              </a:rPr>
              <a:t>一个</a:t>
            </a: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，分布式</a:t>
            </a:r>
            <a:r>
              <a:rPr lang="zh-CN" altLang="zh-CN" sz="2000" dirty="0">
                <a:latin typeface="+mj-ea"/>
                <a:ea typeface="+mj-ea"/>
              </a:rPr>
              <a:t>、</a:t>
            </a: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可扩展的，</a:t>
            </a:r>
            <a:r>
              <a:rPr lang="en-US" altLang="zh-CN" sz="2000" dirty="0">
                <a:solidFill>
                  <a:srgbClr val="FF0000"/>
                </a:solidFill>
                <a:latin typeface="+mj-ea"/>
                <a:ea typeface="+mj-ea"/>
              </a:rPr>
              <a:t>Hadoop</a:t>
            </a:r>
            <a:r>
              <a:rPr lang="zh-Hans" altLang="en-US" sz="20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的大数据</a:t>
            </a:r>
            <a:endParaRPr lang="en-US" altLang="zh-CN" sz="20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" name="Rectangle 42"/>
          <p:cNvSpPr/>
          <p:nvPr/>
        </p:nvSpPr>
        <p:spPr>
          <a:xfrm>
            <a:off x="9956165" y="3052445"/>
            <a:ext cx="227838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+mj-ea"/>
                <a:ea typeface="+mj-ea"/>
              </a:rPr>
              <a:t>数据库</a:t>
            </a:r>
            <a:endParaRPr lang="en-US" sz="2000" b="1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TextBox 43"/>
          <p:cNvSpPr txBox="1"/>
          <p:nvPr/>
        </p:nvSpPr>
        <p:spPr>
          <a:xfrm>
            <a:off x="9442450" y="1946910"/>
            <a:ext cx="253492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+mj-ea"/>
                <a:ea typeface="+mj-ea"/>
              </a:rPr>
              <a:t>临近属的概念</a:t>
            </a:r>
          </a:p>
        </p:txBody>
      </p:sp>
      <p:sp>
        <p:nvSpPr>
          <p:cNvPr id="40" name="TextBox 43"/>
          <p:cNvSpPr txBox="1"/>
          <p:nvPr/>
        </p:nvSpPr>
        <p:spPr>
          <a:xfrm>
            <a:off x="3368484" y="1960141"/>
            <a:ext cx="1314296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+mj-ea"/>
                <a:ea typeface="+mj-ea"/>
              </a:rPr>
              <a:t>关联</a:t>
            </a:r>
          </a:p>
        </p:txBody>
      </p:sp>
      <p:sp>
        <p:nvSpPr>
          <p:cNvPr id="41" name="TextBox 43"/>
          <p:cNvSpPr txBox="1"/>
          <p:nvPr/>
        </p:nvSpPr>
        <p:spPr>
          <a:xfrm>
            <a:off x="5881649" y="1946910"/>
            <a:ext cx="2054104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+mj-ea"/>
                <a:ea typeface="+mj-ea"/>
              </a:rPr>
              <a:t>种差</a:t>
            </a:r>
          </a:p>
        </p:txBody>
      </p:sp>
      <p:sp>
        <p:nvSpPr>
          <p:cNvPr id="42" name="Rectangle 42"/>
          <p:cNvSpPr/>
          <p:nvPr/>
        </p:nvSpPr>
        <p:spPr>
          <a:xfrm>
            <a:off x="1319256" y="3053992"/>
            <a:ext cx="1221687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+mj-ea"/>
                <a:ea typeface="+mj-ea"/>
              </a:rPr>
              <a:t>HBASE</a:t>
            </a:r>
            <a:endParaRPr lang="zh-CN" altLang="en-US" sz="20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sp>
        <p:nvSpPr>
          <p:cNvPr id="49" name="Rectangle 42"/>
          <p:cNvSpPr/>
          <p:nvPr/>
        </p:nvSpPr>
        <p:spPr>
          <a:xfrm>
            <a:off x="3438466" y="3006036"/>
            <a:ext cx="1174333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       </a:t>
            </a:r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是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9" name="TextBox 43"/>
          <p:cNvSpPr txBox="1"/>
          <p:nvPr/>
        </p:nvSpPr>
        <p:spPr>
          <a:xfrm>
            <a:off x="924952" y="1960141"/>
            <a:ext cx="2054104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+mj-ea"/>
                <a:ea typeface="+mj-ea"/>
              </a:rPr>
              <a:t>被定义项</a:t>
            </a: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8D418519-344C-D644-B04D-043C4E6BDD77}"/>
              </a:ext>
            </a:extLst>
          </p:cNvPr>
          <p:cNvSpPr txBox="1">
            <a:spLocks/>
          </p:cNvSpPr>
          <p:nvPr/>
        </p:nvSpPr>
        <p:spPr>
          <a:xfrm>
            <a:off x="8661623" y="198948"/>
            <a:ext cx="394453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什么是</a:t>
            </a:r>
            <a:r>
              <a:rPr lang="en-US" altLang="zh-CN" sz="2800" dirty="0">
                <a:solidFill>
                  <a:srgbClr val="0070C0"/>
                </a:solidFill>
                <a:latin typeface="+mj-ea"/>
              </a:rPr>
              <a:t>H</a:t>
            </a:r>
            <a:r>
              <a:rPr lang="en-US" altLang="zh-Hans" sz="2800" dirty="0">
                <a:solidFill>
                  <a:srgbClr val="0070C0"/>
                </a:solidFill>
                <a:latin typeface="+mj-ea"/>
              </a:rPr>
              <a:t>BASE</a:t>
            </a:r>
            <a:endParaRPr lang="zh-CN" altLang="en-US" sz="2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6038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>
            <a:extLst>
              <a:ext uri="{FF2B5EF4-FFF2-40B4-BE49-F238E27FC236}">
                <a16:creationId xmlns:a16="http://schemas.microsoft.com/office/drawing/2014/main" id="{8D418519-344C-D644-B04D-043C4E6BDD77}"/>
              </a:ext>
            </a:extLst>
          </p:cNvPr>
          <p:cNvSpPr txBox="1">
            <a:spLocks/>
          </p:cNvSpPr>
          <p:nvPr/>
        </p:nvSpPr>
        <p:spPr>
          <a:xfrm>
            <a:off x="8661623" y="198948"/>
            <a:ext cx="394453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什么时候用</a:t>
            </a:r>
            <a:r>
              <a:rPr lang="en-US" altLang="zh-CN" sz="2800" dirty="0">
                <a:solidFill>
                  <a:srgbClr val="0070C0"/>
                </a:solidFill>
                <a:latin typeface="+mj-ea"/>
              </a:rPr>
              <a:t>H</a:t>
            </a:r>
            <a:r>
              <a:rPr lang="en-US" altLang="zh-Hans" sz="2800" dirty="0">
                <a:solidFill>
                  <a:srgbClr val="0070C0"/>
                </a:solidFill>
                <a:latin typeface="+mj-ea"/>
              </a:rPr>
              <a:t>BASE</a:t>
            </a:r>
            <a:endParaRPr lang="zh-CN" altLang="en-US" sz="2800" dirty="0">
              <a:latin typeface="+mj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A78EED-3DAB-7344-A33D-3F72C6D2F749}"/>
              </a:ext>
            </a:extLst>
          </p:cNvPr>
          <p:cNvSpPr/>
          <p:nvPr/>
        </p:nvSpPr>
        <p:spPr>
          <a:xfrm>
            <a:off x="3189015" y="1816125"/>
            <a:ext cx="655272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solidFill>
                  <a:srgbClr val="333333"/>
                </a:solidFill>
                <a:latin typeface="+mj-ea"/>
                <a:ea typeface="+mj-ea"/>
              </a:rPr>
              <a:t>如果有几亿或者几十亿条记录要存入数据库</a:t>
            </a:r>
            <a:endParaRPr lang="en-US" altLang="zh-CN" sz="2000" dirty="0">
              <a:solidFill>
                <a:srgbClr val="333333"/>
              </a:solidFill>
              <a:latin typeface="+mj-ea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dirty="0">
              <a:solidFill>
                <a:srgbClr val="333333"/>
              </a:solidFill>
              <a:latin typeface="+mj-ea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solidFill>
                  <a:srgbClr val="333333"/>
                </a:solidFill>
                <a:latin typeface="+mj-ea"/>
                <a:ea typeface="+mj-ea"/>
              </a:rPr>
              <a:t>确保没有特殊的类型化列，事务，更少的关系查询。</a:t>
            </a:r>
            <a:endParaRPr lang="en-US" altLang="zh-CN" sz="2000" dirty="0">
              <a:solidFill>
                <a:srgbClr val="333333"/>
              </a:solidFill>
              <a:latin typeface="+mj-ea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dirty="0">
              <a:solidFill>
                <a:srgbClr val="333333"/>
              </a:solidFill>
              <a:latin typeface="+mj-ea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solidFill>
                  <a:srgbClr val="333333"/>
                </a:solidFill>
                <a:latin typeface="+mj-ea"/>
                <a:ea typeface="+mj-ea"/>
              </a:rPr>
              <a:t>更多的文本数据</a:t>
            </a:r>
          </a:p>
        </p:txBody>
      </p:sp>
    </p:spTree>
    <p:extLst>
      <p:ext uri="{BB962C8B-B14F-4D97-AF65-F5344CB8AC3E}">
        <p14:creationId xmlns:p14="http://schemas.microsoft.com/office/powerpoint/2010/main" val="332919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自定义 8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BC1DD"/>
      </a:accent1>
      <a:accent2>
        <a:srgbClr val="435F8E"/>
      </a:accent2>
      <a:accent3>
        <a:srgbClr val="4BC1DD"/>
      </a:accent3>
      <a:accent4>
        <a:srgbClr val="435F8E"/>
      </a:accent4>
      <a:accent5>
        <a:srgbClr val="4BC1DD"/>
      </a:accent5>
      <a:accent6>
        <a:srgbClr val="435F8E"/>
      </a:accent6>
      <a:hlink>
        <a:srgbClr val="4BC1DD"/>
      </a:hlink>
      <a:folHlink>
        <a:srgbClr val="435F8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主题1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Browallia New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7F4FF"/>
        </a:solidFill>
        <a:ln w="28575" cap="flat" cmpd="sng" algn="ctr">
          <a:solidFill>
            <a:srgbClr val="5AADD6"/>
          </a:solidFill>
          <a:prstDash val="solid"/>
          <a:round/>
          <a:headEnd type="none" w="med" len="med"/>
          <a:tailEnd type="none" w="med" len="med"/>
        </a:ln>
        <a:effectLst>
          <a:outerShdw blurRad="38100" sx="101000" sy="101000" algn="ctr" rotWithShape="0">
            <a:prstClr val="black">
              <a:alpha val="10000"/>
            </a:prstClr>
          </a:outerShdw>
        </a:effectLst>
      </a:spPr>
      <a:bodyPr wrap="square">
        <a:spAutoFit/>
      </a:bodyPr>
      <a:lstStyle>
        <a:defPPr marL="224155" indent="-224155" algn="l" defTabSz="381000">
          <a:lnSpc>
            <a:spcPct val="150000"/>
          </a:lnSpc>
          <a:buClr>
            <a:schemeClr val="folHlink"/>
          </a:buClr>
          <a:buSzPct val="60000"/>
          <a:buFont typeface="Wingdings" panose="05000000000000000000" pitchFamily="2" charset="2"/>
          <a:buNone/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主题1" id="{7EC08AD3-1644-9B44-B511-EF2D125D8FA6}" vid="{5A75DBE9-DD6D-8D46-ABCA-BAC7EBA10CA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896</Words>
  <Application>Microsoft Macintosh PowerPoint</Application>
  <PresentationFormat>自定义</PresentationFormat>
  <Paragraphs>166</Paragraphs>
  <Slides>23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宋体</vt:lpstr>
      <vt:lpstr>微软雅黑</vt:lpstr>
      <vt:lpstr>Bebas Neue</vt:lpstr>
      <vt:lpstr>Browallia New</vt:lpstr>
      <vt:lpstr>Malgun Gothic</vt:lpstr>
      <vt:lpstr>Segoe UI</vt:lpstr>
      <vt:lpstr>Arial</vt:lpstr>
      <vt:lpstr>Calibri</vt:lpstr>
      <vt:lpstr>Calibri Light</vt:lpstr>
      <vt:lpstr>Impact</vt:lpstr>
      <vt:lpstr>Wingdings</vt:lpstr>
      <vt:lpstr>第一PPT，www.1ppt.com</vt:lpstr>
      <vt:lpstr>主题1</vt:lpstr>
      <vt:lpstr>第11单元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创意铅笔</dc:title>
  <dc:creator/>
  <cp:keywords>www.1ppt.com</cp:keywords>
  <dc:description>www.1ppt.com</dc:description>
  <cp:lastModifiedBy/>
  <cp:revision>186</cp:revision>
  <dcterms:created xsi:type="dcterms:W3CDTF">2017-03-14T11:17:00Z</dcterms:created>
  <dcterms:modified xsi:type="dcterms:W3CDTF">2018-11-02T08:42:11Z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