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1653" r:id="rId3"/>
    <p:sldId id="10443" r:id="rId4"/>
    <p:sldId id="10377" r:id="rId5"/>
    <p:sldId id="10388" r:id="rId6"/>
    <p:sldId id="10335" r:id="rId7"/>
    <p:sldId id="10386" r:id="rId8"/>
    <p:sldId id="10389" r:id="rId9"/>
    <p:sldId id="10383" r:id="rId10"/>
    <p:sldId id="10379" r:id="rId11"/>
    <p:sldId id="515" r:id="rId1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72826" autoAdjust="0"/>
  </p:normalViewPr>
  <p:slideViewPr>
    <p:cSldViewPr>
      <p:cViewPr varScale="1">
        <p:scale>
          <a:sx n="81" d="100"/>
          <a:sy n="81" d="100"/>
        </p:scale>
        <p:origin x="1288" y="17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8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5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包含访问</a:t>
            </a:r>
            <a:r>
              <a:rPr lang="en-US" altLang="zh-CN" dirty="0" err="1"/>
              <a:t>HBase</a:t>
            </a:r>
            <a:r>
              <a:rPr lang="zh-CN" altLang="en-US" dirty="0"/>
              <a:t>的接口，并维护</a:t>
            </a:r>
            <a:r>
              <a:rPr lang="en-US" altLang="zh-CN" dirty="0"/>
              <a:t>cache</a:t>
            </a:r>
            <a:r>
              <a:rPr lang="zh-CN" altLang="en-US" dirty="0"/>
              <a:t>来加快对</a:t>
            </a:r>
            <a:r>
              <a:rPr lang="en-US" altLang="zh-CN" dirty="0" err="1"/>
              <a:t>HBase</a:t>
            </a:r>
            <a:r>
              <a:rPr lang="zh-CN" altLang="en-US" dirty="0"/>
              <a:t>的访问，比如</a:t>
            </a:r>
            <a:r>
              <a:rPr lang="en-US" altLang="zh-CN" dirty="0"/>
              <a:t>region</a:t>
            </a:r>
            <a:r>
              <a:rPr lang="zh-CN" altLang="en-US" dirty="0"/>
              <a:t>的位置信息。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从</a:t>
            </a:r>
            <a:r>
              <a:rPr lang="en-US" altLang="zh-CN" dirty="0"/>
              <a:t>Zookeeper</a:t>
            </a:r>
            <a:r>
              <a:rPr lang="zh-CN" altLang="en-US" dirty="0"/>
              <a:t>获取</a:t>
            </a:r>
            <a:r>
              <a:rPr lang="en-US" altLang="zh-CN" dirty="0"/>
              <a:t>META</a:t>
            </a:r>
            <a:r>
              <a:rPr lang="zh-CN" altLang="en-US" dirty="0"/>
              <a:t>服务器来获取客户端查询的行键数据所在的</a:t>
            </a:r>
            <a:r>
              <a:rPr lang="en-US" altLang="zh-CN" dirty="0"/>
              <a:t>Region</a:t>
            </a:r>
            <a:r>
              <a:rPr lang="zh-CN" altLang="en-US" dirty="0"/>
              <a:t>服务器。</a:t>
            </a:r>
          </a:p>
          <a:p>
            <a:endParaRPr lang="zh-CN" altLang="en-US" dirty="0"/>
          </a:p>
          <a:p>
            <a:r>
              <a:rPr lang="en-US" altLang="zh-CN" dirty="0"/>
              <a:t>Master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为</a:t>
            </a:r>
            <a:r>
              <a:rPr lang="en-US" altLang="zh-CN" dirty="0"/>
              <a:t>Region server</a:t>
            </a:r>
            <a:r>
              <a:rPr lang="zh-CN" altLang="en-US" dirty="0"/>
              <a:t>分配</a:t>
            </a:r>
            <a:r>
              <a:rPr lang="en-US" altLang="zh-CN" dirty="0"/>
              <a:t>region</a:t>
            </a:r>
            <a:r>
              <a:rPr lang="zh-CN" altLang="en-US" dirty="0"/>
              <a:t>，包括特别的</a:t>
            </a:r>
            <a:r>
              <a:rPr lang="en-US" altLang="zh-CN" dirty="0"/>
              <a:t>-ROOT-</a:t>
            </a:r>
            <a:r>
              <a:rPr lang="zh-CN" altLang="en-US" dirty="0"/>
              <a:t>和</a:t>
            </a:r>
            <a:r>
              <a:rPr lang="en-US" altLang="zh-CN" dirty="0"/>
              <a:t>.META.</a:t>
            </a:r>
            <a:r>
              <a:rPr lang="zh-CN" altLang="en-US" dirty="0"/>
              <a:t>表。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负责</a:t>
            </a:r>
            <a:r>
              <a:rPr lang="en-US" altLang="zh-CN" dirty="0"/>
              <a:t>Region server</a:t>
            </a:r>
            <a:r>
              <a:rPr lang="zh-CN" altLang="en-US" dirty="0"/>
              <a:t>的负载均衡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发现失效的</a:t>
            </a:r>
            <a:r>
              <a:rPr lang="en-US" altLang="zh-CN" dirty="0"/>
              <a:t>Region server</a:t>
            </a:r>
            <a:r>
              <a:rPr lang="zh-CN" altLang="en-US" dirty="0"/>
              <a:t>并重新分配其上的</a:t>
            </a:r>
            <a:r>
              <a:rPr lang="en-US" altLang="zh-CN" dirty="0"/>
              <a:t>region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管理用户对</a:t>
            </a:r>
            <a:r>
              <a:rPr lang="en-US" altLang="zh-CN" dirty="0"/>
              <a:t>table</a:t>
            </a:r>
            <a:r>
              <a:rPr lang="zh-CN" altLang="en-US" dirty="0"/>
              <a:t>的增删改查操作</a:t>
            </a:r>
          </a:p>
          <a:p>
            <a:endParaRPr lang="zh-CN" altLang="en-US" dirty="0"/>
          </a:p>
          <a:p>
            <a:r>
              <a:rPr lang="en-US" altLang="zh-CN" dirty="0"/>
              <a:t>Region Server</a:t>
            </a:r>
          </a:p>
          <a:p>
            <a:r>
              <a:rPr lang="en-US" altLang="zh-CN" dirty="0"/>
              <a:t>1.Regionserver</a:t>
            </a:r>
            <a:r>
              <a:rPr lang="zh-CN" altLang="en-US" dirty="0"/>
              <a:t>维护</a:t>
            </a:r>
            <a:r>
              <a:rPr lang="en-US" altLang="zh-CN" dirty="0"/>
              <a:t>region</a:t>
            </a:r>
            <a:r>
              <a:rPr lang="zh-CN" altLang="en-US" dirty="0"/>
              <a:t>，处理对这些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  <a:r>
              <a:rPr lang="zh-CN" altLang="en-US" dirty="0"/>
              <a:t>请求</a:t>
            </a:r>
          </a:p>
          <a:p>
            <a:r>
              <a:rPr lang="en-US" altLang="zh-CN" dirty="0"/>
              <a:t>2.Regionserver</a:t>
            </a:r>
            <a:r>
              <a:rPr lang="zh-CN" altLang="en-US" dirty="0"/>
              <a:t>负责切分在运行过程中变得过大的</a:t>
            </a:r>
            <a:r>
              <a:rPr lang="en-US" altLang="zh-CN" dirty="0"/>
              <a:t>region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Zookeeper</a:t>
            </a:r>
            <a:r>
              <a:rPr lang="zh-CN" altLang="en-US" dirty="0"/>
              <a:t>作用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通过选举，保证任何时候，集群中只有一个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与</a:t>
            </a:r>
            <a:r>
              <a:rPr lang="en-US" altLang="zh-CN" dirty="0" err="1"/>
              <a:t>RegionServer</a:t>
            </a:r>
            <a:r>
              <a:rPr lang="zh-CN" altLang="en-US" dirty="0"/>
              <a:t>启动时会向</a:t>
            </a:r>
            <a:r>
              <a:rPr lang="en-US" altLang="zh-CN" dirty="0" err="1"/>
              <a:t>ZooKeeper</a:t>
            </a:r>
            <a:r>
              <a:rPr lang="zh-CN" altLang="en-US" dirty="0"/>
              <a:t>注册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存贮所有</a:t>
            </a:r>
            <a:r>
              <a:rPr lang="en-US" altLang="zh-CN" dirty="0"/>
              <a:t>Region</a:t>
            </a:r>
            <a:r>
              <a:rPr lang="zh-CN" altLang="en-US" dirty="0"/>
              <a:t>的寻址入口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实时监控</a:t>
            </a:r>
            <a:r>
              <a:rPr lang="en-US" altLang="zh-CN" dirty="0"/>
              <a:t>Region server</a:t>
            </a:r>
            <a:r>
              <a:rPr lang="zh-CN" altLang="en-US" dirty="0"/>
              <a:t>的上线和下线信息。并实时通知给</a:t>
            </a:r>
            <a:r>
              <a:rPr lang="en-US" altLang="zh-CN" dirty="0"/>
              <a:t>Master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存储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和</a:t>
            </a:r>
            <a:r>
              <a:rPr lang="en-US" altLang="zh-CN" dirty="0"/>
              <a:t>table</a:t>
            </a:r>
            <a:r>
              <a:rPr lang="zh-CN" altLang="en-US" dirty="0"/>
              <a:t>元数据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默认情况下，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zh-CN" altLang="en-US" dirty="0"/>
              <a:t>管理</a:t>
            </a:r>
            <a:r>
              <a:rPr lang="en-US" altLang="zh-CN" dirty="0" err="1"/>
              <a:t>ZooKeeper</a:t>
            </a:r>
            <a:r>
              <a:rPr lang="zh-CN" altLang="en-US" dirty="0"/>
              <a:t>实例，比如启动或者停止</a:t>
            </a:r>
            <a:r>
              <a:rPr lang="en-US" altLang="zh-CN" dirty="0" err="1"/>
              <a:t>ZooKeeper</a:t>
            </a:r>
            <a:endParaRPr lang="en-US" altLang="zh-CN" dirty="0"/>
          </a:p>
          <a:p>
            <a:r>
              <a:rPr lang="en-US" altLang="zh-CN" dirty="0"/>
              <a:t>6.Zookeeper</a:t>
            </a:r>
            <a:r>
              <a:rPr lang="zh-CN" altLang="en-US" dirty="0"/>
              <a:t>的引入使得</a:t>
            </a:r>
            <a:r>
              <a:rPr lang="en-US" altLang="zh-CN" dirty="0"/>
              <a:t>Master</a:t>
            </a:r>
            <a:r>
              <a:rPr lang="zh-CN" altLang="en-US" dirty="0"/>
              <a:t>不再是单点故障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6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0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1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 client</a:t>
            </a:r>
          </a:p>
          <a:p>
            <a:r>
              <a:rPr lang="en-US" altLang="zh-CN" dirty="0"/>
              <a:t>        • </a:t>
            </a:r>
            <a:r>
              <a:rPr lang="zh-CN" altLang="en-US" dirty="0"/>
              <a:t>包含访问</a:t>
            </a:r>
            <a:r>
              <a:rPr lang="en-US" altLang="zh-CN" dirty="0" err="1"/>
              <a:t>HBase</a:t>
            </a:r>
            <a:r>
              <a:rPr lang="zh-CN" altLang="en-US" dirty="0"/>
              <a:t>的接口并维护</a:t>
            </a:r>
            <a:r>
              <a:rPr lang="en-US" altLang="zh-CN" dirty="0"/>
              <a:t>cache</a:t>
            </a:r>
            <a:r>
              <a:rPr lang="zh-CN" altLang="en-US" dirty="0"/>
              <a:t>来加快对</a:t>
            </a:r>
            <a:r>
              <a:rPr lang="en-US" altLang="zh-CN" dirty="0" err="1"/>
              <a:t>HBase</a:t>
            </a:r>
            <a:r>
              <a:rPr lang="zh-CN" altLang="en-US" dirty="0"/>
              <a:t>的访问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Zookeeper</a:t>
            </a:r>
          </a:p>
          <a:p>
            <a:r>
              <a:rPr lang="en-US" altLang="zh-CN" dirty="0"/>
              <a:t>        • </a:t>
            </a:r>
            <a:r>
              <a:rPr lang="zh-CN" altLang="en-US" dirty="0"/>
              <a:t>保证任何时候，集群中只有一个</a:t>
            </a:r>
            <a:r>
              <a:rPr lang="en-US" altLang="zh-CN" dirty="0"/>
              <a:t>master</a:t>
            </a:r>
          </a:p>
          <a:p>
            <a:r>
              <a:rPr lang="en-US" altLang="zh-CN" dirty="0"/>
              <a:t>        • </a:t>
            </a:r>
            <a:r>
              <a:rPr lang="zh-CN" altLang="en-US" dirty="0"/>
              <a:t>存贮所有</a:t>
            </a:r>
            <a:r>
              <a:rPr lang="en-US" altLang="zh-CN" dirty="0"/>
              <a:t>Region</a:t>
            </a:r>
            <a:r>
              <a:rPr lang="zh-CN" altLang="en-US" dirty="0"/>
              <a:t>的寻址入口。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• </a:t>
            </a:r>
            <a:r>
              <a:rPr lang="zh-CN" altLang="en-US" dirty="0"/>
              <a:t>实时监控</a:t>
            </a:r>
            <a:r>
              <a:rPr lang="en-US" altLang="zh-CN" dirty="0" err="1"/>
              <a:t>Regionserver</a:t>
            </a:r>
            <a:r>
              <a:rPr lang="zh-CN" altLang="en-US" dirty="0"/>
              <a:t>的上线和下线信息。并实时通知</a:t>
            </a:r>
            <a:r>
              <a:rPr lang="en-US" altLang="zh-CN" dirty="0"/>
              <a:t>Master</a:t>
            </a:r>
          </a:p>
          <a:p>
            <a:r>
              <a:rPr lang="en-US" altLang="zh-CN" dirty="0"/>
              <a:t>        • </a:t>
            </a:r>
            <a:r>
              <a:rPr lang="zh-CN" altLang="en-US" dirty="0"/>
              <a:t>存储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和</a:t>
            </a:r>
            <a:r>
              <a:rPr lang="en-US" altLang="zh-CN" dirty="0"/>
              <a:t>table</a:t>
            </a:r>
            <a:r>
              <a:rPr lang="zh-CN" altLang="en-US" dirty="0"/>
              <a:t>元数据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Master</a:t>
            </a:r>
          </a:p>
          <a:p>
            <a:r>
              <a:rPr lang="en-US" altLang="zh-CN" dirty="0"/>
              <a:t>        • </a:t>
            </a:r>
            <a:r>
              <a:rPr lang="zh-CN" altLang="en-US" dirty="0"/>
              <a:t>为</a:t>
            </a:r>
            <a:r>
              <a:rPr lang="en-US" altLang="zh-CN" dirty="0" err="1"/>
              <a:t>Regionserver</a:t>
            </a:r>
            <a:r>
              <a:rPr lang="zh-CN" altLang="en-US" dirty="0"/>
              <a:t>分配</a:t>
            </a:r>
            <a:r>
              <a:rPr lang="en-US" altLang="zh-CN" dirty="0"/>
              <a:t>region</a:t>
            </a:r>
          </a:p>
          <a:p>
            <a:r>
              <a:rPr lang="en-US" altLang="zh-CN" dirty="0"/>
              <a:t>        • </a:t>
            </a:r>
            <a:r>
              <a:rPr lang="zh-CN" altLang="en-US" dirty="0"/>
              <a:t>负责</a:t>
            </a:r>
            <a:r>
              <a:rPr lang="en-US" altLang="zh-CN" dirty="0" err="1"/>
              <a:t>Regionserver</a:t>
            </a:r>
            <a:r>
              <a:rPr lang="zh-CN" altLang="en-US" dirty="0"/>
              <a:t>的负载均衡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• </a:t>
            </a:r>
            <a:r>
              <a:rPr lang="zh-CN" altLang="en-US" dirty="0"/>
              <a:t>发现失效的</a:t>
            </a:r>
            <a:r>
              <a:rPr lang="en-US" altLang="zh-CN" dirty="0" err="1"/>
              <a:t>Regionserver</a:t>
            </a:r>
            <a:r>
              <a:rPr lang="zh-CN" altLang="en-US" dirty="0"/>
              <a:t>并重新分配其上的</a:t>
            </a:r>
            <a:r>
              <a:rPr lang="en-US" altLang="zh-CN" dirty="0"/>
              <a:t>region</a:t>
            </a:r>
          </a:p>
          <a:p>
            <a:r>
              <a:rPr lang="en-US" altLang="zh-CN" dirty="0"/>
              <a:t>        • </a:t>
            </a:r>
            <a:r>
              <a:rPr lang="zh-CN" altLang="en-US" dirty="0"/>
              <a:t>管理用户对</a:t>
            </a:r>
            <a:r>
              <a:rPr lang="en-US" altLang="zh-CN" dirty="0"/>
              <a:t>table</a:t>
            </a:r>
            <a:r>
              <a:rPr lang="zh-CN" altLang="en-US" dirty="0"/>
              <a:t>的增删改操作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RegionServer</a:t>
            </a:r>
            <a:endParaRPr lang="en-US" altLang="zh-CN" dirty="0"/>
          </a:p>
          <a:p>
            <a:r>
              <a:rPr lang="en-US" altLang="zh-CN" dirty="0"/>
              <a:t>        • </a:t>
            </a:r>
            <a:r>
              <a:rPr lang="en-US" altLang="zh-CN" dirty="0" err="1"/>
              <a:t>Regionserver</a:t>
            </a:r>
            <a:r>
              <a:rPr lang="zh-CN" altLang="en-US" dirty="0"/>
              <a:t>维护</a:t>
            </a:r>
            <a:r>
              <a:rPr lang="en-US" altLang="zh-CN" dirty="0"/>
              <a:t>region</a:t>
            </a:r>
            <a:r>
              <a:rPr lang="zh-CN" altLang="en-US" dirty="0"/>
              <a:t>，处理对这些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  <a:r>
              <a:rPr lang="zh-CN" altLang="en-US" dirty="0"/>
              <a:t>请求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• </a:t>
            </a:r>
            <a:r>
              <a:rPr lang="en-US" altLang="zh-CN" dirty="0" err="1"/>
              <a:t>Regionserver</a:t>
            </a:r>
            <a:r>
              <a:rPr lang="zh-CN" altLang="en-US" dirty="0"/>
              <a:t>负责切分在运行过程中变得过大的</a:t>
            </a:r>
            <a:r>
              <a:rPr lang="en-US" altLang="zh-CN" dirty="0"/>
              <a:t>region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Client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包含访问</a:t>
            </a:r>
            <a:r>
              <a:rPr lang="en-US" altLang="zh-CN" dirty="0" err="1"/>
              <a:t>HBase</a:t>
            </a:r>
            <a:r>
              <a:rPr lang="zh-CN" altLang="en-US" dirty="0"/>
              <a:t>的接口，并维护</a:t>
            </a:r>
            <a:r>
              <a:rPr lang="en-US" altLang="zh-CN" dirty="0"/>
              <a:t>cache</a:t>
            </a:r>
            <a:r>
              <a:rPr lang="zh-CN" altLang="en-US" dirty="0"/>
              <a:t>来加快对</a:t>
            </a:r>
            <a:r>
              <a:rPr lang="en-US" altLang="zh-CN" dirty="0" err="1"/>
              <a:t>HBase</a:t>
            </a:r>
            <a:r>
              <a:rPr lang="zh-CN" altLang="en-US" dirty="0"/>
              <a:t>的访问，比如</a:t>
            </a:r>
            <a:r>
              <a:rPr lang="en-US" altLang="zh-CN" dirty="0"/>
              <a:t>region</a:t>
            </a:r>
            <a:r>
              <a:rPr lang="zh-CN" altLang="en-US" dirty="0"/>
              <a:t>的位置信息。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从</a:t>
            </a:r>
            <a:r>
              <a:rPr lang="en-US" altLang="zh-CN" dirty="0"/>
              <a:t>Zookeeper</a:t>
            </a:r>
            <a:r>
              <a:rPr lang="zh-CN" altLang="en-US" dirty="0"/>
              <a:t>获取</a:t>
            </a:r>
            <a:r>
              <a:rPr lang="en-US" altLang="zh-CN" dirty="0"/>
              <a:t>META</a:t>
            </a:r>
            <a:r>
              <a:rPr lang="zh-CN" altLang="en-US" dirty="0"/>
              <a:t>服务器来获取客户端查询的行键数据所在的</a:t>
            </a:r>
            <a:r>
              <a:rPr lang="en-US" altLang="zh-CN" dirty="0"/>
              <a:t>Region</a:t>
            </a:r>
            <a:r>
              <a:rPr lang="zh-CN" altLang="en-US" dirty="0"/>
              <a:t>服务器。</a:t>
            </a:r>
          </a:p>
          <a:p>
            <a:endParaRPr lang="zh-CN" altLang="en-US" dirty="0"/>
          </a:p>
          <a:p>
            <a:r>
              <a:rPr lang="en-US" altLang="zh-CN" dirty="0"/>
              <a:t>Master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为</a:t>
            </a:r>
            <a:r>
              <a:rPr lang="en-US" altLang="zh-CN" dirty="0"/>
              <a:t>Region server</a:t>
            </a:r>
            <a:r>
              <a:rPr lang="zh-CN" altLang="en-US" dirty="0"/>
              <a:t>分配</a:t>
            </a:r>
            <a:r>
              <a:rPr lang="en-US" altLang="zh-CN" dirty="0"/>
              <a:t>region</a:t>
            </a:r>
            <a:r>
              <a:rPr lang="zh-CN" altLang="en-US" dirty="0"/>
              <a:t>，包括特别的</a:t>
            </a:r>
            <a:r>
              <a:rPr lang="en-US" altLang="zh-CN" dirty="0"/>
              <a:t>-ROOT-</a:t>
            </a:r>
            <a:r>
              <a:rPr lang="zh-CN" altLang="en-US" dirty="0"/>
              <a:t>和</a:t>
            </a:r>
            <a:r>
              <a:rPr lang="en-US" altLang="zh-CN" dirty="0"/>
              <a:t>.META.</a:t>
            </a:r>
            <a:r>
              <a:rPr lang="zh-CN" altLang="en-US" dirty="0"/>
              <a:t>表。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负责</a:t>
            </a:r>
            <a:r>
              <a:rPr lang="en-US" altLang="zh-CN" dirty="0"/>
              <a:t>Region server</a:t>
            </a:r>
            <a:r>
              <a:rPr lang="zh-CN" altLang="en-US" dirty="0"/>
              <a:t>的负载均衡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发现失效的</a:t>
            </a:r>
            <a:r>
              <a:rPr lang="en-US" altLang="zh-CN" dirty="0"/>
              <a:t>Region server</a:t>
            </a:r>
            <a:r>
              <a:rPr lang="zh-CN" altLang="en-US" dirty="0"/>
              <a:t>并重新分配其上的</a:t>
            </a:r>
            <a:r>
              <a:rPr lang="en-US" altLang="zh-CN" dirty="0"/>
              <a:t>region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管理用户对</a:t>
            </a:r>
            <a:r>
              <a:rPr lang="en-US" altLang="zh-CN" dirty="0"/>
              <a:t>table</a:t>
            </a:r>
            <a:r>
              <a:rPr lang="zh-CN" altLang="en-US" dirty="0"/>
              <a:t>的增删改查操作</a:t>
            </a:r>
          </a:p>
          <a:p>
            <a:endParaRPr lang="zh-CN" altLang="en-US" dirty="0"/>
          </a:p>
          <a:p>
            <a:r>
              <a:rPr lang="en-US" altLang="zh-CN" dirty="0"/>
              <a:t>Region Server</a:t>
            </a:r>
          </a:p>
          <a:p>
            <a:r>
              <a:rPr lang="en-US" altLang="zh-CN" dirty="0"/>
              <a:t>1.Regionserver</a:t>
            </a:r>
            <a:r>
              <a:rPr lang="zh-CN" altLang="en-US" dirty="0"/>
              <a:t>维护</a:t>
            </a:r>
            <a:r>
              <a:rPr lang="en-US" altLang="zh-CN" dirty="0"/>
              <a:t>region</a:t>
            </a:r>
            <a:r>
              <a:rPr lang="zh-CN" altLang="en-US" dirty="0"/>
              <a:t>，处理对这些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  <a:r>
              <a:rPr lang="zh-CN" altLang="en-US" dirty="0"/>
              <a:t>请求</a:t>
            </a:r>
          </a:p>
          <a:p>
            <a:r>
              <a:rPr lang="en-US" altLang="zh-CN" dirty="0"/>
              <a:t>2.Regionserver</a:t>
            </a:r>
            <a:r>
              <a:rPr lang="zh-CN" altLang="en-US" dirty="0"/>
              <a:t>负责切分在运行过程中变得过大的</a:t>
            </a:r>
            <a:r>
              <a:rPr lang="en-US" altLang="zh-CN" dirty="0"/>
              <a:t>region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Zookeeper</a:t>
            </a:r>
            <a:r>
              <a:rPr lang="zh-CN" altLang="en-US" dirty="0"/>
              <a:t>作用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通过选举，保证任何时候，集群中只有一个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与</a:t>
            </a:r>
            <a:r>
              <a:rPr lang="en-US" altLang="zh-CN" dirty="0" err="1"/>
              <a:t>RegionServer</a:t>
            </a:r>
            <a:r>
              <a:rPr lang="zh-CN" altLang="en-US" dirty="0"/>
              <a:t>启动时会向</a:t>
            </a:r>
            <a:r>
              <a:rPr lang="en-US" altLang="zh-CN" dirty="0" err="1"/>
              <a:t>ZooKeeper</a:t>
            </a:r>
            <a:r>
              <a:rPr lang="zh-CN" altLang="en-US" dirty="0"/>
              <a:t>注册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存贮所有</a:t>
            </a:r>
            <a:r>
              <a:rPr lang="en-US" altLang="zh-CN" dirty="0"/>
              <a:t>Region</a:t>
            </a:r>
            <a:r>
              <a:rPr lang="zh-CN" altLang="en-US" dirty="0"/>
              <a:t>的寻址入口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实时监控</a:t>
            </a:r>
            <a:r>
              <a:rPr lang="en-US" altLang="zh-CN" dirty="0"/>
              <a:t>Region server</a:t>
            </a:r>
            <a:r>
              <a:rPr lang="zh-CN" altLang="en-US" dirty="0"/>
              <a:t>的上线和下线信息。并实时通知给</a:t>
            </a:r>
            <a:r>
              <a:rPr lang="en-US" altLang="zh-CN" dirty="0"/>
              <a:t>Master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存储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和</a:t>
            </a:r>
            <a:r>
              <a:rPr lang="en-US" altLang="zh-CN" dirty="0"/>
              <a:t>table</a:t>
            </a:r>
            <a:r>
              <a:rPr lang="zh-CN" altLang="en-US" dirty="0"/>
              <a:t>元数据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默认情况下，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zh-CN" altLang="en-US" dirty="0"/>
              <a:t>管理</a:t>
            </a:r>
            <a:r>
              <a:rPr lang="en-US" altLang="zh-CN" dirty="0" err="1"/>
              <a:t>ZooKeeper</a:t>
            </a:r>
            <a:r>
              <a:rPr lang="zh-CN" altLang="en-US" dirty="0"/>
              <a:t>实例，比如启动或者停止</a:t>
            </a:r>
            <a:r>
              <a:rPr lang="en-US" altLang="zh-CN" dirty="0" err="1"/>
              <a:t>ZooKeeper</a:t>
            </a:r>
            <a:endParaRPr lang="en-US" altLang="zh-CN" dirty="0"/>
          </a:p>
          <a:p>
            <a:r>
              <a:rPr lang="en-US" altLang="zh-CN" dirty="0"/>
              <a:t>6.Zookeeper</a:t>
            </a:r>
            <a:r>
              <a:rPr lang="zh-CN" altLang="en-US" dirty="0"/>
              <a:t>的引入使得</a:t>
            </a:r>
            <a:r>
              <a:rPr lang="en-US" altLang="zh-CN" dirty="0"/>
              <a:t>Master</a:t>
            </a:r>
            <a:r>
              <a:rPr lang="zh-CN" altLang="en-US" dirty="0"/>
              <a:t>不再是单点故障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2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4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3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通过模拟面试的形式，贯彻和覆盖课堂知识点；</a:t>
            </a:r>
          </a:p>
          <a:p>
            <a:r>
              <a:rPr lang="zh-CN" altLang="en-US"/>
              <a:t>替代传统的下课前知识总结。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0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8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6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83674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86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42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02/11/18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544918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28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203106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8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733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15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6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82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11</a:t>
            </a:r>
            <a:r>
              <a:rPr lang="zh-CN" altLang="en-US" b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  <a:endParaRPr lang="zh-CN" altLang="en-US" b="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42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en-US" altLang="zh-CN" dirty="0" err="1"/>
              <a:t>Hbase</a:t>
            </a:r>
            <a:r>
              <a:rPr lang="zh-CN" altLang="en-US" dirty="0"/>
              <a:t>介绍及应用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0597168-2CA7-9F49-822F-CBBDD0D52E61}"/>
              </a:ext>
            </a:extLst>
          </p:cNvPr>
          <p:cNvSpPr txBox="1">
            <a:spLocks/>
          </p:cNvSpPr>
          <p:nvPr/>
        </p:nvSpPr>
        <p:spPr>
          <a:xfrm>
            <a:off x="9453711" y="198948"/>
            <a:ext cx="3152442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算法模型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31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804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Part</a:t>
            </a:r>
            <a:r>
              <a:rPr lang="en-US" altLang="zh-Hans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endParaRPr lang="en-US" altLang="zh-CN" sz="32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Hbase</a:t>
            </a:r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架构</a:t>
            </a:r>
            <a:endParaRPr lang="en-US" sz="66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00446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8" y="1179540"/>
            <a:ext cx="7579483" cy="547312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16CD455-7D37-8247-A216-1C21259A52B8}"/>
              </a:ext>
            </a:extLst>
          </p:cNvPr>
          <p:cNvSpPr/>
          <p:nvPr/>
        </p:nvSpPr>
        <p:spPr>
          <a:xfrm>
            <a:off x="8229575" y="1038389"/>
            <a:ext cx="3816424" cy="5755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b="1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client</a:t>
            </a:r>
            <a:endParaRPr lang="zh-CN" altLang="zh-CN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包含访问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HBase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的接口并维护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cache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来加快对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HBase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的访问</a:t>
            </a:r>
            <a:endParaRPr lang="zh-CN" altLang="zh-CN" sz="20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b="1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Zookeeper</a:t>
            </a:r>
            <a:endParaRPr lang="zh-CN" altLang="zh-CN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保证任何时候，集群中只有一个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master</a:t>
            </a:r>
            <a:endParaRPr lang="zh-CN" altLang="zh-CN" sz="20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存贮所有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的寻址入口。</a:t>
            </a:r>
            <a:endParaRPr lang="zh-CN" altLang="zh-CN" sz="20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实时监控</a:t>
            </a:r>
            <a:r>
              <a:rPr lang="en-US" altLang="zh-CN" sz="1600" kern="100" dirty="0" err="1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Regionserver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的上线和下线信息。并实时通知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Master</a:t>
            </a:r>
            <a:endParaRPr lang="zh-CN" altLang="zh-CN" sz="20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存储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HBase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的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schema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和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table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元数据</a:t>
            </a:r>
            <a:endParaRPr lang="zh-CN" altLang="zh-CN" sz="20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b="1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Master</a:t>
            </a:r>
            <a:endParaRPr lang="zh-CN" altLang="zh-CN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为</a:t>
            </a:r>
            <a:r>
              <a:rPr lang="en-US" altLang="zh-CN" sz="1600" kern="100" dirty="0" err="1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Regionserver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分配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</a:t>
            </a:r>
            <a:endParaRPr lang="zh-CN" altLang="zh-CN" sz="20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负责</a:t>
            </a:r>
            <a:r>
              <a:rPr lang="en-US" altLang="zh-CN" sz="1600" kern="100" dirty="0" err="1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Regionserver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的负载均衡</a:t>
            </a:r>
            <a:endParaRPr lang="zh-CN" altLang="zh-CN" sz="20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发现失效的</a:t>
            </a:r>
            <a:r>
              <a:rPr lang="en-US" altLang="zh-CN" sz="1600" kern="100" dirty="0" err="1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Regionserver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并重新分配其上的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</a:t>
            </a:r>
            <a:endParaRPr lang="zh-CN" altLang="zh-CN" sz="20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管理用户对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table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的增删改操作</a:t>
            </a:r>
            <a:endParaRPr lang="zh-CN" altLang="zh-CN" sz="20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b="1" kern="100" dirty="0" err="1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RegionServer</a:t>
            </a:r>
            <a:endParaRPr lang="zh-CN" altLang="zh-CN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en-US" altLang="zh-CN" sz="1600" kern="100" dirty="0" err="1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Regionserver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维护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，处理对这些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的</a:t>
            </a:r>
            <a:r>
              <a:rPr lang="en-US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IO</a:t>
            </a:r>
            <a:r>
              <a:rPr lang="zh-CN" altLang="zh-CN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请求</a:t>
            </a:r>
            <a:endParaRPr lang="en-US" altLang="zh-CN" sz="1600" kern="100" dirty="0">
              <a:solidFill>
                <a:srgbClr val="000000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微软雅黑" panose="020B0503020204020204" pitchFamily="34" charset="-122"/>
              <a:buChar char="•"/>
            </a:pPr>
            <a:r>
              <a:rPr lang="en-US" altLang="zh-CN" sz="1600" dirty="0" err="1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Regionserver</a:t>
            </a:r>
            <a:r>
              <a:rPr lang="zh-CN" altLang="zh-CN" sz="16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负责切分在运行过程</a:t>
            </a:r>
            <a:r>
              <a:rPr lang="zh-CN" altLang="en-US" sz="16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中变得过大的</a:t>
            </a:r>
            <a:r>
              <a:rPr lang="en-US" altLang="zh-CN" sz="16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region</a:t>
            </a:r>
            <a:endParaRPr lang="en-US" altLang="zh-CN" sz="1600" kern="100" dirty="0">
              <a:solidFill>
                <a:srgbClr val="0000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625DB7A-97D1-084A-B271-8F3554624F5C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 err="1">
                <a:solidFill>
                  <a:srgbClr val="0070C0"/>
                </a:solidFill>
                <a:latin typeface="+mj-ea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的系统架构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43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40743" y="1576457"/>
            <a:ext cx="6408368" cy="34778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Zookeeper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作用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1.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通过选举，保证任何时候，集群中只有一个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Master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Master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与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RegionServer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启动时会向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ZooKeeper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注册</a:t>
            </a: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2.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存贮所有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Region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的寻址入口</a:t>
            </a: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3.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实时监控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Region server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的上线和下线信息。并实时通知给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Master</a:t>
            </a: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4.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存储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HBase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的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schema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table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元数据</a:t>
            </a: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5.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默认情况下，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HBase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管理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ZooKeeper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实例，比如启动或者停止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ZooKeeper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6.Zookeeper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的引入使得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Master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不再是单点故障</a:t>
            </a: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87" y="1588691"/>
            <a:ext cx="4752528" cy="480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FE8B675-307B-0744-95B3-0AE8DB9E21D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 err="1">
                <a:solidFill>
                  <a:srgbClr val="0070C0"/>
                </a:solidFill>
                <a:latin typeface="+mj-ea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的系统架构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73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765079" y="1747738"/>
            <a:ext cx="8853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r>
              <a:rPr lang="en-US" altLang="zh-CN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读写流程</a:t>
            </a:r>
            <a:endParaRPr lang="zh-CN" altLang="zh-CN" sz="6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40943" y="181786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part0</a:t>
            </a:r>
            <a:r>
              <a:rPr lang="en-US" altLang="zh-Hans" sz="3600" dirty="0">
                <a:solidFill>
                  <a:schemeClr val="accent1"/>
                </a:solidFill>
              </a:rPr>
              <a:t>2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6023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653" y="1076715"/>
            <a:ext cx="6948488" cy="85725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Write-Ahead-Log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07" y="1913965"/>
            <a:ext cx="10669489" cy="5239481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D4F43F4-66D4-4F4D-A459-7022B2AAF7C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写操作流程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852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203523-D8B3-1349-BAA6-A4A852A8DDCB}"/>
              </a:ext>
            </a:extLst>
          </p:cNvPr>
          <p:cNvSpPr/>
          <p:nvPr/>
        </p:nvSpPr>
        <p:spPr>
          <a:xfrm>
            <a:off x="9514" y="1146335"/>
            <a:ext cx="6203837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把 </a:t>
            </a:r>
            <a:r>
              <a:rPr lang="en-US" altLang="zh-CN" sz="1600" dirty="0">
                <a:latin typeface="+mj-ea"/>
                <a:ea typeface="+mj-ea"/>
              </a:rPr>
              <a:t>Log </a:t>
            </a:r>
            <a:r>
              <a:rPr lang="zh-CN" altLang="en-US" sz="1600" dirty="0">
                <a:latin typeface="+mj-ea"/>
                <a:ea typeface="+mj-ea"/>
              </a:rPr>
              <a:t>写到 </a:t>
            </a:r>
            <a:r>
              <a:rPr lang="en-US" altLang="zh-CN" sz="1600" dirty="0" err="1">
                <a:latin typeface="+mj-ea"/>
                <a:ea typeface="+mj-ea"/>
              </a:rPr>
              <a:t>HLog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中， </a:t>
            </a:r>
            <a:r>
              <a:rPr lang="en-US" altLang="zh-CN" sz="1600" dirty="0" err="1">
                <a:latin typeface="+mj-ea"/>
                <a:ea typeface="+mj-ea"/>
              </a:rPr>
              <a:t>HLog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是标准的</a:t>
            </a:r>
            <a:r>
              <a:rPr lang="en-US" altLang="zh-CN" sz="1600" dirty="0">
                <a:latin typeface="+mj-ea"/>
                <a:ea typeface="+mj-ea"/>
              </a:rPr>
              <a:t>Hadoop Sequence File</a:t>
            </a:r>
            <a:r>
              <a:rPr lang="zh-CN" altLang="en-US" sz="1600" dirty="0">
                <a:latin typeface="+mj-ea"/>
                <a:ea typeface="+mj-ea"/>
              </a:rPr>
              <a:t>。 由于 </a:t>
            </a:r>
            <a:r>
              <a:rPr lang="en-US" altLang="zh-CN" sz="1600" dirty="0">
                <a:latin typeface="+mj-ea"/>
                <a:ea typeface="+mj-ea"/>
              </a:rPr>
              <a:t>Log </a:t>
            </a:r>
            <a:r>
              <a:rPr lang="zh-CN" altLang="en-US" sz="1600" dirty="0">
                <a:latin typeface="+mj-ea"/>
                <a:ea typeface="+mj-ea"/>
              </a:rPr>
              <a:t>数据量小， 而且是顺序写， 速度非常快</a:t>
            </a:r>
            <a:r>
              <a:rPr lang="en-US" altLang="zh-CN" sz="1600" dirty="0">
                <a:latin typeface="+mj-ea"/>
                <a:ea typeface="+mj-ea"/>
              </a:rPr>
              <a:t>; 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同时把数据写到 内存</a:t>
            </a:r>
            <a:r>
              <a:rPr lang="en-US" altLang="zh-CN" sz="1600" dirty="0" err="1">
                <a:latin typeface="+mj-ea"/>
                <a:ea typeface="+mj-ea"/>
              </a:rPr>
              <a:t>Memstore</a:t>
            </a:r>
            <a:r>
              <a:rPr lang="zh-CN" altLang="en-US" sz="1600" dirty="0">
                <a:latin typeface="+mj-ea"/>
                <a:ea typeface="+mj-ea"/>
              </a:rPr>
              <a:t>中， 成功返回给 </a:t>
            </a:r>
            <a:r>
              <a:rPr lang="en-US" altLang="zh-CN" sz="1600" dirty="0">
                <a:latin typeface="+mj-ea"/>
                <a:ea typeface="+mj-ea"/>
              </a:rPr>
              <a:t>Client. </a:t>
            </a:r>
            <a:r>
              <a:rPr lang="zh-CN" altLang="en-US" sz="1600" dirty="0">
                <a:latin typeface="+mj-ea"/>
                <a:ea typeface="+mj-ea"/>
              </a:rPr>
              <a:t>所以对</a:t>
            </a:r>
            <a:r>
              <a:rPr lang="en-US" altLang="zh-CN" sz="1600" dirty="0">
                <a:latin typeface="+mj-ea"/>
                <a:ea typeface="+mj-ea"/>
              </a:rPr>
              <a:t>Client </a:t>
            </a:r>
            <a:r>
              <a:rPr lang="zh-CN" altLang="en-US" sz="1600" dirty="0">
                <a:latin typeface="+mj-ea"/>
                <a:ea typeface="+mj-ea"/>
              </a:rPr>
              <a:t>来说， </a:t>
            </a:r>
            <a:r>
              <a:rPr lang="en-US" altLang="zh-CN" sz="1600" dirty="0">
                <a:latin typeface="+mj-ea"/>
                <a:ea typeface="+mj-ea"/>
              </a:rPr>
              <a:t>HBase </a:t>
            </a:r>
            <a:r>
              <a:rPr lang="zh-CN" altLang="en-US" sz="1600" dirty="0">
                <a:latin typeface="+mj-ea"/>
                <a:ea typeface="+mj-ea"/>
              </a:rPr>
              <a:t>写的速度非常快， 因为数据只要写到内存中， 就算成功了。 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接着检查 </a:t>
            </a:r>
            <a:r>
              <a:rPr lang="en-US" altLang="zh-CN" sz="1600" dirty="0" err="1">
                <a:latin typeface="+mj-ea"/>
                <a:ea typeface="+mj-ea"/>
              </a:rPr>
              <a:t>Memstore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是否已满， 如果满了， </a:t>
            </a:r>
            <a:r>
              <a:rPr lang="en-US" altLang="zh-CN" sz="1600" dirty="0" err="1">
                <a:latin typeface="+mj-ea"/>
                <a:ea typeface="+mj-ea"/>
              </a:rPr>
              <a:t>HRegionServer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会启动 </a:t>
            </a:r>
            <a:r>
              <a:rPr lang="en-US" altLang="zh-CN" sz="1600" dirty="0" err="1">
                <a:latin typeface="+mj-ea"/>
                <a:ea typeface="+mj-ea"/>
              </a:rPr>
              <a:t>flashcache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进程， 就把内存中的</a:t>
            </a:r>
            <a:r>
              <a:rPr lang="en-US" altLang="zh-CN" sz="1600" dirty="0" err="1">
                <a:latin typeface="+mj-ea"/>
                <a:ea typeface="+mj-ea"/>
              </a:rPr>
              <a:t>MemStore</a:t>
            </a:r>
            <a:r>
              <a:rPr lang="en-US" altLang="zh-CN" sz="1600" dirty="0">
                <a:latin typeface="+mj-ea"/>
                <a:ea typeface="+mj-ea"/>
              </a:rPr>
              <a:t> Flush </a:t>
            </a:r>
            <a:r>
              <a:rPr lang="zh-CN" altLang="en-US" sz="1600" dirty="0">
                <a:latin typeface="+mj-ea"/>
                <a:ea typeface="+mj-ea"/>
              </a:rPr>
              <a:t>到磁盘上， 形成一个新的 </a:t>
            </a:r>
            <a:r>
              <a:rPr lang="en-US" altLang="zh-CN" sz="1600" dirty="0" err="1">
                <a:latin typeface="+mj-ea"/>
                <a:ea typeface="+mj-ea"/>
              </a:rPr>
              <a:t>HFile</a:t>
            </a:r>
            <a:r>
              <a:rPr lang="en-US" altLang="zh-CN" sz="1600" dirty="0">
                <a:latin typeface="+mj-ea"/>
                <a:ea typeface="+mj-ea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+mj-ea"/>
                <a:ea typeface="+mj-ea"/>
              </a:rPr>
              <a:t>HFile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是</a:t>
            </a:r>
            <a:r>
              <a:rPr lang="en-US" altLang="zh-CN" sz="1600" dirty="0">
                <a:latin typeface="+mj-ea"/>
                <a:ea typeface="+mj-ea"/>
              </a:rPr>
              <a:t>HBase </a:t>
            </a:r>
            <a:r>
              <a:rPr lang="zh-CN" altLang="en-US" sz="1600" dirty="0">
                <a:latin typeface="+mj-ea"/>
                <a:ea typeface="+mj-ea"/>
              </a:rPr>
              <a:t>使用的底层存储格式， </a:t>
            </a:r>
            <a:r>
              <a:rPr lang="en-US" altLang="zh-CN" sz="1600" dirty="0" err="1">
                <a:latin typeface="+mj-ea"/>
                <a:ea typeface="+mj-ea"/>
              </a:rPr>
              <a:t>HFile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对应于列族， 一个列族可以有多个 </a:t>
            </a:r>
            <a:r>
              <a:rPr lang="en-US" altLang="zh-CN" sz="1600" dirty="0" err="1">
                <a:latin typeface="+mj-ea"/>
                <a:ea typeface="+mj-ea"/>
              </a:rPr>
              <a:t>HFile</a:t>
            </a:r>
            <a:r>
              <a:rPr lang="en-US" altLang="zh-CN" sz="1600" dirty="0">
                <a:latin typeface="+mj-ea"/>
                <a:ea typeface="+mj-ea"/>
              </a:rPr>
              <a:t>, </a:t>
            </a:r>
            <a:r>
              <a:rPr lang="zh-CN" altLang="en-US" sz="1600" dirty="0">
                <a:latin typeface="+mj-ea"/>
                <a:ea typeface="+mj-ea"/>
              </a:rPr>
              <a:t>但一个 </a:t>
            </a:r>
            <a:r>
              <a:rPr lang="en-US" altLang="zh-CN" sz="1600" dirty="0" err="1">
                <a:latin typeface="+mj-ea"/>
                <a:ea typeface="+mj-ea"/>
              </a:rPr>
              <a:t>HFile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不能存储多个列族的数据</a:t>
            </a:r>
            <a:r>
              <a:rPr lang="en-US" altLang="zh-CN" sz="1600" dirty="0">
                <a:latin typeface="+mj-ea"/>
                <a:ea typeface="+mj-ea"/>
              </a:rPr>
              <a:t>, </a:t>
            </a:r>
            <a:r>
              <a:rPr lang="en-US" altLang="zh-CN" sz="1600" dirty="0" err="1">
                <a:latin typeface="+mj-ea"/>
                <a:ea typeface="+mj-ea"/>
              </a:rPr>
              <a:t>HFile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集合称作 </a:t>
            </a:r>
            <a:r>
              <a:rPr lang="en-US" altLang="zh-CN" sz="1600" dirty="0" err="1">
                <a:latin typeface="+mj-ea"/>
                <a:ea typeface="+mj-ea"/>
              </a:rPr>
              <a:t>StroeFile</a:t>
            </a:r>
            <a:r>
              <a:rPr lang="en-US" altLang="zh-CN" sz="1600" dirty="0">
                <a:latin typeface="+mj-ea"/>
                <a:ea typeface="+mj-ea"/>
              </a:rPr>
              <a:t>. 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当</a:t>
            </a:r>
            <a:r>
              <a:rPr lang="en-US" altLang="zh-CN" sz="1600" dirty="0" err="1">
                <a:latin typeface="+mj-ea"/>
                <a:ea typeface="+mj-ea"/>
              </a:rPr>
              <a:t>StoreFile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文件的数量增长到一定的阈值后， 系统就会进行合并， 在合并过程中会进行版本合并和删除工作， 形成更大的 </a:t>
            </a:r>
            <a:r>
              <a:rPr lang="en-US" altLang="zh-CN" sz="1600" dirty="0" err="1">
                <a:latin typeface="+mj-ea"/>
                <a:ea typeface="+mj-ea"/>
              </a:rPr>
              <a:t>Storefile</a:t>
            </a:r>
            <a:r>
              <a:rPr lang="en-US" altLang="zh-CN" sz="1600" dirty="0">
                <a:latin typeface="+mj-ea"/>
                <a:ea typeface="+mj-ea"/>
              </a:rPr>
              <a:t>. 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当 </a:t>
            </a:r>
            <a:r>
              <a:rPr lang="en-US" altLang="zh-CN" sz="1600" dirty="0" err="1">
                <a:latin typeface="+mj-ea"/>
                <a:ea typeface="+mj-ea"/>
              </a:rPr>
              <a:t>StoreFile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大小超过一定的阈值后， 就会把当前的</a:t>
            </a:r>
            <a:r>
              <a:rPr lang="en-US" altLang="zh-CN" sz="1600" dirty="0">
                <a:latin typeface="+mj-ea"/>
                <a:ea typeface="+mj-ea"/>
              </a:rPr>
              <a:t>Region </a:t>
            </a:r>
            <a:r>
              <a:rPr lang="zh-CN" altLang="en-US" sz="1600" dirty="0">
                <a:latin typeface="+mj-ea"/>
                <a:ea typeface="+mj-ea"/>
              </a:rPr>
              <a:t>分割为两个</a:t>
            </a:r>
            <a:r>
              <a:rPr lang="en-US" altLang="zh-CN" sz="1600" dirty="0">
                <a:latin typeface="+mj-ea"/>
                <a:ea typeface="+mj-ea"/>
              </a:rPr>
              <a:t>(split),</a:t>
            </a:r>
            <a:r>
              <a:rPr lang="zh-CN" altLang="en-US" sz="1600" dirty="0">
                <a:latin typeface="+mj-ea"/>
                <a:ea typeface="+mj-ea"/>
              </a:rPr>
              <a:t>并有 </a:t>
            </a:r>
            <a:r>
              <a:rPr lang="en-US" altLang="zh-CN" sz="1600" dirty="0" err="1">
                <a:latin typeface="+mj-ea"/>
                <a:ea typeface="+mj-ea"/>
              </a:rPr>
              <a:t>HMaster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分配到相应的</a:t>
            </a:r>
            <a:r>
              <a:rPr lang="en-US" altLang="zh-CN" sz="1600" dirty="0" err="1">
                <a:latin typeface="+mj-ea"/>
                <a:ea typeface="+mj-ea"/>
              </a:rPr>
              <a:t>HRegionServer</a:t>
            </a:r>
            <a:r>
              <a:rPr lang="en-US" altLang="zh-CN" sz="1600" dirty="0">
                <a:latin typeface="+mj-ea"/>
                <a:ea typeface="+mj-ea"/>
              </a:rPr>
              <a:t>, </a:t>
            </a:r>
            <a:r>
              <a:rPr lang="zh-CN" altLang="en-US" sz="1600" dirty="0">
                <a:latin typeface="+mj-ea"/>
                <a:ea typeface="+mj-ea"/>
              </a:rPr>
              <a:t>实现负载均衡。 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注意</a:t>
            </a:r>
            <a:r>
              <a:rPr lang="en-US" altLang="zh-CN" sz="1600" dirty="0">
                <a:latin typeface="+mj-ea"/>
                <a:ea typeface="+mj-ea"/>
              </a:rPr>
              <a:t>: </a:t>
            </a:r>
            <a:r>
              <a:rPr lang="zh-CN" altLang="en-US" sz="1600" dirty="0">
                <a:latin typeface="+mj-ea"/>
                <a:ea typeface="+mj-ea"/>
              </a:rPr>
              <a:t>大型分布式系统中硬件故障很常见， </a:t>
            </a:r>
            <a:r>
              <a:rPr lang="en-US" altLang="zh-CN" sz="1600" dirty="0">
                <a:latin typeface="+mj-ea"/>
                <a:ea typeface="+mj-ea"/>
              </a:rPr>
              <a:t>HBase </a:t>
            </a:r>
            <a:r>
              <a:rPr lang="zh-CN" altLang="en-US" sz="1600" dirty="0">
                <a:latin typeface="+mj-ea"/>
                <a:ea typeface="+mj-ea"/>
              </a:rPr>
              <a:t>也不例外。 </a:t>
            </a:r>
            <a:r>
              <a:rPr lang="en-US" altLang="zh-CN" sz="1600" dirty="0">
                <a:latin typeface="+mj-ea"/>
                <a:ea typeface="+mj-ea"/>
              </a:rPr>
              <a:t>HBase </a:t>
            </a:r>
            <a:r>
              <a:rPr lang="zh-CN" altLang="en-US" sz="1600" dirty="0">
                <a:latin typeface="+mj-ea"/>
                <a:ea typeface="+mj-ea"/>
              </a:rPr>
              <a:t>的应对办法是在写动作发生之前先写入 </a:t>
            </a:r>
            <a:r>
              <a:rPr lang="en-US" altLang="zh-CN" sz="1600" dirty="0">
                <a:latin typeface="+mj-ea"/>
                <a:ea typeface="+mj-ea"/>
              </a:rPr>
              <a:t>WAL</a:t>
            </a:r>
            <a:r>
              <a:rPr lang="zh-CN" altLang="en-US" sz="1600" dirty="0">
                <a:latin typeface="+mj-ea"/>
                <a:ea typeface="+mj-ea"/>
              </a:rPr>
              <a:t>。 </a:t>
            </a:r>
            <a:r>
              <a:rPr lang="en-US" altLang="zh-CN" sz="1600" dirty="0">
                <a:latin typeface="+mj-ea"/>
                <a:ea typeface="+mj-ea"/>
              </a:rPr>
              <a:t>HBase </a:t>
            </a:r>
            <a:r>
              <a:rPr lang="zh-CN" altLang="en-US" sz="1600" dirty="0">
                <a:latin typeface="+mj-ea"/>
                <a:ea typeface="+mj-ea"/>
              </a:rPr>
              <a:t>集群中每台服务器维护一个 </a:t>
            </a:r>
            <a:r>
              <a:rPr lang="en-US" altLang="zh-CN" sz="1600" dirty="0">
                <a:latin typeface="+mj-ea"/>
                <a:ea typeface="+mj-ea"/>
              </a:rPr>
              <a:t>WAL </a:t>
            </a:r>
            <a:r>
              <a:rPr lang="zh-CN" altLang="en-US" sz="1600" dirty="0">
                <a:latin typeface="+mj-ea"/>
                <a:ea typeface="+mj-ea"/>
              </a:rPr>
              <a:t>来记录发生的变化。 </a:t>
            </a:r>
            <a:r>
              <a:rPr lang="en-US" altLang="zh-CN" sz="1600" dirty="0">
                <a:latin typeface="+mj-ea"/>
                <a:ea typeface="+mj-ea"/>
              </a:rPr>
              <a:t>WAL </a:t>
            </a:r>
            <a:r>
              <a:rPr lang="zh-CN" altLang="en-US" sz="1600" dirty="0">
                <a:latin typeface="+mj-ea"/>
                <a:ea typeface="+mj-ea"/>
              </a:rPr>
              <a:t>是底层文件系统上的一个文件， 知道 </a:t>
            </a:r>
            <a:r>
              <a:rPr lang="en-US" altLang="zh-CN" sz="1600" dirty="0">
                <a:latin typeface="+mj-ea"/>
                <a:ea typeface="+mj-ea"/>
              </a:rPr>
              <a:t>WAL </a:t>
            </a:r>
            <a:r>
              <a:rPr lang="zh-CN" altLang="en-US" sz="1600" dirty="0">
                <a:latin typeface="+mj-ea"/>
                <a:ea typeface="+mj-ea"/>
              </a:rPr>
              <a:t>新纪录成功写入后， 写动作才被认为成功完成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7A5DCD-DF95-954B-AE15-24DDDE27A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1168053"/>
            <a:ext cx="6429375" cy="554461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1CB43A4-5AD4-1944-90FB-3CB4795685FC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写从操作流程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7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96" y="859124"/>
            <a:ext cx="6552728" cy="627353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CBA7166-72FA-E749-B43B-5DE48DD25212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读操作流程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39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 noChangeAspect="1"/>
          </p:cNvGrpSpPr>
          <p:nvPr/>
        </p:nvGrpSpPr>
        <p:grpSpPr bwMode="auto">
          <a:xfrm>
            <a:off x="2109242" y="1279477"/>
            <a:ext cx="2637024" cy="5454707"/>
            <a:chOff x="1892" y="489"/>
            <a:chExt cx="1810" cy="3744"/>
          </a:xfrm>
        </p:grpSpPr>
        <p:sp>
          <p:nvSpPr>
            <p:cNvPr id="13" name="Freeform 17"/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57699" y="1924006"/>
            <a:ext cx="6008898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有几个组成模块？</a:t>
            </a:r>
          </a:p>
        </p:txBody>
      </p:sp>
      <p:sp>
        <p:nvSpPr>
          <p:cNvPr id="31" name="Oval 30"/>
          <p:cNvSpPr/>
          <p:nvPr/>
        </p:nvSpPr>
        <p:spPr>
          <a:xfrm>
            <a:off x="5381821" y="1924005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57699" y="2963441"/>
            <a:ext cx="5778488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中的</a:t>
            </a:r>
            <a:r>
              <a:rPr lang="en-US" alt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WAL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是什么意思？</a:t>
            </a:r>
          </a:p>
        </p:txBody>
      </p:sp>
      <p:sp>
        <p:nvSpPr>
          <p:cNvPr id="34" name="Oval 33"/>
          <p:cNvSpPr/>
          <p:nvPr/>
        </p:nvSpPr>
        <p:spPr>
          <a:xfrm>
            <a:off x="5381821" y="2963441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2149021"/>
            <a:ext cx="321451" cy="3214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3206883"/>
            <a:ext cx="321451" cy="321451"/>
          </a:xfrm>
          <a:prstGeom prst="rect">
            <a:avLst/>
          </a:prstGeom>
        </p:spPr>
      </p:pic>
      <p:sp>
        <p:nvSpPr>
          <p:cNvPr id="23" name="TextBox 29">
            <a:extLst>
              <a:ext uri="{FF2B5EF4-FFF2-40B4-BE49-F238E27FC236}">
                <a16:creationId xmlns:a16="http://schemas.microsoft.com/office/drawing/2014/main" id="{23DBE071-4594-294D-BDB3-2DC77BD33E0C}"/>
              </a:ext>
            </a:extLst>
          </p:cNvPr>
          <p:cNvSpPr txBox="1"/>
          <p:nvPr/>
        </p:nvSpPr>
        <p:spPr>
          <a:xfrm>
            <a:off x="6397141" y="4313935"/>
            <a:ext cx="5192922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W</a:t>
            </a:r>
            <a:r>
              <a:rPr lang="en-US" altLang="zh-Han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AL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基本原理</a:t>
            </a:r>
            <a:r>
              <a:rPr lang="zh-CN" altLang="en-US" sz="253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是什么？</a:t>
            </a:r>
            <a:endParaRPr lang="zh-CN" altLang="en-US" sz="253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30">
            <a:extLst>
              <a:ext uri="{FF2B5EF4-FFF2-40B4-BE49-F238E27FC236}">
                <a16:creationId xmlns:a16="http://schemas.microsoft.com/office/drawing/2014/main" id="{1552DAA7-9FD4-634C-8B4E-49DE34E9E42B}"/>
              </a:ext>
            </a:extLst>
          </p:cNvPr>
          <p:cNvSpPr/>
          <p:nvPr/>
        </p:nvSpPr>
        <p:spPr>
          <a:xfrm>
            <a:off x="5421263" y="4313934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E02DA0B4-D286-9F49-A476-B249B19124E7}"/>
              </a:ext>
            </a:extLst>
          </p:cNvPr>
          <p:cNvSpPr txBox="1"/>
          <p:nvPr/>
        </p:nvSpPr>
        <p:spPr>
          <a:xfrm>
            <a:off x="6397141" y="5353370"/>
            <a:ext cx="5192922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组成</a:t>
            </a:r>
            <a:r>
              <a:rPr lang="en-US" altLang="zh-CN" sz="2530" dirty="0" err="1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的各个模块有什么作用？</a:t>
            </a:r>
          </a:p>
        </p:txBody>
      </p:sp>
      <p:sp>
        <p:nvSpPr>
          <p:cNvPr id="26" name="Oval 33">
            <a:extLst>
              <a:ext uri="{FF2B5EF4-FFF2-40B4-BE49-F238E27FC236}">
                <a16:creationId xmlns:a16="http://schemas.microsoft.com/office/drawing/2014/main" id="{93B43766-F785-6D4C-B196-1545FD88B5E2}"/>
              </a:ext>
            </a:extLst>
          </p:cNvPr>
          <p:cNvSpPr/>
          <p:nvPr/>
        </p:nvSpPr>
        <p:spPr>
          <a:xfrm>
            <a:off x="5421263" y="5353370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5">
            <a:extLst>
              <a:ext uri="{FF2B5EF4-FFF2-40B4-BE49-F238E27FC236}">
                <a16:creationId xmlns:a16="http://schemas.microsoft.com/office/drawing/2014/main" id="{6F43CBA3-50CA-BC40-8E92-30700732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4538950"/>
            <a:ext cx="321451" cy="321451"/>
          </a:xfrm>
          <a:prstGeom prst="rect">
            <a:avLst/>
          </a:prstGeom>
        </p:spPr>
      </p:pic>
      <p:pic>
        <p:nvPicPr>
          <p:cNvPr id="28" name="Picture 36">
            <a:extLst>
              <a:ext uri="{FF2B5EF4-FFF2-40B4-BE49-F238E27FC236}">
                <a16:creationId xmlns:a16="http://schemas.microsoft.com/office/drawing/2014/main" id="{0D53C84D-9640-674F-9051-8E3E0AF97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5596812"/>
            <a:ext cx="321451" cy="321451"/>
          </a:xfrm>
          <a:prstGeom prst="rect">
            <a:avLst/>
          </a:prstGeom>
        </p:spPr>
      </p:pic>
      <p:sp>
        <p:nvSpPr>
          <p:cNvPr id="29" name="标题 1">
            <a:extLst>
              <a:ext uri="{FF2B5EF4-FFF2-40B4-BE49-F238E27FC236}">
                <a16:creationId xmlns:a16="http://schemas.microsoft.com/office/drawing/2014/main" id="{1B403BF2-4B9F-4843-A557-81E5915FF6DB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课堂检测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00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1198</Words>
  <Application>Microsoft Macintosh PowerPoint</Application>
  <PresentationFormat>自定义</PresentationFormat>
  <Paragraphs>127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宋体</vt:lpstr>
      <vt:lpstr>微软雅黑</vt:lpstr>
      <vt:lpstr>Bebas Neue</vt:lpstr>
      <vt:lpstr>Browallia New</vt:lpstr>
      <vt:lpstr>Segoe UI</vt:lpstr>
      <vt:lpstr>Arial</vt:lpstr>
      <vt:lpstr>Calibri</vt:lpstr>
      <vt:lpstr>Calibri Light</vt:lpstr>
      <vt:lpstr>Impact</vt:lpstr>
      <vt:lpstr>Times New Roman</vt:lpstr>
      <vt:lpstr>Wingdings</vt:lpstr>
      <vt:lpstr>第一PPT，www.1ppt.com</vt:lpstr>
      <vt:lpstr>主题1</vt:lpstr>
      <vt:lpstr>第11单元</vt:lpstr>
      <vt:lpstr>PowerPoint 演示文稿</vt:lpstr>
      <vt:lpstr>PowerPoint 演示文稿</vt:lpstr>
      <vt:lpstr>PowerPoint 演示文稿</vt:lpstr>
      <vt:lpstr>PowerPoint 演示文稿</vt:lpstr>
      <vt:lpstr>Write-Ahead-Log（WAL）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2018-11-02T08:04:57Z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