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32"/>
  </p:notesMasterIdLst>
  <p:handoutMasterIdLst>
    <p:handoutMasterId r:id="rId33"/>
  </p:handoutMasterIdLst>
  <p:sldIdLst>
    <p:sldId id="1653" r:id="rId3"/>
    <p:sldId id="10377" r:id="rId4"/>
    <p:sldId id="10375" r:id="rId5"/>
    <p:sldId id="10342" r:id="rId6"/>
    <p:sldId id="10334" r:id="rId7"/>
    <p:sldId id="10447" r:id="rId8"/>
    <p:sldId id="10448" r:id="rId9"/>
    <p:sldId id="10449" r:id="rId10"/>
    <p:sldId id="10357" r:id="rId11"/>
    <p:sldId id="10358" r:id="rId12"/>
    <p:sldId id="10351" r:id="rId13"/>
    <p:sldId id="10352" r:id="rId14"/>
    <p:sldId id="10359" r:id="rId15"/>
    <p:sldId id="10364" r:id="rId16"/>
    <p:sldId id="10353" r:id="rId17"/>
    <p:sldId id="10354" r:id="rId18"/>
    <p:sldId id="10355" r:id="rId19"/>
    <p:sldId id="10360" r:id="rId20"/>
    <p:sldId id="10356" r:id="rId21"/>
    <p:sldId id="10365" r:id="rId22"/>
    <p:sldId id="10363" r:id="rId23"/>
    <p:sldId id="10361" r:id="rId24"/>
    <p:sldId id="10362" r:id="rId25"/>
    <p:sldId id="10335" r:id="rId26"/>
    <p:sldId id="10348" r:id="rId27"/>
    <p:sldId id="10366" r:id="rId28"/>
    <p:sldId id="10368" r:id="rId29"/>
    <p:sldId id="10379" r:id="rId30"/>
    <p:sldId id="515" r:id="rId3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159" autoAdjust="0"/>
  </p:normalViewPr>
  <p:slideViewPr>
    <p:cSldViewPr>
      <p:cViewPr varScale="1">
        <p:scale>
          <a:sx n="88" d="100"/>
          <a:sy n="88" d="100"/>
        </p:scale>
        <p:origin x="192" y="384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2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3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3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2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60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66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7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9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7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89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17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6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54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00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6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9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8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0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95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3093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87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2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5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298065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57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35393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5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58774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6586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6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11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43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Hans" dirty="0" err="1"/>
              <a:t>Hbase</a:t>
            </a:r>
            <a:r>
              <a:rPr lang="zh-CN" altLang="en-US" dirty="0"/>
              <a:t>伪分布式安装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420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598116" y="1115782"/>
            <a:ext cx="11340081" cy="100995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solidFill>
                  <a:schemeClr val="accent1"/>
                </a:solidFill>
                <a:latin typeface="+mj-ea"/>
                <a:ea typeface="+mj-ea"/>
                <a:sym typeface="Gill Sans MT" pitchFamily="2" charset="0"/>
              </a:rPr>
              <a:t>3.</a:t>
            </a:r>
            <a:r>
              <a:rPr kumimoji="0" lang="zh-CN" altLang="en-US" sz="2000" b="1" dirty="0">
                <a:solidFill>
                  <a:schemeClr val="accent1"/>
                </a:solidFill>
                <a:latin typeface="+mj-ea"/>
                <a:ea typeface="+mj-ea"/>
                <a:sym typeface="Gill Sans MT" pitchFamily="2" charset="0"/>
              </a:rPr>
              <a:t>检查</a:t>
            </a:r>
            <a:r>
              <a:rPr kumimoji="0" lang="en-US" altLang="zh-CN" sz="2000" b="1" dirty="0">
                <a:solidFill>
                  <a:schemeClr val="accent1"/>
                </a:solidFill>
                <a:latin typeface="+mj-ea"/>
                <a:ea typeface="+mj-ea"/>
                <a:sym typeface="Gill Sans MT" pitchFamily="2" charset="0"/>
              </a:rPr>
              <a:t>Hadoop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Gill Sans MT" pitchFamily="2" charset="0"/>
              </a:rPr>
              <a:t>是否</a:t>
            </a:r>
            <a:r>
              <a:rPr kumimoji="0" lang="zh-CN" altLang="en-US" sz="2000" b="1" dirty="0">
                <a:solidFill>
                  <a:schemeClr val="accent1"/>
                </a:solidFill>
                <a:latin typeface="+mj-ea"/>
                <a:ea typeface="+mj-ea"/>
                <a:sym typeface="Gill Sans MT" pitchFamily="2" charset="0"/>
              </a:rPr>
              <a:t>正常运行</a:t>
            </a:r>
            <a:endParaRPr kumimoji="0" lang="en-US" altLang="zh-CN" sz="2000" b="1" dirty="0">
              <a:solidFill>
                <a:schemeClr val="accent1"/>
              </a:solidFill>
              <a:latin typeface="+mj-ea"/>
              <a:ea typeface="+mj-ea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latin typeface="+mj-ea"/>
                <a:ea typeface="+mj-ea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+mj-ea"/>
                <a:ea typeface="+mj-ea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+mj-ea"/>
                <a:ea typeface="+mj-ea"/>
                <a:sym typeface="Gill Sans MT" pitchFamily="2" charset="0"/>
              </a:rPr>
              <a:t> home]#</a:t>
            </a:r>
            <a:r>
              <a:rPr kumimoji="0" lang="en-US" altLang="zh-CN" sz="2000" b="1" dirty="0" err="1">
                <a:latin typeface="+mj-ea"/>
                <a:ea typeface="+mj-ea"/>
                <a:sym typeface="Gill Sans MT" pitchFamily="2" charset="0"/>
              </a:rPr>
              <a:t>jps</a:t>
            </a:r>
            <a:endParaRPr kumimoji="0" lang="zh-CN" altLang="en-US" sz="2000" b="1" dirty="0">
              <a:latin typeface="+mj-ea"/>
              <a:ea typeface="+mj-ea"/>
              <a:sym typeface="Gill Sans MT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31" y="2323772"/>
            <a:ext cx="4968552" cy="16561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3113" y="4078832"/>
            <a:ext cx="9942523" cy="1009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3.1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如果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未启动，需要首先启动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9" y="5288168"/>
            <a:ext cx="12104635" cy="1774991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7EC04D33-4122-114B-82F6-78FDF709A0B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安装环境确认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2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740743" y="1600101"/>
            <a:ext cx="11340081" cy="422474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1.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上传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hbase-1.2.6-bin.tar.gz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到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/home</a:t>
            </a: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2.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解压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</a:t>
            </a:r>
            <a:r>
              <a:rPr lang="en-US" altLang="zh-CN" sz="28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Gill Sans MT" pitchFamily="2" charset="0"/>
              </a:rPr>
              <a:t>hadoopmaster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tar </a:t>
            </a:r>
            <a:r>
              <a:rPr kumimoji="0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xvf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hbase-1.2.6-bin.tar.gz</a:t>
            </a: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3.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改名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mv hbase-1.2.6 </a:t>
            </a:r>
            <a:r>
              <a:rPr kumimoji="0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endParaRPr kumimoji="0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最后的目录大概应该是这样的：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6" y="6040871"/>
            <a:ext cx="9778712" cy="81489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75BE972A-C8BB-B940-9033-FEF2ED4AEEF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的安装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5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380703" y="1153880"/>
            <a:ext cx="8279531" cy="566655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4.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配置环境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vi  /root/.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bashrc</a:t>
            </a:r>
            <a:endParaRPr kumimoji="0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在文件中添加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export HBASE_HOME=/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usr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/local/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endParaRPr kumimoji="0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export PATH=$PATH:$HBASE_HOME/bin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endParaRPr kumimoji="0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5.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环境变量生效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source /root/.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bashrc</a:t>
            </a:r>
            <a:endParaRPr kumimoji="0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46" y="2608213"/>
            <a:ext cx="3763437" cy="307016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83C44BC-7ED7-8148-89FB-3C3C9F9BD8C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的安装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598116" y="1067162"/>
            <a:ext cx="11340081" cy="100995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6. 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测试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version</a:t>
            </a:r>
            <a:endParaRPr kumimoji="0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9" y="2603449"/>
            <a:ext cx="10381574" cy="2083317"/>
          </a:xfrm>
          <a:prstGeom prst="rect">
            <a:avLst/>
          </a:prstGeom>
        </p:spPr>
      </p:pic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668735" y="5037087"/>
            <a:ext cx="11340081" cy="47647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出现这个界面说明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安装成功，但是还需要环境变量进行配置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65BDBC3-597C-CF44-878F-2CDE575A2D7D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的安装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6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HBASE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的配置</a:t>
            </a:r>
            <a:endParaRPr lang="zh-CN" altLang="zh-CN" sz="7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4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27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3" y="5200501"/>
            <a:ext cx="11440173" cy="1328544"/>
          </a:xfrm>
          <a:prstGeom prst="rect">
            <a:avLst/>
          </a:prstGeom>
        </p:spPr>
      </p:pic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633910" y="952029"/>
            <a:ext cx="11340081" cy="287258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7.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修改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conf/hbase-env.sh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vi  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conf/hbase-env.sh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查找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JAVA_HOME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和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HBASE_MANAGES_ZK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参数修改如下：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export JAVA_HOME=/home/jdk1.8.0_121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export HBASE_MANAGES_ZK=true</a:t>
            </a:r>
          </a:p>
        </p:txBody>
      </p:sp>
      <p:sp>
        <p:nvSpPr>
          <p:cNvPr id="9" name="文本框 15"/>
          <p:cNvSpPr txBox="1">
            <a:spLocks noChangeArrowheads="1"/>
          </p:cNvSpPr>
          <p:nvPr/>
        </p:nvSpPr>
        <p:spPr bwMode="auto">
          <a:xfrm>
            <a:off x="633910" y="3870519"/>
            <a:ext cx="11340081" cy="118596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8. 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再次测试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version</a:t>
            </a:r>
            <a:endParaRPr kumimoji="0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14D13FC-9CB8-654D-BAFD-969CF7B79EB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的安装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4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434068" y="1171428"/>
            <a:ext cx="11340081" cy="52096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编辑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hbase-site.xml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文件。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vi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/hbase-site.xml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&lt;configuration&gt;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&lt;name&gt;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hbase.rootdir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&lt;/name&gt; &lt;!-- 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存放数据目录 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--&gt;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&lt;value&gt;hdfs://hadoop-ip-address:9000/opt/hbase/hbase_db&lt;/value&gt;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&lt;!-- 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端口要和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的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fs.defaultFS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端口一致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--&gt;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&lt;/property&gt;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&lt;name&gt;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hbase.master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&lt;/name&gt;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&lt;value&gt;60000&lt;/value&gt;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&lt;/property&gt;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…   …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&lt;/configuration&gt;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FBB99F3-8022-754D-A35D-5C5D7E2FAF3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5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434068" y="1171428"/>
            <a:ext cx="11340081" cy="53963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&lt;configuration&gt;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… …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&lt;!-- 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开启集群运行方式 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--&gt;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&lt;name&gt;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hbase.cluster.distributed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&lt;/name&gt;&lt;!-- </a:t>
            </a: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是否分布式部署 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--&gt;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&lt;value&gt;true&lt;/value&gt;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&lt;/property&gt;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&lt;name&gt;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hbase.tmp.dir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&lt;/name&gt;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&lt;value&gt;/opt/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tmp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&lt;/value&gt;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&lt;/property&gt;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&lt;name&gt;</a:t>
            </a:r>
            <a:r>
              <a:rPr kumimoji="0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hbase.zookeeper.quorum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&lt;/name&gt; &lt;!-- list of  zookeeper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 &lt;value&gt;node1,node2,node3&lt;/value&gt;--&gt;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   &lt;value&gt;node1&lt;/value&gt;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  &lt;/property&gt;</a:t>
            </a:r>
          </a:p>
          <a:p>
            <a:pPr marL="457200" lvl="1" indent="0" latinLnBrk="1"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&lt;/configuration&gt;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BD412CC-C563-3544-B85A-E82D51D55B8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24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69" y="1190080"/>
            <a:ext cx="10451066" cy="566660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11CBB4B-7B7B-494B-9F03-3F12278D9D7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10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633910" y="952029"/>
            <a:ext cx="11340081" cy="367735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拷贝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的配置文件到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下面的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文件夹下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etc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/core-site.xml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etc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/hdfs-site.xml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</a:p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修改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文件夹下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regionservers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vi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conf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/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regionservers</a:t>
            </a: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# </a:t>
            </a:r>
            <a:r>
              <a:rPr kumimoji="0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配置多个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regionserver</a:t>
            </a: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hadoopmaster</a:t>
            </a: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89750B4-9FF8-4B43-94A8-823995B4F1B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65079" y="1456085"/>
            <a:ext cx="4896544" cy="3247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命令回顾</a:t>
            </a:r>
            <a:endParaRPr lang="en-US" altLang="zh-CN" sz="2800" dirty="0">
              <a:solidFill>
                <a:srgbClr val="4BC1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800" dirty="0">
              <a:solidFill>
                <a:srgbClr val="4BC1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的配置</a:t>
            </a:r>
            <a:endParaRPr lang="zh-CN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环境测试</a:t>
            </a:r>
            <a:endParaRPr lang="en-US" altLang="zh-CN" sz="2800" dirty="0">
              <a:solidFill>
                <a:srgbClr val="4BC1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2800" dirty="0">
                <a:solidFill>
                  <a:srgbClr val="4BC1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的使用</a:t>
            </a:r>
            <a:endParaRPr lang="zh-CN" altLang="zh-CN" sz="2800" dirty="0">
              <a:solidFill>
                <a:srgbClr val="4BC1D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32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6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HBASE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环境测试</a:t>
            </a:r>
            <a:endParaRPr lang="zh-CN" altLang="zh-CN" sz="7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4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03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2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703113" y="881572"/>
            <a:ext cx="11340081" cy="1891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测试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是否安装成功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jps</a:t>
            </a:r>
            <a:endParaRPr kumimoji="0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新增了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HQuorumPeer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，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HRegionServer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和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HMaster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三个进程。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2968253"/>
            <a:ext cx="7776559" cy="356649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1370BB0-9F7B-8146-BA82-2953ABE9207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1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434068" y="1020236"/>
            <a:ext cx="11340081" cy="118596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测试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是否安装成功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 shell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3" y="2189924"/>
            <a:ext cx="11449272" cy="489292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2F5F7DB-1C7C-D04B-8F91-CC6ADAA895B6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的配置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5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0851" y="1138175"/>
            <a:ext cx="97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  <a:r>
              <a:rPr lang="en-US" altLang="zh-CN" sz="2800" dirty="0"/>
              <a:t>http://192.168.31.109:16030/rs-status</a:t>
            </a:r>
            <a:r>
              <a:rPr lang="zh-CN" altLang="en-US" sz="2800" dirty="0"/>
              <a:t>查看一下状态</a:t>
            </a:r>
            <a:r>
              <a:rPr lang="en-US" altLang="zh-CN" sz="2800" dirty="0"/>
              <a:t>: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9" y="1661395"/>
            <a:ext cx="11486902" cy="553561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72EE945-4D42-FA4C-A72A-FE9D4DC89FC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的测试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6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HBASE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的使用</a:t>
            </a:r>
            <a:endParaRPr lang="zh-CN" altLang="zh-CN" sz="7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4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04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602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604839" y="1456085"/>
            <a:ext cx="9618977" cy="25545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./hbase/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bin/start-hbase.sh</a:t>
            </a:r>
          </a:p>
          <a:p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</a:p>
          <a:p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kumimoji="0"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./hbase/bin/stop-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hbase.sh</a:t>
            </a: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BC305D9-D4F0-AF40-82D3-2A24FF24935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0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851" y="952029"/>
            <a:ext cx="1120117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中查看当前用户：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(main):001:0&gt;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05" y="1888133"/>
            <a:ext cx="9112940" cy="2161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99" y="5259865"/>
            <a:ext cx="8979744" cy="130878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1D4DA00-DD19-2146-A63F-9B33A804DB78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5293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851" y="1138175"/>
            <a:ext cx="1055310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表结构管理：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(main):002:0&gt;list           //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(main):003:0&gt;create ‘users’, {NAME=&gt;‘info’, VERSIONS=&gt;3}   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45" y="1989021"/>
            <a:ext cx="5660669" cy="2023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4" y="4624437"/>
            <a:ext cx="11275994" cy="196517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42BE018-4BEE-E146-B6BA-78050C2698D0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8462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41157" y="1960142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存放文件目录是</a:t>
            </a:r>
            <a:r>
              <a:rPr 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？</a:t>
            </a:r>
          </a:p>
        </p:txBody>
      </p:sp>
      <p:sp>
        <p:nvSpPr>
          <p:cNvPr id="24" name="Oval 23"/>
          <p:cNvSpPr/>
          <p:nvPr/>
        </p:nvSpPr>
        <p:spPr>
          <a:xfrm>
            <a:off x="5565279" y="1960141"/>
            <a:ext cx="771483" cy="7714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33" y="2185157"/>
            <a:ext cx="321451" cy="3214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70016" y="3109730"/>
            <a:ext cx="6186805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分布式模式如何配置？</a:t>
            </a:r>
          </a:p>
        </p:txBody>
      </p:sp>
      <p:sp>
        <p:nvSpPr>
          <p:cNvPr id="28" name="Oval 27"/>
          <p:cNvSpPr/>
          <p:nvPr/>
        </p:nvSpPr>
        <p:spPr>
          <a:xfrm>
            <a:off x="5565279" y="3002176"/>
            <a:ext cx="771483" cy="771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33" y="3227192"/>
            <a:ext cx="321451" cy="321451"/>
          </a:xfrm>
          <a:prstGeom prst="rect">
            <a:avLst/>
          </a:prstGeom>
        </p:spPr>
      </p:pic>
      <p:sp>
        <p:nvSpPr>
          <p:cNvPr id="26" name="TextBox 29">
            <a:extLst>
              <a:ext uri="{FF2B5EF4-FFF2-40B4-BE49-F238E27FC236}">
                <a16:creationId xmlns:a16="http://schemas.microsoft.com/office/drawing/2014/main" id="{EEA7C32C-83CA-964F-B6A4-F76A454CD581}"/>
              </a:ext>
            </a:extLst>
          </p:cNvPr>
          <p:cNvSpPr txBox="1"/>
          <p:nvPr/>
        </p:nvSpPr>
        <p:spPr>
          <a:xfrm>
            <a:off x="6565045" y="4140987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启动方法？</a:t>
            </a:r>
          </a:p>
        </p:txBody>
      </p:sp>
      <p:sp>
        <p:nvSpPr>
          <p:cNvPr id="29" name="Oval 30">
            <a:extLst>
              <a:ext uri="{FF2B5EF4-FFF2-40B4-BE49-F238E27FC236}">
                <a16:creationId xmlns:a16="http://schemas.microsoft.com/office/drawing/2014/main" id="{799B44B6-9330-E845-A911-07C1C4A7F711}"/>
              </a:ext>
            </a:extLst>
          </p:cNvPr>
          <p:cNvSpPr/>
          <p:nvPr/>
        </p:nvSpPr>
        <p:spPr>
          <a:xfrm>
            <a:off x="5589167" y="4140986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C96A0EE7-4A90-4049-A93A-F4D158B591E8}"/>
              </a:ext>
            </a:extLst>
          </p:cNvPr>
          <p:cNvSpPr txBox="1"/>
          <p:nvPr/>
        </p:nvSpPr>
        <p:spPr>
          <a:xfrm>
            <a:off x="6565045" y="5200501"/>
            <a:ext cx="5192922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启动成功后的进程都是什么进程？</a:t>
            </a: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467BBF3B-1B15-DE45-AD87-4EF4782D3F9F}"/>
              </a:ext>
            </a:extLst>
          </p:cNvPr>
          <p:cNvSpPr/>
          <p:nvPr/>
        </p:nvSpPr>
        <p:spPr>
          <a:xfrm>
            <a:off x="5589167" y="520050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9CA2B484-BAA0-8F4F-A0A1-6566DB4A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3" y="4366002"/>
            <a:ext cx="321451" cy="321451"/>
          </a:xfrm>
          <a:prstGeom prst="rect">
            <a:avLst/>
          </a:prstGeom>
        </p:spPr>
      </p:pic>
      <p:pic>
        <p:nvPicPr>
          <p:cNvPr id="33" name="Picture 36">
            <a:extLst>
              <a:ext uri="{FF2B5EF4-FFF2-40B4-BE49-F238E27FC236}">
                <a16:creationId xmlns:a16="http://schemas.microsoft.com/office/drawing/2014/main" id="{B215BD5F-7CF8-3840-BBA0-5923EBB27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3" y="5443943"/>
            <a:ext cx="321451" cy="321451"/>
          </a:xfrm>
          <a:prstGeom prst="rect">
            <a:avLst/>
          </a:prstGeom>
        </p:spPr>
      </p:pic>
      <p:sp>
        <p:nvSpPr>
          <p:cNvPr id="34" name="标题 1">
            <a:extLst>
              <a:ext uri="{FF2B5EF4-FFF2-40B4-BE49-F238E27FC236}">
                <a16:creationId xmlns:a16="http://schemas.microsoft.com/office/drawing/2014/main" id="{B64E8FC8-23F4-C94A-8475-40A0E8B48B1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课程检测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17718386-0DD9-E641-95FD-81D204FCF5AA}"/>
              </a:ext>
            </a:extLst>
          </p:cNvPr>
          <p:cNvSpPr txBox="1"/>
          <p:nvPr/>
        </p:nvSpPr>
        <p:spPr>
          <a:xfrm>
            <a:off x="6565045" y="6348442"/>
            <a:ext cx="519292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进入命令行的方式？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79E91F38-4046-0346-99D0-140F1F0C7E80}"/>
              </a:ext>
            </a:extLst>
          </p:cNvPr>
          <p:cNvSpPr/>
          <p:nvPr/>
        </p:nvSpPr>
        <p:spPr>
          <a:xfrm>
            <a:off x="5589167" y="6348442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6">
            <a:extLst>
              <a:ext uri="{FF2B5EF4-FFF2-40B4-BE49-F238E27FC236}">
                <a16:creationId xmlns:a16="http://schemas.microsoft.com/office/drawing/2014/main" id="{FE85EE04-E183-2540-A072-0B2F290AE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3" y="6591884"/>
            <a:ext cx="321451" cy="3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34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1184940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8776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命令回顾</a:t>
            </a:r>
            <a:endParaRPr lang="zh-CN" altLang="zh-CN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zh-CN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12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1532831" y="1528093"/>
            <a:ext cx="10297144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1.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解压缩</a:t>
            </a:r>
          </a:p>
          <a:p>
            <a:r>
              <a:rPr lang="en-US" altLang="zh-CN" sz="2000" b="1" dirty="0">
                <a:latin typeface="+mn-ea"/>
              </a:rPr>
              <a:t>[root@node1 local]#tar </a:t>
            </a:r>
            <a:r>
              <a:rPr lang="en-US" altLang="zh-CN" sz="2000" b="1" dirty="0" err="1">
                <a:latin typeface="+mn-ea"/>
              </a:rPr>
              <a:t>xvf</a:t>
            </a:r>
            <a:r>
              <a:rPr lang="en-US" altLang="zh-CN" sz="2000" b="1" dirty="0">
                <a:latin typeface="+mn-ea"/>
              </a:rPr>
              <a:t> hbase-1.4.0-bin.tar.gz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2.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拷贝   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[root@node1 local]#</a:t>
            </a:r>
            <a:r>
              <a:rPr lang="en-US" altLang="zh-CN" sz="2000" b="1" dirty="0" err="1">
                <a:latin typeface="+mn-ea"/>
              </a:rPr>
              <a:t>cp</a:t>
            </a:r>
            <a:r>
              <a:rPr lang="en-US" altLang="zh-CN" sz="2000" b="1" dirty="0">
                <a:latin typeface="+mn-ea"/>
              </a:rPr>
              <a:t> /</a:t>
            </a:r>
            <a:r>
              <a:rPr lang="en-US" altLang="zh-CN" sz="2000" b="1" dirty="0" err="1">
                <a:latin typeface="+mn-ea"/>
              </a:rPr>
              <a:t>usr</a:t>
            </a:r>
            <a:r>
              <a:rPr lang="en-US" altLang="zh-CN" sz="2000" b="1" dirty="0">
                <a:latin typeface="+mn-ea"/>
              </a:rPr>
              <a:t>/local/</a:t>
            </a:r>
            <a:r>
              <a:rPr lang="en-US" altLang="zh-CN" sz="2000" b="1" dirty="0" err="1">
                <a:latin typeface="+mn-ea"/>
              </a:rPr>
              <a:t>hadoop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en-US" altLang="zh-CN" sz="2000" b="1" dirty="0" err="1">
                <a:latin typeface="+mn-ea"/>
              </a:rPr>
              <a:t>etc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en-US" altLang="zh-CN" sz="2000" b="1" dirty="0" err="1">
                <a:latin typeface="+mn-ea"/>
              </a:rPr>
              <a:t>hadoop</a:t>
            </a:r>
            <a:r>
              <a:rPr lang="en-US" altLang="zh-CN" sz="2000" b="1" dirty="0">
                <a:latin typeface="+mn-ea"/>
              </a:rPr>
              <a:t>/hdfs-site.xml .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3.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改名   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[root@node1 local]#mv  hbase-1.4.0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hbase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4.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配置环境</a:t>
            </a:r>
          </a:p>
          <a:p>
            <a:r>
              <a:rPr lang="en-US" altLang="zh-CN" sz="2000" b="1" dirty="0">
                <a:latin typeface="+mn-ea"/>
              </a:rPr>
              <a:t>[root@node1 local]#vi .</a:t>
            </a:r>
            <a:r>
              <a:rPr lang="en-US" altLang="zh-CN" sz="2000" b="1" dirty="0" err="1">
                <a:latin typeface="+mn-ea"/>
              </a:rPr>
              <a:t>bashrc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5.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当前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bash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环境下读取文件并执行命令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[root@node1 local]#source .</a:t>
            </a:r>
            <a:r>
              <a:rPr lang="en-US" altLang="zh-CN" sz="2000" b="1" dirty="0" err="1">
                <a:latin typeface="+mn-ea"/>
              </a:rPr>
              <a:t>bashrc</a:t>
            </a:r>
            <a:endParaRPr lang="zh-CN" sz="2000" b="1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AA69EBC-E09E-F840-8D66-44F9E42BFD1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常用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Linux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命令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38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6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HBASE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的安装</a:t>
            </a:r>
            <a:endParaRPr lang="zh-CN" altLang="zh-CN" sz="7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4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68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133231" y="3052203"/>
            <a:ext cx="331236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使用本地文件系统，所有的服务都运行在一个</a:t>
            </a:r>
            <a:r>
              <a:rPr lang="en-US" altLang="zh-CN" sz="2000" dirty="0" err="1">
                <a:solidFill>
                  <a:schemeClr val="tx1"/>
                </a:solidFill>
                <a:latin typeface="+mj-ea"/>
                <a:ea typeface="+mj-ea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6561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运行模式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525719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3026847" y="1989351"/>
            <a:ext cx="16743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925319" y="1946922"/>
            <a:ext cx="16042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230115" y="3052203"/>
            <a:ext cx="87878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单机模式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364024" y="3069106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1028775" y="1992079"/>
            <a:ext cx="132795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50DA364-4D42-744C-AE90-349D7B60E2D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什么是单机模式：定义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9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133231" y="3052203"/>
            <a:ext cx="331236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所有的服务运行一台机器的多个</a:t>
            </a:r>
            <a:r>
              <a:rPr lang="en-US" altLang="zh-CN" sz="2000" dirty="0" err="1">
                <a:solidFill>
                  <a:schemeClr val="tx1"/>
                </a:solidFill>
                <a:latin typeface="+mj-ea"/>
                <a:ea typeface="+mj-ea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6561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运行模式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525719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3026847" y="1989351"/>
            <a:ext cx="16743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925319" y="1946922"/>
            <a:ext cx="16042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230115" y="3052203"/>
            <a:ext cx="87878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伪分布式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364024" y="3069106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1028775" y="1992079"/>
            <a:ext cx="132795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50DA364-4D42-744C-AE90-349D7B60E2D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什么是伪分布式：定义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72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133231" y="3052203"/>
            <a:ext cx="331236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所有的服务运行多台机器的多个</a:t>
            </a:r>
            <a:r>
              <a:rPr lang="en-US" altLang="zh-CN" sz="2000" dirty="0" err="1">
                <a:solidFill>
                  <a:schemeClr val="tx1"/>
                </a:solidFill>
                <a:latin typeface="+mj-ea"/>
                <a:ea typeface="+mj-ea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6561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运行模式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525719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3026847" y="1989351"/>
            <a:ext cx="16743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925319" y="1946922"/>
            <a:ext cx="16042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230115" y="3052203"/>
            <a:ext cx="87878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全分布式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364024" y="3069106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1028775" y="1992079"/>
            <a:ext cx="132795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50DA364-4D42-744C-AE90-349D7B60E2D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什么是全分布式：定义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6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582468" y="1000109"/>
            <a:ext cx="11340081" cy="51751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伪分布式的安装以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伪分布式的安装为基础，因此我们需要检查一下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的安装是否正确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1. 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检查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Java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环境变量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home]#echo $JAVA_HOME  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2.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检查</a:t>
            </a:r>
            <a:r>
              <a:rPr kumimoji="0"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Hadoop</a:t>
            </a:r>
            <a:r>
              <a:rPr kumimoji="0"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环境变量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echo $HADOOP_HOME</a:t>
            </a: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lvl="1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57" y="3112269"/>
            <a:ext cx="8595686" cy="137531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B228278-F5E4-444B-B8E4-1BCFDD9C776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安装环境确认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E60BB-AAD9-D846-9D3D-F47B710F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15" y="5216475"/>
            <a:ext cx="6236897" cy="6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1117</Words>
  <Application>Microsoft Macintosh PowerPoint</Application>
  <PresentationFormat>自定义</PresentationFormat>
  <Paragraphs>223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宋体</vt:lpstr>
      <vt:lpstr>微软雅黑</vt:lpstr>
      <vt:lpstr>Bebas Neue</vt:lpstr>
      <vt:lpstr>Browallia New</vt:lpstr>
      <vt:lpstr>Segoe UI</vt:lpstr>
      <vt:lpstr>Arial</vt:lpstr>
      <vt:lpstr>Calibri</vt:lpstr>
      <vt:lpstr>Calibri Light</vt:lpstr>
      <vt:lpstr>Gill Sans MT</vt:lpstr>
      <vt:lpstr>Impact</vt:lpstr>
      <vt:lpstr>Wingdings</vt:lpstr>
      <vt:lpstr>第一PPT，www.1ppt.com</vt:lpstr>
      <vt:lpstr>主题1</vt:lpstr>
      <vt:lpstr>第11单元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2018-11-02T08:42:53Z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