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17"/>
  </p:notesMasterIdLst>
  <p:handoutMasterIdLst>
    <p:handoutMasterId r:id="rId18"/>
  </p:handoutMasterIdLst>
  <p:sldIdLst>
    <p:sldId id="1653" r:id="rId3"/>
    <p:sldId id="10401" r:id="rId4"/>
    <p:sldId id="10402" r:id="rId5"/>
    <p:sldId id="10442" r:id="rId6"/>
    <p:sldId id="10379" r:id="rId7"/>
    <p:sldId id="10394" r:id="rId8"/>
    <p:sldId id="10395" r:id="rId9"/>
    <p:sldId id="10396" r:id="rId10"/>
    <p:sldId id="10398" r:id="rId11"/>
    <p:sldId id="10397" r:id="rId12"/>
    <p:sldId id="10399" r:id="rId13"/>
    <p:sldId id="10400" r:id="rId14"/>
    <p:sldId id="10403" r:id="rId15"/>
    <p:sldId id="515" r:id="rId1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86159" autoAdjust="0"/>
  </p:normalViewPr>
  <p:slideViewPr>
    <p:cSldViewPr>
      <p:cViewPr varScale="1">
        <p:scale>
          <a:sx n="97" d="100"/>
          <a:sy n="97" d="100"/>
        </p:scale>
        <p:origin x="672" y="192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2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0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44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通过模拟面试的形式，贯彻和覆盖课堂知识点；</a:t>
            </a:r>
          </a:p>
          <a:p>
            <a:r>
              <a:rPr lang="zh-CN" altLang="en-US"/>
              <a:t>替代传统的下课前知识总结。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2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7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8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4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0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7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85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6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3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80151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01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9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19/10/18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31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313809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8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27477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8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5880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82241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12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46</a:t>
            </a:r>
            <a:r>
              <a:rPr lang="zh-CN" altLang="en-US" dirty="0"/>
              <a:t>课</a:t>
            </a:r>
            <a:r>
              <a:rPr lang="en-US" altLang="zh-Hans" dirty="0" err="1"/>
              <a:t>Hbase</a:t>
            </a:r>
            <a:r>
              <a:rPr lang="zh-CN" altLang="en-US" dirty="0"/>
              <a:t>基本操作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29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根据行键与列获取指定的数据：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get '</a:t>
            </a:r>
            <a:r>
              <a:rPr lang="zh-CN" altLang="en-US" dirty="0"/>
              <a:t>表名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行键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{COLUMN=&gt;['</a:t>
            </a:r>
            <a:r>
              <a:rPr lang="zh-CN" altLang="en-US" dirty="0"/>
              <a:t>列族：列名</a:t>
            </a:r>
            <a:r>
              <a:rPr lang="en-US" altLang="zh-CN" dirty="0"/>
              <a:t>']}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F2DB79-3F85-2D40-B035-341AA888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2831464"/>
            <a:ext cx="7391400" cy="12954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54738AEC-3532-164F-8F95-7210A18AC6F6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的使用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30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根据行键与列获取指定版本的数据：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get ‘</a:t>
            </a:r>
            <a:r>
              <a:rPr lang="zh-CN" altLang="en-US" dirty="0"/>
              <a:t>表名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‘</a:t>
            </a:r>
            <a:r>
              <a:rPr lang="zh-CN" altLang="en-US" dirty="0"/>
              <a:t>行键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{COLUMN=&gt;[‘</a:t>
            </a:r>
            <a:r>
              <a:rPr lang="zh-CN" altLang="en-US" dirty="0"/>
              <a:t>列族：列名</a:t>
            </a:r>
            <a:r>
              <a:rPr lang="en-US" altLang="zh-CN" dirty="0"/>
              <a:t>’]},TIMESTAMP=&gt;</a:t>
            </a:r>
            <a:r>
              <a:rPr lang="zh-CN" altLang="en-US" dirty="0"/>
              <a:t>时间戳</a:t>
            </a:r>
            <a:r>
              <a:rPr lang="en-US" altLang="zh-CN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C1BB62-8BE8-A142-9135-606448870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" y="3267077"/>
            <a:ext cx="8636000" cy="11938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FEF7FD2-BE25-2D49-9BF1-48CC44CF1EE0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的使用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68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根据行键与列获取指定版本数量的数据：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get ‘</a:t>
            </a:r>
            <a:r>
              <a:rPr lang="zh-CN" altLang="en-US" dirty="0"/>
              <a:t>表名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‘</a:t>
            </a:r>
            <a:r>
              <a:rPr lang="zh-CN" altLang="en-US" dirty="0"/>
              <a:t>行键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{COLUMN=&gt;[‘</a:t>
            </a:r>
            <a:r>
              <a:rPr lang="zh-CN" altLang="en-US" dirty="0"/>
              <a:t>列族：列名</a:t>
            </a:r>
            <a:r>
              <a:rPr lang="en-US" altLang="zh-CN" dirty="0"/>
              <a:t>’]},</a:t>
            </a:r>
            <a:r>
              <a:rPr lang="en-US" altLang="zh-Hans" dirty="0"/>
              <a:t>VERSIONS</a:t>
            </a:r>
            <a:r>
              <a:rPr lang="en-US" altLang="zh-CN" dirty="0"/>
              <a:t>=&gt;</a:t>
            </a:r>
            <a:r>
              <a:rPr lang="zh-CN" altLang="en-US" dirty="0"/>
              <a:t>版本数量</a:t>
            </a:r>
            <a:r>
              <a:rPr lang="en-US" altLang="zh-CN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63DF58-41AE-5143-8AFC-F7721C177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3062154"/>
            <a:ext cx="7594600" cy="13970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9A2CA4D7-5DBD-DB41-9611-9D0EEB6BB152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的使用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464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 noChangeAspect="1"/>
          </p:cNvGrpSpPr>
          <p:nvPr/>
        </p:nvGrpSpPr>
        <p:grpSpPr bwMode="auto">
          <a:xfrm>
            <a:off x="2109242" y="1279477"/>
            <a:ext cx="2637024" cy="5454707"/>
            <a:chOff x="1892" y="489"/>
            <a:chExt cx="1810" cy="3744"/>
          </a:xfrm>
        </p:grpSpPr>
        <p:sp>
          <p:nvSpPr>
            <p:cNvPr id="13" name="Freeform 17"/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57699" y="1924006"/>
            <a:ext cx="6008898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删除表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命令？</a:t>
            </a:r>
          </a:p>
        </p:txBody>
      </p:sp>
      <p:sp>
        <p:nvSpPr>
          <p:cNvPr id="31" name="Oval 30"/>
          <p:cNvSpPr/>
          <p:nvPr/>
        </p:nvSpPr>
        <p:spPr>
          <a:xfrm>
            <a:off x="5381821" y="1924005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57699" y="2963441"/>
            <a:ext cx="5778488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插入数据命令？</a:t>
            </a:r>
          </a:p>
        </p:txBody>
      </p:sp>
      <p:sp>
        <p:nvSpPr>
          <p:cNvPr id="34" name="Oval 33"/>
          <p:cNvSpPr/>
          <p:nvPr/>
        </p:nvSpPr>
        <p:spPr>
          <a:xfrm>
            <a:off x="5381821" y="2963441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2149021"/>
            <a:ext cx="321451" cy="3214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3206883"/>
            <a:ext cx="321451" cy="321451"/>
          </a:xfrm>
          <a:prstGeom prst="rect">
            <a:avLst/>
          </a:prstGeom>
        </p:spPr>
      </p:pic>
      <p:pic>
        <p:nvPicPr>
          <p:cNvPr id="22" name="Picture 35">
            <a:extLst>
              <a:ext uri="{FF2B5EF4-FFF2-40B4-BE49-F238E27FC236}">
                <a16:creationId xmlns:a16="http://schemas.microsoft.com/office/drawing/2014/main" id="{262ACDCA-7CB4-1341-BEFB-120635361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77" y="3832349"/>
            <a:ext cx="321451" cy="321451"/>
          </a:xfrm>
          <a:prstGeom prst="rect">
            <a:avLst/>
          </a:prstGeom>
        </p:spPr>
      </p:pic>
      <p:sp>
        <p:nvSpPr>
          <p:cNvPr id="23" name="TextBox 29">
            <a:extLst>
              <a:ext uri="{FF2B5EF4-FFF2-40B4-BE49-F238E27FC236}">
                <a16:creationId xmlns:a16="http://schemas.microsoft.com/office/drawing/2014/main" id="{23DBE071-4594-294D-BDB3-2DC77BD33E0C}"/>
              </a:ext>
            </a:extLst>
          </p:cNvPr>
          <p:cNvSpPr txBox="1"/>
          <p:nvPr/>
        </p:nvSpPr>
        <p:spPr>
          <a:xfrm>
            <a:off x="6397141" y="4097911"/>
            <a:ext cx="5192922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根据键获取表数据？</a:t>
            </a:r>
          </a:p>
        </p:txBody>
      </p:sp>
      <p:sp>
        <p:nvSpPr>
          <p:cNvPr id="24" name="Oval 30">
            <a:extLst>
              <a:ext uri="{FF2B5EF4-FFF2-40B4-BE49-F238E27FC236}">
                <a16:creationId xmlns:a16="http://schemas.microsoft.com/office/drawing/2014/main" id="{1552DAA7-9FD4-634C-8B4E-49DE34E9E42B}"/>
              </a:ext>
            </a:extLst>
          </p:cNvPr>
          <p:cNvSpPr/>
          <p:nvPr/>
        </p:nvSpPr>
        <p:spPr>
          <a:xfrm>
            <a:off x="5421263" y="4097910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E02DA0B4-D286-9F49-A476-B249B19124E7}"/>
              </a:ext>
            </a:extLst>
          </p:cNvPr>
          <p:cNvSpPr txBox="1"/>
          <p:nvPr/>
        </p:nvSpPr>
        <p:spPr>
          <a:xfrm>
            <a:off x="6397141" y="5137346"/>
            <a:ext cx="5192922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锁定</a:t>
            </a:r>
            <a:r>
              <a:rPr lang="en-US" altLang="zh-CN" sz="2530" dirty="0" err="1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表命令？</a:t>
            </a:r>
          </a:p>
        </p:txBody>
      </p:sp>
      <p:sp>
        <p:nvSpPr>
          <p:cNvPr id="26" name="Oval 33">
            <a:extLst>
              <a:ext uri="{FF2B5EF4-FFF2-40B4-BE49-F238E27FC236}">
                <a16:creationId xmlns:a16="http://schemas.microsoft.com/office/drawing/2014/main" id="{93B43766-F785-6D4C-B196-1545FD88B5E2}"/>
              </a:ext>
            </a:extLst>
          </p:cNvPr>
          <p:cNvSpPr/>
          <p:nvPr/>
        </p:nvSpPr>
        <p:spPr>
          <a:xfrm>
            <a:off x="5421263" y="5137346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5">
            <a:extLst>
              <a:ext uri="{FF2B5EF4-FFF2-40B4-BE49-F238E27FC236}">
                <a16:creationId xmlns:a16="http://schemas.microsoft.com/office/drawing/2014/main" id="{6F43CBA3-50CA-BC40-8E92-30700732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4322926"/>
            <a:ext cx="321451" cy="321451"/>
          </a:xfrm>
          <a:prstGeom prst="rect">
            <a:avLst/>
          </a:prstGeom>
        </p:spPr>
      </p:pic>
      <p:pic>
        <p:nvPicPr>
          <p:cNvPr id="28" name="Picture 36">
            <a:extLst>
              <a:ext uri="{FF2B5EF4-FFF2-40B4-BE49-F238E27FC236}">
                <a16:creationId xmlns:a16="http://schemas.microsoft.com/office/drawing/2014/main" id="{0D53C84D-9640-674F-9051-8E3E0AF97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5380788"/>
            <a:ext cx="321451" cy="321451"/>
          </a:xfrm>
          <a:prstGeom prst="rect">
            <a:avLst/>
          </a:prstGeom>
        </p:spPr>
      </p:pic>
      <p:sp>
        <p:nvSpPr>
          <p:cNvPr id="29" name="标题 1">
            <a:extLst>
              <a:ext uri="{FF2B5EF4-FFF2-40B4-BE49-F238E27FC236}">
                <a16:creationId xmlns:a16="http://schemas.microsoft.com/office/drawing/2014/main" id="{240C172D-02E2-BF46-8E91-91FAD3198A9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课堂检测</a:t>
            </a:r>
          </a:p>
        </p:txBody>
      </p:sp>
    </p:spTree>
    <p:extLst>
      <p:ext uri="{BB962C8B-B14F-4D97-AF65-F5344CB8AC3E}">
        <p14:creationId xmlns:p14="http://schemas.microsoft.com/office/powerpoint/2010/main" val="32104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402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4285" y="3187065"/>
            <a:ext cx="9079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为什么要学习基本操作</a:t>
            </a:r>
            <a:r>
              <a:rPr lang="zh-CN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274051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244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为什么学</a:t>
            </a:r>
            <a:endParaRPr lang="zh-CN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1048046" y="815443"/>
            <a:ext cx="25407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deficiency of traditional database</a:t>
            </a:r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2318426" y="2500973"/>
            <a:ext cx="7847013" cy="17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zh-CN" sz="3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1</a:t>
            </a:r>
            <a:r>
              <a:rPr kumimoji="0" lang="en-US" altLang="zh-CN" sz="3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.</a:t>
            </a:r>
            <a:r>
              <a:rPr kumimoji="0" lang="zh-CN" altLang="en-US" sz="3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通过命令进行数据库的管理很方便</a:t>
            </a:r>
            <a:endParaRPr kumimoji="0" lang="en-US" altLang="zh-CN" sz="3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4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Han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zh-CN" altLang="en-US" sz="6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sz="6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64749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749" y="1184775"/>
            <a:ext cx="13217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disable 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再删除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Han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9858B8-81C8-1648-9F86-56E83758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6" y="3328293"/>
            <a:ext cx="6731000" cy="26289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DB5A477F-5BF6-0E4A-BD9B-AE66383862B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的使用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8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068" y="1132993"/>
            <a:ext cx="113451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插入修改数据，：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put '</a:t>
            </a:r>
            <a:r>
              <a:rPr lang="zh-CN" altLang="en-US" dirty="0"/>
              <a:t>表名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行键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列族名：列名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值</a:t>
            </a:r>
            <a:r>
              <a:rPr lang="en-US" altLang="zh-CN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如果行键在表里已经存在，并且对应的列里有数据，这种情况就是修改</a:t>
            </a:r>
            <a:endParaRPr lang="en-US" altLang="zh-CN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7A0B6E5-0DFA-6F4D-95F8-D79144CD053A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的使用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50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插入数据，：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put '</a:t>
            </a:r>
            <a:r>
              <a:rPr lang="zh-CN" altLang="en-US" dirty="0"/>
              <a:t>表名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行键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列族名：列名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值</a:t>
            </a:r>
            <a:r>
              <a:rPr lang="en-US" altLang="zh-CN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如果行键在表里已经存在，并且对应的列里有数据，这种情况就是修改</a:t>
            </a:r>
            <a:endParaRPr lang="en-US" altLang="zh-CN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B3D010-507B-924E-AD79-39FF6BB86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3343278"/>
            <a:ext cx="6743700" cy="8636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DC66FC7-AD71-AE41-9178-F4AA4DB046A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的使用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87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put '</a:t>
            </a:r>
            <a:r>
              <a:rPr lang="zh-CN" altLang="en-US" dirty="0"/>
              <a:t>表名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行键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列族名：列名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值</a:t>
            </a:r>
            <a:r>
              <a:rPr lang="en-US" altLang="zh-CN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如果行键在表里已经存在，并且对应的列里有数据，这种情况就是修改</a:t>
            </a:r>
            <a:endParaRPr lang="en-US" altLang="zh-CN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64A4F-D27D-C94E-9B71-4FE6619D5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3608137"/>
            <a:ext cx="7112000" cy="9017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4E46A0CC-8C75-2C48-A36E-C73FD4E01FDF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的使用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369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113451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根据行键获取行全部数据：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get '</a:t>
            </a:r>
            <a:r>
              <a:rPr lang="zh-CN" altLang="en-US" dirty="0"/>
              <a:t>表名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行键</a:t>
            </a:r>
            <a:r>
              <a:rPr lang="en-US" altLang="zh-CN" dirty="0"/>
              <a:t>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F4C30-EFF0-6F4F-9AEE-D89289C36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2970855"/>
            <a:ext cx="7683500" cy="12573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064C491-DFE5-4F4F-BE32-69E9CCEFDB56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的使用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83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412</Words>
  <Application>Microsoft Macintosh PowerPoint</Application>
  <PresentationFormat>自定义</PresentationFormat>
  <Paragraphs>94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宋体</vt:lpstr>
      <vt:lpstr>微软雅黑</vt:lpstr>
      <vt:lpstr>Bebas Neue</vt:lpstr>
      <vt:lpstr>Browallia New</vt:lpstr>
      <vt:lpstr>Malgun Gothic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第12单元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2018-10-19T08:19:30Z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