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30"/>
  </p:notesMasterIdLst>
  <p:sldIdLst>
    <p:sldId id="256" r:id="rId3"/>
    <p:sldId id="264" r:id="rId4"/>
    <p:sldId id="304" r:id="rId5"/>
    <p:sldId id="305" r:id="rId6"/>
    <p:sldId id="302" r:id="rId7"/>
    <p:sldId id="281" r:id="rId8"/>
    <p:sldId id="301" r:id="rId9"/>
    <p:sldId id="306" r:id="rId10"/>
    <p:sldId id="300" r:id="rId11"/>
    <p:sldId id="299" r:id="rId12"/>
    <p:sldId id="291" r:id="rId13"/>
    <p:sldId id="293" r:id="rId14"/>
    <p:sldId id="288" r:id="rId15"/>
    <p:sldId id="294" r:id="rId16"/>
    <p:sldId id="295" r:id="rId17"/>
    <p:sldId id="296" r:id="rId18"/>
    <p:sldId id="303" r:id="rId19"/>
    <p:sldId id="290" r:id="rId20"/>
    <p:sldId id="282" r:id="rId21"/>
    <p:sldId id="292" r:id="rId22"/>
    <p:sldId id="283" r:id="rId23"/>
    <p:sldId id="308" r:id="rId24"/>
    <p:sldId id="285" r:id="rId25"/>
    <p:sldId id="286" r:id="rId26"/>
    <p:sldId id="287" r:id="rId27"/>
    <p:sldId id="280" r:id="rId28"/>
    <p:sldId id="25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604" autoAdjust="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radley-holt.com/2012/11/domain-driven-design-at-zendcon-2012/" TargetMode="External"/><Relationship Id="rId7" Type="http://schemas.openxmlformats.org/officeDocument/2006/relationships/hyperlink" Target="https://vaughnvernon.co/?p=879" TargetMode="External"/><Relationship Id="rId2" Type="http://schemas.openxmlformats.org/officeDocument/2006/relationships/hyperlink" Target="https://www.slideshare.net/WEBtlak/introduction-to-ddd-adam-tipk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t.slideshare.net/shadrik/domain-driven-design-52410778" TargetMode="External"/><Relationship Id="rId5" Type="http://schemas.openxmlformats.org/officeDocument/2006/relationships/hyperlink" Target="https://www.slideshare.net/ChinhNguyen49/modern-software-architecturedomain-models-cqrs-and-event-sourcing-notes" TargetMode="External"/><Relationship Id="rId4" Type="http://schemas.openxmlformats.org/officeDocument/2006/relationships/hyperlink" Target="https://channel9.msdn.com/Events/TechEd/Europe/2014/DEV-B2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Introdução ao </a:t>
            </a:r>
            <a:br>
              <a:rPr lang="pt-BR" dirty="0" smtClean="0"/>
            </a:br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br>
              <a:rPr lang="pt-BR" dirty="0" smtClean="0"/>
            </a:b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Domain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Identifique o seu Core Domain</a:t>
            </a:r>
          </a:p>
          <a:p>
            <a:r>
              <a:rPr lang="pt-BR" dirty="0" smtClean="0"/>
              <a:t>Analise o seu Core Domain</a:t>
            </a:r>
          </a:p>
          <a:p>
            <a:r>
              <a:rPr lang="pt-BR" dirty="0" smtClean="0"/>
              <a:t>Foque os recursos no Core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 sobre DDD </a:t>
            </a:r>
            <a:endParaRPr lang="pt-BR" dirty="0"/>
          </a:p>
        </p:txBody>
      </p:sp>
      <p:sp>
        <p:nvSpPr>
          <p:cNvPr id="4" name="AutoShape 2" descr="https://images-na.ssl-images-amazon.com/images/I/5146azDZjmL._SX358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 descr="C:\git\jambo\docs\DDD\51eO0EhGY3L._SX38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51" y="2204864"/>
            <a:ext cx="2357823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\jambo\docs\DDD\51sZW87slRL._SX37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3" y="2204864"/>
            <a:ext cx="2285088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git\jambo\docs\DDD\5146azDZjmL._SX35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48" y="2204864"/>
            <a:ext cx="2182047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043113"/>
            <a:ext cx="42481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7720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2924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3055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66" y="2708920"/>
            <a:ext cx="6210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“Módulos de mais alto nível não devem depender de módulos de mais baixo nível. Ambos devem depender de abstrações.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Abstrações não devem depender de detalhes. Detalhes devem depender de abstrações.”</a:t>
            </a:r>
          </a:p>
          <a:p>
            <a:endParaRPr lang="pt-BR" dirty="0"/>
          </a:p>
          <a:p>
            <a:pPr marL="0" indent="0" algn="r">
              <a:buNone/>
            </a:pPr>
            <a:r>
              <a:rPr lang="pt-BR" dirty="0" smtClean="0"/>
              <a:t>Robert C.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DDD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Building</a:t>
            </a:r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Blocks</a:t>
            </a:r>
            <a:endParaRPr lang="pt-BR" sz="5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ln w="3175">
            <a:noFill/>
          </a:ln>
        </p:spPr>
        <p:txBody>
          <a:bodyPr numCol="2"/>
          <a:lstStyle/>
          <a:p>
            <a:pPr marL="0" indent="0" algn="ctr">
              <a:buNone/>
            </a:pPr>
            <a:r>
              <a:rPr lang="pt-BR" sz="36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Entidades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Tipos de Valor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*Agregações</a:t>
            </a:r>
          </a:p>
          <a:p>
            <a:pPr algn="ctr"/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Repositórios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Serviços</a:t>
            </a:r>
          </a:p>
          <a:p>
            <a:pPr algn="ctr"/>
            <a:endParaRPr lang="pt-BR" sz="36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Domain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Events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uma Identidade e Estado</a:t>
            </a:r>
          </a:p>
          <a:p>
            <a:r>
              <a:rPr lang="pt-BR" dirty="0" smtClean="0"/>
              <a:t>Persistência</a:t>
            </a:r>
          </a:p>
          <a:p>
            <a:r>
              <a:rPr lang="pt-BR" dirty="0" smtClean="0"/>
              <a:t>Somente uma responsabilidade</a:t>
            </a:r>
          </a:p>
          <a:p>
            <a:r>
              <a:rPr lang="pt-BR" dirty="0" smtClean="0"/>
              <a:t>Pode ser constituída por outras entidades e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Ubíqua</a:t>
            </a:r>
          </a:p>
          <a:p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lang="pt-BR" dirty="0"/>
          </a:p>
          <a:p>
            <a:r>
              <a:rPr lang="pt-BR" dirty="0"/>
              <a:t>Tipos de Domínio</a:t>
            </a:r>
          </a:p>
          <a:p>
            <a:r>
              <a:rPr lang="pt-BR" dirty="0"/>
              <a:t>Core Domain</a:t>
            </a:r>
          </a:p>
          <a:p>
            <a:r>
              <a:rPr lang="pt-BR" dirty="0" smtClean="0"/>
              <a:t>Livros sobre DDD</a:t>
            </a:r>
          </a:p>
          <a:p>
            <a:r>
              <a:rPr lang="pt-BR" dirty="0" smtClean="0"/>
              <a:t>Estilos Arquiteturais</a:t>
            </a:r>
          </a:p>
          <a:p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  <a:p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possuem identidade</a:t>
            </a:r>
          </a:p>
          <a:p>
            <a:r>
              <a:rPr lang="pt-BR" dirty="0" smtClean="0"/>
              <a:t>Imutável</a:t>
            </a:r>
          </a:p>
          <a:p>
            <a:r>
              <a:rPr lang="pt-BR" dirty="0" smtClean="0"/>
              <a:t>Definido pelos seus atributos</a:t>
            </a:r>
          </a:p>
          <a:p>
            <a:r>
              <a:rPr lang="pt-BR" dirty="0" smtClean="0"/>
              <a:t>Regras de negócio fazem parte dos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Agregações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Um grupo de entidades e tipos de valor relacionados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Define um escopo de transação e de tratamento de concorrência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Um </a:t>
            </a:r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terá múltiplas agregações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0" y="3717032"/>
            <a:ext cx="70961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Raiz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entidade pode ser uma agregação raiz</a:t>
            </a:r>
          </a:p>
          <a:p>
            <a:r>
              <a:rPr lang="pt-BR" dirty="0" smtClean="0"/>
              <a:t>Referências externas somente conhecem agregações raiz</a:t>
            </a:r>
          </a:p>
          <a:p>
            <a:r>
              <a:rPr lang="pt-BR" dirty="0" smtClean="0"/>
              <a:t>Persista a agregação raiz e o grafo de objetos relacionados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8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 a persistência de uma agregação</a:t>
            </a:r>
          </a:p>
        </p:txBody>
      </p:sp>
    </p:spTree>
    <p:extLst>
      <p:ext uri="{BB962C8B-B14F-4D97-AF65-F5344CB8AC3E}">
        <p14:creationId xmlns:p14="http://schemas.microsoft.com/office/powerpoint/2010/main" val="7894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e operações que não pertencem </a:t>
            </a:r>
            <a:r>
              <a:rPr lang="pt-BR" dirty="0" err="1" smtClean="0"/>
              <a:t>natualmente</a:t>
            </a:r>
            <a:r>
              <a:rPr lang="pt-BR" dirty="0" smtClean="0"/>
              <a:t> a um objeto de domínio</a:t>
            </a:r>
          </a:p>
          <a:p>
            <a:r>
              <a:rPr lang="pt-BR" dirty="0" smtClean="0"/>
              <a:t>Não guardam estado</a:t>
            </a:r>
          </a:p>
          <a:p>
            <a:r>
              <a:rPr lang="pt-BR" dirty="0" smtClean="0"/>
              <a:t>São imutáveis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Domain </a:t>
            </a:r>
            <a:r>
              <a:rPr lang="pt-BR" dirty="0" err="1" smtClean="0">
                <a:solidFill>
                  <a:schemeClr val="bg1"/>
                </a:solidFill>
              </a:rPr>
              <a:t>Events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vaughnvernon.co/wordpress/wp-content/uploads/2014/10/EventualConsist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888"/>
            <a:ext cx="72009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DDD - Adam </a:t>
            </a:r>
            <a:r>
              <a:rPr lang="en-US" dirty="0" err="1" smtClean="0"/>
              <a:t>Štipák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www.slideshare.net/WEBtlak/introduction-to-ddd-adam-tipk</a:t>
            </a:r>
            <a:endParaRPr lang="pt-BR" dirty="0" smtClean="0"/>
          </a:p>
          <a:p>
            <a:r>
              <a:rPr lang="en-US" dirty="0"/>
              <a:t>Domain-Driven Design at </a:t>
            </a:r>
            <a:r>
              <a:rPr lang="en-US" dirty="0" err="1"/>
              <a:t>ZendCon</a:t>
            </a:r>
            <a:r>
              <a:rPr lang="en-US" dirty="0"/>
              <a:t> </a:t>
            </a:r>
            <a:r>
              <a:rPr lang="en-US" dirty="0" smtClean="0"/>
              <a:t>2012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http://bradley-holt.com/2012/11/domain-driven-design-at-zendcon-2012/</a:t>
            </a:r>
            <a:endParaRPr lang="pt-BR" dirty="0" smtClean="0"/>
          </a:p>
          <a:p>
            <a:r>
              <a:rPr lang="en-US" dirty="0"/>
              <a:t>Architecting and Implementing Domain-Driven Design Patterns with Microsoft .</a:t>
            </a:r>
            <a:r>
              <a:rPr lang="en-US" dirty="0" smtClean="0"/>
              <a:t>NET</a:t>
            </a:r>
            <a:br>
              <a:rPr lang="en-US" dirty="0" smtClean="0"/>
            </a:b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channel9.msdn.com/Events/TechEd/Europe/2014/DEV-B211</a:t>
            </a:r>
            <a:endParaRPr lang="pt-BR" dirty="0" smtClean="0"/>
          </a:p>
          <a:p>
            <a:r>
              <a:rPr lang="en-US" dirty="0"/>
              <a:t>Modern Software Architecture-Domain Models, CQRS, and Event Sourcing </a:t>
            </a:r>
            <a:r>
              <a:rPr lang="en-US" dirty="0" smtClean="0"/>
              <a:t>– Notes</a:t>
            </a:r>
            <a:br>
              <a:rPr lang="en-US" dirty="0" smtClean="0"/>
            </a:b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www.slideshare.net/ChinhNguyen49/modern-software-architecturedomain-models-cqrs-and-event-sourcing-notes</a:t>
            </a:r>
            <a:endParaRPr lang="pt-BR" dirty="0"/>
          </a:p>
          <a:p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smtClean="0"/>
              <a:t>Design</a:t>
            </a:r>
            <a:br>
              <a:rPr lang="pt-BR" dirty="0" smtClean="0"/>
            </a:br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</a:t>
            </a:r>
            <a:r>
              <a:rPr lang="pt-BR" dirty="0" smtClean="0">
                <a:hlinkClick r:id="rId6"/>
              </a:rPr>
              <a:t>pt.slideshare.net/shadrik/domain-driven-design-52410778</a:t>
            </a:r>
            <a:endParaRPr lang="pt-BR" dirty="0" smtClean="0"/>
          </a:p>
          <a:p>
            <a:r>
              <a:rPr lang="en-US" b="1" dirty="0"/>
              <a:t>Modeling Aggregates with DDD and Entity </a:t>
            </a:r>
            <a:r>
              <a:rPr lang="en-US" b="1" dirty="0" smtClean="0"/>
              <a:t>Framework</a:t>
            </a:r>
            <a:br>
              <a:rPr lang="en-US" b="1" dirty="0" smtClean="0"/>
            </a:br>
            <a:r>
              <a:rPr lang="pt-BR" dirty="0" smtClean="0">
                <a:hlinkClick r:id="rId7"/>
              </a:rPr>
              <a:t>https</a:t>
            </a:r>
            <a:r>
              <a:rPr lang="pt-BR" dirty="0">
                <a:hlinkClick r:id="rId7"/>
              </a:rPr>
              <a:t>://vaughnvernon.co/?</a:t>
            </a:r>
            <a:r>
              <a:rPr lang="pt-BR" dirty="0" smtClean="0">
                <a:hlinkClick r:id="rId7"/>
              </a:rPr>
              <a:t>p=879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rma livre 20"/>
          <p:cNvSpPr/>
          <p:nvPr/>
        </p:nvSpPr>
        <p:spPr>
          <a:xfrm>
            <a:off x="3439844" y="2269197"/>
            <a:ext cx="2070964" cy="1800933"/>
          </a:xfrm>
          <a:custGeom>
            <a:avLst/>
            <a:gdLst>
              <a:gd name="connsiteX0" fmla="*/ 1035482 w 2070964"/>
              <a:gd name="connsiteY0" fmla="*/ 0 h 1800933"/>
              <a:gd name="connsiteX1" fmla="*/ 1149687 w 2070964"/>
              <a:gd name="connsiteY1" fmla="*/ 34668 h 1800933"/>
              <a:gd name="connsiteX2" fmla="*/ 2070964 w 2070964"/>
              <a:gd name="connsiteY2" fmla="*/ 900466 h 1800933"/>
              <a:gd name="connsiteX3" fmla="*/ 1149687 w 2070964"/>
              <a:gd name="connsiteY3" fmla="*/ 1766264 h 1800933"/>
              <a:gd name="connsiteX4" fmla="*/ 1035482 w 2070964"/>
              <a:gd name="connsiteY4" fmla="*/ 1800933 h 1800933"/>
              <a:gd name="connsiteX5" fmla="*/ 921278 w 2070964"/>
              <a:gd name="connsiteY5" fmla="*/ 1766264 h 1800933"/>
              <a:gd name="connsiteX6" fmla="*/ 0 w 2070964"/>
              <a:gd name="connsiteY6" fmla="*/ 900466 h 1800933"/>
              <a:gd name="connsiteX7" fmla="*/ 921278 w 2070964"/>
              <a:gd name="connsiteY7" fmla="*/ 34668 h 1800933"/>
              <a:gd name="connsiteX8" fmla="*/ 1035482 w 2070964"/>
              <a:gd name="connsiteY8" fmla="*/ 0 h 180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964" h="1800933">
                <a:moveTo>
                  <a:pt x="1035482" y="0"/>
                </a:moveTo>
                <a:lnTo>
                  <a:pt x="1149687" y="34668"/>
                </a:lnTo>
                <a:cubicBezTo>
                  <a:pt x="1705520" y="222303"/>
                  <a:pt x="2070964" y="540060"/>
                  <a:pt x="2070964" y="900466"/>
                </a:cubicBezTo>
                <a:cubicBezTo>
                  <a:pt x="2070964" y="1260872"/>
                  <a:pt x="1705520" y="1578629"/>
                  <a:pt x="1149687" y="1766264"/>
                </a:cubicBezTo>
                <a:lnTo>
                  <a:pt x="1035482" y="1800933"/>
                </a:lnTo>
                <a:lnTo>
                  <a:pt x="921278" y="1766264"/>
                </a:lnTo>
                <a:cubicBezTo>
                  <a:pt x="365445" y="1578629"/>
                  <a:pt x="0" y="1260872"/>
                  <a:pt x="0" y="900466"/>
                </a:cubicBezTo>
                <a:cubicBezTo>
                  <a:pt x="0" y="540060"/>
                  <a:pt x="365445" y="222303"/>
                  <a:pt x="921278" y="34668"/>
                </a:cubicBezTo>
                <a:lnTo>
                  <a:pt x="1035482" y="0"/>
                </a:lnTo>
                <a:close/>
              </a:path>
            </a:pathLst>
          </a:custGeom>
          <a:solidFill>
            <a:srgbClr val="00B050"/>
          </a:solidFill>
          <a:ln w="38100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000" b="1" kern="1200" dirty="0"/>
          </a:p>
        </p:txBody>
      </p:sp>
      <p:sp>
        <p:nvSpPr>
          <p:cNvPr id="20" name="Forma livre 19"/>
          <p:cNvSpPr/>
          <p:nvPr/>
        </p:nvSpPr>
        <p:spPr>
          <a:xfrm>
            <a:off x="1331640" y="2125545"/>
            <a:ext cx="3143686" cy="2088234"/>
          </a:xfrm>
          <a:custGeom>
            <a:avLst/>
            <a:gdLst>
              <a:gd name="connsiteX0" fmla="*/ 2089584 w 3143686"/>
              <a:gd name="connsiteY0" fmla="*/ 0 h 2088234"/>
              <a:gd name="connsiteX1" fmla="*/ 3085604 w 3143686"/>
              <a:gd name="connsiteY1" fmla="*/ 126019 h 2088234"/>
              <a:gd name="connsiteX2" fmla="*/ 3143686 w 3143686"/>
              <a:gd name="connsiteY2" fmla="*/ 143651 h 2088234"/>
              <a:gd name="connsiteX3" fmla="*/ 3029482 w 3143686"/>
              <a:gd name="connsiteY3" fmla="*/ 178319 h 2088234"/>
              <a:gd name="connsiteX4" fmla="*/ 2108204 w 3143686"/>
              <a:gd name="connsiteY4" fmla="*/ 1044117 h 2088234"/>
              <a:gd name="connsiteX5" fmla="*/ 3029482 w 3143686"/>
              <a:gd name="connsiteY5" fmla="*/ 1909915 h 2088234"/>
              <a:gd name="connsiteX6" fmla="*/ 3143686 w 3143686"/>
              <a:gd name="connsiteY6" fmla="*/ 1944584 h 2088234"/>
              <a:gd name="connsiteX7" fmla="*/ 3085604 w 3143686"/>
              <a:gd name="connsiteY7" fmla="*/ 1962215 h 2088234"/>
              <a:gd name="connsiteX8" fmla="*/ 2089584 w 3143686"/>
              <a:gd name="connsiteY8" fmla="*/ 2088234 h 2088234"/>
              <a:gd name="connsiteX9" fmla="*/ 0 w 3143686"/>
              <a:gd name="connsiteY9" fmla="*/ 1044117 h 2088234"/>
              <a:gd name="connsiteX10" fmla="*/ 2089584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2089584" y="0"/>
                </a:moveTo>
                <a:cubicBezTo>
                  <a:pt x="2450224" y="0"/>
                  <a:pt x="2789524" y="45651"/>
                  <a:pt x="3085604" y="126019"/>
                </a:cubicBezTo>
                <a:lnTo>
                  <a:pt x="3143686" y="143651"/>
                </a:lnTo>
                <a:lnTo>
                  <a:pt x="3029482" y="178319"/>
                </a:lnTo>
                <a:cubicBezTo>
                  <a:pt x="2473649" y="365954"/>
                  <a:pt x="2108204" y="683711"/>
                  <a:pt x="2108204" y="1044117"/>
                </a:cubicBezTo>
                <a:cubicBezTo>
                  <a:pt x="2108204" y="1404523"/>
                  <a:pt x="2473649" y="1722280"/>
                  <a:pt x="3029482" y="1909915"/>
                </a:cubicBezTo>
                <a:lnTo>
                  <a:pt x="3143686" y="1944584"/>
                </a:lnTo>
                <a:lnTo>
                  <a:pt x="3085604" y="1962215"/>
                </a:lnTo>
                <a:cubicBezTo>
                  <a:pt x="2789524" y="2042583"/>
                  <a:pt x="2450224" y="2088234"/>
                  <a:pt x="2089584" y="2088234"/>
                </a:cubicBezTo>
                <a:cubicBezTo>
                  <a:pt x="935539" y="2088234"/>
                  <a:pt x="0" y="1620767"/>
                  <a:pt x="0" y="1044117"/>
                </a:cubicBezTo>
                <a:cubicBezTo>
                  <a:pt x="0" y="467467"/>
                  <a:pt x="935539" y="0"/>
                  <a:pt x="2089584" y="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400" b="1" kern="1200" dirty="0" smtClean="0"/>
              <a:t>Domain </a:t>
            </a:r>
            <a:br>
              <a:rPr lang="pt-BR" sz="2400" b="1" kern="1200" dirty="0" smtClean="0"/>
            </a:br>
            <a:r>
              <a:rPr lang="pt-BR" sz="2400" b="1" kern="1200" dirty="0" smtClean="0"/>
              <a:t>experts</a:t>
            </a:r>
            <a:endParaRPr lang="pt-BR" sz="2400" b="1" kern="1200" dirty="0"/>
          </a:p>
        </p:txBody>
      </p:sp>
      <p:sp>
        <p:nvSpPr>
          <p:cNvPr id="19" name="Forma livre 18"/>
          <p:cNvSpPr/>
          <p:nvPr/>
        </p:nvSpPr>
        <p:spPr>
          <a:xfrm>
            <a:off x="4475326" y="2125545"/>
            <a:ext cx="3143686" cy="2088234"/>
          </a:xfrm>
          <a:custGeom>
            <a:avLst/>
            <a:gdLst>
              <a:gd name="connsiteX0" fmla="*/ 1054102 w 3143686"/>
              <a:gd name="connsiteY0" fmla="*/ 0 h 2088234"/>
              <a:gd name="connsiteX1" fmla="*/ 3143686 w 3143686"/>
              <a:gd name="connsiteY1" fmla="*/ 1044117 h 2088234"/>
              <a:gd name="connsiteX2" fmla="*/ 1054102 w 3143686"/>
              <a:gd name="connsiteY2" fmla="*/ 2088234 h 2088234"/>
              <a:gd name="connsiteX3" fmla="*/ 58082 w 3143686"/>
              <a:gd name="connsiteY3" fmla="*/ 1962215 h 2088234"/>
              <a:gd name="connsiteX4" fmla="*/ 0 w 3143686"/>
              <a:gd name="connsiteY4" fmla="*/ 1944584 h 2088234"/>
              <a:gd name="connsiteX5" fmla="*/ 114205 w 3143686"/>
              <a:gd name="connsiteY5" fmla="*/ 1909915 h 2088234"/>
              <a:gd name="connsiteX6" fmla="*/ 1035482 w 3143686"/>
              <a:gd name="connsiteY6" fmla="*/ 1044117 h 2088234"/>
              <a:gd name="connsiteX7" fmla="*/ 114205 w 3143686"/>
              <a:gd name="connsiteY7" fmla="*/ 178319 h 2088234"/>
              <a:gd name="connsiteX8" fmla="*/ 0 w 3143686"/>
              <a:gd name="connsiteY8" fmla="*/ 143651 h 2088234"/>
              <a:gd name="connsiteX9" fmla="*/ 58082 w 3143686"/>
              <a:gd name="connsiteY9" fmla="*/ 126019 h 2088234"/>
              <a:gd name="connsiteX10" fmla="*/ 1054102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1054102" y="0"/>
                </a:moveTo>
                <a:cubicBezTo>
                  <a:pt x="2208148" y="0"/>
                  <a:pt x="3143686" y="467467"/>
                  <a:pt x="3143686" y="1044117"/>
                </a:cubicBezTo>
                <a:cubicBezTo>
                  <a:pt x="3143686" y="1620767"/>
                  <a:pt x="2208148" y="2088234"/>
                  <a:pt x="1054102" y="2088234"/>
                </a:cubicBezTo>
                <a:cubicBezTo>
                  <a:pt x="693463" y="2088234"/>
                  <a:pt x="354163" y="2042583"/>
                  <a:pt x="58082" y="1962215"/>
                </a:cubicBezTo>
                <a:lnTo>
                  <a:pt x="0" y="1944584"/>
                </a:lnTo>
                <a:lnTo>
                  <a:pt x="114205" y="1909915"/>
                </a:lnTo>
                <a:cubicBezTo>
                  <a:pt x="670038" y="1722280"/>
                  <a:pt x="1035482" y="1404523"/>
                  <a:pt x="1035482" y="1044117"/>
                </a:cubicBezTo>
                <a:cubicBezTo>
                  <a:pt x="1035482" y="683711"/>
                  <a:pt x="670038" y="365954"/>
                  <a:pt x="114205" y="178319"/>
                </a:cubicBezTo>
                <a:lnTo>
                  <a:pt x="0" y="143651"/>
                </a:lnTo>
                <a:lnTo>
                  <a:pt x="58082" y="126019"/>
                </a:lnTo>
                <a:cubicBezTo>
                  <a:pt x="354163" y="45651"/>
                  <a:pt x="693463" y="0"/>
                  <a:pt x="1054102" y="0"/>
                </a:cubicBezTo>
                <a:close/>
              </a:path>
            </a:pathLst>
          </a:cu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algn="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200" b="1" kern="1200" dirty="0"/>
          </a:p>
        </p:txBody>
      </p:sp>
      <p:sp>
        <p:nvSpPr>
          <p:cNvPr id="26" name="Retângulo 25"/>
          <p:cNvSpPr/>
          <p:nvPr/>
        </p:nvSpPr>
        <p:spPr>
          <a:xfrm>
            <a:off x="1305496" y="5085184"/>
            <a:ext cx="672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Palavras e verbos que refletem 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semântica do negócio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limitados a um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contexto.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9949" y="2846496"/>
            <a:ext cx="1556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/>
              <a:t>Equipe de </a:t>
            </a:r>
            <a:br>
              <a:rPr lang="pt-BR" sz="2000" b="1" dirty="0" smtClean="0"/>
            </a:br>
            <a:r>
              <a:rPr lang="pt-BR" sz="2000" b="1" dirty="0" err="1" smtClean="0"/>
              <a:t>Devs</a:t>
            </a:r>
            <a:endParaRPr lang="pt-BR" sz="2000" b="1" dirty="0"/>
          </a:p>
        </p:txBody>
      </p:sp>
      <p:sp>
        <p:nvSpPr>
          <p:cNvPr id="22" name="Retângulo 21"/>
          <p:cNvSpPr/>
          <p:nvPr/>
        </p:nvSpPr>
        <p:spPr>
          <a:xfrm>
            <a:off x="3779912" y="2797005"/>
            <a:ext cx="155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8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1403648" y="2564904"/>
            <a:ext cx="6048672" cy="3168352"/>
          </a:xfrm>
          <a:custGeom>
            <a:avLst/>
            <a:gdLst>
              <a:gd name="connsiteX0" fmla="*/ 0 w 3383280"/>
              <a:gd name="connsiteY0" fmla="*/ 1691640 h 3383279"/>
              <a:gd name="connsiteX1" fmla="*/ 1691640 w 3383280"/>
              <a:gd name="connsiteY1" fmla="*/ 0 h 3383279"/>
              <a:gd name="connsiteX2" fmla="*/ 3383280 w 3383280"/>
              <a:gd name="connsiteY2" fmla="*/ 1691640 h 3383279"/>
              <a:gd name="connsiteX3" fmla="*/ 1691640 w 3383280"/>
              <a:gd name="connsiteY3" fmla="*/ 3383280 h 3383279"/>
              <a:gd name="connsiteX4" fmla="*/ 0 w 3383280"/>
              <a:gd name="connsiteY4" fmla="*/ 1691640 h 338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280" h="3383279">
                <a:moveTo>
                  <a:pt x="0" y="1691640"/>
                </a:moveTo>
                <a:cubicBezTo>
                  <a:pt x="0" y="757373"/>
                  <a:pt x="757373" y="0"/>
                  <a:pt x="1691640" y="0"/>
                </a:cubicBezTo>
                <a:cubicBezTo>
                  <a:pt x="2625907" y="0"/>
                  <a:pt x="3383280" y="757373"/>
                  <a:pt x="3383280" y="1691640"/>
                </a:cubicBezTo>
                <a:cubicBezTo>
                  <a:pt x="3383280" y="2625907"/>
                  <a:pt x="2625907" y="3383280"/>
                  <a:pt x="1691640" y="3383280"/>
                </a:cubicBezTo>
                <a:cubicBezTo>
                  <a:pt x="757373" y="3383280"/>
                  <a:pt x="0" y="2625907"/>
                  <a:pt x="0" y="1691640"/>
                </a:cubicBezTo>
                <a:close/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0121" tIns="398961" rIns="472439" bIns="398961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75166" y="2990306"/>
            <a:ext cx="194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14543" y="4725144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chave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negócio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91680" y="3949923"/>
            <a:ext cx="20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423218" y="394441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DDD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62253" y="5083186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técnicos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300192" y="2241738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 smtClean="0"/>
              <a:t>Técnicos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87209" y="1970197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Aspectos técnicos</a:t>
            </a:r>
            <a:br>
              <a:rPr lang="pt-BR" b="1" dirty="0" smtClean="0"/>
            </a:br>
            <a:r>
              <a:rPr lang="pt-BR" b="1" dirty="0" smtClean="0"/>
              <a:t>da modelagem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8753" y="5470760"/>
            <a:ext cx="257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de negócio que</a:t>
            </a:r>
            <a:br>
              <a:rPr lang="pt-BR" b="1" dirty="0" smtClean="0"/>
            </a:br>
            <a:r>
              <a:rPr lang="pt-BR" b="1" dirty="0" err="1" smtClean="0"/>
              <a:t>devs</a:t>
            </a:r>
            <a:r>
              <a:rPr lang="pt-BR" b="1" dirty="0" smtClean="0"/>
              <a:t> não entendem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848650" y="6004797"/>
            <a:ext cx="22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Conceitos de negócio</a:t>
            </a:r>
            <a:br>
              <a:rPr lang="pt-BR" b="1" dirty="0" smtClean="0"/>
            </a:br>
            <a:r>
              <a:rPr lang="pt-BR" b="1" dirty="0" smtClean="0"/>
              <a:t>que não são o foco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430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Ubíqua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ubíqua é falada dentro de um </a:t>
            </a:r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termos precisam ser claramente definidos, não ambíguos e consistentes.</a:t>
            </a:r>
          </a:p>
          <a:p>
            <a:r>
              <a:rPr lang="pt-BR" dirty="0" smtClean="0"/>
              <a:t>Muito importante numa conversação entre especialistas de domínio e desenvolvedores.</a:t>
            </a:r>
          </a:p>
          <a:p>
            <a:r>
              <a:rPr lang="pt-BR" dirty="0" smtClean="0"/>
              <a:t>A linguagem ubíqua deve evoluir progressivamente.</a:t>
            </a:r>
          </a:p>
          <a:p>
            <a:r>
              <a:rPr lang="pt-BR" dirty="0" smtClean="0"/>
              <a:t>Se a linguagem ubíqua não está clara então há trabalho a ser feito.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755" y="6462628"/>
            <a:ext cx="685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https://martinfowler.com/bliki/BoundedContext.html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" y="1612164"/>
            <a:ext cx="73517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Áreas de domínio exploradas isoladamente</a:t>
            </a:r>
          </a:p>
          <a:p>
            <a:r>
              <a:rPr lang="pt-BR" dirty="0" smtClean="0"/>
              <a:t>Definido ao longo que os requisitos são avaliados e a linguagem construída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ptgmedia.pearsoncmg.com/images/chap5_9780735685352/elementLinks/05fig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4" y="2060848"/>
            <a:ext cx="43053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220072" y="0"/>
            <a:ext cx="3923928" cy="6858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Relacionamentos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Partnership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Shared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Kernel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Open Host Service</a:t>
            </a: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Customer</a:t>
            </a:r>
            <a:r>
              <a:rPr lang="pt-BR" sz="2400" dirty="0" smtClean="0">
                <a:solidFill>
                  <a:schemeClr val="tx1"/>
                </a:solidFill>
              </a:rPr>
              <a:t>/</a:t>
            </a:r>
            <a:r>
              <a:rPr lang="pt-BR" sz="2400" dirty="0" err="1" smtClean="0">
                <a:solidFill>
                  <a:schemeClr val="tx1"/>
                </a:solidFill>
              </a:rPr>
              <a:t>Supplier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Big Ball </a:t>
            </a:r>
            <a:r>
              <a:rPr lang="pt-BR" sz="2400" dirty="0" err="1" smtClean="0">
                <a:solidFill>
                  <a:schemeClr val="tx1"/>
                </a:solidFill>
              </a:rPr>
              <a:t>Of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Mud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Conformist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Anticorruption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Layer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Separate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Ways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Published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Domínio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Modelo pode ser: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O Core Domain</a:t>
            </a:r>
          </a:p>
          <a:p>
            <a:pPr lvl="1"/>
            <a:r>
              <a:rPr lang="pt-BR" dirty="0" smtClean="0"/>
              <a:t>Um Domínio de Suporte</a:t>
            </a:r>
          </a:p>
          <a:p>
            <a:pPr lvl="1"/>
            <a:r>
              <a:rPr lang="pt-BR" dirty="0" smtClean="0"/>
              <a:t>Um Domínio Genérico</a:t>
            </a:r>
          </a:p>
          <a:p>
            <a:pPr lvl="1"/>
            <a:endParaRPr lang="pt-BR" dirty="0"/>
          </a:p>
          <a:p>
            <a:r>
              <a:rPr lang="pt-BR" dirty="0" smtClean="0"/>
              <a:t>Foque o esforço de modelagem no Core Domain</a:t>
            </a:r>
          </a:p>
          <a:p>
            <a:r>
              <a:rPr lang="pt-BR" dirty="0" smtClean="0"/>
              <a:t>Considere outsourcing pra o Domínio de Suporte</a:t>
            </a:r>
          </a:p>
          <a:p>
            <a:r>
              <a:rPr lang="pt-BR" dirty="0" smtClean="0"/>
              <a:t>Adquira Domínios Genéricos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Words>421</Words>
  <Application>Microsoft Office PowerPoint</Application>
  <PresentationFormat>Apresentação na tela (4:3)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Wingdings 2</vt:lpstr>
      <vt:lpstr>HDOfficeLightV0</vt:lpstr>
      <vt:lpstr>Profundidade</vt:lpstr>
      <vt:lpstr>Introdução ao  Domain-Driven-Design DDD</vt:lpstr>
      <vt:lpstr>Agenda</vt:lpstr>
      <vt:lpstr>Linguagem Ubíqua</vt:lpstr>
      <vt:lpstr>Linguagem Ubíqua</vt:lpstr>
      <vt:lpstr>Linguagem Ubíqua</vt:lpstr>
      <vt:lpstr>Bounded Context</vt:lpstr>
      <vt:lpstr>Bounded Context</vt:lpstr>
      <vt:lpstr>Context Map</vt:lpstr>
      <vt:lpstr>Tipos de Domínio</vt:lpstr>
      <vt:lpstr>Core Domain</vt:lpstr>
      <vt:lpstr>Livros sobre DDD </vt:lpstr>
      <vt:lpstr>Estilos Arquiteturais</vt:lpstr>
      <vt:lpstr>Estilos Arquiteturais</vt:lpstr>
      <vt:lpstr>Estilos Arquiteturais</vt:lpstr>
      <vt:lpstr>Estilos Arquiteturais</vt:lpstr>
      <vt:lpstr>Estilos Arquiteturais</vt:lpstr>
      <vt:lpstr>Dependency Inversion Principle</vt:lpstr>
      <vt:lpstr>DDD Building Blocks</vt:lpstr>
      <vt:lpstr>Entidades</vt:lpstr>
      <vt:lpstr>Tipos de Valor</vt:lpstr>
      <vt:lpstr>Agregações</vt:lpstr>
      <vt:lpstr>Agregação Raiz</vt:lpstr>
      <vt:lpstr>Repositórios</vt:lpstr>
      <vt:lpstr>Serviços</vt:lpstr>
      <vt:lpstr>Domain Events</vt:lpstr>
      <vt:lpstr>Dúvidas?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Ivan Paulovich</cp:lastModifiedBy>
  <cp:revision>114</cp:revision>
  <dcterms:created xsi:type="dcterms:W3CDTF">2017-07-20T17:10:26Z</dcterms:created>
  <dcterms:modified xsi:type="dcterms:W3CDTF">2017-07-26T23:12:19Z</dcterms:modified>
</cp:coreProperties>
</file>