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29"/>
  </p:notesMasterIdLst>
  <p:sldIdLst>
    <p:sldId id="256" r:id="rId3"/>
    <p:sldId id="264" r:id="rId4"/>
    <p:sldId id="281" r:id="rId5"/>
    <p:sldId id="284" r:id="rId6"/>
    <p:sldId id="265" r:id="rId7"/>
    <p:sldId id="266" r:id="rId8"/>
    <p:sldId id="283" r:id="rId9"/>
    <p:sldId id="269" r:id="rId10"/>
    <p:sldId id="268" r:id="rId11"/>
    <p:sldId id="257" r:id="rId12"/>
    <p:sldId id="275" r:id="rId13"/>
    <p:sldId id="259" r:id="rId14"/>
    <p:sldId id="277" r:id="rId15"/>
    <p:sldId id="276" r:id="rId16"/>
    <p:sldId id="260" r:id="rId17"/>
    <p:sldId id="278" r:id="rId18"/>
    <p:sldId id="279" r:id="rId19"/>
    <p:sldId id="261" r:id="rId20"/>
    <p:sldId id="282" r:id="rId21"/>
    <p:sldId id="287" r:id="rId22"/>
    <p:sldId id="263" r:id="rId23"/>
    <p:sldId id="288" r:id="rId24"/>
    <p:sldId id="289" r:id="rId25"/>
    <p:sldId id="285" r:id="rId26"/>
    <p:sldId id="280" r:id="rId27"/>
    <p:sldId id="25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4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Dependências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24/07/2017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onfiz/solid-principles-of-oo-design-29397774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lideshare.net/ardalis/refactoring-applications-using-solid-princip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556792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Princípios SOLID de OO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usando </a:t>
            </a:r>
            <a:r>
              <a:rPr lang="pt-BR" dirty="0"/>
              <a:t>.NET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</a:t>
            </a:r>
            <a:r>
              <a:rPr lang="pt-BR" dirty="0" smtClean="0"/>
              <a:t>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OO na</a:t>
            </a:r>
            <a:br>
              <a:rPr lang="pt-BR" dirty="0" smtClean="0"/>
            </a:br>
            <a:r>
              <a:rPr lang="pt-BR" dirty="0" smtClean="0"/>
              <a:t>modelagem de classes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086039" y="1846609"/>
            <a:ext cx="4875233" cy="4060428"/>
            <a:chOff x="2086039" y="1846609"/>
            <a:chExt cx="4875233" cy="4060428"/>
          </a:xfrm>
        </p:grpSpPr>
        <p:sp>
          <p:nvSpPr>
            <p:cNvPr id="5" name="Forma livre 4"/>
            <p:cNvSpPr/>
            <p:nvPr/>
          </p:nvSpPr>
          <p:spPr>
            <a:xfrm>
              <a:off x="3059831" y="1924695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Single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Responsibility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Forma livre 5"/>
            <p:cNvSpPr/>
            <p:nvPr/>
          </p:nvSpPr>
          <p:spPr>
            <a:xfrm>
              <a:off x="2086039" y="1846609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S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Forma livre 6"/>
            <p:cNvSpPr/>
            <p:nvPr/>
          </p:nvSpPr>
          <p:spPr>
            <a:xfrm>
              <a:off x="3059831" y="2744589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Open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Closed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Forma livre 7"/>
            <p:cNvSpPr/>
            <p:nvPr/>
          </p:nvSpPr>
          <p:spPr>
            <a:xfrm>
              <a:off x="2086039" y="2666504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O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3059831" y="3564482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Liskov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Substitution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2086039" y="3486398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L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059831" y="4384377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Interface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Segregation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2086039" y="4306292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I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3059831" y="5204271"/>
              <a:ext cx="3901441" cy="624682"/>
            </a:xfrm>
            <a:custGeom>
              <a:avLst/>
              <a:gdLst>
                <a:gd name="connsiteX0" fmla="*/ 104116 w 624681"/>
                <a:gd name="connsiteY0" fmla="*/ 0 h 3901440"/>
                <a:gd name="connsiteX1" fmla="*/ 520565 w 624681"/>
                <a:gd name="connsiteY1" fmla="*/ 0 h 3901440"/>
                <a:gd name="connsiteX2" fmla="*/ 624681 w 624681"/>
                <a:gd name="connsiteY2" fmla="*/ 104116 h 3901440"/>
                <a:gd name="connsiteX3" fmla="*/ 624681 w 624681"/>
                <a:gd name="connsiteY3" fmla="*/ 3901440 h 3901440"/>
                <a:gd name="connsiteX4" fmla="*/ 624681 w 624681"/>
                <a:gd name="connsiteY4" fmla="*/ 3901440 h 3901440"/>
                <a:gd name="connsiteX5" fmla="*/ 0 w 624681"/>
                <a:gd name="connsiteY5" fmla="*/ 3901440 h 3901440"/>
                <a:gd name="connsiteX6" fmla="*/ 0 w 624681"/>
                <a:gd name="connsiteY6" fmla="*/ 3901440 h 3901440"/>
                <a:gd name="connsiteX7" fmla="*/ 0 w 624681"/>
                <a:gd name="connsiteY7" fmla="*/ 104116 h 3901440"/>
                <a:gd name="connsiteX8" fmla="*/ 104116 w 624681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681" h="3901440">
                  <a:moveTo>
                    <a:pt x="624681" y="650258"/>
                  </a:moveTo>
                  <a:lnTo>
                    <a:pt x="624681" y="3251182"/>
                  </a:lnTo>
                  <a:cubicBezTo>
                    <a:pt x="624681" y="3610310"/>
                    <a:pt x="617217" y="3901437"/>
                    <a:pt x="608010" y="3901437"/>
                  </a:cubicBezTo>
                  <a:lnTo>
                    <a:pt x="0" y="3901437"/>
                  </a:lnTo>
                  <a:lnTo>
                    <a:pt x="0" y="3901437"/>
                  </a:lnTo>
                  <a:lnTo>
                    <a:pt x="0" y="3"/>
                  </a:lnTo>
                  <a:lnTo>
                    <a:pt x="0" y="3"/>
                  </a:lnTo>
                  <a:lnTo>
                    <a:pt x="608010" y="3"/>
                  </a:lnTo>
                  <a:cubicBezTo>
                    <a:pt x="617217" y="3"/>
                    <a:pt x="624681" y="291130"/>
                    <a:pt x="624681" y="650258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1" tIns="70499" rIns="110504" bIns="70500" numCol="1" spcCol="1270" anchor="ctr" anchorCtr="0">
              <a:noAutofit/>
            </a:bodyPr>
            <a:lstStyle/>
            <a:p>
              <a:pPr marL="0" lvl="1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Dependency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Inversion</a:t>
              </a:r>
              <a:r>
                <a:rPr lang="pt-BR" sz="2100" b="1" kern="120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pt-BR" sz="2100" b="1" kern="1200" dirty="0" err="1" smtClean="0">
                  <a:solidFill>
                    <a:schemeClr val="bg1"/>
                  </a:solidFill>
                  <a:effectLst/>
                </a:rPr>
                <a:t>Principle</a:t>
              </a:r>
              <a:endParaRPr lang="pt-BR" sz="21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2086039" y="5126186"/>
              <a:ext cx="973792" cy="780851"/>
            </a:xfrm>
            <a:custGeom>
              <a:avLst/>
              <a:gdLst>
                <a:gd name="connsiteX0" fmla="*/ 0 w 973792"/>
                <a:gd name="connsiteY0" fmla="*/ 130144 h 780851"/>
                <a:gd name="connsiteX1" fmla="*/ 130144 w 973792"/>
                <a:gd name="connsiteY1" fmla="*/ 0 h 780851"/>
                <a:gd name="connsiteX2" fmla="*/ 843648 w 973792"/>
                <a:gd name="connsiteY2" fmla="*/ 0 h 780851"/>
                <a:gd name="connsiteX3" fmla="*/ 973792 w 973792"/>
                <a:gd name="connsiteY3" fmla="*/ 130144 h 780851"/>
                <a:gd name="connsiteX4" fmla="*/ 973792 w 973792"/>
                <a:gd name="connsiteY4" fmla="*/ 650707 h 780851"/>
                <a:gd name="connsiteX5" fmla="*/ 843648 w 973792"/>
                <a:gd name="connsiteY5" fmla="*/ 780851 h 780851"/>
                <a:gd name="connsiteX6" fmla="*/ 130144 w 973792"/>
                <a:gd name="connsiteY6" fmla="*/ 780851 h 780851"/>
                <a:gd name="connsiteX7" fmla="*/ 0 w 973792"/>
                <a:gd name="connsiteY7" fmla="*/ 650707 h 780851"/>
                <a:gd name="connsiteX8" fmla="*/ 0 w 973792"/>
                <a:gd name="connsiteY8" fmla="*/ 130144 h 7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3792" h="780851">
                  <a:moveTo>
                    <a:pt x="0" y="130144"/>
                  </a:moveTo>
                  <a:cubicBezTo>
                    <a:pt x="0" y="58267"/>
                    <a:pt x="58267" y="0"/>
                    <a:pt x="130144" y="0"/>
                  </a:cubicBezTo>
                  <a:lnTo>
                    <a:pt x="843648" y="0"/>
                  </a:lnTo>
                  <a:cubicBezTo>
                    <a:pt x="915525" y="0"/>
                    <a:pt x="973792" y="58267"/>
                    <a:pt x="973792" y="130144"/>
                  </a:cubicBezTo>
                  <a:lnTo>
                    <a:pt x="973792" y="650707"/>
                  </a:lnTo>
                  <a:cubicBezTo>
                    <a:pt x="973792" y="722584"/>
                    <a:pt x="915525" y="780851"/>
                    <a:pt x="843648" y="780851"/>
                  </a:cubicBezTo>
                  <a:lnTo>
                    <a:pt x="130144" y="780851"/>
                  </a:lnTo>
                  <a:cubicBezTo>
                    <a:pt x="58267" y="780851"/>
                    <a:pt x="0" y="722584"/>
                    <a:pt x="0" y="650707"/>
                  </a:cubicBezTo>
                  <a:lnTo>
                    <a:pt x="0" y="13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8" tIns="112413" rIns="186708" bIns="112413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900" kern="1200" dirty="0" smtClean="0">
                  <a:solidFill>
                    <a:schemeClr val="bg1"/>
                  </a:solidFill>
                </a:rPr>
                <a:t>D</a:t>
              </a:r>
              <a:endParaRPr lang="pt-BR" sz="39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12357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/>
              <a:t>Geralmente a versão B é um código melhor</a:t>
            </a:r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1475656" y="4149080"/>
            <a:ext cx="158417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08602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/>
              <a:t>Versão A</a:t>
            </a:r>
            <a:endParaRPr lang="pt-BR" u="sng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257496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/>
              <a:t>Versão B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pt-BR" dirty="0" smtClean="0"/>
              <a:t>Violação do SRP.</a:t>
            </a:r>
            <a:endParaRPr lang="pt-BR" dirty="0"/>
          </a:p>
          <a:p>
            <a:r>
              <a:rPr lang="pt-BR" dirty="0" smtClean="0"/>
              <a:t>Regras de negócio e Persistência quase sempre não devem se misturar.</a:t>
            </a:r>
          </a:p>
          <a:p>
            <a:r>
              <a:rPr lang="pt-BR" dirty="0" smtClean="0"/>
              <a:t>Regras de negócio mudam frequentemente.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uma tarefa muito relevante na modelagem.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Módulos aderentes ao OCP: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400050" lvl="1" indent="0">
              <a:buNone/>
            </a:pPr>
            <a:r>
              <a:rPr lang="pt-BR" dirty="0" smtClean="0"/>
              <a:t>Podemos fazer a classe ter novos e diferentes comportamentos conforme os requisitos são alterados</a:t>
            </a:r>
          </a:p>
          <a:p>
            <a:pPr marL="400050" lvl="1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400050" lvl="1" indent="0">
              <a:buNone/>
            </a:pPr>
            <a:r>
              <a:rPr lang="pt-BR" dirty="0" smtClean="0"/>
              <a:t>O código fonte da classe é inviolável. </a:t>
            </a:r>
            <a:br>
              <a:rPr lang="pt-BR" dirty="0" smtClean="0"/>
            </a:br>
            <a:r>
              <a:rPr lang="pt-BR" dirty="0" smtClean="0"/>
              <a:t>Ninguém é permitido realizar modificações.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91680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053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Fechado para Extensão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06757" y="3501008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09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Aberto para </a:t>
              </a:r>
              <a:r>
                <a:rPr lang="pt-BR" u="sng" dirty="0" smtClean="0"/>
                <a:t>Extensão</a:t>
              </a:r>
              <a:endParaRPr lang="pt-BR" u="sng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88740" y="2852936"/>
            <a:ext cx="696652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PrintManager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Manager);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PrintEmployee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LSP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não devem ser forçados a depender de interfaces que eles não usam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/>
              <a:t>para 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23728" y="3573016"/>
            <a:ext cx="4572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ISP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</a:p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investir em modelagem?</a:t>
            </a:r>
          </a:p>
          <a:p>
            <a:r>
              <a:rPr lang="pt-BR" dirty="0"/>
              <a:t>Sintomas de problemas de m</a:t>
            </a:r>
            <a:r>
              <a:rPr lang="pt-BR" dirty="0" smtClean="0"/>
              <a:t>odelagem</a:t>
            </a:r>
          </a:p>
          <a:p>
            <a:r>
              <a:rPr lang="pt-BR" dirty="0" smtClean="0"/>
              <a:t>O </a:t>
            </a:r>
            <a:r>
              <a:rPr lang="pt-BR" dirty="0" smtClean="0"/>
              <a:t>que é uma boa modelagem?</a:t>
            </a:r>
          </a:p>
          <a:p>
            <a:r>
              <a:rPr lang="pt-BR" dirty="0"/>
              <a:t>Princípios de OO </a:t>
            </a:r>
            <a:r>
              <a:rPr lang="pt-BR" dirty="0" smtClean="0"/>
              <a:t>na modelagem </a:t>
            </a:r>
            <a:r>
              <a:rPr lang="pt-BR" dirty="0"/>
              <a:t>de </a:t>
            </a:r>
            <a:r>
              <a:rPr lang="pt-BR" dirty="0" smtClean="0"/>
              <a:t>classes</a:t>
            </a:r>
          </a:p>
          <a:p>
            <a:r>
              <a:rPr lang="pt-BR" dirty="0"/>
              <a:t>Um breve resumo de modelagem em </a:t>
            </a:r>
            <a:r>
              <a:rPr lang="pt-BR" dirty="0" smtClean="0"/>
              <a:t>OO</a:t>
            </a:r>
          </a:p>
          <a:p>
            <a:r>
              <a:rPr lang="pt-BR" dirty="0" smtClean="0"/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ISP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6878" y="1556792"/>
            <a:ext cx="764319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: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</a:t>
            </a:r>
            <a:r>
              <a:rPr lang="pt-BR" dirty="0" smtClean="0"/>
              <a:t>de implementações </a:t>
            </a:r>
            <a:r>
              <a:rPr lang="pt-BR" dirty="0"/>
              <a:t>concretas.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2939459"/>
            <a:ext cx="748883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7524" y="1554465"/>
            <a:ext cx="8568952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LiveSmtpMailer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3548" y="1484784"/>
            <a:ext cx="8136904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reta 12"/>
          <p:cNvCxnSpPr>
            <a:endCxn id="9" idx="0"/>
          </p:cNvCxnSpPr>
          <p:nvPr/>
        </p:nvCxnSpPr>
        <p:spPr>
          <a:xfrm>
            <a:off x="3887924" y="4221088"/>
            <a:ext cx="0" cy="8892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8" idx="3"/>
          </p:cNvCxnSpPr>
          <p:nvPr/>
        </p:nvCxnSpPr>
        <p:spPr>
          <a:xfrm flipH="1">
            <a:off x="2195736" y="3886200"/>
            <a:ext cx="8640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716016" y="3886200"/>
            <a:ext cx="10081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breve resumo de modelagem em OO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15816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915816" y="1747664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User</a:t>
            </a:r>
            <a:r>
              <a:rPr lang="pt-BR" dirty="0" smtClean="0">
                <a:solidFill>
                  <a:schemeClr val="bg1"/>
                </a:solidFill>
              </a:rPr>
              <a:t>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5816" y="51103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Acesso a Dados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7" idx="2"/>
            <a:endCxn id="6" idx="0"/>
          </p:cNvCxnSpPr>
          <p:nvPr/>
        </p:nvCxnSpPr>
        <p:spPr>
          <a:xfrm>
            <a:off x="3887924" y="2662064"/>
            <a:ext cx="0" cy="766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491227" y="1747664"/>
            <a:ext cx="797159" cy="42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Infraestrutura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51520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Outras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Externas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</p:cNvCxnSpPr>
          <p:nvPr/>
        </p:nvCxnSpPr>
        <p:spPr>
          <a:xfrm>
            <a:off x="4860032" y="5567536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>
            <a:off x="4860032" y="2204864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724128" y="3475630"/>
            <a:ext cx="9361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6" name="Conector de seta reta 35"/>
          <p:cNvCxnSpPr>
            <a:stCxn id="35" idx="3"/>
          </p:cNvCxnSpPr>
          <p:nvPr/>
        </p:nvCxnSpPr>
        <p:spPr>
          <a:xfrm>
            <a:off x="6660232" y="3932830"/>
            <a:ext cx="7920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8" idx="2"/>
            <a:endCxn id="17" idx="2"/>
          </p:cNvCxnSpPr>
          <p:nvPr/>
        </p:nvCxnSpPr>
        <p:spPr>
          <a:xfrm rot="16200000" flipH="1">
            <a:off x="3716049" y="1850978"/>
            <a:ext cx="1681336" cy="6666179"/>
          </a:xfrm>
          <a:prstGeom prst="bentConnector3">
            <a:avLst>
              <a:gd name="adj1" fmla="val 130642"/>
            </a:avLst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http://butunclebob.com/ArticleS.UncleBob.PrinciplesOfOod</a:t>
            </a:r>
            <a:endParaRPr lang="pt-BR" dirty="0" smtClean="0"/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smtClean="0"/>
              <a:t>-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r>
              <a:rPr lang="pt-BR" dirty="0" smtClean="0"/>
              <a:t>, Gary Mc Hall</a:t>
            </a:r>
            <a:endParaRPr lang="pt-BR" dirty="0" smtClean="0"/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www.slideshare.net/confiz/solid-principles-of-oo-design-29397774</a:t>
            </a:r>
            <a:endParaRPr lang="pt-BR" dirty="0" smtClean="0"/>
          </a:p>
          <a:p>
            <a:r>
              <a:rPr lang="en-US" dirty="0"/>
              <a:t>Refactoring Applications using SOLID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www.slideshare.net/ardalis/refactoring-applications-using-solid-principles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491880" y="1825625"/>
            <a:ext cx="5023470" cy="311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“Existem muitas dependências, dependências em todos os lugares”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30" name="Picture 6" descr="https://images-na.ssl-images-amazon.com/images/I/51yHf-4GaSL._SX39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384"/>
            <a:ext cx="2394368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nZPSxLQXL._SX40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384"/>
            <a:ext cx="2480323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68923" y="4942240"/>
            <a:ext cx="650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2002</a:t>
            </a:r>
            <a:br>
              <a:rPr lang="pt-BR" dirty="0" smtClean="0"/>
            </a:br>
            <a:r>
              <a:rPr lang="pt-BR" dirty="0" smtClean="0"/>
              <a:t>PPP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347400" y="4942240"/>
            <a:ext cx="2241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2015 e 2017</a:t>
            </a:r>
            <a:br>
              <a:rPr lang="pt-BR" dirty="0" smtClean="0"/>
            </a:br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(.NET)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6136200" y="5765799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Gary </a:t>
            </a:r>
            <a:r>
              <a:rPr lang="pt-BR" dirty="0" err="1" smtClean="0"/>
              <a:t>McLean</a:t>
            </a:r>
            <a:r>
              <a:rPr lang="pt-BR" dirty="0" smtClean="0"/>
              <a:t> Hall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é a </a:t>
            </a:r>
            <a:r>
              <a:rPr lang="en-US" dirty="0" err="1"/>
              <a:t>modelagem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07675"/>
            <a:ext cx="6086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19671" y="5529016"/>
            <a:ext cx="634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https://martinfowler.com/bliki/DesignStaminaHypothesis.html</a:t>
            </a:r>
          </a:p>
        </p:txBody>
      </p:sp>
    </p:spTree>
    <p:extLst>
      <p:ext uri="{BB962C8B-B14F-4D97-AF65-F5344CB8AC3E}">
        <p14:creationId xmlns:p14="http://schemas.microsoft.com/office/powerpoint/2010/main" val="776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Sintomas de problemas de </a:t>
            </a:r>
            <a:r>
              <a:rPr lang="pt-BR" dirty="0" smtClean="0"/>
              <a:t>modelagem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 numCol="2">
            <a:normAutofit/>
          </a:bodyPr>
          <a:lstStyle/>
          <a:p>
            <a:r>
              <a:rPr lang="pt-BR" dirty="0"/>
              <a:t>Rigidez</a:t>
            </a:r>
          </a:p>
          <a:p>
            <a:pPr marL="342900" lvl="1" indent="0">
              <a:buNone/>
            </a:pPr>
            <a:r>
              <a:rPr lang="pt-BR" dirty="0" smtClean="0"/>
              <a:t>Difícil alterar </a:t>
            </a:r>
            <a:r>
              <a:rPr lang="pt-BR" dirty="0"/>
              <a:t>a </a:t>
            </a:r>
            <a:r>
              <a:rPr lang="pt-BR" dirty="0" smtClean="0"/>
              <a:t>modelagem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Fragilidade</a:t>
            </a:r>
          </a:p>
          <a:p>
            <a:pPr marL="342900" lvl="1" indent="0">
              <a:buNone/>
            </a:pPr>
            <a:r>
              <a:rPr lang="pt-BR" dirty="0" smtClean="0"/>
              <a:t>Modelagem fácil </a:t>
            </a:r>
            <a:r>
              <a:rPr lang="pt-BR" dirty="0"/>
              <a:t>de </a:t>
            </a:r>
            <a:r>
              <a:rPr lang="pt-BR" dirty="0" smtClean="0"/>
              <a:t>quebrar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Imobilidade</a:t>
            </a:r>
          </a:p>
          <a:p>
            <a:pPr marL="342900" lvl="1" indent="0">
              <a:buNone/>
            </a:pPr>
            <a:r>
              <a:rPr lang="pt-BR" dirty="0" smtClean="0"/>
              <a:t>Modelagem difícil de reusar</a:t>
            </a: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Viscosidade</a:t>
            </a:r>
            <a:endParaRPr lang="pt-BR" dirty="0"/>
          </a:p>
          <a:p>
            <a:pPr marL="342900" lvl="1" indent="0">
              <a:buNone/>
            </a:pPr>
            <a:r>
              <a:rPr lang="pt-BR" dirty="0" smtClean="0"/>
              <a:t>Modelagem </a:t>
            </a:r>
            <a:r>
              <a:rPr lang="pt-BR" dirty="0"/>
              <a:t>torna difícil fazer a coisa </a:t>
            </a:r>
            <a:r>
              <a:rPr lang="pt-BR" dirty="0" smtClean="0"/>
              <a:t>certa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Código Intestável</a:t>
            </a:r>
          </a:p>
          <a:p>
            <a:pPr marL="342900" lvl="1" indent="0">
              <a:buNone/>
            </a:pPr>
            <a:r>
              <a:rPr lang="pt-BR" dirty="0"/>
              <a:t>Código que não é testável contém </a:t>
            </a:r>
            <a:r>
              <a:rPr lang="pt-BR" dirty="0" smtClean="0"/>
              <a:t>defeitos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1931</TotalTime>
  <Words>592</Words>
  <Application>Microsoft Office PowerPoint</Application>
  <PresentationFormat>Apresentação na tela (4:3)</PresentationFormat>
  <Paragraphs>212</Paragraphs>
  <Slides>26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HDOfficeLightV0</vt:lpstr>
      <vt:lpstr>Profundidade</vt:lpstr>
      <vt:lpstr>Princípios SOLID de OO  usando .NET</vt:lpstr>
      <vt:lpstr>Agenda</vt:lpstr>
      <vt:lpstr>Um pouco de história</vt:lpstr>
      <vt:lpstr>Um pouco de história</vt:lpstr>
      <vt:lpstr>O que é modelagem de software?</vt:lpstr>
      <vt:lpstr>Por que investir em modelagem?</vt:lpstr>
      <vt:lpstr>Por que investir em modelagem?</vt:lpstr>
      <vt:lpstr>Sintomas de problemas de modelagem</vt:lpstr>
      <vt:lpstr>O que é uma boa modelagem?</vt:lpstr>
      <vt:lpstr>Princípios de OO na modelagem de classes</vt:lpstr>
      <vt:lpstr>Single Responsibility Principle</vt:lpstr>
      <vt:lpstr>Single Responsibility Principle</vt:lpstr>
      <vt:lpstr>Single Responsibility Principle</vt:lpstr>
      <vt:lpstr>Single Responsibility Principle</vt:lpstr>
      <vt:lpstr>Open Closed Principle</vt:lpstr>
      <vt:lpstr>Open Closed Principle</vt:lpstr>
      <vt:lpstr>Open Closed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Um breve resumo de modelagem em OO</vt:lpstr>
      <vt:lpstr>Perguntas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65</cp:revision>
  <dcterms:created xsi:type="dcterms:W3CDTF">2017-07-20T17:10:26Z</dcterms:created>
  <dcterms:modified xsi:type="dcterms:W3CDTF">2017-07-24T13:49:30Z</dcterms:modified>
</cp:coreProperties>
</file>