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8" r:id="rId2"/>
  </p:sldMasterIdLst>
  <p:notesMasterIdLst>
    <p:notesMasterId r:id="rId30"/>
  </p:notesMasterIdLst>
  <p:sldIdLst>
    <p:sldId id="256" r:id="rId3"/>
    <p:sldId id="264" r:id="rId4"/>
    <p:sldId id="302" r:id="rId5"/>
    <p:sldId id="304" r:id="rId6"/>
    <p:sldId id="305" r:id="rId7"/>
    <p:sldId id="281" r:id="rId8"/>
    <p:sldId id="301" r:id="rId9"/>
    <p:sldId id="300" r:id="rId10"/>
    <p:sldId id="299" r:id="rId11"/>
    <p:sldId id="291" r:id="rId12"/>
    <p:sldId id="293" r:id="rId13"/>
    <p:sldId id="288" r:id="rId14"/>
    <p:sldId id="294" r:id="rId15"/>
    <p:sldId id="295" r:id="rId16"/>
    <p:sldId id="296" r:id="rId17"/>
    <p:sldId id="303" r:id="rId18"/>
    <p:sldId id="290" r:id="rId19"/>
    <p:sldId id="292" r:id="rId20"/>
    <p:sldId id="282" r:id="rId21"/>
    <p:sldId id="283" r:id="rId22"/>
    <p:sldId id="284" r:id="rId23"/>
    <p:sldId id="285" r:id="rId24"/>
    <p:sldId id="286" r:id="rId25"/>
    <p:sldId id="287" r:id="rId26"/>
    <p:sldId id="289" r:id="rId27"/>
    <p:sldId id="280" r:id="rId28"/>
    <p:sldId id="258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5604" autoAdjust="0"/>
  </p:normalViewPr>
  <p:slideViewPr>
    <p:cSldViewPr>
      <p:cViewPr>
        <p:scale>
          <a:sx n="75" d="100"/>
          <a:sy n="75" d="100"/>
        </p:scale>
        <p:origin x="-1446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C4B7D-E860-4B95-8646-60DA78D972CD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CE386-37F1-42E2-8A78-E74385306B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2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35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3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048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83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949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435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599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384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340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66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54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6523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619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127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23005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883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8481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5177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119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19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17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66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2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8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8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06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03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17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571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bradley-holt.com/2012/11/domain-driven-design-at-zendcon-2012/" TargetMode="External"/><Relationship Id="rId2" Type="http://schemas.openxmlformats.org/officeDocument/2006/relationships/hyperlink" Target="https://www.slideshare.net/WEBtlak/introduction-to-ddd-adam-tipk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pt.slideshare.net/shadrik/domain-driven-design-52410778" TargetMode="External"/><Relationship Id="rId5" Type="http://schemas.openxmlformats.org/officeDocument/2006/relationships/hyperlink" Target="https://www.slideshare.net/ChinhNguyen49/modern-software-architecturedomain-models-cqrs-and-event-sourcing-notes" TargetMode="External"/><Relationship Id="rId4" Type="http://schemas.openxmlformats.org/officeDocument/2006/relationships/hyperlink" Target="https://channel9.msdn.com/Events/TechEd/Europe/2014/DEV-B21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908720"/>
            <a:ext cx="6858000" cy="187220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Introdução ao </a:t>
            </a:r>
            <a:br>
              <a:rPr lang="pt-BR" dirty="0" smtClean="0"/>
            </a:br>
            <a:r>
              <a:rPr lang="pt-BR" dirty="0" smtClean="0"/>
              <a:t>Domain-</a:t>
            </a:r>
            <a:r>
              <a:rPr lang="pt-BR" dirty="0" err="1" smtClean="0"/>
              <a:t>Driven</a:t>
            </a:r>
            <a:r>
              <a:rPr lang="pt-BR" dirty="0" smtClean="0"/>
              <a:t>-Design</a:t>
            </a:r>
            <a:br>
              <a:rPr lang="pt-BR" dirty="0" smtClean="0"/>
            </a:br>
            <a:r>
              <a:rPr lang="pt-BR" dirty="0" smtClean="0"/>
              <a:t>DDD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429000"/>
            <a:ext cx="6858000" cy="2232248"/>
          </a:xfrm>
        </p:spPr>
        <p:txBody>
          <a:bodyPr>
            <a:normAutofit/>
          </a:bodyPr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Ivan Paulovich</a:t>
            </a:r>
            <a:br>
              <a:rPr lang="pt-BR" dirty="0" smtClean="0"/>
            </a:br>
            <a:r>
              <a:rPr lang="pt-BR" dirty="0" smtClean="0"/>
              <a:t>Arquiteto de Softwares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Banco Olé Consignado – Julho/2017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50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Livros sobre DDD </a:t>
            </a:r>
            <a:endParaRPr lang="pt-BR" dirty="0"/>
          </a:p>
        </p:txBody>
      </p:sp>
      <p:sp>
        <p:nvSpPr>
          <p:cNvPr id="4" name="AutoShape 2" descr="https://images-na.ssl-images-amazon.com/images/I/5146azDZjmL._SX358_BO1,204,203,200_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5" name="Picture 3" descr="C:\git\jambo\docs\DDD\51eO0EhGY3L._SX387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951" y="2204864"/>
            <a:ext cx="2357823" cy="302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git\jambo\docs\DDD\51sZW87slRL._SX375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03" y="2204864"/>
            <a:ext cx="2285088" cy="302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git\jambo\docs\DDD\5146azDZjmL._SX358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248" y="2204864"/>
            <a:ext cx="2182047" cy="302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36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Estilos Arquiteturais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2043113"/>
            <a:ext cx="424815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149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Estilos Arquiteturais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844824"/>
            <a:ext cx="47720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20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Estilos Arquiteturais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88840"/>
            <a:ext cx="292417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46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Estilos Arquiteturais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630555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2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Estilos Arquiteturais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766" y="2708920"/>
            <a:ext cx="62103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12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Dependency</a:t>
            </a:r>
            <a:r>
              <a:rPr lang="pt-BR" dirty="0" smtClean="0"/>
              <a:t> </a:t>
            </a:r>
            <a:r>
              <a:rPr lang="pt-BR" dirty="0" err="1" smtClean="0"/>
              <a:t>Inversion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“Módulos de mais alto nível não devem depender de módulos de mais baixo nível. Ambos devem depender de abstrações.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Abstrações não devem depender de detalhes. Detalhes devem depender de abstrações.”</a:t>
            </a:r>
          </a:p>
          <a:p>
            <a:endParaRPr lang="pt-BR" dirty="0"/>
          </a:p>
          <a:p>
            <a:pPr marL="0" indent="0" algn="r">
              <a:buNone/>
            </a:pPr>
            <a:r>
              <a:rPr lang="pt-BR" dirty="0" smtClean="0"/>
              <a:t>Robert C. Martin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7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DDD </a:t>
            </a:r>
            <a:r>
              <a:rPr lang="pt-BR" sz="5400" b="1" dirty="0" err="1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Building</a:t>
            </a:r>
            <a:r>
              <a:rPr lang="pt-BR" sz="5400" b="1" dirty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pt-BR" sz="5400" b="1" dirty="0" err="1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Blocks</a:t>
            </a:r>
            <a:endParaRPr lang="pt-BR" sz="5400" b="1" dirty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ln w="3175">
            <a:noFill/>
          </a:ln>
        </p:spPr>
        <p:txBody>
          <a:bodyPr numCol="2"/>
          <a:lstStyle/>
          <a:p>
            <a:pPr marL="0" indent="0" algn="ctr">
              <a:buNone/>
            </a:pPr>
            <a:r>
              <a:rPr lang="pt-BR" sz="3600" b="1" dirty="0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* </a:t>
            </a:r>
            <a:r>
              <a:rPr lang="pt-BR" sz="3600" b="1" dirty="0" err="1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Value</a:t>
            </a:r>
            <a:r>
              <a:rPr lang="pt-BR" sz="3600" b="1" dirty="0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pt-BR" sz="3600" b="1" dirty="0" err="1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Objects</a:t>
            </a:r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0" indent="0" algn="ctr">
              <a:buNone/>
            </a:pPr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0" indent="0" algn="ctr">
              <a:buNone/>
            </a:pPr>
            <a:r>
              <a:rPr lang="pt-BR" sz="3600" b="1" dirty="0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* </a:t>
            </a:r>
            <a:r>
              <a:rPr lang="pt-BR" sz="3600" b="1" dirty="0" err="1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Entities</a:t>
            </a:r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0" indent="0" algn="ctr">
              <a:buNone/>
            </a:pPr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0" indent="0" algn="ctr">
              <a:buNone/>
            </a:pPr>
            <a:r>
              <a:rPr lang="pt-BR" sz="3600" b="1" dirty="0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* </a:t>
            </a:r>
            <a:r>
              <a:rPr lang="pt-BR" sz="3600" b="1" dirty="0" err="1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Aggregates</a:t>
            </a:r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0" indent="0" algn="ctr">
              <a:buNone/>
            </a:pPr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0" indent="0" algn="ctr">
              <a:buNone/>
            </a:pPr>
            <a:r>
              <a:rPr lang="pt-BR" sz="3600" b="1" dirty="0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* </a:t>
            </a:r>
            <a:r>
              <a:rPr lang="pt-BR" sz="3600" b="1" dirty="0" err="1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Factories</a:t>
            </a:r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0" indent="0" algn="ctr">
              <a:buNone/>
            </a:pPr>
            <a:r>
              <a:rPr lang="pt-BR" sz="3600" b="1" dirty="0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* </a:t>
            </a:r>
            <a:r>
              <a:rPr lang="pt-BR" sz="3600" b="1" dirty="0" err="1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Repositories</a:t>
            </a:r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0" indent="0" algn="ctr">
              <a:buNone/>
            </a:pPr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0" indent="0" algn="ctr">
              <a:buNone/>
            </a:pPr>
            <a:r>
              <a:rPr lang="pt-BR" sz="3600" b="1" dirty="0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* Services</a:t>
            </a:r>
          </a:p>
          <a:p>
            <a:pPr marL="0" indent="0" algn="ctr">
              <a:buNone/>
            </a:pPr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0" indent="0" algn="ctr">
              <a:buNone/>
            </a:pPr>
            <a:r>
              <a:rPr lang="pt-BR" sz="3600" b="1" dirty="0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* Domain </a:t>
            </a:r>
            <a:r>
              <a:rPr lang="pt-BR" sz="3600" b="1" dirty="0" err="1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Events</a:t>
            </a:r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0" indent="0">
              <a:buNone/>
            </a:pPr>
            <a:endParaRPr lang="pt-BR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383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 smtClean="0"/>
              <a:t>Objects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possuem identidade</a:t>
            </a:r>
          </a:p>
          <a:p>
            <a:r>
              <a:rPr lang="pt-BR" dirty="0" smtClean="0"/>
              <a:t>Imutável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079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Entities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Identidade e Estado</a:t>
            </a:r>
          </a:p>
          <a:p>
            <a:r>
              <a:rPr lang="pt-BR" dirty="0" smtClean="0"/>
              <a:t>Persistência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123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Linguagem Ubíqua</a:t>
            </a:r>
          </a:p>
          <a:p>
            <a:r>
              <a:rPr lang="pt-BR" dirty="0" err="1"/>
              <a:t>Bounded</a:t>
            </a:r>
            <a:r>
              <a:rPr lang="pt-BR" dirty="0"/>
              <a:t> </a:t>
            </a:r>
            <a:r>
              <a:rPr lang="pt-BR" dirty="0" err="1"/>
              <a:t>Context</a:t>
            </a:r>
            <a:endParaRPr lang="pt-BR" dirty="0"/>
          </a:p>
          <a:p>
            <a:r>
              <a:rPr lang="pt-BR" dirty="0"/>
              <a:t>Tipos de Domínio</a:t>
            </a:r>
          </a:p>
          <a:p>
            <a:r>
              <a:rPr lang="pt-BR" dirty="0"/>
              <a:t>Core Domain</a:t>
            </a:r>
          </a:p>
          <a:p>
            <a:r>
              <a:rPr lang="pt-BR" dirty="0" smtClean="0"/>
              <a:t>Livros </a:t>
            </a:r>
            <a:r>
              <a:rPr lang="pt-BR" dirty="0" smtClean="0"/>
              <a:t>sobre DDD</a:t>
            </a:r>
          </a:p>
          <a:p>
            <a:r>
              <a:rPr lang="pt-BR" dirty="0" smtClean="0"/>
              <a:t>Estilos </a:t>
            </a:r>
            <a:r>
              <a:rPr lang="pt-BR" dirty="0" smtClean="0"/>
              <a:t>Arquiteturais</a:t>
            </a:r>
          </a:p>
          <a:p>
            <a:r>
              <a:rPr lang="pt-BR" dirty="0" err="1" smtClean="0"/>
              <a:t>Building</a:t>
            </a:r>
            <a:r>
              <a:rPr lang="pt-BR" dirty="0" smtClean="0"/>
              <a:t> </a:t>
            </a:r>
            <a:r>
              <a:rPr lang="pt-BR" dirty="0" err="1" smtClean="0"/>
              <a:t>Blocks</a:t>
            </a:r>
            <a:endParaRPr lang="pt-BR" dirty="0" smtClean="0"/>
          </a:p>
          <a:p>
            <a:r>
              <a:rPr lang="pt-BR" dirty="0" smtClean="0"/>
              <a:t>Perguntas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42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Aggregates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49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Factories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Criação de entidades complexas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78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Repositories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Abstração da camada de persistência</a:t>
            </a:r>
          </a:p>
          <a:p>
            <a:r>
              <a:rPr lang="pt-BR" dirty="0" smtClean="0"/>
              <a:t>Busca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946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Serviços de domínio</a:t>
            </a:r>
          </a:p>
          <a:p>
            <a:r>
              <a:rPr lang="pt-BR" dirty="0" smtClean="0"/>
              <a:t>Não guardam estado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82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Domain </a:t>
            </a:r>
            <a:r>
              <a:rPr lang="pt-BR" dirty="0" err="1" smtClean="0"/>
              <a:t>Events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2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Anticorruption</a:t>
            </a:r>
            <a:r>
              <a:rPr lang="pt-BR" dirty="0" smtClean="0"/>
              <a:t> </a:t>
            </a:r>
            <a:r>
              <a:rPr lang="pt-BR" dirty="0" err="1" smtClean="0"/>
              <a:t>Layer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94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Perguntas</a:t>
            </a:r>
            <a:endParaRPr lang="en-U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80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The </a:t>
            </a:r>
            <a:r>
              <a:rPr lang="pt-BR" dirty="0" err="1" smtClean="0"/>
              <a:t>Principles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OOD</a:t>
            </a:r>
            <a:br>
              <a:rPr lang="pt-BR" dirty="0" smtClean="0"/>
            </a:b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www.slideshare.net/WEBtlak/introduction-to-ddd-adam-tipk</a:t>
            </a:r>
            <a:endParaRPr lang="pt-BR" dirty="0" smtClean="0"/>
          </a:p>
          <a:p>
            <a:r>
              <a:rPr lang="en-US" dirty="0"/>
              <a:t>Domain-Driven Design at </a:t>
            </a:r>
            <a:r>
              <a:rPr lang="en-US" dirty="0" err="1"/>
              <a:t>ZendCon</a:t>
            </a:r>
            <a:r>
              <a:rPr lang="en-US" dirty="0"/>
              <a:t> </a:t>
            </a:r>
            <a:r>
              <a:rPr lang="en-US" dirty="0" smtClean="0"/>
              <a:t>2012</a:t>
            </a:r>
            <a:br>
              <a:rPr lang="en-US" dirty="0" smtClean="0"/>
            </a:br>
            <a:r>
              <a:rPr lang="pt-BR" dirty="0" smtClean="0">
                <a:hlinkClick r:id="rId3"/>
              </a:rPr>
              <a:t>http://bradley-holt.com/2012/11/domain-driven-design-at-zendcon-2012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r>
              <a:rPr lang="en-US" dirty="0"/>
              <a:t>Architecting and Implementing Domain-Driven Design Patterns with Microsoft .</a:t>
            </a:r>
            <a:r>
              <a:rPr lang="en-US" dirty="0" smtClean="0"/>
              <a:t>NET</a:t>
            </a:r>
            <a:br>
              <a:rPr lang="en-US" dirty="0" smtClean="0"/>
            </a:br>
            <a:r>
              <a:rPr lang="pt-BR" dirty="0" smtClean="0">
                <a:hlinkClick r:id="rId4"/>
              </a:rPr>
              <a:t>https</a:t>
            </a:r>
            <a:r>
              <a:rPr lang="pt-BR" dirty="0">
                <a:hlinkClick r:id="rId4"/>
              </a:rPr>
              <a:t>://</a:t>
            </a:r>
            <a:r>
              <a:rPr lang="pt-BR" dirty="0" smtClean="0">
                <a:hlinkClick r:id="rId4"/>
              </a:rPr>
              <a:t>channel9.msdn.com/Events/TechEd/Europe/2014/DEV-B211</a:t>
            </a:r>
            <a:endParaRPr lang="pt-BR" dirty="0" smtClean="0"/>
          </a:p>
          <a:p>
            <a:r>
              <a:rPr lang="en-US" dirty="0"/>
              <a:t>Modern Software Architecture-Domain Models, CQRS, and Event Sourcing </a:t>
            </a:r>
            <a:r>
              <a:rPr lang="en-US" dirty="0" smtClean="0"/>
              <a:t>– Notes</a:t>
            </a:r>
            <a:br>
              <a:rPr lang="en-US" dirty="0" smtClean="0"/>
            </a:br>
            <a:r>
              <a:rPr lang="pt-BR" dirty="0" smtClean="0">
                <a:hlinkClick r:id="rId5"/>
              </a:rPr>
              <a:t>https</a:t>
            </a:r>
            <a:r>
              <a:rPr lang="pt-BR" dirty="0">
                <a:hlinkClick r:id="rId5"/>
              </a:rPr>
              <a:t>://</a:t>
            </a:r>
            <a:r>
              <a:rPr lang="pt-BR" dirty="0" smtClean="0">
                <a:hlinkClick r:id="rId5"/>
              </a:rPr>
              <a:t>www.slideshare.net/ChinhNguyen49/modern-software-architecturedomain-models-cqrs-and-event-sourcing-notes</a:t>
            </a:r>
            <a:endParaRPr lang="pt-BR" dirty="0"/>
          </a:p>
          <a:p>
            <a:r>
              <a:rPr lang="pt-BR" dirty="0"/>
              <a:t>Domain </a:t>
            </a:r>
            <a:r>
              <a:rPr lang="pt-BR" dirty="0" err="1"/>
              <a:t>Driven</a:t>
            </a:r>
            <a:r>
              <a:rPr lang="pt-BR" dirty="0"/>
              <a:t> </a:t>
            </a:r>
            <a:r>
              <a:rPr lang="pt-BR" dirty="0" smtClean="0"/>
              <a:t>Design</a:t>
            </a:r>
            <a:br>
              <a:rPr lang="pt-BR" dirty="0" smtClean="0"/>
            </a:br>
            <a:r>
              <a:rPr lang="pt-BR" dirty="0" smtClean="0">
                <a:hlinkClick r:id="rId6"/>
              </a:rPr>
              <a:t>https</a:t>
            </a:r>
            <a:r>
              <a:rPr lang="pt-BR" dirty="0">
                <a:hlinkClick r:id="rId6"/>
              </a:rPr>
              <a:t>://</a:t>
            </a:r>
            <a:r>
              <a:rPr lang="pt-BR" dirty="0" smtClean="0">
                <a:hlinkClick r:id="rId6"/>
              </a:rPr>
              <a:t>pt.slideshare.net/shadrik/domain-driven-design-52410778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738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Ubíqua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linguagem ubíqua é falada dentro de um </a:t>
            </a:r>
            <a:r>
              <a:rPr lang="pt-BR" dirty="0" err="1" smtClean="0"/>
              <a:t>Bounded</a:t>
            </a:r>
            <a:r>
              <a:rPr lang="pt-BR" dirty="0" smtClean="0"/>
              <a:t> </a:t>
            </a:r>
            <a:r>
              <a:rPr lang="pt-BR" dirty="0" err="1" smtClean="0"/>
              <a:t>Context</a:t>
            </a:r>
            <a:r>
              <a:rPr lang="pt-BR" dirty="0" smtClean="0"/>
              <a:t>.</a:t>
            </a:r>
          </a:p>
          <a:p>
            <a:r>
              <a:rPr lang="pt-BR" dirty="0" smtClean="0"/>
              <a:t>Os termos precisam ser claramente definidos, não ambíguos e consistentes.</a:t>
            </a:r>
          </a:p>
          <a:p>
            <a:r>
              <a:rPr lang="pt-BR" dirty="0" smtClean="0"/>
              <a:t>Muito importante numa conversação entre especialistas de domínio e desenvolvedores.</a:t>
            </a:r>
          </a:p>
          <a:p>
            <a:r>
              <a:rPr lang="pt-BR" dirty="0" smtClean="0"/>
              <a:t>A linguagem ubíqua deve evoluir progressivamente.</a:t>
            </a:r>
          </a:p>
          <a:p>
            <a:r>
              <a:rPr lang="pt-BR" dirty="0" smtClean="0"/>
              <a:t>Se a linguagem ubíqua não está claro então há trabalho a ser feito.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Linguagem Ubíqua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orma livre 8"/>
          <p:cNvSpPr/>
          <p:nvPr/>
        </p:nvSpPr>
        <p:spPr>
          <a:xfrm>
            <a:off x="1305496" y="1988840"/>
            <a:ext cx="4179168" cy="2520280"/>
          </a:xfrm>
          <a:custGeom>
            <a:avLst/>
            <a:gdLst>
              <a:gd name="connsiteX0" fmla="*/ 0 w 3383280"/>
              <a:gd name="connsiteY0" fmla="*/ 1691640 h 3383279"/>
              <a:gd name="connsiteX1" fmla="*/ 1691640 w 3383280"/>
              <a:gd name="connsiteY1" fmla="*/ 0 h 3383279"/>
              <a:gd name="connsiteX2" fmla="*/ 3383280 w 3383280"/>
              <a:gd name="connsiteY2" fmla="*/ 1691640 h 3383279"/>
              <a:gd name="connsiteX3" fmla="*/ 1691640 w 3383280"/>
              <a:gd name="connsiteY3" fmla="*/ 3383280 h 3383279"/>
              <a:gd name="connsiteX4" fmla="*/ 0 w 3383280"/>
              <a:gd name="connsiteY4" fmla="*/ 1691640 h 3383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3280" h="3383279">
                <a:moveTo>
                  <a:pt x="0" y="1691640"/>
                </a:moveTo>
                <a:cubicBezTo>
                  <a:pt x="0" y="757373"/>
                  <a:pt x="757373" y="0"/>
                  <a:pt x="1691640" y="0"/>
                </a:cubicBezTo>
                <a:cubicBezTo>
                  <a:pt x="2625907" y="0"/>
                  <a:pt x="3383280" y="757373"/>
                  <a:pt x="3383280" y="1691640"/>
                </a:cubicBezTo>
                <a:cubicBezTo>
                  <a:pt x="3383280" y="2625907"/>
                  <a:pt x="2625907" y="3383280"/>
                  <a:pt x="1691640" y="3383280"/>
                </a:cubicBezTo>
                <a:cubicBezTo>
                  <a:pt x="757373" y="3383280"/>
                  <a:pt x="0" y="2625907"/>
                  <a:pt x="0" y="1691640"/>
                </a:cubicBezTo>
                <a:close/>
              </a:path>
            </a:pathLst>
          </a:custGeom>
          <a:solidFill>
            <a:srgbClr val="7030A0"/>
          </a:solidFill>
          <a:ln w="190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72440" tIns="398961" rIns="960120" bIns="398961" numCol="1" spcCol="1270" anchor="ctr" anchorCtr="0">
            <a:noAutofit/>
          </a:bodyPr>
          <a:lstStyle/>
          <a:p>
            <a:pPr lvl="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3200" b="1" kern="1200" dirty="0" smtClean="0"/>
              <a:t>Domain </a:t>
            </a:r>
            <a:br>
              <a:rPr lang="pt-BR" sz="3200" b="1" kern="1200" dirty="0" smtClean="0"/>
            </a:br>
            <a:r>
              <a:rPr lang="pt-BR" sz="3200" b="1" kern="1200" dirty="0" smtClean="0"/>
              <a:t>experts</a:t>
            </a:r>
            <a:endParaRPr lang="pt-BR" sz="3200" b="1" kern="1200" dirty="0"/>
          </a:p>
        </p:txBody>
      </p:sp>
      <p:sp>
        <p:nvSpPr>
          <p:cNvPr id="10" name="Forma livre 9"/>
          <p:cNvSpPr/>
          <p:nvPr/>
        </p:nvSpPr>
        <p:spPr>
          <a:xfrm>
            <a:off x="3609752" y="1988840"/>
            <a:ext cx="4104456" cy="2546176"/>
          </a:xfrm>
          <a:custGeom>
            <a:avLst/>
            <a:gdLst>
              <a:gd name="connsiteX0" fmla="*/ 0 w 3383280"/>
              <a:gd name="connsiteY0" fmla="*/ 1691640 h 3383279"/>
              <a:gd name="connsiteX1" fmla="*/ 1691640 w 3383280"/>
              <a:gd name="connsiteY1" fmla="*/ 0 h 3383279"/>
              <a:gd name="connsiteX2" fmla="*/ 3383280 w 3383280"/>
              <a:gd name="connsiteY2" fmla="*/ 1691640 h 3383279"/>
              <a:gd name="connsiteX3" fmla="*/ 1691640 w 3383280"/>
              <a:gd name="connsiteY3" fmla="*/ 3383280 h 3383279"/>
              <a:gd name="connsiteX4" fmla="*/ 0 w 3383280"/>
              <a:gd name="connsiteY4" fmla="*/ 1691640 h 3383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3280" h="3383279">
                <a:moveTo>
                  <a:pt x="0" y="1691640"/>
                </a:moveTo>
                <a:cubicBezTo>
                  <a:pt x="0" y="757373"/>
                  <a:pt x="757373" y="0"/>
                  <a:pt x="1691640" y="0"/>
                </a:cubicBezTo>
                <a:cubicBezTo>
                  <a:pt x="2625907" y="0"/>
                  <a:pt x="3383280" y="757373"/>
                  <a:pt x="3383280" y="1691640"/>
                </a:cubicBezTo>
                <a:cubicBezTo>
                  <a:pt x="3383280" y="2625907"/>
                  <a:pt x="2625907" y="3383280"/>
                  <a:pt x="1691640" y="3383280"/>
                </a:cubicBezTo>
                <a:cubicBezTo>
                  <a:pt x="757373" y="3383280"/>
                  <a:pt x="0" y="2625907"/>
                  <a:pt x="0" y="1691640"/>
                </a:cubicBezTo>
                <a:close/>
              </a:path>
            </a:pathLst>
          </a:custGeom>
          <a:solidFill>
            <a:srgbClr val="FFFF00">
              <a:alpha val="60000"/>
            </a:srgbClr>
          </a:solidFill>
          <a:ln w="28575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960121" tIns="398961" rIns="472439" bIns="398961" numCol="1" spcCol="1270" anchor="ctr" anchorCtr="0">
            <a:noAutofit/>
          </a:bodyPr>
          <a:lstStyle/>
          <a:p>
            <a:pPr lvl="0" algn="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3200" b="1" kern="1200" dirty="0" err="1" smtClean="0">
                <a:solidFill>
                  <a:schemeClr val="bg1"/>
                </a:solidFill>
              </a:rPr>
              <a:t>Devs</a:t>
            </a:r>
            <a:endParaRPr lang="pt-BR" sz="3200" b="1" kern="1200" dirty="0">
              <a:solidFill>
                <a:schemeClr val="bg1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897784" y="2925814"/>
            <a:ext cx="130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</a:t>
            </a:r>
            <a:b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Ubíqua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1305496" y="5085184"/>
            <a:ext cx="6722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Palavras e verbos que refletem a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semântica do negócio </a:t>
            </a:r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limitados a um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contexto.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983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Linguagem Ubíqua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orma livre 6"/>
          <p:cNvSpPr/>
          <p:nvPr/>
        </p:nvSpPr>
        <p:spPr>
          <a:xfrm>
            <a:off x="1403648" y="2564904"/>
            <a:ext cx="6048672" cy="3168352"/>
          </a:xfrm>
          <a:custGeom>
            <a:avLst/>
            <a:gdLst>
              <a:gd name="connsiteX0" fmla="*/ 0 w 3383280"/>
              <a:gd name="connsiteY0" fmla="*/ 1691640 h 3383279"/>
              <a:gd name="connsiteX1" fmla="*/ 1691640 w 3383280"/>
              <a:gd name="connsiteY1" fmla="*/ 0 h 3383279"/>
              <a:gd name="connsiteX2" fmla="*/ 3383280 w 3383280"/>
              <a:gd name="connsiteY2" fmla="*/ 1691640 h 3383279"/>
              <a:gd name="connsiteX3" fmla="*/ 1691640 w 3383280"/>
              <a:gd name="connsiteY3" fmla="*/ 3383280 h 3383279"/>
              <a:gd name="connsiteX4" fmla="*/ 0 w 3383280"/>
              <a:gd name="connsiteY4" fmla="*/ 1691640 h 3383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3280" h="3383279">
                <a:moveTo>
                  <a:pt x="0" y="1691640"/>
                </a:moveTo>
                <a:cubicBezTo>
                  <a:pt x="0" y="757373"/>
                  <a:pt x="757373" y="0"/>
                  <a:pt x="1691640" y="0"/>
                </a:cubicBezTo>
                <a:cubicBezTo>
                  <a:pt x="2625907" y="0"/>
                  <a:pt x="3383280" y="757373"/>
                  <a:pt x="3383280" y="1691640"/>
                </a:cubicBezTo>
                <a:cubicBezTo>
                  <a:pt x="3383280" y="2625907"/>
                  <a:pt x="2625907" y="3383280"/>
                  <a:pt x="1691640" y="3383280"/>
                </a:cubicBezTo>
                <a:cubicBezTo>
                  <a:pt x="757373" y="3383280"/>
                  <a:pt x="0" y="2625907"/>
                  <a:pt x="0" y="1691640"/>
                </a:cubicBezTo>
                <a:close/>
              </a:path>
            </a:pathLst>
          </a:cu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960121" tIns="398961" rIns="472439" bIns="398961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24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475166" y="2990306"/>
            <a:ext cx="1948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</a:t>
            </a:r>
            <a:b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Ubíqua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914543" y="4725144"/>
            <a:ext cx="179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Conceitos chave</a:t>
            </a:r>
            <a:br>
              <a:rPr lang="pt-BR" b="1" dirty="0" smtClean="0"/>
            </a:br>
            <a:r>
              <a:rPr lang="pt-BR" b="1" dirty="0" smtClean="0"/>
              <a:t>de negócio</a:t>
            </a:r>
            <a:endParaRPr lang="pt-BR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691680" y="3949923"/>
            <a:ext cx="2028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Nomes dos </a:t>
            </a:r>
            <a:br>
              <a:rPr lang="pt-BR" b="1" dirty="0" smtClean="0"/>
            </a:br>
            <a:r>
              <a:rPr lang="pt-BR" b="1" dirty="0" err="1" smtClean="0"/>
              <a:t>Bounded</a:t>
            </a:r>
            <a:r>
              <a:rPr lang="pt-BR" b="1" dirty="0" smtClean="0"/>
              <a:t> </a:t>
            </a:r>
            <a:r>
              <a:rPr lang="pt-BR" b="1" dirty="0" err="1" smtClean="0"/>
              <a:t>Contexts</a:t>
            </a:r>
            <a:endParaRPr lang="pt-BR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423218" y="3944413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DDD </a:t>
            </a:r>
            <a:r>
              <a:rPr lang="pt-BR" b="1" dirty="0" err="1" smtClean="0"/>
              <a:t>Patterns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31291" y="2102328"/>
            <a:ext cx="179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Termos técnicos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714518" y="5275306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Design </a:t>
            </a:r>
            <a:r>
              <a:rPr lang="pt-BR" b="1" dirty="0" err="1" smtClean="0"/>
              <a:t>Patterns</a:t>
            </a:r>
            <a:r>
              <a:rPr lang="pt-BR" b="1" dirty="0" smtClean="0"/>
              <a:t> </a:t>
            </a:r>
            <a:br>
              <a:rPr lang="pt-BR" b="1" dirty="0" smtClean="0"/>
            </a:br>
            <a:r>
              <a:rPr lang="pt-BR" b="1" dirty="0" smtClean="0"/>
              <a:t>Técnicos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987208" y="1970197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Aspectos técnicos</a:t>
            </a:r>
            <a:br>
              <a:rPr lang="pt-BR" b="1" dirty="0" smtClean="0"/>
            </a:br>
            <a:r>
              <a:rPr lang="pt-BR" b="1" dirty="0" smtClean="0"/>
              <a:t>da modelagem</a:t>
            </a:r>
            <a:endParaRPr lang="pt-BR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83568" y="5733256"/>
            <a:ext cx="2571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Termos de negócio que</a:t>
            </a:r>
            <a:br>
              <a:rPr lang="pt-BR" b="1" dirty="0" smtClean="0"/>
            </a:br>
            <a:r>
              <a:rPr lang="pt-BR" b="1" dirty="0" err="1" smtClean="0"/>
              <a:t>devs</a:t>
            </a:r>
            <a:r>
              <a:rPr lang="pt-BR" b="1" dirty="0" smtClean="0"/>
              <a:t> não entendem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84302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Bounded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Context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3755" y="6462628"/>
            <a:ext cx="685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u="sng" dirty="0">
                <a:solidFill>
                  <a:schemeClr val="bg1"/>
                </a:solidFill>
              </a:rPr>
              <a:t>https://martinfowler.com/bliki/BoundedContext.html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18" y="1612164"/>
            <a:ext cx="7351713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3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Bounded</a:t>
            </a:r>
            <a:r>
              <a:rPr lang="pt-BR" dirty="0" smtClean="0"/>
              <a:t> </a:t>
            </a:r>
            <a:r>
              <a:rPr lang="pt-BR" dirty="0" err="1" smtClean="0"/>
              <a:t>Context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Áreas de domínio exploradas isoladamente</a:t>
            </a:r>
          </a:p>
          <a:p>
            <a:r>
              <a:rPr lang="pt-BR" dirty="0" smtClean="0"/>
              <a:t>Definido ao longo que os requisitos são avaliados e a linguagem construída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302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Domínio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Modelo pode ser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O </a:t>
            </a:r>
            <a:r>
              <a:rPr lang="pt-BR" dirty="0" smtClean="0"/>
              <a:t>Core Domain</a:t>
            </a:r>
          </a:p>
          <a:p>
            <a:pPr lvl="1"/>
            <a:r>
              <a:rPr lang="pt-BR" dirty="0" smtClean="0"/>
              <a:t>Um Domínio de Suporte</a:t>
            </a:r>
          </a:p>
          <a:p>
            <a:pPr lvl="1"/>
            <a:r>
              <a:rPr lang="pt-BR" dirty="0" smtClean="0"/>
              <a:t>Um Domínio Genérico</a:t>
            </a:r>
          </a:p>
          <a:p>
            <a:pPr lvl="1"/>
            <a:endParaRPr lang="pt-BR" dirty="0"/>
          </a:p>
          <a:p>
            <a:r>
              <a:rPr lang="pt-BR" dirty="0" smtClean="0"/>
              <a:t>Foque o esforço de modelagem no Core Domain</a:t>
            </a:r>
          </a:p>
          <a:p>
            <a:r>
              <a:rPr lang="pt-BR" dirty="0" smtClean="0"/>
              <a:t>Considere outsourcing pra o Domínio de Suporte</a:t>
            </a:r>
          </a:p>
          <a:p>
            <a:r>
              <a:rPr lang="pt-BR" dirty="0" smtClean="0"/>
              <a:t>Adquira </a:t>
            </a:r>
            <a:r>
              <a:rPr lang="pt-BR" dirty="0" smtClean="0"/>
              <a:t>Domínios Genéricos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9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Core Domain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Identifique o seu Core Domain</a:t>
            </a:r>
          </a:p>
          <a:p>
            <a:r>
              <a:rPr lang="pt-BR" dirty="0" smtClean="0"/>
              <a:t>Analise o seu Core Domain</a:t>
            </a:r>
          </a:p>
          <a:p>
            <a:r>
              <a:rPr lang="pt-BR" dirty="0" smtClean="0"/>
              <a:t>Foque os recursos no Core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fundidade">
  <a:themeElements>
    <a:clrScheme name="Capital Própri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rofundidad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47428100-C732-4B2E-A30A-5273F581A0F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2779</TotalTime>
  <Words>312</Words>
  <Application>Microsoft Office PowerPoint</Application>
  <PresentationFormat>Apresentação na tela (4:3)</PresentationFormat>
  <Paragraphs>100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27</vt:i4>
      </vt:variant>
    </vt:vector>
  </HeadingPairs>
  <TitlesOfParts>
    <vt:vector size="29" baseType="lpstr">
      <vt:lpstr>HDOfficeLightV0</vt:lpstr>
      <vt:lpstr>Profundidade</vt:lpstr>
      <vt:lpstr>Introdução ao  Domain-Driven-Design DDD</vt:lpstr>
      <vt:lpstr>Agenda</vt:lpstr>
      <vt:lpstr>Linguagem Ubíqua</vt:lpstr>
      <vt:lpstr>Linguagem Ubíqua</vt:lpstr>
      <vt:lpstr>Linguagem Ubíqua</vt:lpstr>
      <vt:lpstr>Bounded Context</vt:lpstr>
      <vt:lpstr>Bounded Context</vt:lpstr>
      <vt:lpstr>Tipos de Domínio</vt:lpstr>
      <vt:lpstr>Core Domain</vt:lpstr>
      <vt:lpstr>Livros sobre DDD </vt:lpstr>
      <vt:lpstr>Estilos Arquiteturais</vt:lpstr>
      <vt:lpstr>Estilos Arquiteturais</vt:lpstr>
      <vt:lpstr>Estilos Arquiteturais</vt:lpstr>
      <vt:lpstr>Estilos Arquiteturais</vt:lpstr>
      <vt:lpstr>Estilos Arquiteturais</vt:lpstr>
      <vt:lpstr>Dependency Inversion Principle</vt:lpstr>
      <vt:lpstr>DDD Building Blocks</vt:lpstr>
      <vt:lpstr>Value Objects</vt:lpstr>
      <vt:lpstr>Entities</vt:lpstr>
      <vt:lpstr>Aggregates</vt:lpstr>
      <vt:lpstr>Factories</vt:lpstr>
      <vt:lpstr>Repositories</vt:lpstr>
      <vt:lpstr>Services</vt:lpstr>
      <vt:lpstr>Domain Events</vt:lpstr>
      <vt:lpstr>Anticorruption Layer</vt:lpstr>
      <vt:lpstr>Perguntas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SOLID usando  .NET Core e Visual Studio 2017</dc:title>
  <dc:creator>.</dc:creator>
  <cp:lastModifiedBy>.</cp:lastModifiedBy>
  <cp:revision>106</cp:revision>
  <dcterms:created xsi:type="dcterms:W3CDTF">2017-07-20T17:10:26Z</dcterms:created>
  <dcterms:modified xsi:type="dcterms:W3CDTF">2017-07-25T17:19:04Z</dcterms:modified>
</cp:coreProperties>
</file>