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29"/>
  </p:notesMasterIdLst>
  <p:sldIdLst>
    <p:sldId id="256" r:id="rId3"/>
    <p:sldId id="264" r:id="rId4"/>
    <p:sldId id="281" r:id="rId5"/>
    <p:sldId id="284" r:id="rId6"/>
    <p:sldId id="265" r:id="rId7"/>
    <p:sldId id="266" r:id="rId8"/>
    <p:sldId id="283" r:id="rId9"/>
    <p:sldId id="269" r:id="rId10"/>
    <p:sldId id="268" r:id="rId11"/>
    <p:sldId id="257" r:id="rId12"/>
    <p:sldId id="275" r:id="rId13"/>
    <p:sldId id="259" r:id="rId14"/>
    <p:sldId id="277" r:id="rId15"/>
    <p:sldId id="276" r:id="rId16"/>
    <p:sldId id="260" r:id="rId17"/>
    <p:sldId id="278" r:id="rId18"/>
    <p:sldId id="279" r:id="rId19"/>
    <p:sldId id="261" r:id="rId20"/>
    <p:sldId id="282" r:id="rId21"/>
    <p:sldId id="287" r:id="rId22"/>
    <p:sldId id="263" r:id="rId23"/>
    <p:sldId id="288" r:id="rId24"/>
    <p:sldId id="289" r:id="rId25"/>
    <p:sldId id="285" r:id="rId26"/>
    <p:sldId id="280" r:id="rId27"/>
    <p:sldId id="25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4" autoAdjust="0"/>
  </p:normalViewPr>
  <p:slideViewPr>
    <p:cSldViewPr>
      <p:cViewPr varScale="1">
        <p:scale>
          <a:sx n="70" d="100"/>
          <a:sy n="70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0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Dependências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3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five principles are principles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design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4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CE386-37F1-42E2-8A78-E74385306B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6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25/07/2017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onfiz/solid-principles-of-oo-design-29397774" TargetMode="External"/><Relationship Id="rId2" Type="http://schemas.openxmlformats.org/officeDocument/2006/relationships/hyperlink" Target="http://butunclebob.com/ArticleS.UncleBob.PrinciplesOfOo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lideshare.net/ardalis/refactoring-applications-using-solid-princip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556792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Princípios SOLID de OO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usando </a:t>
            </a:r>
            <a:r>
              <a:rPr lang="pt-BR" dirty="0"/>
              <a:t>.NET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Princípios de</a:t>
            </a:r>
            <a:r>
              <a:rPr lang="pt-BR" dirty="0"/>
              <a:t> </a:t>
            </a:r>
            <a:r>
              <a:rPr lang="pt-BR" dirty="0" smtClean="0"/>
              <a:t>OO na</a:t>
            </a:r>
            <a:br>
              <a:rPr lang="pt-BR" dirty="0" smtClean="0"/>
            </a:br>
            <a:r>
              <a:rPr lang="pt-BR" dirty="0" smtClean="0"/>
              <a:t>modelagem de classes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699792" y="1665287"/>
            <a:ext cx="38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S</a:t>
            </a:r>
            <a:r>
              <a:rPr lang="pt-BR" sz="2000" dirty="0" smtClean="0">
                <a:solidFill>
                  <a:schemeClr val="bg1"/>
                </a:solidFill>
              </a:rPr>
              <a:t>ingle </a:t>
            </a:r>
            <a:r>
              <a:rPr lang="pt-BR" sz="2000" dirty="0" err="1">
                <a:solidFill>
                  <a:schemeClr val="bg1"/>
                </a:solidFill>
              </a:rPr>
              <a:t>Responsibility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699792" y="2669703"/>
            <a:ext cx="38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</a:rPr>
              <a:t>O</a:t>
            </a:r>
            <a:r>
              <a:rPr lang="pt-BR" sz="2000" dirty="0">
                <a:solidFill>
                  <a:schemeClr val="bg1"/>
                </a:solidFill>
              </a:rPr>
              <a:t>pen </a:t>
            </a:r>
            <a:r>
              <a:rPr lang="pt-BR" sz="2000" dirty="0" err="1">
                <a:solidFill>
                  <a:schemeClr val="bg1"/>
                </a:solidFill>
              </a:rPr>
              <a:t>Closed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699792" y="3674119"/>
            <a:ext cx="38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err="1" smtClean="0">
                <a:solidFill>
                  <a:schemeClr val="bg1"/>
                </a:solidFill>
              </a:rPr>
              <a:t>L</a:t>
            </a:r>
            <a:r>
              <a:rPr lang="pt-BR" sz="2000" dirty="0" err="1" smtClean="0">
                <a:solidFill>
                  <a:schemeClr val="bg1"/>
                </a:solidFill>
              </a:rPr>
              <a:t>iskov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Substitution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699792" y="4678535"/>
            <a:ext cx="38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>
                <a:solidFill>
                  <a:schemeClr val="bg1"/>
                </a:solidFill>
              </a:rPr>
              <a:t>I</a:t>
            </a:r>
            <a:r>
              <a:rPr lang="pt-BR" sz="2000" dirty="0">
                <a:solidFill>
                  <a:schemeClr val="bg1"/>
                </a:solidFill>
              </a:rPr>
              <a:t>nterface </a:t>
            </a:r>
            <a:r>
              <a:rPr lang="pt-BR" sz="2000" dirty="0" err="1">
                <a:solidFill>
                  <a:schemeClr val="bg1"/>
                </a:solidFill>
              </a:rPr>
              <a:t>Segregation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699792" y="5682952"/>
            <a:ext cx="38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000" b="1" dirty="0" err="1">
                <a:solidFill>
                  <a:schemeClr val="bg1"/>
                </a:solidFill>
              </a:rPr>
              <a:t>D</a:t>
            </a:r>
            <a:r>
              <a:rPr lang="pt-BR" sz="2000" dirty="0" err="1">
                <a:solidFill>
                  <a:schemeClr val="bg1"/>
                </a:solidFill>
              </a:rPr>
              <a:t>ependency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Inversion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Principle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, e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razão</a:t>
            </a:r>
            <a:r>
              <a:rPr lang="en-US" dirty="0"/>
              <a:t> para </a:t>
            </a:r>
            <a:r>
              <a:rPr lang="en-US" dirty="0" err="1"/>
              <a:t>mudar</a:t>
            </a:r>
            <a:r>
              <a:rPr lang="en-US" dirty="0" smtClean="0"/>
              <a:t>.</a:t>
            </a:r>
            <a:r>
              <a:rPr lang="pt-BR" dirty="0" smtClean="0"/>
              <a:t>” – </a:t>
            </a:r>
            <a:r>
              <a:rPr lang="pt-BR" dirty="0" err="1" smtClean="0"/>
              <a:t>Uncle</a:t>
            </a:r>
            <a:r>
              <a:rPr lang="pt-BR" dirty="0" smtClean="0"/>
              <a:t> Bob</a:t>
            </a:r>
          </a:p>
          <a:p>
            <a:r>
              <a:rPr lang="pt-BR" dirty="0" smtClean="0"/>
              <a:t>Benefício da alta coesão</a:t>
            </a:r>
          </a:p>
          <a:p>
            <a:r>
              <a:rPr lang="pt-BR" dirty="0" smtClean="0"/>
              <a:t>Não é fácil identificar responsabilidades diferentes.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12357"/>
            <a:ext cx="8229600" cy="824955"/>
          </a:xfrm>
        </p:spPr>
        <p:txBody>
          <a:bodyPr>
            <a:normAutofit/>
          </a:bodyPr>
          <a:lstStyle/>
          <a:p>
            <a:r>
              <a:rPr lang="pt-BR" dirty="0" smtClean="0"/>
              <a:t>Geralmente a versão B é um código melhor</a:t>
            </a:r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2362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067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para a direita 18"/>
          <p:cNvSpPr/>
          <p:nvPr/>
        </p:nvSpPr>
        <p:spPr>
          <a:xfrm>
            <a:off x="1475656" y="4149080"/>
            <a:ext cx="1584176" cy="579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808602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/>
              <a:t>Versão A</a:t>
            </a:r>
            <a:endParaRPr lang="pt-BR" u="sng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257496" y="1860848"/>
            <a:ext cx="1536068" cy="60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pt-BR" u="sng" dirty="0" smtClean="0"/>
              <a:t>Versão B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pt-BR" dirty="0" smtClean="0"/>
              <a:t>Violação do SRP.</a:t>
            </a:r>
            <a:endParaRPr lang="pt-BR" dirty="0"/>
          </a:p>
          <a:p>
            <a:r>
              <a:rPr lang="pt-BR" dirty="0" smtClean="0"/>
              <a:t>Regras de negócio e Persistência quase sempre não devem se misturar.</a:t>
            </a:r>
          </a:p>
          <a:p>
            <a:r>
              <a:rPr lang="pt-BR" dirty="0" smtClean="0"/>
              <a:t>Regras de negócio mudam frequentemente.</a:t>
            </a:r>
          </a:p>
          <a:p>
            <a:endParaRPr lang="pt-BR" dirty="0"/>
          </a:p>
          <a:p>
            <a:pPr marL="57150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5604"/>
            <a:ext cx="487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Single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princípio mais simples e a mais difícil de aplicar corretamente.</a:t>
            </a:r>
          </a:p>
          <a:p>
            <a:endParaRPr lang="pt-BR" dirty="0" smtClean="0"/>
          </a:p>
          <a:p>
            <a:r>
              <a:rPr lang="pt-BR" dirty="0" smtClean="0"/>
              <a:t>Identificar e separar uma responsabilidade da outra é uma tarefa muito relevante na modelagem.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SRP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poder </a:t>
            </a:r>
            <a:r>
              <a:rPr lang="pt-BR" dirty="0" smtClean="0"/>
              <a:t>estender </a:t>
            </a:r>
            <a:r>
              <a:rPr lang="pt-BR" dirty="0"/>
              <a:t>o comportamento de uma classe, sem modificá-la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Módulos aderentes ao OCP: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Abertos para extensão</a:t>
            </a:r>
          </a:p>
          <a:p>
            <a:pPr marL="400050" lvl="1" indent="0">
              <a:buNone/>
            </a:pPr>
            <a:r>
              <a:rPr lang="pt-BR" dirty="0" smtClean="0"/>
              <a:t>Podemos fazer a classe ter novos e diferentes comportamentos conforme os requisitos são alterados</a:t>
            </a:r>
          </a:p>
          <a:p>
            <a:pPr marL="400050" lvl="1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Fechados para modificação</a:t>
            </a:r>
          </a:p>
          <a:p>
            <a:pPr marL="400050" lvl="1" indent="0">
              <a:buNone/>
            </a:pPr>
            <a:r>
              <a:rPr lang="pt-BR" dirty="0" smtClean="0"/>
              <a:t>O código fonte da classe é inviolável. </a:t>
            </a:r>
            <a:br>
              <a:rPr lang="pt-BR" dirty="0" smtClean="0"/>
            </a:br>
            <a:r>
              <a:rPr lang="pt-BR" dirty="0" smtClean="0"/>
              <a:t>Ninguém é permitido realizar modificações.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91680" y="1744803"/>
            <a:ext cx="5495925" cy="1010200"/>
            <a:chOff x="1691680" y="1744803"/>
            <a:chExt cx="5495925" cy="1010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40653"/>
              <a:ext cx="549592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912686" y="1744803"/>
              <a:ext cx="30539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Fechado para Extensão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06757" y="3501008"/>
            <a:ext cx="5495925" cy="2097279"/>
            <a:chOff x="1824037" y="4175107"/>
            <a:chExt cx="5495925" cy="209727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7" y="4653136"/>
              <a:ext cx="54959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178316" y="4175107"/>
              <a:ext cx="2909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u="sng" dirty="0"/>
                <a:t>Cliente Aberto para </a:t>
              </a:r>
              <a:r>
                <a:rPr lang="pt-BR" u="sng" dirty="0" smtClean="0"/>
                <a:t>Extensão</a:t>
              </a:r>
              <a:endParaRPr lang="pt-BR" u="sng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OCP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derivadas devem ser substituíveis por suas classes base.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88740" y="2852936"/>
            <a:ext cx="696652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PrintManager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Manager);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printer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PrintEmployee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funcionario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LSP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não devem ser forçados a depender de interfaces que eles não usam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</a:t>
            </a:r>
            <a:r>
              <a:rPr lang="en-US" dirty="0"/>
              <a:t>para 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23728" y="3573016"/>
            <a:ext cx="4572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ISP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</a:p>
          <a:p>
            <a:r>
              <a:rPr lang="pt-BR" dirty="0" smtClean="0"/>
              <a:t>O que é modelagem de software?</a:t>
            </a:r>
          </a:p>
          <a:p>
            <a:r>
              <a:rPr lang="pt-BR" dirty="0" smtClean="0"/>
              <a:t>Por que investir em modelagem?</a:t>
            </a:r>
          </a:p>
          <a:p>
            <a:r>
              <a:rPr lang="pt-BR" dirty="0"/>
              <a:t>Sintomas de problemas de m</a:t>
            </a:r>
            <a:r>
              <a:rPr lang="pt-BR" dirty="0" smtClean="0"/>
              <a:t>odelagem</a:t>
            </a:r>
          </a:p>
          <a:p>
            <a:r>
              <a:rPr lang="pt-BR" dirty="0" smtClean="0"/>
              <a:t>O que é uma boa modelagem?</a:t>
            </a:r>
          </a:p>
          <a:p>
            <a:r>
              <a:rPr lang="pt-BR" dirty="0"/>
              <a:t>Princípios de OO </a:t>
            </a:r>
            <a:r>
              <a:rPr lang="pt-BR" dirty="0" smtClean="0"/>
              <a:t>na modelagem </a:t>
            </a:r>
            <a:r>
              <a:rPr lang="pt-BR" dirty="0"/>
              <a:t>de </a:t>
            </a:r>
            <a:r>
              <a:rPr lang="pt-BR" dirty="0" smtClean="0"/>
              <a:t>classes</a:t>
            </a:r>
          </a:p>
          <a:p>
            <a:r>
              <a:rPr lang="pt-BR" dirty="0"/>
              <a:t>Um breve resumo de modelagem em </a:t>
            </a:r>
            <a:r>
              <a:rPr lang="pt-BR" dirty="0" smtClean="0"/>
              <a:t>OO</a:t>
            </a:r>
          </a:p>
          <a:p>
            <a:r>
              <a:rPr lang="pt-BR" dirty="0" smtClean="0"/>
              <a:t>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ISP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6878" y="1556792"/>
            <a:ext cx="764319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GetById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id);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item);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 :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IReadRepository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IWriteRepository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Depender de abstrações, e não </a:t>
            </a:r>
            <a:r>
              <a:rPr lang="pt-BR" dirty="0" smtClean="0"/>
              <a:t>de implementações </a:t>
            </a:r>
            <a:r>
              <a:rPr lang="pt-BR" dirty="0"/>
              <a:t>concretas.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2939459"/>
            <a:ext cx="748883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7524" y="1554465"/>
            <a:ext cx="8568952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LiveSmtpMailer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from,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subject,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body)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MailMessage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smptClient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smtpClient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3548" y="1484784"/>
            <a:ext cx="8136904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ISendEmail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_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Checkout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emailProvider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"loja@minhaloja.com"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"usuario@minhaloja.com"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Seu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pedido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recebido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"Obrigado!"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237312"/>
            <a:ext cx="9144000" cy="38519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1000">
                <a:schemeClr val="tx2">
                  <a:alpha val="0"/>
                </a:schemeClr>
              </a:gs>
              <a:gs pos="86000">
                <a:schemeClr val="accent3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 smtClean="0">
                <a:solidFill>
                  <a:schemeClr val="bg1"/>
                </a:solidFill>
              </a:rPr>
              <a:t>DIP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de seta reta 12"/>
          <p:cNvCxnSpPr>
            <a:endCxn id="9" idx="0"/>
          </p:cNvCxnSpPr>
          <p:nvPr/>
        </p:nvCxnSpPr>
        <p:spPr>
          <a:xfrm>
            <a:off x="3887924" y="4221088"/>
            <a:ext cx="0" cy="8892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8" idx="3"/>
          </p:cNvCxnSpPr>
          <p:nvPr/>
        </p:nvCxnSpPr>
        <p:spPr>
          <a:xfrm flipH="1">
            <a:off x="2195736" y="3886200"/>
            <a:ext cx="8640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716016" y="3886200"/>
            <a:ext cx="100811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breve resumo de modelagem em OO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915816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915816" y="1747664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User</a:t>
            </a:r>
            <a:r>
              <a:rPr lang="pt-BR" dirty="0" smtClean="0">
                <a:solidFill>
                  <a:schemeClr val="bg1"/>
                </a:solidFill>
              </a:rPr>
              <a:t>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5816" y="5110336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Acesso a Dados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/>
          <p:cNvCxnSpPr>
            <a:stCxn id="7" idx="2"/>
            <a:endCxn id="6" idx="0"/>
          </p:cNvCxnSpPr>
          <p:nvPr/>
        </p:nvCxnSpPr>
        <p:spPr>
          <a:xfrm>
            <a:off x="3887924" y="2662064"/>
            <a:ext cx="0" cy="766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7491227" y="1747664"/>
            <a:ext cx="797159" cy="42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Infraestrutura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51520" y="3429000"/>
            <a:ext cx="19442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Outras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Externas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</p:cNvCxnSpPr>
          <p:nvPr/>
        </p:nvCxnSpPr>
        <p:spPr>
          <a:xfrm>
            <a:off x="4860032" y="5567536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3"/>
          </p:cNvCxnSpPr>
          <p:nvPr/>
        </p:nvCxnSpPr>
        <p:spPr>
          <a:xfrm>
            <a:off x="4860032" y="2204864"/>
            <a:ext cx="25922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724128" y="3475630"/>
            <a:ext cx="9361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6" name="Conector de seta reta 35"/>
          <p:cNvCxnSpPr>
            <a:stCxn id="35" idx="3"/>
          </p:cNvCxnSpPr>
          <p:nvPr/>
        </p:nvCxnSpPr>
        <p:spPr>
          <a:xfrm>
            <a:off x="6660232" y="3932830"/>
            <a:ext cx="7920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8" idx="2"/>
            <a:endCxn id="17" idx="2"/>
          </p:cNvCxnSpPr>
          <p:nvPr/>
        </p:nvCxnSpPr>
        <p:spPr>
          <a:xfrm rot="16200000" flipH="1">
            <a:off x="3716049" y="1850978"/>
            <a:ext cx="1681336" cy="6666179"/>
          </a:xfrm>
          <a:prstGeom prst="bentConnector3">
            <a:avLst>
              <a:gd name="adj1" fmla="val 130642"/>
            </a:avLst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http://butunclebob.com/ArticleS.UncleBob.PrinciplesOfOod</a:t>
            </a:r>
            <a:endParaRPr lang="pt-BR" dirty="0" smtClean="0"/>
          </a:p>
          <a:p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- </a:t>
            </a:r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Coding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design </a:t>
            </a:r>
            <a:r>
              <a:rPr lang="pt-BR" dirty="0" err="1" smtClean="0"/>
              <a:t>patterns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SOLID </a:t>
            </a:r>
            <a:r>
              <a:rPr lang="pt-BR" dirty="0" err="1" smtClean="0"/>
              <a:t>principles</a:t>
            </a:r>
            <a:r>
              <a:rPr lang="pt-BR" dirty="0" smtClean="0"/>
              <a:t>, Gary Mc Hall</a:t>
            </a:r>
          </a:p>
          <a:p>
            <a:r>
              <a:rPr lang="en-US" dirty="0"/>
              <a:t>Solid </a:t>
            </a:r>
            <a:r>
              <a:rPr lang="en-US" dirty="0" smtClean="0"/>
              <a:t>Principles </a:t>
            </a:r>
            <a:r>
              <a:rPr lang="en-US" dirty="0"/>
              <a:t>of </a:t>
            </a:r>
            <a:r>
              <a:rPr lang="en-US" dirty="0" smtClean="0"/>
              <a:t>OO Design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www.slideshare.net/confiz/solid-principles-of-oo-design-29397774</a:t>
            </a:r>
            <a:endParaRPr lang="pt-BR" dirty="0" smtClean="0"/>
          </a:p>
          <a:p>
            <a:r>
              <a:rPr lang="en-US" dirty="0"/>
              <a:t>Refactoring Applications using SOLID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www.slideshare.net/ardalis/refactoring-applications-using-solid-principles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3491880" y="1825625"/>
            <a:ext cx="5023470" cy="311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“Existem muitas dependências, dependências em todos os lugares”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en-US" dirty="0"/>
          </a:p>
        </p:txBody>
      </p:sp>
      <p:pic>
        <p:nvPicPr>
          <p:cNvPr id="1030" name="Picture 6" descr="https://images-na.ssl-images-amazon.com/images/I/51yHf-4GaSL._SX39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384"/>
            <a:ext cx="2394368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nZPSxLQXL._SX40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384"/>
            <a:ext cx="2480323" cy="302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46101"/>
            <a:ext cx="2995068" cy="29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5733256"/>
            <a:ext cx="4082132" cy="9361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Robert C. Martin (</a:t>
            </a:r>
            <a:r>
              <a:rPr lang="pt-BR" dirty="0" err="1" smtClean="0"/>
              <a:t>Uncle</a:t>
            </a:r>
            <a:r>
              <a:rPr lang="pt-BR" dirty="0" smtClean="0"/>
              <a:t> Bob)</a:t>
            </a:r>
            <a:br>
              <a:rPr lang="pt-BR" dirty="0" smtClean="0"/>
            </a:br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90938" y="4942240"/>
            <a:ext cx="1772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1995</a:t>
            </a:r>
            <a:br>
              <a:rPr lang="pt-BR" dirty="0" smtClean="0"/>
            </a:br>
            <a:r>
              <a:rPr lang="pt-BR" dirty="0"/>
              <a:t>Princípios de OO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68923" y="4942240"/>
            <a:ext cx="650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2002</a:t>
            </a:r>
            <a:br>
              <a:rPr lang="pt-BR" dirty="0" smtClean="0"/>
            </a:br>
            <a:r>
              <a:rPr lang="pt-BR" dirty="0" smtClean="0"/>
              <a:t>PPP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347400" y="4942240"/>
            <a:ext cx="2241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2015 e 2017</a:t>
            </a:r>
            <a:br>
              <a:rPr lang="pt-BR" dirty="0" smtClean="0"/>
            </a:br>
            <a:r>
              <a:rPr lang="pt-BR" dirty="0" err="1" smtClean="0"/>
              <a:t>Adaptive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(.NET)</a:t>
            </a:r>
            <a:endParaRPr lang="pt-BR" dirty="0"/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6136200" y="5765799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Gary </a:t>
            </a:r>
            <a:r>
              <a:rPr lang="pt-BR" dirty="0" err="1" smtClean="0"/>
              <a:t>McLean</a:t>
            </a:r>
            <a:r>
              <a:rPr lang="pt-BR" dirty="0" smtClean="0"/>
              <a:t> Hall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modelagem de software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Diagramas</a:t>
            </a:r>
            <a:r>
              <a:rPr lang="en-US" dirty="0" smtClean="0"/>
              <a:t> UML </a:t>
            </a:r>
            <a:r>
              <a:rPr lang="en-US" dirty="0" err="1" smtClean="0"/>
              <a:t>representam</a:t>
            </a:r>
            <a:r>
              <a:rPr lang="en-US" dirty="0" smtClean="0"/>
              <a:t> parte da </a:t>
            </a:r>
            <a:r>
              <a:rPr lang="en-US" dirty="0" err="1" smtClean="0"/>
              <a:t>modelagem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modelagem</a:t>
            </a:r>
            <a:r>
              <a:rPr lang="en-US" dirty="0" smtClean="0"/>
              <a:t> de software </a:t>
            </a:r>
            <a:r>
              <a:rPr lang="en-US" dirty="0" err="1" smtClean="0"/>
              <a:t>inclui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testar</a:t>
            </a:r>
            <a:r>
              <a:rPr lang="en-US" dirty="0" smtClean="0"/>
              <a:t> e </a:t>
            </a:r>
            <a:r>
              <a:rPr lang="en-US" dirty="0" err="1" smtClean="0"/>
              <a:t>refatorar</a:t>
            </a:r>
            <a:endParaRPr lang="en-US" dirty="0" smtClean="0"/>
          </a:p>
          <a:p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é a </a:t>
            </a:r>
            <a:r>
              <a:rPr lang="en-US" dirty="0" err="1"/>
              <a:t>modelagem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modelagem</a:t>
            </a:r>
            <a:r>
              <a:rPr lang="en-US" dirty="0" smtClean="0"/>
              <a:t> do software é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programador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gerenciar</a:t>
            </a:r>
            <a:r>
              <a:rPr lang="en-US" dirty="0" smtClean="0"/>
              <a:t>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enfrentar</a:t>
            </a:r>
            <a:r>
              <a:rPr lang="en-US" dirty="0" smtClean="0"/>
              <a:t> a </a:t>
            </a:r>
            <a:r>
              <a:rPr lang="en-US" dirty="0" err="1" smtClean="0"/>
              <a:t>complexidade</a:t>
            </a:r>
            <a:endParaRPr lang="pt-BR" dirty="0"/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investir em modelagem?</a:t>
            </a:r>
          </a:p>
        </p:txBody>
      </p:sp>
      <p:sp>
        <p:nvSpPr>
          <p:cNvPr id="4" name="AutoShape 2" descr="https://martinfowler.com/bliki/images/designStaminaGraph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07675"/>
            <a:ext cx="60864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619671" y="5529016"/>
            <a:ext cx="634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https://martinfowler.com/bliki/DesignStaminaHypothesis.html</a:t>
            </a:r>
          </a:p>
        </p:txBody>
      </p:sp>
    </p:spTree>
    <p:extLst>
      <p:ext uri="{BB962C8B-B14F-4D97-AF65-F5344CB8AC3E}">
        <p14:creationId xmlns:p14="http://schemas.microsoft.com/office/powerpoint/2010/main" val="776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Sintomas de problemas de modelagem</a:t>
            </a:r>
            <a:endParaRPr lang="en-US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351338"/>
          </a:xfrm>
        </p:spPr>
        <p:txBody>
          <a:bodyPr numCol="2">
            <a:normAutofit/>
          </a:bodyPr>
          <a:lstStyle/>
          <a:p>
            <a:r>
              <a:rPr lang="pt-BR" dirty="0"/>
              <a:t>Rigidez</a:t>
            </a:r>
          </a:p>
          <a:p>
            <a:pPr marL="342900" lvl="1" indent="0">
              <a:buNone/>
            </a:pPr>
            <a:r>
              <a:rPr lang="pt-BR" dirty="0" smtClean="0"/>
              <a:t>Difícil alterar </a:t>
            </a:r>
            <a:r>
              <a:rPr lang="pt-BR" dirty="0"/>
              <a:t>a </a:t>
            </a:r>
            <a:r>
              <a:rPr lang="pt-BR" dirty="0" smtClean="0"/>
              <a:t>modelagem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Fragilidade</a:t>
            </a:r>
          </a:p>
          <a:p>
            <a:pPr marL="342900" lvl="1" indent="0">
              <a:buNone/>
            </a:pPr>
            <a:r>
              <a:rPr lang="pt-BR" dirty="0" smtClean="0"/>
              <a:t>Modelagem fácil </a:t>
            </a:r>
            <a:r>
              <a:rPr lang="pt-BR" dirty="0"/>
              <a:t>de </a:t>
            </a:r>
            <a:r>
              <a:rPr lang="pt-BR" dirty="0" smtClean="0"/>
              <a:t>quebrar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Imobilidade</a:t>
            </a:r>
          </a:p>
          <a:p>
            <a:pPr marL="342900" lvl="1" indent="0">
              <a:buNone/>
            </a:pPr>
            <a:r>
              <a:rPr lang="pt-BR" dirty="0" smtClean="0"/>
              <a:t>Modelagem difícil de reusar</a:t>
            </a: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pPr marL="342900" lvl="1" indent="0">
              <a:buNone/>
            </a:pPr>
            <a:endParaRPr lang="pt-BR" dirty="0" smtClean="0"/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 smtClean="0"/>
              <a:t>Viscosidade</a:t>
            </a:r>
            <a:endParaRPr lang="pt-BR" dirty="0"/>
          </a:p>
          <a:p>
            <a:pPr marL="342900" lvl="1" indent="0">
              <a:buNone/>
            </a:pPr>
            <a:r>
              <a:rPr lang="pt-BR" dirty="0" smtClean="0"/>
              <a:t>Modelagem </a:t>
            </a:r>
            <a:r>
              <a:rPr lang="pt-BR" dirty="0"/>
              <a:t>torna difícil fazer a coisa </a:t>
            </a:r>
            <a:r>
              <a:rPr lang="pt-BR" dirty="0" smtClean="0"/>
              <a:t>certa</a:t>
            </a:r>
          </a:p>
          <a:p>
            <a:pPr marL="342900" lvl="1" indent="0">
              <a:buNone/>
            </a:pPr>
            <a:endParaRPr lang="pt-BR" dirty="0"/>
          </a:p>
          <a:p>
            <a:r>
              <a:rPr lang="pt-BR" dirty="0"/>
              <a:t>Código Intestável</a:t>
            </a:r>
          </a:p>
          <a:p>
            <a:pPr marL="342900" lvl="1" indent="0">
              <a:buNone/>
            </a:pPr>
            <a:r>
              <a:rPr lang="pt-BR" dirty="0"/>
              <a:t>Código que não é testável contém </a:t>
            </a:r>
            <a:r>
              <a:rPr lang="pt-BR" dirty="0" smtClean="0"/>
              <a:t>defeitos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0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uma boa modelagem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Alta </a:t>
            </a:r>
            <a:r>
              <a:rPr lang="en-US" dirty="0" err="1" smtClean="0"/>
              <a:t>coesão</a:t>
            </a:r>
            <a:endParaRPr lang="en-US" dirty="0" smtClean="0"/>
          </a:p>
          <a:p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acomplamento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1937</TotalTime>
  <Words>587</Words>
  <Application>Microsoft Office PowerPoint</Application>
  <PresentationFormat>Apresentação na tela (4:3)</PresentationFormat>
  <Paragraphs>207</Paragraphs>
  <Slides>26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HDOfficeLightV0</vt:lpstr>
      <vt:lpstr>Profundidade</vt:lpstr>
      <vt:lpstr>Princípios SOLID de OO  usando .NET</vt:lpstr>
      <vt:lpstr>Agenda</vt:lpstr>
      <vt:lpstr>Um pouco de história</vt:lpstr>
      <vt:lpstr>Um pouco de história</vt:lpstr>
      <vt:lpstr>O que é modelagem de software?</vt:lpstr>
      <vt:lpstr>Por que investir em modelagem?</vt:lpstr>
      <vt:lpstr>Por que investir em modelagem?</vt:lpstr>
      <vt:lpstr>Sintomas de problemas de modelagem</vt:lpstr>
      <vt:lpstr>O que é uma boa modelagem?</vt:lpstr>
      <vt:lpstr>Princípios de OO na modelagem de classes</vt:lpstr>
      <vt:lpstr>Single Responsibility Principle</vt:lpstr>
      <vt:lpstr>Single Responsibility Principle</vt:lpstr>
      <vt:lpstr>Single Responsibility Principle</vt:lpstr>
      <vt:lpstr>Single Responsibility Principle</vt:lpstr>
      <vt:lpstr>Open Closed Principle</vt:lpstr>
      <vt:lpstr>Open Closed Principle</vt:lpstr>
      <vt:lpstr>Open Closed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Um breve resumo de modelagem em OO</vt:lpstr>
      <vt:lpstr>Perguntas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66</cp:revision>
  <dcterms:created xsi:type="dcterms:W3CDTF">2017-07-20T17:10:26Z</dcterms:created>
  <dcterms:modified xsi:type="dcterms:W3CDTF">2017-07-25T13:08:31Z</dcterms:modified>
</cp:coreProperties>
</file>