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38" r:id="rId2"/>
  </p:sldMasterIdLst>
  <p:notesMasterIdLst>
    <p:notesMasterId r:id="rId23"/>
  </p:notesMasterIdLst>
  <p:sldIdLst>
    <p:sldId id="256" r:id="rId3"/>
    <p:sldId id="264" r:id="rId4"/>
    <p:sldId id="281" r:id="rId5"/>
    <p:sldId id="265" r:id="rId6"/>
    <p:sldId id="266" r:id="rId7"/>
    <p:sldId id="269" r:id="rId8"/>
    <p:sldId id="268" r:id="rId9"/>
    <p:sldId id="257" r:id="rId10"/>
    <p:sldId id="275" r:id="rId11"/>
    <p:sldId id="259" r:id="rId12"/>
    <p:sldId id="277" r:id="rId13"/>
    <p:sldId id="276" r:id="rId14"/>
    <p:sldId id="260" r:id="rId15"/>
    <p:sldId id="278" r:id="rId16"/>
    <p:sldId id="279" r:id="rId17"/>
    <p:sldId id="261" r:id="rId18"/>
    <p:sldId id="282" r:id="rId19"/>
    <p:sldId id="263" r:id="rId20"/>
    <p:sldId id="280" r:id="rId21"/>
    <p:sldId id="258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604" autoAdjust="0"/>
  </p:normalViewPr>
  <p:slideViewPr>
    <p:cSldViewPr>
      <p:cViewPr varScale="1">
        <p:scale>
          <a:sx n="67" d="100"/>
          <a:sy n="67" d="100"/>
        </p:scale>
        <p:origin x="118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477973-0937-47DF-8EDD-96E169A6A5C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2818545-3E70-404F-9F1C-712B6D89254E}">
      <dgm:prSet phldrT="[Texto]"/>
      <dgm:spPr/>
      <dgm:t>
        <a:bodyPr/>
        <a:lstStyle/>
        <a:p>
          <a:r>
            <a:rPr lang="pt-BR" dirty="0" smtClean="0"/>
            <a:t>S</a:t>
          </a:r>
          <a:endParaRPr lang="pt-BR" dirty="0"/>
        </a:p>
      </dgm:t>
    </dgm:pt>
    <dgm:pt modelId="{090C501D-9D0B-4766-A1CC-7D8C8A82B914}" type="parTrans" cxnId="{1DA70105-B7A9-4F0E-9C87-C6379907B306}">
      <dgm:prSet/>
      <dgm:spPr/>
      <dgm:t>
        <a:bodyPr/>
        <a:lstStyle/>
        <a:p>
          <a:endParaRPr lang="pt-BR"/>
        </a:p>
      </dgm:t>
    </dgm:pt>
    <dgm:pt modelId="{7B7F10C7-3CA7-489C-AC9F-47B46F67A191}" type="sibTrans" cxnId="{1DA70105-B7A9-4F0E-9C87-C6379907B306}">
      <dgm:prSet/>
      <dgm:spPr/>
      <dgm:t>
        <a:bodyPr/>
        <a:lstStyle/>
        <a:p>
          <a:endParaRPr lang="pt-BR"/>
        </a:p>
      </dgm:t>
    </dgm:pt>
    <dgm:pt modelId="{FA9BB277-35B6-4F3D-AD5E-A10A1D0B65A5}">
      <dgm:prSet phldrT="[Texto]"/>
      <dgm:spPr/>
      <dgm:t>
        <a:bodyPr/>
        <a:lstStyle/>
        <a:p>
          <a:r>
            <a:rPr lang="pt-BR" dirty="0" smtClean="0"/>
            <a:t>O</a:t>
          </a:r>
          <a:endParaRPr lang="pt-BR" dirty="0"/>
        </a:p>
      </dgm:t>
    </dgm:pt>
    <dgm:pt modelId="{C6F2A7B5-D1FC-4712-A40C-E1E05D4D1411}" type="parTrans" cxnId="{3E392801-1019-4F6E-87B3-CD28B33D268A}">
      <dgm:prSet/>
      <dgm:spPr/>
      <dgm:t>
        <a:bodyPr/>
        <a:lstStyle/>
        <a:p>
          <a:endParaRPr lang="pt-BR"/>
        </a:p>
      </dgm:t>
    </dgm:pt>
    <dgm:pt modelId="{DC5176D2-1926-4CF5-A1BF-250C89F0A699}" type="sibTrans" cxnId="{3E392801-1019-4F6E-87B3-CD28B33D268A}">
      <dgm:prSet/>
      <dgm:spPr/>
      <dgm:t>
        <a:bodyPr/>
        <a:lstStyle/>
        <a:p>
          <a:endParaRPr lang="pt-BR"/>
        </a:p>
      </dgm:t>
    </dgm:pt>
    <dgm:pt modelId="{72173866-4332-430D-ACE5-B4BC2A8E12E6}">
      <dgm:prSet phldrT="[Texto]"/>
      <dgm:spPr/>
      <dgm:t>
        <a:bodyPr/>
        <a:lstStyle/>
        <a:p>
          <a:r>
            <a:rPr lang="pt-BR" dirty="0" smtClean="0">
              <a:effectLst/>
            </a:rPr>
            <a:t>Open </a:t>
          </a:r>
          <a:r>
            <a:rPr lang="pt-BR" dirty="0" err="1" smtClean="0">
              <a:effectLst/>
            </a:rPr>
            <a:t>Closed</a:t>
          </a:r>
          <a:r>
            <a:rPr lang="pt-BR" dirty="0" smtClean="0">
              <a:effectLst/>
            </a:rPr>
            <a:t> </a:t>
          </a:r>
          <a:r>
            <a:rPr lang="pt-BR" dirty="0" err="1" smtClean="0">
              <a:effectLst/>
            </a:rPr>
            <a:t>Principle</a:t>
          </a:r>
          <a:endParaRPr lang="pt-BR" dirty="0"/>
        </a:p>
      </dgm:t>
    </dgm:pt>
    <dgm:pt modelId="{157754AD-EF8B-40F5-A59C-33EE964F7358}" type="parTrans" cxnId="{3264B6E2-4E97-4AB5-A926-DAC175CEFA21}">
      <dgm:prSet/>
      <dgm:spPr/>
      <dgm:t>
        <a:bodyPr/>
        <a:lstStyle/>
        <a:p>
          <a:endParaRPr lang="pt-BR"/>
        </a:p>
      </dgm:t>
    </dgm:pt>
    <dgm:pt modelId="{2E5F3141-A2F2-4CE4-A11D-54826CAD6D14}" type="sibTrans" cxnId="{3264B6E2-4E97-4AB5-A926-DAC175CEFA21}">
      <dgm:prSet/>
      <dgm:spPr/>
      <dgm:t>
        <a:bodyPr/>
        <a:lstStyle/>
        <a:p>
          <a:endParaRPr lang="pt-BR"/>
        </a:p>
      </dgm:t>
    </dgm:pt>
    <dgm:pt modelId="{8D4D7766-B70D-4A37-9C61-EAC14F83549D}">
      <dgm:prSet phldrT="[Texto]"/>
      <dgm:spPr/>
      <dgm:t>
        <a:bodyPr/>
        <a:lstStyle/>
        <a:p>
          <a:r>
            <a:rPr lang="pt-BR" dirty="0" smtClean="0"/>
            <a:t>L</a:t>
          </a:r>
          <a:endParaRPr lang="pt-BR" dirty="0"/>
        </a:p>
      </dgm:t>
    </dgm:pt>
    <dgm:pt modelId="{37FCED5B-8EE4-4D43-A8EC-B86BACC650B2}" type="parTrans" cxnId="{A868CD52-2CFE-42A8-8675-A21C7FF4EE37}">
      <dgm:prSet/>
      <dgm:spPr/>
      <dgm:t>
        <a:bodyPr/>
        <a:lstStyle/>
        <a:p>
          <a:endParaRPr lang="pt-BR"/>
        </a:p>
      </dgm:t>
    </dgm:pt>
    <dgm:pt modelId="{DDD25427-A8E4-4839-BA35-70508E24C142}" type="sibTrans" cxnId="{A868CD52-2CFE-42A8-8675-A21C7FF4EE37}">
      <dgm:prSet/>
      <dgm:spPr/>
      <dgm:t>
        <a:bodyPr/>
        <a:lstStyle/>
        <a:p>
          <a:endParaRPr lang="pt-BR"/>
        </a:p>
      </dgm:t>
    </dgm:pt>
    <dgm:pt modelId="{D1FB5509-B1AC-4088-838F-86255B02949F}">
      <dgm:prSet phldrT="[Texto]"/>
      <dgm:spPr/>
      <dgm:t>
        <a:bodyPr/>
        <a:lstStyle/>
        <a:p>
          <a:r>
            <a:rPr lang="pt-BR" dirty="0" err="1" smtClean="0">
              <a:effectLst/>
            </a:rPr>
            <a:t>Liskov</a:t>
          </a:r>
          <a:r>
            <a:rPr lang="pt-BR" dirty="0" smtClean="0">
              <a:effectLst/>
            </a:rPr>
            <a:t> </a:t>
          </a:r>
          <a:r>
            <a:rPr lang="pt-BR" dirty="0" err="1" smtClean="0">
              <a:effectLst/>
            </a:rPr>
            <a:t>Substitution</a:t>
          </a:r>
          <a:r>
            <a:rPr lang="pt-BR" dirty="0" smtClean="0">
              <a:effectLst/>
            </a:rPr>
            <a:t> </a:t>
          </a:r>
          <a:r>
            <a:rPr lang="pt-BR" dirty="0" err="1" smtClean="0">
              <a:effectLst/>
            </a:rPr>
            <a:t>Principle</a:t>
          </a:r>
          <a:endParaRPr lang="pt-BR" dirty="0"/>
        </a:p>
      </dgm:t>
    </dgm:pt>
    <dgm:pt modelId="{A8359E39-36AF-4F17-A69D-F5AC55264185}" type="parTrans" cxnId="{3100639B-2E7B-4F41-ADA9-AA2CCA96C8AA}">
      <dgm:prSet/>
      <dgm:spPr/>
      <dgm:t>
        <a:bodyPr/>
        <a:lstStyle/>
        <a:p>
          <a:endParaRPr lang="pt-BR"/>
        </a:p>
      </dgm:t>
    </dgm:pt>
    <dgm:pt modelId="{0BF8469F-58DB-46B7-AF58-8103E8413641}" type="sibTrans" cxnId="{3100639B-2E7B-4F41-ADA9-AA2CCA96C8AA}">
      <dgm:prSet/>
      <dgm:spPr/>
      <dgm:t>
        <a:bodyPr/>
        <a:lstStyle/>
        <a:p>
          <a:endParaRPr lang="pt-BR"/>
        </a:p>
      </dgm:t>
    </dgm:pt>
    <dgm:pt modelId="{DF646934-0302-4D0B-B4E8-5C4097124680}">
      <dgm:prSet phldrT="[Texto]"/>
      <dgm:spPr/>
      <dgm:t>
        <a:bodyPr/>
        <a:lstStyle/>
        <a:p>
          <a:r>
            <a:rPr lang="pt-BR" dirty="0" smtClean="0"/>
            <a:t>I</a:t>
          </a:r>
          <a:endParaRPr lang="pt-BR" dirty="0"/>
        </a:p>
      </dgm:t>
    </dgm:pt>
    <dgm:pt modelId="{87754541-26F8-49E5-A4CB-80DF9422AE8B}" type="parTrans" cxnId="{39C3A92E-49EA-44AF-8213-642864A5EB2C}">
      <dgm:prSet/>
      <dgm:spPr/>
      <dgm:t>
        <a:bodyPr/>
        <a:lstStyle/>
        <a:p>
          <a:endParaRPr lang="pt-BR"/>
        </a:p>
      </dgm:t>
    </dgm:pt>
    <dgm:pt modelId="{092C4EED-C5CB-4B86-8D8E-726CC58A488D}" type="sibTrans" cxnId="{39C3A92E-49EA-44AF-8213-642864A5EB2C}">
      <dgm:prSet/>
      <dgm:spPr/>
      <dgm:t>
        <a:bodyPr/>
        <a:lstStyle/>
        <a:p>
          <a:endParaRPr lang="pt-BR"/>
        </a:p>
      </dgm:t>
    </dgm:pt>
    <dgm:pt modelId="{A20A239D-5F3B-41F5-9D35-F889EE016E3B}">
      <dgm:prSet phldrT="[Texto]"/>
      <dgm:spPr/>
      <dgm:t>
        <a:bodyPr/>
        <a:lstStyle/>
        <a:p>
          <a:r>
            <a:rPr lang="pt-BR" dirty="0" smtClean="0"/>
            <a:t>D</a:t>
          </a:r>
          <a:endParaRPr lang="pt-BR" dirty="0"/>
        </a:p>
      </dgm:t>
    </dgm:pt>
    <dgm:pt modelId="{E5BC7DE4-3B6F-4DAE-9351-732D11B5A133}" type="parTrans" cxnId="{B0DFF844-0A60-4755-A40C-A05F9D35451E}">
      <dgm:prSet/>
      <dgm:spPr/>
      <dgm:t>
        <a:bodyPr/>
        <a:lstStyle/>
        <a:p>
          <a:endParaRPr lang="pt-BR"/>
        </a:p>
      </dgm:t>
    </dgm:pt>
    <dgm:pt modelId="{713AB549-AE81-49FD-BE49-B18F7FED7B48}" type="sibTrans" cxnId="{B0DFF844-0A60-4755-A40C-A05F9D35451E}">
      <dgm:prSet/>
      <dgm:spPr/>
      <dgm:t>
        <a:bodyPr/>
        <a:lstStyle/>
        <a:p>
          <a:endParaRPr lang="pt-BR"/>
        </a:p>
      </dgm:t>
    </dgm:pt>
    <dgm:pt modelId="{EA10F0F4-9F39-485D-9CD3-CC36D54B3B58}">
      <dgm:prSet/>
      <dgm:spPr/>
      <dgm:t>
        <a:bodyPr/>
        <a:lstStyle/>
        <a:p>
          <a:r>
            <a:rPr lang="pt-BR" dirty="0" smtClean="0">
              <a:effectLst/>
            </a:rPr>
            <a:t>Interface </a:t>
          </a:r>
          <a:r>
            <a:rPr lang="pt-BR" dirty="0" err="1" smtClean="0">
              <a:effectLst/>
            </a:rPr>
            <a:t>Segregation</a:t>
          </a:r>
          <a:r>
            <a:rPr lang="pt-BR" dirty="0" smtClean="0">
              <a:effectLst/>
            </a:rPr>
            <a:t> </a:t>
          </a:r>
          <a:r>
            <a:rPr lang="pt-BR" dirty="0" err="1" smtClean="0">
              <a:effectLst/>
            </a:rPr>
            <a:t>Principle</a:t>
          </a:r>
          <a:endParaRPr lang="pt-BR" dirty="0"/>
        </a:p>
      </dgm:t>
    </dgm:pt>
    <dgm:pt modelId="{5B8360F0-B207-40FC-9F43-8AE7B7C53EAB}" type="parTrans" cxnId="{538BE11F-9CD9-417D-A83C-3F0339CC9C8D}">
      <dgm:prSet/>
      <dgm:spPr/>
      <dgm:t>
        <a:bodyPr/>
        <a:lstStyle/>
        <a:p>
          <a:endParaRPr lang="pt-BR"/>
        </a:p>
      </dgm:t>
    </dgm:pt>
    <dgm:pt modelId="{5BFAF540-8FDB-4CA2-9739-A17610BEAA73}" type="sibTrans" cxnId="{538BE11F-9CD9-417D-A83C-3F0339CC9C8D}">
      <dgm:prSet/>
      <dgm:spPr/>
      <dgm:t>
        <a:bodyPr/>
        <a:lstStyle/>
        <a:p>
          <a:endParaRPr lang="pt-BR"/>
        </a:p>
      </dgm:t>
    </dgm:pt>
    <dgm:pt modelId="{CA44B155-F8D0-43FB-B354-ABAAF28C5D45}">
      <dgm:prSet/>
      <dgm:spPr/>
      <dgm:t>
        <a:bodyPr/>
        <a:lstStyle/>
        <a:p>
          <a:r>
            <a:rPr lang="pt-BR" dirty="0" err="1" smtClean="0">
              <a:effectLst/>
            </a:rPr>
            <a:t>Dependency</a:t>
          </a:r>
          <a:r>
            <a:rPr lang="pt-BR" dirty="0" smtClean="0">
              <a:effectLst/>
            </a:rPr>
            <a:t> </a:t>
          </a:r>
          <a:r>
            <a:rPr lang="pt-BR" dirty="0" err="1" smtClean="0">
              <a:effectLst/>
            </a:rPr>
            <a:t>Inversion</a:t>
          </a:r>
          <a:r>
            <a:rPr lang="pt-BR" dirty="0" smtClean="0">
              <a:effectLst/>
            </a:rPr>
            <a:t> </a:t>
          </a:r>
          <a:r>
            <a:rPr lang="pt-BR" dirty="0" err="1" smtClean="0">
              <a:effectLst/>
            </a:rPr>
            <a:t>Principle</a:t>
          </a:r>
          <a:endParaRPr lang="pt-BR" dirty="0"/>
        </a:p>
      </dgm:t>
    </dgm:pt>
    <dgm:pt modelId="{D5CDC898-94D5-446E-A53A-1087C5AAD789}" type="parTrans" cxnId="{EBCD5095-863B-4D7A-A39B-919C1AC06AB4}">
      <dgm:prSet/>
      <dgm:spPr/>
      <dgm:t>
        <a:bodyPr/>
        <a:lstStyle/>
        <a:p>
          <a:endParaRPr lang="pt-BR"/>
        </a:p>
      </dgm:t>
    </dgm:pt>
    <dgm:pt modelId="{565AD9A1-7944-40F9-ACAD-82C16D47DA39}" type="sibTrans" cxnId="{EBCD5095-863B-4D7A-A39B-919C1AC06AB4}">
      <dgm:prSet/>
      <dgm:spPr/>
      <dgm:t>
        <a:bodyPr/>
        <a:lstStyle/>
        <a:p>
          <a:endParaRPr lang="pt-BR"/>
        </a:p>
      </dgm:t>
    </dgm:pt>
    <dgm:pt modelId="{41DDCD48-8A7A-4B18-860A-828F2B5A5E9E}">
      <dgm:prSet phldrT="[Texto]"/>
      <dgm:spPr/>
      <dgm:t>
        <a:bodyPr/>
        <a:lstStyle/>
        <a:p>
          <a:r>
            <a:rPr lang="pt-BR" dirty="0" smtClean="0">
              <a:effectLst/>
            </a:rPr>
            <a:t>Single </a:t>
          </a:r>
          <a:r>
            <a:rPr lang="pt-BR" dirty="0" err="1" smtClean="0">
              <a:effectLst/>
            </a:rPr>
            <a:t>Responsibility</a:t>
          </a:r>
          <a:r>
            <a:rPr lang="pt-BR" dirty="0" smtClean="0">
              <a:effectLst/>
            </a:rPr>
            <a:t> </a:t>
          </a:r>
          <a:r>
            <a:rPr lang="pt-BR" dirty="0" err="1" smtClean="0">
              <a:effectLst/>
            </a:rPr>
            <a:t>Principle</a:t>
          </a:r>
          <a:endParaRPr lang="pt-BR" dirty="0"/>
        </a:p>
      </dgm:t>
    </dgm:pt>
    <dgm:pt modelId="{15E709D1-4FBD-48E4-9089-92275534E8B4}" type="parTrans" cxnId="{ABAB5531-3F23-4971-B68C-4B33839DD7F7}">
      <dgm:prSet/>
      <dgm:spPr/>
      <dgm:t>
        <a:bodyPr/>
        <a:lstStyle/>
        <a:p>
          <a:endParaRPr lang="pt-BR"/>
        </a:p>
      </dgm:t>
    </dgm:pt>
    <dgm:pt modelId="{FAC942AC-4EAC-4D2F-B1A9-0E594E7CCCB0}" type="sibTrans" cxnId="{ABAB5531-3F23-4971-B68C-4B33839DD7F7}">
      <dgm:prSet/>
      <dgm:spPr/>
      <dgm:t>
        <a:bodyPr/>
        <a:lstStyle/>
        <a:p>
          <a:endParaRPr lang="pt-BR"/>
        </a:p>
      </dgm:t>
    </dgm:pt>
    <dgm:pt modelId="{21877C1B-4303-460F-A028-AA257B39D54E}" type="pres">
      <dgm:prSet presAssocID="{BB477973-0937-47DF-8EDD-96E169A6A5C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AC43BA-C483-442D-8F9E-90787A17030C}" type="pres">
      <dgm:prSet presAssocID="{F2818545-3E70-404F-9F1C-712B6D89254E}" presName="linNode" presStyleCnt="0"/>
      <dgm:spPr/>
    </dgm:pt>
    <dgm:pt modelId="{3DE42F9D-4BF4-479D-8558-6D7213607B46}" type="pres">
      <dgm:prSet presAssocID="{F2818545-3E70-404F-9F1C-712B6D89254E}" presName="parentText" presStyleLbl="node1" presStyleIdx="0" presStyleCnt="5" custScaleX="4437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988A0F-D23C-4029-8527-9A7C00CAD188}" type="pres">
      <dgm:prSet presAssocID="{F2818545-3E70-404F-9F1C-712B6D89254E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9C1CC94-39F3-44E5-B2D4-7935EE935515}" type="pres">
      <dgm:prSet presAssocID="{7B7F10C7-3CA7-489C-AC9F-47B46F67A191}" presName="sp" presStyleCnt="0"/>
      <dgm:spPr/>
    </dgm:pt>
    <dgm:pt modelId="{9D496656-24FD-43A2-93C9-08C5293C0513}" type="pres">
      <dgm:prSet presAssocID="{FA9BB277-35B6-4F3D-AD5E-A10A1D0B65A5}" presName="linNode" presStyleCnt="0"/>
      <dgm:spPr/>
    </dgm:pt>
    <dgm:pt modelId="{DB69F873-2220-4E8B-9014-B66AC6747AB8}" type="pres">
      <dgm:prSet presAssocID="{FA9BB277-35B6-4F3D-AD5E-A10A1D0B65A5}" presName="parentText" presStyleLbl="node1" presStyleIdx="1" presStyleCnt="5" custScaleX="4437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2A874E-923A-4483-B526-72AE8A34CB35}" type="pres">
      <dgm:prSet presAssocID="{FA9BB277-35B6-4F3D-AD5E-A10A1D0B65A5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774A7D-7EE1-4837-8312-0FDCD3BF6552}" type="pres">
      <dgm:prSet presAssocID="{DC5176D2-1926-4CF5-A1BF-250C89F0A699}" presName="sp" presStyleCnt="0"/>
      <dgm:spPr/>
    </dgm:pt>
    <dgm:pt modelId="{739A193B-10A1-49AB-84F7-2721AD1812B5}" type="pres">
      <dgm:prSet presAssocID="{8D4D7766-B70D-4A37-9C61-EAC14F83549D}" presName="linNode" presStyleCnt="0"/>
      <dgm:spPr/>
    </dgm:pt>
    <dgm:pt modelId="{593AD2FB-F03B-4C01-9E9E-0147C2A5E6B5}" type="pres">
      <dgm:prSet presAssocID="{8D4D7766-B70D-4A37-9C61-EAC14F83549D}" presName="parentText" presStyleLbl="node1" presStyleIdx="2" presStyleCnt="5" custScaleX="4437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37AF99-9AB1-456B-BCCA-4451EC0943CA}" type="pres">
      <dgm:prSet presAssocID="{8D4D7766-B70D-4A37-9C61-EAC14F83549D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12EE2E-15CF-447F-80FA-47D0A6F72345}" type="pres">
      <dgm:prSet presAssocID="{DDD25427-A8E4-4839-BA35-70508E24C142}" presName="sp" presStyleCnt="0"/>
      <dgm:spPr/>
    </dgm:pt>
    <dgm:pt modelId="{5D72C191-615B-4182-A4D1-332B564C2726}" type="pres">
      <dgm:prSet presAssocID="{DF646934-0302-4D0B-B4E8-5C4097124680}" presName="linNode" presStyleCnt="0"/>
      <dgm:spPr/>
    </dgm:pt>
    <dgm:pt modelId="{00E230A4-C97B-4A93-B27F-5203F1F99560}" type="pres">
      <dgm:prSet presAssocID="{DF646934-0302-4D0B-B4E8-5C4097124680}" presName="parentText" presStyleLbl="node1" presStyleIdx="3" presStyleCnt="5" custScaleX="4437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3CB837-3880-42B6-8389-9F7A793A7713}" type="pres">
      <dgm:prSet presAssocID="{DF646934-0302-4D0B-B4E8-5C4097124680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478EB0-B908-4508-B772-26B8BB8F981C}" type="pres">
      <dgm:prSet presAssocID="{092C4EED-C5CB-4B86-8D8E-726CC58A488D}" presName="sp" presStyleCnt="0"/>
      <dgm:spPr/>
    </dgm:pt>
    <dgm:pt modelId="{8EA4B93A-7A9B-4746-885E-51251F7FEB50}" type="pres">
      <dgm:prSet presAssocID="{A20A239D-5F3B-41F5-9D35-F889EE016E3B}" presName="linNode" presStyleCnt="0"/>
      <dgm:spPr/>
    </dgm:pt>
    <dgm:pt modelId="{47BF0AD3-C69B-4A22-B6F7-B73EAB2A1AFD}" type="pres">
      <dgm:prSet presAssocID="{A20A239D-5F3B-41F5-9D35-F889EE016E3B}" presName="parentText" presStyleLbl="node1" presStyleIdx="4" presStyleCnt="5" custScaleX="4437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67E824-845A-4CE1-9B21-C78F454583E7}" type="pres">
      <dgm:prSet presAssocID="{A20A239D-5F3B-41F5-9D35-F889EE016E3B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DFF844-0A60-4755-A40C-A05F9D35451E}" srcId="{BB477973-0937-47DF-8EDD-96E169A6A5C1}" destId="{A20A239D-5F3B-41F5-9D35-F889EE016E3B}" srcOrd="4" destOrd="0" parTransId="{E5BC7DE4-3B6F-4DAE-9351-732D11B5A133}" sibTransId="{713AB549-AE81-49FD-BE49-B18F7FED7B48}"/>
    <dgm:cxn modelId="{EBCD5095-863B-4D7A-A39B-919C1AC06AB4}" srcId="{A20A239D-5F3B-41F5-9D35-F889EE016E3B}" destId="{CA44B155-F8D0-43FB-B354-ABAAF28C5D45}" srcOrd="0" destOrd="0" parTransId="{D5CDC898-94D5-446E-A53A-1087C5AAD789}" sibTransId="{565AD9A1-7944-40F9-ACAD-82C16D47DA39}"/>
    <dgm:cxn modelId="{953239D2-48AC-488C-BAE8-46FE31CEA94D}" type="presOf" srcId="{BB477973-0937-47DF-8EDD-96E169A6A5C1}" destId="{21877C1B-4303-460F-A028-AA257B39D54E}" srcOrd="0" destOrd="0" presId="urn:microsoft.com/office/officeart/2005/8/layout/vList5"/>
    <dgm:cxn modelId="{C4E55FF8-0392-4810-A4EB-074B1189711F}" type="presOf" srcId="{DF646934-0302-4D0B-B4E8-5C4097124680}" destId="{00E230A4-C97B-4A93-B27F-5203F1F99560}" srcOrd="0" destOrd="0" presId="urn:microsoft.com/office/officeart/2005/8/layout/vList5"/>
    <dgm:cxn modelId="{1DA70105-B7A9-4F0E-9C87-C6379907B306}" srcId="{BB477973-0937-47DF-8EDD-96E169A6A5C1}" destId="{F2818545-3E70-404F-9F1C-712B6D89254E}" srcOrd="0" destOrd="0" parTransId="{090C501D-9D0B-4766-A1CC-7D8C8A82B914}" sibTransId="{7B7F10C7-3CA7-489C-AC9F-47B46F67A191}"/>
    <dgm:cxn modelId="{ABAB5531-3F23-4971-B68C-4B33839DD7F7}" srcId="{F2818545-3E70-404F-9F1C-712B6D89254E}" destId="{41DDCD48-8A7A-4B18-860A-828F2B5A5E9E}" srcOrd="0" destOrd="0" parTransId="{15E709D1-4FBD-48E4-9089-92275534E8B4}" sibTransId="{FAC942AC-4EAC-4D2F-B1A9-0E594E7CCCB0}"/>
    <dgm:cxn modelId="{99689480-0979-443F-8402-1D6E15F1FD82}" type="presOf" srcId="{D1FB5509-B1AC-4088-838F-86255B02949F}" destId="{B537AF99-9AB1-456B-BCCA-4451EC0943CA}" srcOrd="0" destOrd="0" presId="urn:microsoft.com/office/officeart/2005/8/layout/vList5"/>
    <dgm:cxn modelId="{B9A9B640-7797-4FFC-883A-29CECBB5F2ED}" type="presOf" srcId="{F2818545-3E70-404F-9F1C-712B6D89254E}" destId="{3DE42F9D-4BF4-479D-8558-6D7213607B46}" srcOrd="0" destOrd="0" presId="urn:microsoft.com/office/officeart/2005/8/layout/vList5"/>
    <dgm:cxn modelId="{AF8EB3B5-F53D-47C9-A382-236DB74D5293}" type="presOf" srcId="{A20A239D-5F3B-41F5-9D35-F889EE016E3B}" destId="{47BF0AD3-C69B-4A22-B6F7-B73EAB2A1AFD}" srcOrd="0" destOrd="0" presId="urn:microsoft.com/office/officeart/2005/8/layout/vList5"/>
    <dgm:cxn modelId="{0ED05AAE-BD26-4280-81E7-1E6406933A95}" type="presOf" srcId="{CA44B155-F8D0-43FB-B354-ABAAF28C5D45}" destId="{FA67E824-845A-4CE1-9B21-C78F454583E7}" srcOrd="0" destOrd="0" presId="urn:microsoft.com/office/officeart/2005/8/layout/vList5"/>
    <dgm:cxn modelId="{48E80D2D-7484-4871-BB3A-00AEF8E01E1E}" type="presOf" srcId="{72173866-4332-430D-ACE5-B4BC2A8E12E6}" destId="{3B2A874E-923A-4483-B526-72AE8A34CB35}" srcOrd="0" destOrd="0" presId="urn:microsoft.com/office/officeart/2005/8/layout/vList5"/>
    <dgm:cxn modelId="{538BE11F-9CD9-417D-A83C-3F0339CC9C8D}" srcId="{DF646934-0302-4D0B-B4E8-5C4097124680}" destId="{EA10F0F4-9F39-485D-9CD3-CC36D54B3B58}" srcOrd="0" destOrd="0" parTransId="{5B8360F0-B207-40FC-9F43-8AE7B7C53EAB}" sibTransId="{5BFAF540-8FDB-4CA2-9739-A17610BEAA73}"/>
    <dgm:cxn modelId="{39C3A92E-49EA-44AF-8213-642864A5EB2C}" srcId="{BB477973-0937-47DF-8EDD-96E169A6A5C1}" destId="{DF646934-0302-4D0B-B4E8-5C4097124680}" srcOrd="3" destOrd="0" parTransId="{87754541-26F8-49E5-A4CB-80DF9422AE8B}" sibTransId="{092C4EED-C5CB-4B86-8D8E-726CC58A488D}"/>
    <dgm:cxn modelId="{EBA904D4-4AD6-4497-8464-F818AF869271}" type="presOf" srcId="{FA9BB277-35B6-4F3D-AD5E-A10A1D0B65A5}" destId="{DB69F873-2220-4E8B-9014-B66AC6747AB8}" srcOrd="0" destOrd="0" presId="urn:microsoft.com/office/officeart/2005/8/layout/vList5"/>
    <dgm:cxn modelId="{A809B341-B26B-48D1-BCF9-347877E4E3B5}" type="presOf" srcId="{41DDCD48-8A7A-4B18-860A-828F2B5A5E9E}" destId="{27988A0F-D23C-4029-8527-9A7C00CAD188}" srcOrd="0" destOrd="0" presId="urn:microsoft.com/office/officeart/2005/8/layout/vList5"/>
    <dgm:cxn modelId="{3264B6E2-4E97-4AB5-A926-DAC175CEFA21}" srcId="{FA9BB277-35B6-4F3D-AD5E-A10A1D0B65A5}" destId="{72173866-4332-430D-ACE5-B4BC2A8E12E6}" srcOrd="0" destOrd="0" parTransId="{157754AD-EF8B-40F5-A59C-33EE964F7358}" sibTransId="{2E5F3141-A2F2-4CE4-A11D-54826CAD6D14}"/>
    <dgm:cxn modelId="{A868CD52-2CFE-42A8-8675-A21C7FF4EE37}" srcId="{BB477973-0937-47DF-8EDD-96E169A6A5C1}" destId="{8D4D7766-B70D-4A37-9C61-EAC14F83549D}" srcOrd="2" destOrd="0" parTransId="{37FCED5B-8EE4-4D43-A8EC-B86BACC650B2}" sibTransId="{DDD25427-A8E4-4839-BA35-70508E24C142}"/>
    <dgm:cxn modelId="{3100639B-2E7B-4F41-ADA9-AA2CCA96C8AA}" srcId="{8D4D7766-B70D-4A37-9C61-EAC14F83549D}" destId="{D1FB5509-B1AC-4088-838F-86255B02949F}" srcOrd="0" destOrd="0" parTransId="{A8359E39-36AF-4F17-A69D-F5AC55264185}" sibTransId="{0BF8469F-58DB-46B7-AF58-8103E8413641}"/>
    <dgm:cxn modelId="{3E392801-1019-4F6E-87B3-CD28B33D268A}" srcId="{BB477973-0937-47DF-8EDD-96E169A6A5C1}" destId="{FA9BB277-35B6-4F3D-AD5E-A10A1D0B65A5}" srcOrd="1" destOrd="0" parTransId="{C6F2A7B5-D1FC-4712-A40C-E1E05D4D1411}" sibTransId="{DC5176D2-1926-4CF5-A1BF-250C89F0A699}"/>
    <dgm:cxn modelId="{B273CD26-385E-4613-B276-6ED6A44DCAB1}" type="presOf" srcId="{EA10F0F4-9F39-485D-9CD3-CC36D54B3B58}" destId="{B13CB837-3880-42B6-8389-9F7A793A7713}" srcOrd="0" destOrd="0" presId="urn:microsoft.com/office/officeart/2005/8/layout/vList5"/>
    <dgm:cxn modelId="{E317CA3F-8626-48D0-9D49-A076A38D2FAF}" type="presOf" srcId="{8D4D7766-B70D-4A37-9C61-EAC14F83549D}" destId="{593AD2FB-F03B-4C01-9E9E-0147C2A5E6B5}" srcOrd="0" destOrd="0" presId="urn:microsoft.com/office/officeart/2005/8/layout/vList5"/>
    <dgm:cxn modelId="{FB122E5F-5E6A-4243-8D08-5FA83F84FE7B}" type="presParOf" srcId="{21877C1B-4303-460F-A028-AA257B39D54E}" destId="{C0AC43BA-C483-442D-8F9E-90787A17030C}" srcOrd="0" destOrd="0" presId="urn:microsoft.com/office/officeart/2005/8/layout/vList5"/>
    <dgm:cxn modelId="{1B1EF088-FA9D-455D-88E4-D143671B5B12}" type="presParOf" srcId="{C0AC43BA-C483-442D-8F9E-90787A17030C}" destId="{3DE42F9D-4BF4-479D-8558-6D7213607B46}" srcOrd="0" destOrd="0" presId="urn:microsoft.com/office/officeart/2005/8/layout/vList5"/>
    <dgm:cxn modelId="{3EF6B8FA-1526-40F9-8038-F571AADAE080}" type="presParOf" srcId="{C0AC43BA-C483-442D-8F9E-90787A17030C}" destId="{27988A0F-D23C-4029-8527-9A7C00CAD188}" srcOrd="1" destOrd="0" presId="urn:microsoft.com/office/officeart/2005/8/layout/vList5"/>
    <dgm:cxn modelId="{581B694E-B36F-45D2-A83D-E6C116BDE2FA}" type="presParOf" srcId="{21877C1B-4303-460F-A028-AA257B39D54E}" destId="{69C1CC94-39F3-44E5-B2D4-7935EE935515}" srcOrd="1" destOrd="0" presId="urn:microsoft.com/office/officeart/2005/8/layout/vList5"/>
    <dgm:cxn modelId="{1BB1C0B1-9119-4D30-97DD-AA886B726718}" type="presParOf" srcId="{21877C1B-4303-460F-A028-AA257B39D54E}" destId="{9D496656-24FD-43A2-93C9-08C5293C0513}" srcOrd="2" destOrd="0" presId="urn:microsoft.com/office/officeart/2005/8/layout/vList5"/>
    <dgm:cxn modelId="{AA0538AB-9AE4-4660-B977-2B979107C5FE}" type="presParOf" srcId="{9D496656-24FD-43A2-93C9-08C5293C0513}" destId="{DB69F873-2220-4E8B-9014-B66AC6747AB8}" srcOrd="0" destOrd="0" presId="urn:microsoft.com/office/officeart/2005/8/layout/vList5"/>
    <dgm:cxn modelId="{43F8E77B-1E81-4A99-97CB-5AC8C10F0DBB}" type="presParOf" srcId="{9D496656-24FD-43A2-93C9-08C5293C0513}" destId="{3B2A874E-923A-4483-B526-72AE8A34CB35}" srcOrd="1" destOrd="0" presId="urn:microsoft.com/office/officeart/2005/8/layout/vList5"/>
    <dgm:cxn modelId="{CC7138F8-C1B9-4E5B-9204-9053917D4677}" type="presParOf" srcId="{21877C1B-4303-460F-A028-AA257B39D54E}" destId="{E4774A7D-7EE1-4837-8312-0FDCD3BF6552}" srcOrd="3" destOrd="0" presId="urn:microsoft.com/office/officeart/2005/8/layout/vList5"/>
    <dgm:cxn modelId="{15B25864-AE61-433A-A907-044B39AED1A1}" type="presParOf" srcId="{21877C1B-4303-460F-A028-AA257B39D54E}" destId="{739A193B-10A1-49AB-84F7-2721AD1812B5}" srcOrd="4" destOrd="0" presId="urn:microsoft.com/office/officeart/2005/8/layout/vList5"/>
    <dgm:cxn modelId="{F4B94B26-8D67-4D6D-A324-A6CDDB86ACC0}" type="presParOf" srcId="{739A193B-10A1-49AB-84F7-2721AD1812B5}" destId="{593AD2FB-F03B-4C01-9E9E-0147C2A5E6B5}" srcOrd="0" destOrd="0" presId="urn:microsoft.com/office/officeart/2005/8/layout/vList5"/>
    <dgm:cxn modelId="{7DB28FE0-A65D-47D0-BF71-BAFF03A2A267}" type="presParOf" srcId="{739A193B-10A1-49AB-84F7-2721AD1812B5}" destId="{B537AF99-9AB1-456B-BCCA-4451EC0943CA}" srcOrd="1" destOrd="0" presId="urn:microsoft.com/office/officeart/2005/8/layout/vList5"/>
    <dgm:cxn modelId="{80612D27-FCF0-48F9-AA52-D4E1950C3CAC}" type="presParOf" srcId="{21877C1B-4303-460F-A028-AA257B39D54E}" destId="{E112EE2E-15CF-447F-80FA-47D0A6F72345}" srcOrd="5" destOrd="0" presId="urn:microsoft.com/office/officeart/2005/8/layout/vList5"/>
    <dgm:cxn modelId="{C6840A36-BF9F-425F-B932-4B4FDB2A5735}" type="presParOf" srcId="{21877C1B-4303-460F-A028-AA257B39D54E}" destId="{5D72C191-615B-4182-A4D1-332B564C2726}" srcOrd="6" destOrd="0" presId="urn:microsoft.com/office/officeart/2005/8/layout/vList5"/>
    <dgm:cxn modelId="{D4B1B1BA-3A1C-4A45-AF97-C252E1879D3F}" type="presParOf" srcId="{5D72C191-615B-4182-A4D1-332B564C2726}" destId="{00E230A4-C97B-4A93-B27F-5203F1F99560}" srcOrd="0" destOrd="0" presId="urn:microsoft.com/office/officeart/2005/8/layout/vList5"/>
    <dgm:cxn modelId="{63D297DF-7D5C-45C2-8417-8F1410C81F21}" type="presParOf" srcId="{5D72C191-615B-4182-A4D1-332B564C2726}" destId="{B13CB837-3880-42B6-8389-9F7A793A7713}" srcOrd="1" destOrd="0" presId="urn:microsoft.com/office/officeart/2005/8/layout/vList5"/>
    <dgm:cxn modelId="{13EA9E18-81D0-4B70-84BC-1D623CF1F508}" type="presParOf" srcId="{21877C1B-4303-460F-A028-AA257B39D54E}" destId="{33478EB0-B908-4508-B772-26B8BB8F981C}" srcOrd="7" destOrd="0" presId="urn:microsoft.com/office/officeart/2005/8/layout/vList5"/>
    <dgm:cxn modelId="{C3B7066D-B39F-4E0E-A047-F5B7289116D4}" type="presParOf" srcId="{21877C1B-4303-460F-A028-AA257B39D54E}" destId="{8EA4B93A-7A9B-4746-885E-51251F7FEB50}" srcOrd="8" destOrd="0" presId="urn:microsoft.com/office/officeart/2005/8/layout/vList5"/>
    <dgm:cxn modelId="{FBF6C1DF-FE0F-4086-80D9-D13B391B79E1}" type="presParOf" srcId="{8EA4B93A-7A9B-4746-885E-51251F7FEB50}" destId="{47BF0AD3-C69B-4A22-B6F7-B73EAB2A1AFD}" srcOrd="0" destOrd="0" presId="urn:microsoft.com/office/officeart/2005/8/layout/vList5"/>
    <dgm:cxn modelId="{A21F21BD-BBDA-44AE-B7C0-081086AC23BA}" type="presParOf" srcId="{8EA4B93A-7A9B-4746-885E-51251F7FEB50}" destId="{FA67E824-845A-4CE1-9B21-C78F454583E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88A0F-D23C-4029-8527-9A7C00CAD188}">
      <dsp:nvSpPr>
        <dsp:cNvPr id="0" name=""/>
        <dsp:cNvSpPr/>
      </dsp:nvSpPr>
      <dsp:spPr>
        <a:xfrm rot="5400000">
          <a:off x="3222555" y="-1558508"/>
          <a:ext cx="624681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100" kern="1200" dirty="0" smtClean="0">
              <a:effectLst/>
            </a:rPr>
            <a:t>Single </a:t>
          </a:r>
          <a:r>
            <a:rPr lang="pt-BR" sz="2100" kern="1200" dirty="0" err="1" smtClean="0">
              <a:effectLst/>
            </a:rPr>
            <a:t>Responsibility</a:t>
          </a:r>
          <a:r>
            <a:rPr lang="pt-BR" sz="2100" kern="1200" dirty="0" smtClean="0">
              <a:effectLst/>
            </a:rPr>
            <a:t> </a:t>
          </a:r>
          <a:r>
            <a:rPr lang="pt-BR" sz="2100" kern="1200" dirty="0" err="1" smtClean="0">
              <a:effectLst/>
            </a:rPr>
            <a:t>Principle</a:t>
          </a:r>
          <a:endParaRPr lang="pt-BR" sz="2100" kern="1200" dirty="0"/>
        </a:p>
      </dsp:txBody>
      <dsp:txXfrm rot="-5400000">
        <a:off x="1584176" y="110365"/>
        <a:ext cx="3870946" cy="563693"/>
      </dsp:txXfrm>
    </dsp:sp>
    <dsp:sp modelId="{3DE42F9D-4BF4-479D-8558-6D7213607B46}">
      <dsp:nvSpPr>
        <dsp:cNvPr id="0" name=""/>
        <dsp:cNvSpPr/>
      </dsp:nvSpPr>
      <dsp:spPr>
        <a:xfrm>
          <a:off x="610383" y="1785"/>
          <a:ext cx="973792" cy="7808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900" kern="1200" dirty="0" smtClean="0"/>
            <a:t>S</a:t>
          </a:r>
          <a:endParaRPr lang="pt-BR" sz="3900" kern="1200" dirty="0"/>
        </a:p>
      </dsp:txBody>
      <dsp:txXfrm>
        <a:off x="648501" y="39903"/>
        <a:ext cx="897556" cy="704615"/>
      </dsp:txXfrm>
    </dsp:sp>
    <dsp:sp modelId="{3B2A874E-923A-4483-B526-72AE8A34CB35}">
      <dsp:nvSpPr>
        <dsp:cNvPr id="0" name=""/>
        <dsp:cNvSpPr/>
      </dsp:nvSpPr>
      <dsp:spPr>
        <a:xfrm rot="5400000">
          <a:off x="3222555" y="-738614"/>
          <a:ext cx="624681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100" kern="1200" dirty="0" smtClean="0">
              <a:effectLst/>
            </a:rPr>
            <a:t>Open </a:t>
          </a:r>
          <a:r>
            <a:rPr lang="pt-BR" sz="2100" kern="1200" dirty="0" err="1" smtClean="0">
              <a:effectLst/>
            </a:rPr>
            <a:t>Closed</a:t>
          </a:r>
          <a:r>
            <a:rPr lang="pt-BR" sz="2100" kern="1200" dirty="0" smtClean="0">
              <a:effectLst/>
            </a:rPr>
            <a:t> </a:t>
          </a:r>
          <a:r>
            <a:rPr lang="pt-BR" sz="2100" kern="1200" dirty="0" err="1" smtClean="0">
              <a:effectLst/>
            </a:rPr>
            <a:t>Principle</a:t>
          </a:r>
          <a:endParaRPr lang="pt-BR" sz="2100" kern="1200" dirty="0"/>
        </a:p>
      </dsp:txBody>
      <dsp:txXfrm rot="-5400000">
        <a:off x="1584176" y="930259"/>
        <a:ext cx="3870946" cy="563693"/>
      </dsp:txXfrm>
    </dsp:sp>
    <dsp:sp modelId="{DB69F873-2220-4E8B-9014-B66AC6747AB8}">
      <dsp:nvSpPr>
        <dsp:cNvPr id="0" name=""/>
        <dsp:cNvSpPr/>
      </dsp:nvSpPr>
      <dsp:spPr>
        <a:xfrm>
          <a:off x="610383" y="821680"/>
          <a:ext cx="973792" cy="7808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900" kern="1200" dirty="0" smtClean="0"/>
            <a:t>O</a:t>
          </a:r>
          <a:endParaRPr lang="pt-BR" sz="3900" kern="1200" dirty="0"/>
        </a:p>
      </dsp:txBody>
      <dsp:txXfrm>
        <a:off x="648501" y="859798"/>
        <a:ext cx="897556" cy="704615"/>
      </dsp:txXfrm>
    </dsp:sp>
    <dsp:sp modelId="{B537AF99-9AB1-456B-BCCA-4451EC0943CA}">
      <dsp:nvSpPr>
        <dsp:cNvPr id="0" name=""/>
        <dsp:cNvSpPr/>
      </dsp:nvSpPr>
      <dsp:spPr>
        <a:xfrm rot="5400000">
          <a:off x="3222555" y="81279"/>
          <a:ext cx="624681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100" kern="1200" dirty="0" err="1" smtClean="0">
              <a:effectLst/>
            </a:rPr>
            <a:t>Liskov</a:t>
          </a:r>
          <a:r>
            <a:rPr lang="pt-BR" sz="2100" kern="1200" dirty="0" smtClean="0">
              <a:effectLst/>
            </a:rPr>
            <a:t> </a:t>
          </a:r>
          <a:r>
            <a:rPr lang="pt-BR" sz="2100" kern="1200" dirty="0" err="1" smtClean="0">
              <a:effectLst/>
            </a:rPr>
            <a:t>Substitution</a:t>
          </a:r>
          <a:r>
            <a:rPr lang="pt-BR" sz="2100" kern="1200" dirty="0" smtClean="0">
              <a:effectLst/>
            </a:rPr>
            <a:t> </a:t>
          </a:r>
          <a:r>
            <a:rPr lang="pt-BR" sz="2100" kern="1200" dirty="0" err="1" smtClean="0">
              <a:effectLst/>
            </a:rPr>
            <a:t>Principle</a:t>
          </a:r>
          <a:endParaRPr lang="pt-BR" sz="2100" kern="1200" dirty="0"/>
        </a:p>
      </dsp:txBody>
      <dsp:txXfrm rot="-5400000">
        <a:off x="1584176" y="1750152"/>
        <a:ext cx="3870946" cy="563693"/>
      </dsp:txXfrm>
    </dsp:sp>
    <dsp:sp modelId="{593AD2FB-F03B-4C01-9E9E-0147C2A5E6B5}">
      <dsp:nvSpPr>
        <dsp:cNvPr id="0" name=""/>
        <dsp:cNvSpPr/>
      </dsp:nvSpPr>
      <dsp:spPr>
        <a:xfrm>
          <a:off x="610383" y="1641574"/>
          <a:ext cx="973792" cy="7808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900" kern="1200" dirty="0" smtClean="0"/>
            <a:t>L</a:t>
          </a:r>
          <a:endParaRPr lang="pt-BR" sz="3900" kern="1200" dirty="0"/>
        </a:p>
      </dsp:txBody>
      <dsp:txXfrm>
        <a:off x="648501" y="1679692"/>
        <a:ext cx="897556" cy="704615"/>
      </dsp:txXfrm>
    </dsp:sp>
    <dsp:sp modelId="{B13CB837-3880-42B6-8389-9F7A793A7713}">
      <dsp:nvSpPr>
        <dsp:cNvPr id="0" name=""/>
        <dsp:cNvSpPr/>
      </dsp:nvSpPr>
      <dsp:spPr>
        <a:xfrm rot="5400000">
          <a:off x="3222555" y="901174"/>
          <a:ext cx="624681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100" kern="1200" dirty="0" smtClean="0">
              <a:effectLst/>
            </a:rPr>
            <a:t>Interface </a:t>
          </a:r>
          <a:r>
            <a:rPr lang="pt-BR" sz="2100" kern="1200" dirty="0" err="1" smtClean="0">
              <a:effectLst/>
            </a:rPr>
            <a:t>Segregation</a:t>
          </a:r>
          <a:r>
            <a:rPr lang="pt-BR" sz="2100" kern="1200" dirty="0" smtClean="0">
              <a:effectLst/>
            </a:rPr>
            <a:t> </a:t>
          </a:r>
          <a:r>
            <a:rPr lang="pt-BR" sz="2100" kern="1200" dirty="0" err="1" smtClean="0">
              <a:effectLst/>
            </a:rPr>
            <a:t>Principle</a:t>
          </a:r>
          <a:endParaRPr lang="pt-BR" sz="2100" kern="1200" dirty="0"/>
        </a:p>
      </dsp:txBody>
      <dsp:txXfrm rot="-5400000">
        <a:off x="1584176" y="2570047"/>
        <a:ext cx="3870946" cy="563693"/>
      </dsp:txXfrm>
    </dsp:sp>
    <dsp:sp modelId="{00E230A4-C97B-4A93-B27F-5203F1F99560}">
      <dsp:nvSpPr>
        <dsp:cNvPr id="0" name=""/>
        <dsp:cNvSpPr/>
      </dsp:nvSpPr>
      <dsp:spPr>
        <a:xfrm>
          <a:off x="610383" y="2461468"/>
          <a:ext cx="973792" cy="7808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900" kern="1200" dirty="0" smtClean="0"/>
            <a:t>I</a:t>
          </a:r>
          <a:endParaRPr lang="pt-BR" sz="3900" kern="1200" dirty="0"/>
        </a:p>
      </dsp:txBody>
      <dsp:txXfrm>
        <a:off x="648501" y="2499586"/>
        <a:ext cx="897556" cy="704615"/>
      </dsp:txXfrm>
    </dsp:sp>
    <dsp:sp modelId="{FA67E824-845A-4CE1-9B21-C78F454583E7}">
      <dsp:nvSpPr>
        <dsp:cNvPr id="0" name=""/>
        <dsp:cNvSpPr/>
      </dsp:nvSpPr>
      <dsp:spPr>
        <a:xfrm rot="5400000">
          <a:off x="3222555" y="1721068"/>
          <a:ext cx="624681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100" kern="1200" dirty="0" err="1" smtClean="0">
              <a:effectLst/>
            </a:rPr>
            <a:t>Dependency</a:t>
          </a:r>
          <a:r>
            <a:rPr lang="pt-BR" sz="2100" kern="1200" dirty="0" smtClean="0">
              <a:effectLst/>
            </a:rPr>
            <a:t> </a:t>
          </a:r>
          <a:r>
            <a:rPr lang="pt-BR" sz="2100" kern="1200" dirty="0" err="1" smtClean="0">
              <a:effectLst/>
            </a:rPr>
            <a:t>Inversion</a:t>
          </a:r>
          <a:r>
            <a:rPr lang="pt-BR" sz="2100" kern="1200" dirty="0" smtClean="0">
              <a:effectLst/>
            </a:rPr>
            <a:t> </a:t>
          </a:r>
          <a:r>
            <a:rPr lang="pt-BR" sz="2100" kern="1200" dirty="0" err="1" smtClean="0">
              <a:effectLst/>
            </a:rPr>
            <a:t>Principle</a:t>
          </a:r>
          <a:endParaRPr lang="pt-BR" sz="2100" kern="1200" dirty="0"/>
        </a:p>
      </dsp:txBody>
      <dsp:txXfrm rot="-5400000">
        <a:off x="1584176" y="3389941"/>
        <a:ext cx="3870946" cy="563693"/>
      </dsp:txXfrm>
    </dsp:sp>
    <dsp:sp modelId="{47BF0AD3-C69B-4A22-B6F7-B73EAB2A1AFD}">
      <dsp:nvSpPr>
        <dsp:cNvPr id="0" name=""/>
        <dsp:cNvSpPr/>
      </dsp:nvSpPr>
      <dsp:spPr>
        <a:xfrm>
          <a:off x="610383" y="3281362"/>
          <a:ext cx="973792" cy="7808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900" kern="1200" dirty="0" smtClean="0"/>
            <a:t>D</a:t>
          </a:r>
          <a:endParaRPr lang="pt-BR" sz="3900" kern="1200" dirty="0"/>
        </a:p>
      </dsp:txBody>
      <dsp:txXfrm>
        <a:off x="648501" y="3319480"/>
        <a:ext cx="897556" cy="704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C4B7D-E860-4B95-8646-60DA78D972CD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CE386-37F1-42E2-8A78-E74385306B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2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Inversão de Dependências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E386-37F1-42E2-8A78-E74385306B9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737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five principles are principles of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design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E386-37F1-42E2-8A78-E74385306B9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946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E386-37F1-42E2-8A78-E74385306B9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666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35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3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048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83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949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435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599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384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340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66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54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6523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619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1275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23005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8839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8481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5177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1194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19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17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66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2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8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8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06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03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E1F53C7-D938-4151-992E-AF84745267E3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17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E1F53C7-D938-4151-992E-AF84745267E3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571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confiz/solid-principles-of-oo-design-29397774" TargetMode="External"/><Relationship Id="rId2" Type="http://schemas.openxmlformats.org/officeDocument/2006/relationships/hyperlink" Target="http://butunclebob.com/ArticleS.UncleBob.PrinciplesOfOod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slideshare.net/ardalis/refactoring-applications-using-solid-principles?qid=80865344-d0ba-44fa-98ab-2b91e060a7e8&amp;v=&amp;b=&amp;from_search=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Princípios SOLID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dirty="0" smtClean="0"/>
              <a:t>Ivan Paulovich</a:t>
            </a:r>
            <a:br>
              <a:rPr lang="pt-BR" dirty="0" smtClean="0"/>
            </a:br>
            <a:r>
              <a:rPr lang="pt-BR" dirty="0" smtClean="0"/>
              <a:t>Arquiteto de Softwares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Banco Olé Consignado – Julho/2017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501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342909"/>
              </p:ext>
            </p:extLst>
          </p:nvPr>
        </p:nvGraphicFramePr>
        <p:xfrm>
          <a:off x="251520" y="1556792"/>
          <a:ext cx="8640960" cy="3384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/>
                <a:gridCol w="5760640"/>
              </a:tblGrid>
              <a:tr h="49348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Versão</a:t>
                      </a:r>
                      <a:r>
                        <a:rPr lang="pt-BR" baseline="0" dirty="0" smtClean="0"/>
                        <a:t> 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Versão B</a:t>
                      </a:r>
                      <a:endParaRPr lang="pt-BR" dirty="0"/>
                    </a:p>
                  </a:txBody>
                  <a:tcPr/>
                </a:tc>
              </a:tr>
              <a:tr h="289089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SRP: Single </a:t>
            </a:r>
            <a:r>
              <a:rPr lang="pt-BR" dirty="0" err="1"/>
              <a:t>Responsibility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2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412357"/>
            <a:ext cx="8229600" cy="824955"/>
          </a:xfrm>
        </p:spPr>
        <p:txBody>
          <a:bodyPr>
            <a:normAutofit/>
          </a:bodyPr>
          <a:lstStyle/>
          <a:p>
            <a:r>
              <a:rPr lang="pt-BR" dirty="0" smtClean="0"/>
              <a:t>Geralmente a versão B é um código melhor</a:t>
            </a:r>
            <a:endParaRPr lang="pt-BR" dirty="0"/>
          </a:p>
          <a:p>
            <a:pPr marL="57150" indent="0">
              <a:buNone/>
            </a:pPr>
            <a:endParaRPr lang="pt-B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08920"/>
            <a:ext cx="23622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708920"/>
            <a:ext cx="50673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Seta para a direita 18"/>
          <p:cNvSpPr/>
          <p:nvPr/>
        </p:nvSpPr>
        <p:spPr>
          <a:xfrm>
            <a:off x="2627784" y="4149080"/>
            <a:ext cx="1224136" cy="5791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101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SRP: Single </a:t>
            </a:r>
            <a:r>
              <a:rPr lang="pt-BR" dirty="0" err="1"/>
              <a:t>Responsibility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717032"/>
            <a:ext cx="8229600" cy="2409131"/>
          </a:xfrm>
        </p:spPr>
        <p:txBody>
          <a:bodyPr>
            <a:normAutofit/>
          </a:bodyPr>
          <a:lstStyle/>
          <a:p>
            <a:r>
              <a:rPr lang="pt-BR" dirty="0" smtClean="0"/>
              <a:t>Violação do SRP.</a:t>
            </a:r>
            <a:endParaRPr lang="pt-BR" dirty="0"/>
          </a:p>
          <a:p>
            <a:r>
              <a:rPr lang="pt-BR" dirty="0" smtClean="0"/>
              <a:t>Regras de negócio e Persistência quase sempre não devem se misturar.</a:t>
            </a:r>
          </a:p>
          <a:p>
            <a:r>
              <a:rPr lang="pt-BR" dirty="0" smtClean="0"/>
              <a:t>Regras de negócio mudam mais frequentemente.</a:t>
            </a:r>
          </a:p>
          <a:p>
            <a:endParaRPr lang="pt-BR" dirty="0"/>
          </a:p>
          <a:p>
            <a:pPr marL="57150" indent="0">
              <a:buNone/>
            </a:pP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15604"/>
            <a:ext cx="48768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4471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SRP: Single </a:t>
            </a:r>
            <a:r>
              <a:rPr lang="pt-BR" dirty="0" err="1"/>
              <a:t>Responsibility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o princípio mais simples e a mais difícil de aplicar corretamente.</a:t>
            </a:r>
          </a:p>
          <a:p>
            <a:endParaRPr lang="pt-BR" dirty="0" smtClean="0"/>
          </a:p>
          <a:p>
            <a:r>
              <a:rPr lang="pt-BR" dirty="0" smtClean="0"/>
              <a:t>Identificar e separar uma responsabilidade da outra é muito relevante na modelagem.</a:t>
            </a:r>
          </a:p>
        </p:txBody>
      </p:sp>
    </p:spTree>
    <p:extLst>
      <p:ext uri="{BB962C8B-B14F-4D97-AF65-F5344CB8AC3E}">
        <p14:creationId xmlns:p14="http://schemas.microsoft.com/office/powerpoint/2010/main" val="756776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OCP: Open </a:t>
            </a:r>
            <a:r>
              <a:rPr lang="pt-BR" dirty="0" err="1" smtClean="0">
                <a:effectLst/>
              </a:rPr>
              <a:t>Closed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deve poder </a:t>
            </a:r>
            <a:r>
              <a:rPr lang="pt-BR" dirty="0" smtClean="0"/>
              <a:t>estender </a:t>
            </a:r>
            <a:r>
              <a:rPr lang="pt-BR" dirty="0"/>
              <a:t>o comportamento de uma classe, sem modificá-la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0554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OCP: Open </a:t>
            </a:r>
            <a:r>
              <a:rPr lang="pt-BR" dirty="0" err="1" smtClean="0">
                <a:effectLst/>
              </a:rPr>
              <a:t>Closed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Módulos aderentes ao OCP: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Abertos para extensão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Podemos fazer a classe ter novos e diferentes comportamentos conforme os requisitos são alterados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Fechados para modificação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O código fonte da classe é inviolável. Ninguém é permitido a realizar modificações.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1742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OCP: Open </a:t>
            </a:r>
            <a:r>
              <a:rPr lang="pt-BR" dirty="0" err="1" smtClean="0">
                <a:effectLst/>
              </a:rPr>
              <a:t>Closed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1691680" y="1744803"/>
            <a:ext cx="5495925" cy="1010200"/>
            <a:chOff x="1691680" y="1744803"/>
            <a:chExt cx="5495925" cy="10102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2240653"/>
              <a:ext cx="5495925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tângulo 5"/>
            <p:cNvSpPr/>
            <p:nvPr/>
          </p:nvSpPr>
          <p:spPr>
            <a:xfrm>
              <a:off x="2912686" y="1744803"/>
              <a:ext cx="30539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u="sng" dirty="0"/>
                <a:t>Cliente Fechado para Extensão</a:t>
              </a: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1706757" y="3933056"/>
            <a:ext cx="5495925" cy="2097279"/>
            <a:chOff x="1824037" y="4175107"/>
            <a:chExt cx="5495925" cy="2097279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037" y="4653136"/>
              <a:ext cx="5495925" cy="161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tângulo 6"/>
            <p:cNvSpPr/>
            <p:nvPr/>
          </p:nvSpPr>
          <p:spPr>
            <a:xfrm>
              <a:off x="3178316" y="4175107"/>
              <a:ext cx="29091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u="sng" dirty="0"/>
                <a:t>Cliente Aberto para </a:t>
              </a:r>
              <a:r>
                <a:rPr lang="pt-BR" u="sng" dirty="0" smtClean="0"/>
                <a:t>Extensão</a:t>
              </a:r>
              <a:endParaRPr lang="pt-BR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149801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effectLst/>
              </a:rPr>
              <a:t>Liskov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Substitution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classes derivadas devem ser substituíveis por suas classes base.</a:t>
            </a:r>
            <a:endParaRPr lang="en-US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88740" y="3169404"/>
            <a:ext cx="6966520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586C0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Employees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Manager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</a:p>
          <a:p>
            <a:pPr lvl="2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printer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PrintManager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Manager);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_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printer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PrintEmployee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7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Interface </a:t>
            </a:r>
            <a:r>
              <a:rPr lang="pt-BR" dirty="0" err="1" smtClean="0">
                <a:effectLst/>
              </a:rPr>
              <a:t>Segregation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Clientes não devem ser forçados a depender de interfaces que eles não usam</a:t>
            </a:r>
            <a:endParaRPr lang="en-US" dirty="0" smtClean="0"/>
          </a:p>
          <a:p>
            <a:r>
              <a:rPr lang="en-US" dirty="0" smtClean="0"/>
              <a:t>Interfaces </a:t>
            </a:r>
            <a:r>
              <a:rPr lang="en-US" dirty="0" err="1"/>
              <a:t>pequenas</a:t>
            </a:r>
            <a:r>
              <a:rPr lang="en-US" dirty="0"/>
              <a:t> </a:t>
            </a:r>
            <a:r>
              <a:rPr lang="en-US" dirty="0" err="1" smtClean="0"/>
              <a:t>específicas</a:t>
            </a:r>
            <a:r>
              <a:rPr lang="en-US" dirty="0" smtClean="0"/>
              <a:t> </a:t>
            </a:r>
            <a:r>
              <a:rPr lang="en-US" dirty="0"/>
              <a:t>para o </a:t>
            </a:r>
            <a:r>
              <a:rPr lang="en-US" dirty="0" err="1" smtClean="0"/>
              <a:t>cliente</a:t>
            </a:r>
            <a:endParaRPr lang="en-US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-1828800" y="3766111"/>
            <a:ext cx="4572000" cy="2308324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IRepository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GetById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id);</a:t>
            </a:r>
          </a:p>
          <a:p>
            <a:pPr lvl="1"/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item);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item);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item);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923928" y="1600200"/>
            <a:ext cx="7643192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IReadRepository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GetById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id);</a:t>
            </a:r>
          </a:p>
          <a:p>
            <a:pPr lvl="1"/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IWriteRepository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item);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item);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item);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IRepository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 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IReadRepository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&gt;,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IWriteRepository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1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effectLst/>
              </a:rPr>
              <a:t>Dependency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Inversion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Depender de abstrações, e não em implementações concretas.</a:t>
            </a:r>
            <a:endParaRPr lang="en-US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286000" y="1582341"/>
            <a:ext cx="4572000" cy="369331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CheckOut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MailMessage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myMessage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MailMessage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"loja@minhaloja.com"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"usuario@minhaloja.com"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Seu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pedido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foi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recebido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"Obrigado!"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SmtpClient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smptClient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SmtpClient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"localhost"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smtpClient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2" y="3171508"/>
            <a:ext cx="4572000" cy="590931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ISendEmail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SendMail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to,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from,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subject,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body);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LiveSmtpMailer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ISendEmail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SendMail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to,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from,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subject,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body)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MailMessage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myMessage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MailMessage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subject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SmtpClient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smptClient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SmtpClient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"localhost"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smtpClient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612560" y="4509120"/>
            <a:ext cx="4572000" cy="535531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Cart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ISendEmail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emailProvider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ISendEmail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emailProvider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emailProvider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emailProvider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Checkout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emailProvider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SendMail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"loja@minhaloja.com"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"usuario@minhaloja.com"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Seu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pedido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foi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recebido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"Obrigado!"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31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0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pouco de história</a:t>
            </a:r>
          </a:p>
          <a:p>
            <a:r>
              <a:rPr lang="pt-BR" dirty="0" smtClean="0"/>
              <a:t>O </a:t>
            </a:r>
            <a:r>
              <a:rPr lang="pt-BR" dirty="0" smtClean="0"/>
              <a:t>que é modelagem de software?</a:t>
            </a:r>
          </a:p>
          <a:p>
            <a:r>
              <a:rPr lang="pt-BR" dirty="0" smtClean="0"/>
              <a:t>Por que </a:t>
            </a:r>
            <a:r>
              <a:rPr lang="pt-BR" dirty="0" smtClean="0"/>
              <a:t>investir </a:t>
            </a:r>
            <a:r>
              <a:rPr lang="pt-BR" dirty="0" smtClean="0"/>
              <a:t>em modelagem?</a:t>
            </a:r>
          </a:p>
          <a:p>
            <a:r>
              <a:rPr lang="pt-BR" dirty="0" smtClean="0"/>
              <a:t>Como identificar uma modelagem ruim?</a:t>
            </a:r>
          </a:p>
          <a:p>
            <a:r>
              <a:rPr lang="pt-BR" dirty="0" smtClean="0"/>
              <a:t>O que é uma boa modelagem?</a:t>
            </a:r>
          </a:p>
          <a:p>
            <a:r>
              <a:rPr lang="pt-BR" dirty="0" smtClean="0"/>
              <a:t>Princípios SOLID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42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The </a:t>
            </a:r>
            <a:r>
              <a:rPr lang="pt-BR" dirty="0" err="1" smtClean="0"/>
              <a:t>Principles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OOD</a:t>
            </a:r>
            <a:br>
              <a:rPr lang="pt-BR" dirty="0" smtClean="0"/>
            </a:br>
            <a:r>
              <a:rPr lang="pt-BR" dirty="0" smtClean="0">
                <a:hlinkClick r:id="rId2"/>
              </a:rPr>
              <a:t>http://butunclebob.com/ArticleS.UncleBob.PrinciplesOfOod</a:t>
            </a:r>
            <a:endParaRPr lang="pt-BR" dirty="0" smtClean="0"/>
          </a:p>
          <a:p>
            <a:r>
              <a:rPr lang="pt-BR" dirty="0" err="1" smtClean="0"/>
              <a:t>Adaptive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– </a:t>
            </a:r>
            <a:r>
              <a:rPr lang="pt-BR" dirty="0" err="1" smtClean="0"/>
              <a:t>Agile</a:t>
            </a:r>
            <a:r>
              <a:rPr lang="pt-BR" dirty="0" smtClean="0"/>
              <a:t> </a:t>
            </a:r>
            <a:r>
              <a:rPr lang="pt-BR" dirty="0" err="1" smtClean="0"/>
              <a:t>Coding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design </a:t>
            </a:r>
            <a:r>
              <a:rPr lang="pt-BR" dirty="0" err="1" smtClean="0"/>
              <a:t>patterns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SOLID </a:t>
            </a:r>
            <a:r>
              <a:rPr lang="pt-BR" dirty="0" err="1" smtClean="0"/>
              <a:t>principles</a:t>
            </a:r>
            <a:endParaRPr lang="pt-BR" dirty="0" smtClean="0"/>
          </a:p>
          <a:p>
            <a:r>
              <a:rPr lang="en-US" dirty="0"/>
              <a:t>Solid </a:t>
            </a:r>
            <a:r>
              <a:rPr lang="en-US" dirty="0" smtClean="0"/>
              <a:t>Principles </a:t>
            </a:r>
            <a:r>
              <a:rPr lang="en-US" dirty="0"/>
              <a:t>of </a:t>
            </a:r>
            <a:r>
              <a:rPr lang="en-US" dirty="0" smtClean="0"/>
              <a:t>OO Design</a:t>
            </a:r>
            <a:br>
              <a:rPr lang="en-US" dirty="0" smtClean="0"/>
            </a:br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www.slideshare.net/confiz/solid-principles-of-oo-design-29397774</a:t>
            </a:r>
            <a:endParaRPr lang="pt-BR" dirty="0" smtClean="0"/>
          </a:p>
          <a:p>
            <a:r>
              <a:rPr lang="en-US" dirty="0"/>
              <a:t>Refactoring Applications using SOLID </a:t>
            </a:r>
            <a:r>
              <a:rPr lang="en-US" dirty="0" smtClean="0"/>
              <a:t>Principles</a:t>
            </a:r>
            <a:br>
              <a:rPr lang="en-US" dirty="0" smtClean="0"/>
            </a:br>
            <a:r>
              <a:rPr lang="pt-BR" dirty="0" smtClean="0">
                <a:hlinkClick r:id="rId4"/>
              </a:rPr>
              <a:t>https</a:t>
            </a:r>
            <a:r>
              <a:rPr lang="pt-BR" dirty="0">
                <a:hlinkClick r:id="rId4"/>
              </a:rPr>
              <a:t>://www.slideshare.net/ardalis/refactoring-applications-using-solid-principles?qid=80865344-d0ba-44fa-98ab-2b91e060a7e8&amp;v=&amp;b=&amp;</a:t>
            </a:r>
            <a:r>
              <a:rPr lang="pt-BR" dirty="0" smtClean="0">
                <a:hlinkClick r:id="rId4"/>
              </a:rPr>
              <a:t>from_search=2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7380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pouco de história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https://cdn.meme.am/images/400x/84552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132856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ages-na.ssl-images-amazon.com/images/I/51yHf-4GaSL._SX393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86" y="3332785"/>
            <a:ext cx="2394368" cy="302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images-na.ssl-images-amazon.com/images/I/51nZPSxLQXL._SX408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48880"/>
            <a:ext cx="2842412" cy="346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64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modelagem de software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fonte</a:t>
            </a:r>
            <a:r>
              <a:rPr lang="en-US" dirty="0" smtClean="0"/>
              <a:t> é a </a:t>
            </a:r>
            <a:r>
              <a:rPr lang="en-US" dirty="0" err="1" smtClean="0"/>
              <a:t>modelagem</a:t>
            </a:r>
            <a:endParaRPr lang="en-US" dirty="0" smtClean="0"/>
          </a:p>
          <a:p>
            <a:r>
              <a:rPr lang="en-US" dirty="0" err="1" smtClean="0"/>
              <a:t>Diagramas</a:t>
            </a:r>
            <a:r>
              <a:rPr lang="en-US" dirty="0" smtClean="0"/>
              <a:t> UML </a:t>
            </a:r>
            <a:r>
              <a:rPr lang="en-US" dirty="0" err="1" smtClean="0"/>
              <a:t>representam</a:t>
            </a:r>
            <a:r>
              <a:rPr lang="en-US" dirty="0" smtClean="0"/>
              <a:t> parte da </a:t>
            </a:r>
            <a:r>
              <a:rPr lang="en-US" dirty="0" err="1" smtClean="0"/>
              <a:t>modelagem</a:t>
            </a:r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modelagem</a:t>
            </a:r>
            <a:r>
              <a:rPr lang="en-US" dirty="0" smtClean="0"/>
              <a:t> de software </a:t>
            </a:r>
            <a:r>
              <a:rPr lang="en-US" dirty="0" err="1" smtClean="0"/>
              <a:t>inclui</a:t>
            </a:r>
            <a:r>
              <a:rPr lang="en-US" dirty="0" smtClean="0"/>
              <a:t> </a:t>
            </a:r>
            <a:r>
              <a:rPr lang="en-US" dirty="0" err="1" smtClean="0"/>
              <a:t>codificar</a:t>
            </a:r>
            <a:r>
              <a:rPr lang="en-US" dirty="0" smtClean="0"/>
              <a:t>, </a:t>
            </a:r>
            <a:r>
              <a:rPr lang="en-US" dirty="0" err="1" smtClean="0"/>
              <a:t>testar</a:t>
            </a:r>
            <a:r>
              <a:rPr lang="en-US" dirty="0" smtClean="0"/>
              <a:t> e </a:t>
            </a:r>
            <a:r>
              <a:rPr lang="en-US" dirty="0" err="1" smtClean="0"/>
              <a:t>refatorar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modelagem</a:t>
            </a:r>
            <a:r>
              <a:rPr lang="en-US" dirty="0" smtClean="0"/>
              <a:t> do software é </a:t>
            </a:r>
            <a:r>
              <a:rPr lang="en-US" dirty="0" err="1" smtClean="0"/>
              <a:t>feita</a:t>
            </a:r>
            <a:r>
              <a:rPr lang="en-US" dirty="0" smtClean="0"/>
              <a:t> </a:t>
            </a:r>
            <a:r>
              <a:rPr lang="en-US" dirty="0" err="1" smtClean="0"/>
              <a:t>realmente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programador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123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Por que precisamos de investir em modelagem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entregar</a:t>
            </a:r>
            <a:r>
              <a:rPr lang="en-US" dirty="0" smtClean="0"/>
              <a:t> </a:t>
            </a:r>
            <a:r>
              <a:rPr lang="en-US" dirty="0" err="1" smtClean="0"/>
              <a:t>rápido</a:t>
            </a:r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gerenciar</a:t>
            </a:r>
            <a:r>
              <a:rPr lang="en-US" dirty="0" smtClean="0"/>
              <a:t> </a:t>
            </a:r>
            <a:r>
              <a:rPr lang="en-US" dirty="0" err="1" smtClean="0"/>
              <a:t>mudanças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facilmente</a:t>
            </a:r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enfrentar</a:t>
            </a:r>
            <a:r>
              <a:rPr lang="en-US" dirty="0" smtClean="0"/>
              <a:t> a </a:t>
            </a:r>
            <a:r>
              <a:rPr lang="en-US" dirty="0" err="1" smtClean="0"/>
              <a:t>complexidade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59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Sintomas de problemas de Modelagem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Rigidez</a:t>
            </a:r>
          </a:p>
          <a:p>
            <a:pPr lvl="1"/>
            <a:r>
              <a:rPr lang="pt-BR" dirty="0" smtClean="0"/>
              <a:t>É difícil de alterar a modelagem</a:t>
            </a:r>
          </a:p>
          <a:p>
            <a:pPr marL="514350" indent="-457200"/>
            <a:r>
              <a:rPr lang="pt-BR" dirty="0" smtClean="0"/>
              <a:t>Fragilidade</a:t>
            </a:r>
          </a:p>
          <a:p>
            <a:pPr lvl="1"/>
            <a:r>
              <a:rPr lang="pt-BR" dirty="0"/>
              <a:t>A modelagem é fácil de </a:t>
            </a:r>
            <a:r>
              <a:rPr lang="pt-BR" dirty="0" smtClean="0"/>
              <a:t>quebrar</a:t>
            </a:r>
          </a:p>
          <a:p>
            <a:pPr marL="514350" indent="-457200"/>
            <a:r>
              <a:rPr lang="pt-BR" dirty="0" smtClean="0"/>
              <a:t>Imobilidade</a:t>
            </a:r>
          </a:p>
          <a:p>
            <a:pPr marL="914400" lvl="1" indent="-457200"/>
            <a:r>
              <a:rPr lang="pt-BR" dirty="0"/>
              <a:t>A modelagem é difícil e </a:t>
            </a:r>
            <a:r>
              <a:rPr lang="pt-BR" dirty="0" smtClean="0"/>
              <a:t>reusar</a:t>
            </a:r>
          </a:p>
          <a:p>
            <a:pPr marL="514350" indent="-457200"/>
            <a:r>
              <a:rPr lang="pt-BR" dirty="0" smtClean="0"/>
              <a:t>Viscosidade</a:t>
            </a:r>
          </a:p>
          <a:p>
            <a:pPr marL="914400" lvl="1" indent="-457200"/>
            <a:r>
              <a:rPr lang="pt-BR" dirty="0"/>
              <a:t>A modelagem torna difícil fazer a coisa certa</a:t>
            </a:r>
            <a:r>
              <a:rPr lang="pt-BR" dirty="0" smtClean="0"/>
              <a:t>.</a:t>
            </a:r>
          </a:p>
          <a:p>
            <a:pPr marL="514350" indent="-457200"/>
            <a:r>
              <a:rPr lang="pt-BR" dirty="0"/>
              <a:t>Código </a:t>
            </a:r>
            <a:r>
              <a:rPr lang="pt-BR" dirty="0" smtClean="0"/>
              <a:t>Intestável</a:t>
            </a:r>
          </a:p>
          <a:p>
            <a:pPr marL="914400" lvl="1" indent="-457200"/>
            <a:r>
              <a:rPr lang="pt-BR" dirty="0"/>
              <a:t>Código que não é testável contém defeitos</a:t>
            </a:r>
            <a:r>
              <a:rPr lang="pt-BR" dirty="0" smtClean="0"/>
              <a:t>.</a:t>
            </a:r>
          </a:p>
          <a:p>
            <a:pPr marL="514350" indent="-457200"/>
            <a:endParaRPr lang="pt-BR" dirty="0" smtClean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 smtClean="0"/>
          </a:p>
          <a:p>
            <a:pPr marL="5715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301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uma boa modelagem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Alta </a:t>
            </a:r>
            <a:r>
              <a:rPr lang="en-US" dirty="0" err="1" smtClean="0"/>
              <a:t>coesão</a:t>
            </a:r>
            <a:endParaRPr lang="en-US" dirty="0" smtClean="0"/>
          </a:p>
          <a:p>
            <a:r>
              <a:rPr lang="en-US" dirty="0" err="1" smtClean="0"/>
              <a:t>Baixo</a:t>
            </a:r>
            <a:r>
              <a:rPr lang="en-US" dirty="0" smtClean="0"/>
              <a:t> </a:t>
            </a:r>
            <a:r>
              <a:rPr lang="en-US" dirty="0" err="1" smtClean="0"/>
              <a:t>acomplamento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Como </a:t>
            </a:r>
            <a:r>
              <a:rPr lang="en-US" dirty="0" err="1" smtClean="0"/>
              <a:t>alcançar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boa </a:t>
            </a:r>
            <a:r>
              <a:rPr lang="en-US" dirty="0" err="1" smtClean="0"/>
              <a:t>modelagem</a:t>
            </a:r>
            <a:r>
              <a:rPr lang="en-US" dirty="0" smtClean="0"/>
              <a:t>? </a:t>
            </a:r>
          </a:p>
          <a:p>
            <a:r>
              <a:rPr lang="en-US" dirty="0" err="1" smtClean="0"/>
              <a:t>Siga</a:t>
            </a:r>
            <a:r>
              <a:rPr lang="en-US" dirty="0" smtClean="0"/>
              <a:t> as </a:t>
            </a:r>
            <a:r>
              <a:rPr lang="en-US" dirty="0" err="1" smtClean="0"/>
              <a:t>praticas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r>
              <a:rPr lang="en-US" dirty="0" smtClean="0"/>
              <a:t> da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linguagem</a:t>
            </a:r>
            <a:r>
              <a:rPr lang="en-US" dirty="0" smtClean="0"/>
              <a:t> e framework </a:t>
            </a:r>
          </a:p>
          <a:p>
            <a:r>
              <a:rPr lang="en-US" dirty="0" err="1" smtClean="0"/>
              <a:t>Siga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princípios</a:t>
            </a:r>
            <a:r>
              <a:rPr lang="en-US" dirty="0" smtClean="0"/>
              <a:t> de </a:t>
            </a:r>
            <a:r>
              <a:rPr lang="en-US" dirty="0" err="1" smtClean="0"/>
              <a:t>modelagem</a:t>
            </a:r>
            <a:r>
              <a:rPr lang="en-US" dirty="0" smtClean="0"/>
              <a:t> de OO</a:t>
            </a:r>
          </a:p>
          <a:p>
            <a:r>
              <a:rPr lang="en-US" dirty="0" smtClean="0"/>
              <a:t>Use design patterns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6746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Princípios de</a:t>
            </a:r>
            <a:r>
              <a:rPr lang="pt-BR" dirty="0"/>
              <a:t> </a:t>
            </a:r>
            <a:r>
              <a:rPr lang="pt-BR" dirty="0" smtClean="0"/>
              <a:t>modelagem de classes</a:t>
            </a:r>
            <a:endParaRPr lang="pt-BR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490700146"/>
              </p:ext>
            </p:extLst>
          </p:nvPr>
        </p:nvGraphicFramePr>
        <p:xfrm>
          <a:off x="1475656" y="184482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90128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SRP: Single </a:t>
            </a:r>
            <a:r>
              <a:rPr lang="pt-BR" dirty="0" err="1"/>
              <a:t>Responsibility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“</a:t>
            </a:r>
            <a:r>
              <a:rPr lang="en-US" dirty="0"/>
              <a:t>Uma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, e </a:t>
            </a:r>
            <a:r>
              <a:rPr lang="en-US" dirty="0" err="1"/>
              <a:t>somente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razão</a:t>
            </a:r>
            <a:r>
              <a:rPr lang="en-US" dirty="0"/>
              <a:t> para </a:t>
            </a:r>
            <a:r>
              <a:rPr lang="en-US" dirty="0" err="1"/>
              <a:t>mudar</a:t>
            </a:r>
            <a:r>
              <a:rPr lang="en-US" dirty="0" smtClean="0"/>
              <a:t>.</a:t>
            </a:r>
            <a:r>
              <a:rPr lang="pt-BR" dirty="0" smtClean="0"/>
              <a:t>” – </a:t>
            </a:r>
            <a:r>
              <a:rPr lang="pt-BR" dirty="0" err="1" smtClean="0"/>
              <a:t>Uncle</a:t>
            </a:r>
            <a:r>
              <a:rPr lang="pt-BR" dirty="0" smtClean="0"/>
              <a:t> Bob</a:t>
            </a:r>
          </a:p>
          <a:p>
            <a:r>
              <a:rPr lang="pt-BR" dirty="0" smtClean="0"/>
              <a:t>Benefício da alta coesão</a:t>
            </a:r>
          </a:p>
          <a:p>
            <a:r>
              <a:rPr lang="pt-BR" dirty="0" smtClean="0"/>
              <a:t>Não é fácil identificar responsabilidades diferentes.</a:t>
            </a:r>
          </a:p>
          <a:p>
            <a:endParaRPr lang="pt-BR" dirty="0"/>
          </a:p>
          <a:p>
            <a:pPr marL="5715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762973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fundidad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rofundidad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1801</TotalTime>
  <Words>567</Words>
  <Application>Microsoft Office PowerPoint</Application>
  <PresentationFormat>Apresentação na tela (4:3)</PresentationFormat>
  <Paragraphs>168</Paragraphs>
  <Slides>20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Corbel</vt:lpstr>
      <vt:lpstr>Wingdings 2</vt:lpstr>
      <vt:lpstr>HDOfficeLightV0</vt:lpstr>
      <vt:lpstr>Profundidade</vt:lpstr>
      <vt:lpstr>Princípios SOLID</vt:lpstr>
      <vt:lpstr>Agenda</vt:lpstr>
      <vt:lpstr>Um pouco de história</vt:lpstr>
      <vt:lpstr>O que é modelagem de software?</vt:lpstr>
      <vt:lpstr>Por que precisamos de investir em modelagem?</vt:lpstr>
      <vt:lpstr>Sintomas de problemas de Modelagem</vt:lpstr>
      <vt:lpstr>O que é uma boa modelagem?</vt:lpstr>
      <vt:lpstr>Princípios de modelagem de classes</vt:lpstr>
      <vt:lpstr>SRP: Single Responsibility Principle</vt:lpstr>
      <vt:lpstr>SRP: Single Responsibility Principle</vt:lpstr>
      <vt:lpstr>SRP: Single Responsibility Principle</vt:lpstr>
      <vt:lpstr>SRP: Single Responsibility Principle</vt:lpstr>
      <vt:lpstr>OCP: Open Closed Principle</vt:lpstr>
      <vt:lpstr>OCP: Open Closed Principle</vt:lpstr>
      <vt:lpstr>OCP: Open Closed Principle</vt:lpstr>
      <vt:lpstr>Liskov Substitution Principle</vt:lpstr>
      <vt:lpstr>Interface Segregation Principle</vt:lpstr>
      <vt:lpstr>Dependency Inversion Principle</vt:lpstr>
      <vt:lpstr>Perguntas</vt:lpstr>
      <vt:lpstr>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SOLID usando  .NET Core e Visual Studio 2017</dc:title>
  <dc:creator>.</dc:creator>
  <cp:lastModifiedBy>Ivan Paulovich</cp:lastModifiedBy>
  <cp:revision>49</cp:revision>
  <dcterms:created xsi:type="dcterms:W3CDTF">2017-07-20T17:10:26Z</dcterms:created>
  <dcterms:modified xsi:type="dcterms:W3CDTF">2017-07-24T02:01:46Z</dcterms:modified>
</cp:coreProperties>
</file>