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38" r:id="rId2"/>
  </p:sldMasterIdLst>
  <p:notesMasterIdLst>
    <p:notesMasterId r:id="rId31"/>
  </p:notesMasterIdLst>
  <p:sldIdLst>
    <p:sldId id="256" r:id="rId3"/>
    <p:sldId id="309" r:id="rId4"/>
    <p:sldId id="264" r:id="rId5"/>
    <p:sldId id="304" r:id="rId6"/>
    <p:sldId id="305" r:id="rId7"/>
    <p:sldId id="302" r:id="rId8"/>
    <p:sldId id="281" r:id="rId9"/>
    <p:sldId id="301" r:id="rId10"/>
    <p:sldId id="306" r:id="rId11"/>
    <p:sldId id="300" r:id="rId12"/>
    <p:sldId id="299" r:id="rId13"/>
    <p:sldId id="291" r:id="rId14"/>
    <p:sldId id="293" r:id="rId15"/>
    <p:sldId id="288" r:id="rId16"/>
    <p:sldId id="294" r:id="rId17"/>
    <p:sldId id="295" r:id="rId18"/>
    <p:sldId id="296" r:id="rId19"/>
    <p:sldId id="303" r:id="rId20"/>
    <p:sldId id="290" r:id="rId21"/>
    <p:sldId id="282" r:id="rId22"/>
    <p:sldId id="292" r:id="rId23"/>
    <p:sldId id="283" r:id="rId24"/>
    <p:sldId id="308" r:id="rId25"/>
    <p:sldId id="285" r:id="rId26"/>
    <p:sldId id="286" r:id="rId27"/>
    <p:sldId id="287" r:id="rId28"/>
    <p:sldId id="280" r:id="rId29"/>
    <p:sldId id="258" r:id="rId3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5604" autoAdjust="0"/>
  </p:normalViewPr>
  <p:slideViewPr>
    <p:cSldViewPr>
      <p:cViewPr varScale="1">
        <p:scale>
          <a:sx n="93" d="100"/>
          <a:sy n="93" d="100"/>
        </p:scale>
        <p:origin x="-93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C4B7D-E860-4B95-8646-60DA78D972CD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CE386-37F1-42E2-8A78-E74385306B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26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35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3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048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83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949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435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599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384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1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3409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66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547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6523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619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1275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23005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8839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8481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5177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1194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1922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aph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4343400" y="1498600"/>
            <a:ext cx="4343400" cy="41402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33400" y="1803401"/>
            <a:ext cx="2217906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33400" y="2108200"/>
            <a:ext cx="27432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33400" y="3225801"/>
            <a:ext cx="2217906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33400" y="3530600"/>
            <a:ext cx="27432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33400" y="4648201"/>
            <a:ext cx="2217906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33400" y="4953000"/>
            <a:ext cx="27432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35854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17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66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92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8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8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106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03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17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571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  <p:sldLayoutId id="2147483756" r:id="rId1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bradley-holt.com/2012/11/domain-driven-design-at-zendcon-2012/" TargetMode="External"/><Relationship Id="rId7" Type="http://schemas.openxmlformats.org/officeDocument/2006/relationships/hyperlink" Target="https://vaughnvernon.co/?p=879" TargetMode="External"/><Relationship Id="rId2" Type="http://schemas.openxmlformats.org/officeDocument/2006/relationships/hyperlink" Target="https://www.slideshare.net/WEBtlak/introduction-to-ddd-adam-tipk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pt.slideshare.net/shadrik/domain-driven-design-52410778" TargetMode="External"/><Relationship Id="rId5" Type="http://schemas.openxmlformats.org/officeDocument/2006/relationships/hyperlink" Target="https://www.slideshare.net/ChinhNguyen49/modern-software-architecturedomain-models-cqrs-and-event-sourcing-notes" TargetMode="External"/><Relationship Id="rId4" Type="http://schemas.openxmlformats.org/officeDocument/2006/relationships/hyperlink" Target="https://channel9.msdn.com/Events/TechEd/Europe/2014/DEV-B21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5616" y="908720"/>
            <a:ext cx="6858000" cy="1872208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Introdução ao </a:t>
            </a:r>
            <a:br>
              <a:rPr lang="pt-BR" dirty="0" smtClean="0"/>
            </a:br>
            <a:r>
              <a:rPr lang="pt-BR" dirty="0" smtClean="0"/>
              <a:t>Domain-</a:t>
            </a:r>
            <a:r>
              <a:rPr lang="pt-BR" dirty="0" err="1" smtClean="0"/>
              <a:t>Driven</a:t>
            </a:r>
            <a:r>
              <a:rPr lang="pt-BR" dirty="0" smtClean="0"/>
              <a:t>-Design</a:t>
            </a:r>
            <a:br>
              <a:rPr lang="pt-BR" dirty="0" smtClean="0"/>
            </a:br>
            <a:r>
              <a:rPr lang="pt-BR" dirty="0" smtClean="0"/>
              <a:t>DDD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429000"/>
            <a:ext cx="6858000" cy="2232248"/>
          </a:xfrm>
        </p:spPr>
        <p:txBody>
          <a:bodyPr>
            <a:normAutofit/>
          </a:bodyPr>
          <a:lstStyle/>
          <a:p>
            <a:pPr algn="ctr"/>
            <a:endParaRPr lang="pt-BR" dirty="0" smtClean="0"/>
          </a:p>
          <a:p>
            <a:pPr algn="ctr"/>
            <a:r>
              <a:rPr lang="pt-BR" dirty="0" smtClean="0"/>
              <a:t>Ivan Paulovich</a:t>
            </a:r>
            <a:br>
              <a:rPr lang="pt-BR" dirty="0" smtClean="0"/>
            </a:br>
            <a:r>
              <a:rPr lang="pt-BR" dirty="0" smtClean="0"/>
              <a:t>Arquiteto de Softwares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Banco Olé Consignado – Julho/2017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501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Domínio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Modelo pode ser: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O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 Domain</a:t>
            </a:r>
          </a:p>
          <a:p>
            <a:pPr lvl="1"/>
            <a:r>
              <a:rPr lang="pt-BR" dirty="0" smtClean="0"/>
              <a:t>Um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Domínio de Suporte</a:t>
            </a:r>
          </a:p>
          <a:p>
            <a:pPr lvl="1"/>
            <a:r>
              <a:rPr lang="pt-BR" dirty="0" smtClean="0"/>
              <a:t>Um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Domínio Genérico</a:t>
            </a:r>
          </a:p>
          <a:p>
            <a:pPr lvl="1"/>
            <a:endParaRPr lang="pt-BR" dirty="0"/>
          </a:p>
          <a:p>
            <a:r>
              <a:rPr lang="pt-BR" b="1" dirty="0" smtClean="0"/>
              <a:t>Foque o esforço de modelagem no Core Domain</a:t>
            </a:r>
          </a:p>
          <a:p>
            <a:r>
              <a:rPr lang="pt-BR" dirty="0" smtClean="0"/>
              <a:t>Considere outsourcing pra o Domínio de Suporte</a:t>
            </a:r>
          </a:p>
          <a:p>
            <a:r>
              <a:rPr lang="pt-BR" dirty="0" smtClean="0"/>
              <a:t>Adquira Domínios Genéricos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09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Core Domain</a:t>
            </a:r>
            <a:endParaRPr lang="en-US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Identifique o seu Core Domain</a:t>
            </a:r>
          </a:p>
          <a:p>
            <a:r>
              <a:rPr lang="pt-BR" dirty="0" smtClean="0"/>
              <a:t>Analise o seu Core Domain</a:t>
            </a:r>
          </a:p>
          <a:p>
            <a:r>
              <a:rPr lang="pt-BR" dirty="0" smtClean="0"/>
              <a:t>Foque os recursos no Core Domain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Livros sobre DDD </a:t>
            </a:r>
            <a:endParaRPr lang="pt-BR" dirty="0"/>
          </a:p>
        </p:txBody>
      </p:sp>
      <p:sp>
        <p:nvSpPr>
          <p:cNvPr id="4" name="AutoShape 2" descr="https://images-na.ssl-images-amazon.com/images/I/5146azDZjmL._SX358_BO1,204,203,200_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5" name="Picture 3" descr="C:\git\jambo\docs\DDD\51eO0EhGY3L._SX387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951" y="2204864"/>
            <a:ext cx="2357823" cy="302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git\jambo\docs\DDD\51sZW87slRL._SX375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03" y="2204864"/>
            <a:ext cx="2285088" cy="302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git\jambo\docs\DDD\5146azDZjmL._SX358_BO1,204,203,200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248" y="2204864"/>
            <a:ext cx="2182047" cy="302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36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Estilos Arquiteturais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2043113"/>
            <a:ext cx="424815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149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Estilos Arquiteturais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844824"/>
            <a:ext cx="477202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720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Estilos Arquiteturais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988840"/>
            <a:ext cx="2924175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246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Estilos Arquiteturais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84784"/>
            <a:ext cx="630555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2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Estilos Arquiteturais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766" y="2708920"/>
            <a:ext cx="62103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512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Dependency</a:t>
            </a:r>
            <a:r>
              <a:rPr lang="pt-BR" dirty="0" smtClean="0"/>
              <a:t> </a:t>
            </a:r>
            <a:r>
              <a:rPr lang="pt-BR" dirty="0" err="1" smtClean="0"/>
              <a:t>Inversion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“Módulos de mais alto nível não devem depender de módulos de mais baixo nível. Ambos devem depender de abstrações.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Abstrações não devem depender de detalhes. Detalhes devem depender de abstrações.”</a:t>
            </a:r>
          </a:p>
          <a:p>
            <a:endParaRPr lang="pt-BR" dirty="0"/>
          </a:p>
          <a:p>
            <a:pPr marL="0" indent="0" algn="r">
              <a:buNone/>
            </a:pPr>
            <a:r>
              <a:rPr lang="pt-BR" dirty="0" smtClean="0"/>
              <a:t>Robert C. Martin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7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DDD </a:t>
            </a:r>
            <a:r>
              <a:rPr lang="pt-BR" sz="5400" b="1" dirty="0" err="1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Building</a:t>
            </a:r>
            <a:r>
              <a:rPr lang="pt-BR" sz="5400" b="1" dirty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pt-BR" sz="5400" b="1" dirty="0" err="1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Blocks</a:t>
            </a:r>
            <a:endParaRPr lang="pt-BR" sz="5400" b="1" dirty="0">
              <a:ln w="9525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0800" algn="tl" rotWithShape="0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ln w="3175">
            <a:noFill/>
          </a:ln>
        </p:spPr>
        <p:txBody>
          <a:bodyPr numCol="2"/>
          <a:lstStyle/>
          <a:p>
            <a:pPr marL="0" indent="0" algn="ctr">
              <a:buNone/>
            </a:pPr>
            <a:r>
              <a:rPr lang="pt-BR" sz="3600" b="1" dirty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Entidades</a:t>
            </a:r>
          </a:p>
          <a:p>
            <a:pPr marL="0" indent="0" algn="ctr">
              <a:buNone/>
            </a:pPr>
            <a:endParaRPr lang="pt-BR" sz="3600" b="1" dirty="0" smtClean="0">
              <a:ln w="9525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pt-BR" sz="3600" b="1" dirty="0" smtClean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Tipos de Valor</a:t>
            </a:r>
          </a:p>
          <a:p>
            <a:pPr marL="0" indent="0" algn="ctr">
              <a:buNone/>
            </a:pPr>
            <a:endParaRPr lang="pt-BR" sz="3600" b="1" dirty="0" smtClean="0">
              <a:ln w="9525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pt-BR" sz="3600" b="1" dirty="0" smtClean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*Agregações</a:t>
            </a:r>
          </a:p>
          <a:p>
            <a:pPr algn="ctr"/>
            <a:endParaRPr lang="pt-BR" sz="3600" b="1" dirty="0" smtClean="0">
              <a:ln w="9525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pt-BR" sz="3600" b="1" dirty="0" smtClean="0">
              <a:ln w="9525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pt-BR" sz="3600" b="1" dirty="0" smtClean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Repositórios</a:t>
            </a:r>
          </a:p>
          <a:p>
            <a:pPr marL="0" indent="0" algn="ctr">
              <a:buNone/>
            </a:pPr>
            <a:endParaRPr lang="pt-BR" sz="3600" b="1" dirty="0" smtClean="0">
              <a:ln w="9525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pt-BR" sz="3600" b="1" dirty="0" smtClean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Serviços</a:t>
            </a:r>
          </a:p>
          <a:p>
            <a:pPr algn="ctr"/>
            <a:endParaRPr lang="pt-BR" sz="3600" b="1" dirty="0">
              <a:ln w="9525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pt-BR" sz="3600" b="1" dirty="0" smtClean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Domain </a:t>
            </a:r>
            <a:r>
              <a:rPr lang="pt-BR" sz="3600" b="1" dirty="0" err="1" smtClean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Events</a:t>
            </a:r>
            <a:endParaRPr lang="pt-BR" sz="3600" b="1" dirty="0" smtClean="0">
              <a:ln w="9525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383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/>
          <p:cNvSpPr/>
          <p:nvPr/>
        </p:nvSpPr>
        <p:spPr>
          <a:xfrm>
            <a:off x="3059832" y="2053006"/>
            <a:ext cx="5688632" cy="3127174"/>
          </a:xfrm>
          <a:prstGeom prst="rect">
            <a:avLst/>
          </a:prstGeom>
          <a:solidFill>
            <a:schemeClr val="tx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https://msdnshared.blob.core.windows.net/media/2016/11/MVPReconnect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983" y="3501010"/>
            <a:ext cx="2112697" cy="70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upo 19"/>
          <p:cNvGrpSpPr/>
          <p:nvPr/>
        </p:nvGrpSpPr>
        <p:grpSpPr>
          <a:xfrm>
            <a:off x="3352800" y="2194242"/>
            <a:ext cx="2002514" cy="1108028"/>
            <a:chOff x="6818842" y="885163"/>
            <a:chExt cx="3570826" cy="1975801"/>
          </a:xfrm>
        </p:grpSpPr>
        <p:pic>
          <p:nvPicPr>
            <p:cNvPr id="21" name="Picture 4" descr="https://alexandrebrisebois.files.wordpress.com/2014/07/microsoft-mvp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8842" y="885163"/>
              <a:ext cx="3570826" cy="1471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CaixaDeTexto 21"/>
            <p:cNvSpPr txBox="1"/>
            <p:nvPr/>
          </p:nvSpPr>
          <p:spPr>
            <a:xfrm>
              <a:off x="7090597" y="2202383"/>
              <a:ext cx="2954774" cy="65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200" b="1" u="sng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pt-BR" sz="1800" u="none" dirty="0">
                  <a:latin typeface="Corbel" panose="020B0503020204020204" pitchFamily="34" charset="0"/>
                </a:rPr>
                <a:t>De 2012 à 2014</a:t>
              </a:r>
            </a:p>
          </p:txBody>
        </p:sp>
      </p:grpSp>
      <p:pic>
        <p:nvPicPr>
          <p:cNvPr id="23" name="Picture 6" descr="http://bhs.com.br/wp-content/themes/bhs/images/marca-bh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940" y="4374562"/>
            <a:ext cx="1676400" cy="50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46" y="2053006"/>
            <a:ext cx="2345757" cy="3127174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pic>
        <p:nvPicPr>
          <p:cNvPr id="25" name="Picture 8" descr="https://dotnetraptors.files.wordpress.com/2010/03/logo_raptors.jpg?w=139&amp;h=8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237" y="4149082"/>
            <a:ext cx="1339551" cy="8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Ivan Paulovich</a:t>
            </a:r>
            <a:endParaRPr lang="pt-B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  <p:pic>
        <p:nvPicPr>
          <p:cNvPr id="1026" name="Picture 2" descr="http://www.100loop.com/wp-content/uploads/2016/12/logo-grande-90x40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406" y="2305219"/>
            <a:ext cx="2740026" cy="59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6075589" y="2927218"/>
            <a:ext cx="1973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u="sng" dirty="0">
                <a:latin typeface="Corbel" panose="020B0503020204020204" pitchFamily="34" charset="0"/>
              </a:rPr>
              <a:t>www.100loop.com</a:t>
            </a:r>
            <a:endParaRPr lang="en-US" u="sng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46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Possuem </a:t>
            </a:r>
            <a:r>
              <a:rPr lang="pt-BR" dirty="0" smtClean="0"/>
              <a:t>uma Identidade e Estado</a:t>
            </a:r>
          </a:p>
          <a:p>
            <a:r>
              <a:rPr lang="pt-BR" dirty="0" smtClean="0"/>
              <a:t>Persistência</a:t>
            </a:r>
          </a:p>
          <a:p>
            <a:r>
              <a:rPr lang="pt-BR" dirty="0" smtClean="0"/>
              <a:t>Somente uma responsabilidade</a:t>
            </a:r>
          </a:p>
          <a:p>
            <a:r>
              <a:rPr lang="pt-BR" dirty="0" smtClean="0"/>
              <a:t>Pode ser constituída por outras entidades e tipos de valor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123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Valor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possuem identidade</a:t>
            </a:r>
          </a:p>
          <a:p>
            <a:r>
              <a:rPr lang="pt-BR" dirty="0" smtClean="0"/>
              <a:t>Imutável</a:t>
            </a:r>
          </a:p>
          <a:p>
            <a:r>
              <a:rPr lang="pt-BR" dirty="0" smtClean="0"/>
              <a:t>Definido pelos seus atributos</a:t>
            </a:r>
          </a:p>
          <a:p>
            <a:r>
              <a:rPr lang="pt-BR" dirty="0" smtClean="0"/>
              <a:t>Regras de negócio fazem parte dos tipos de valor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079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Agregações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Um grupo de entidades e tipos de valor relacionados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Definem </a:t>
            </a:r>
            <a:r>
              <a:rPr lang="pt-BR" dirty="0" smtClean="0">
                <a:solidFill>
                  <a:schemeClr val="bg1"/>
                </a:solidFill>
              </a:rPr>
              <a:t>um escopo de transação e de tratamento de concorrência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Um </a:t>
            </a:r>
            <a:r>
              <a:rPr lang="pt-BR" dirty="0" err="1" smtClean="0">
                <a:solidFill>
                  <a:schemeClr val="bg1"/>
                </a:solidFill>
              </a:rPr>
              <a:t>Bounded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Context</a:t>
            </a:r>
            <a:r>
              <a:rPr lang="pt-BR" dirty="0" smtClean="0">
                <a:solidFill>
                  <a:schemeClr val="bg1"/>
                </a:solidFill>
              </a:rPr>
              <a:t> terá múltiplas agregações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074" name="Picture 2" descr="https://vaughnvernon.co/wordpress/wp-content/uploads/2014/10/Aggregat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00" y="3717032"/>
            <a:ext cx="709612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49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Agregação Raiz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entidade pode ser uma agregação raiz</a:t>
            </a:r>
          </a:p>
          <a:p>
            <a:r>
              <a:rPr lang="pt-BR" dirty="0" smtClean="0"/>
              <a:t>Referências externas somente conhecem agregações raiz</a:t>
            </a:r>
          </a:p>
          <a:p>
            <a:r>
              <a:rPr lang="pt-BR" dirty="0" smtClean="0"/>
              <a:t>Persista a agregação raiz e o grafo de objetos relacionados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482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Repositórios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Realizam </a:t>
            </a:r>
            <a:r>
              <a:rPr lang="pt-BR" dirty="0" smtClean="0"/>
              <a:t>a persistência de uma agregação</a:t>
            </a:r>
          </a:p>
        </p:txBody>
      </p:sp>
    </p:spTree>
    <p:extLst>
      <p:ext uri="{BB962C8B-B14F-4D97-AF65-F5344CB8AC3E}">
        <p14:creationId xmlns:p14="http://schemas.microsoft.com/office/powerpoint/2010/main" val="78946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Serviços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Regras e operações que não pertencem </a:t>
            </a:r>
            <a:r>
              <a:rPr lang="pt-BR" dirty="0" smtClean="0"/>
              <a:t>naturalmente </a:t>
            </a:r>
            <a:r>
              <a:rPr lang="pt-BR" dirty="0" smtClean="0"/>
              <a:t>a um objeto de domínio</a:t>
            </a:r>
          </a:p>
          <a:p>
            <a:r>
              <a:rPr lang="pt-BR" dirty="0" smtClean="0"/>
              <a:t>Não guardam estado</a:t>
            </a:r>
          </a:p>
          <a:p>
            <a:r>
              <a:rPr lang="pt-BR" dirty="0" smtClean="0"/>
              <a:t>São imutáveis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826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Domain </a:t>
            </a:r>
            <a:r>
              <a:rPr lang="pt-BR" dirty="0" err="1" smtClean="0">
                <a:solidFill>
                  <a:schemeClr val="bg1"/>
                </a:solidFill>
              </a:rPr>
              <a:t>Events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 descr="https://vaughnvernon.co/wordpress/wp-content/uploads/2014/10/EventualConsistenc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420888"/>
            <a:ext cx="7200900" cy="303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28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Dúvidas?</a:t>
            </a:r>
            <a:endParaRPr lang="en-US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80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Introduction to DDD - Adam </a:t>
            </a:r>
            <a:r>
              <a:rPr lang="en-US" dirty="0" err="1" smtClean="0"/>
              <a:t>Štipák</a:t>
            </a:r>
            <a:r>
              <a:rPr lang="en-US" dirty="0"/>
              <a:t/>
            </a:r>
            <a:br>
              <a:rPr lang="en-US" dirty="0"/>
            </a:br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www.slideshare.net/WEBtlak/introduction-to-ddd-adam-tipk</a:t>
            </a:r>
            <a:endParaRPr lang="pt-BR" dirty="0" smtClean="0"/>
          </a:p>
          <a:p>
            <a:r>
              <a:rPr lang="en-US" dirty="0"/>
              <a:t>Domain-Driven Design at </a:t>
            </a:r>
            <a:r>
              <a:rPr lang="en-US" dirty="0" err="1"/>
              <a:t>ZendCon</a:t>
            </a:r>
            <a:r>
              <a:rPr lang="en-US" dirty="0"/>
              <a:t> </a:t>
            </a:r>
            <a:r>
              <a:rPr lang="en-US" dirty="0" smtClean="0"/>
              <a:t>2012</a:t>
            </a:r>
            <a:br>
              <a:rPr lang="en-US" dirty="0" smtClean="0"/>
            </a:br>
            <a:r>
              <a:rPr lang="pt-BR" dirty="0" smtClean="0">
                <a:hlinkClick r:id="rId3"/>
              </a:rPr>
              <a:t>http://bradley-holt.com/2012/11/domain-driven-design-at-zendcon-2012/</a:t>
            </a:r>
            <a:endParaRPr lang="pt-BR" dirty="0" smtClean="0"/>
          </a:p>
          <a:p>
            <a:r>
              <a:rPr lang="en-US" dirty="0"/>
              <a:t>Architecting and Implementing Domain-Driven Design Patterns with Microsoft .</a:t>
            </a:r>
            <a:r>
              <a:rPr lang="en-US" dirty="0" smtClean="0"/>
              <a:t>NET</a:t>
            </a:r>
            <a:br>
              <a:rPr lang="en-US" dirty="0" smtClean="0"/>
            </a:br>
            <a:r>
              <a:rPr lang="pt-BR" dirty="0" smtClean="0">
                <a:hlinkClick r:id="rId4"/>
              </a:rPr>
              <a:t>https</a:t>
            </a:r>
            <a:r>
              <a:rPr lang="pt-BR" dirty="0">
                <a:hlinkClick r:id="rId4"/>
              </a:rPr>
              <a:t>://</a:t>
            </a:r>
            <a:r>
              <a:rPr lang="pt-BR" dirty="0" smtClean="0">
                <a:hlinkClick r:id="rId4"/>
              </a:rPr>
              <a:t>channel9.msdn.com/Events/TechEd/Europe/2014/DEV-B211</a:t>
            </a:r>
            <a:endParaRPr lang="pt-BR" dirty="0" smtClean="0"/>
          </a:p>
          <a:p>
            <a:r>
              <a:rPr lang="en-US" dirty="0"/>
              <a:t>Modern Software Architecture-Domain Models, CQRS, and Event Sourcing </a:t>
            </a:r>
            <a:r>
              <a:rPr lang="en-US" dirty="0" smtClean="0"/>
              <a:t>– Notes</a:t>
            </a:r>
            <a:br>
              <a:rPr lang="en-US" dirty="0" smtClean="0"/>
            </a:br>
            <a:r>
              <a:rPr lang="pt-BR" dirty="0" smtClean="0">
                <a:hlinkClick r:id="rId5"/>
              </a:rPr>
              <a:t>https</a:t>
            </a:r>
            <a:r>
              <a:rPr lang="pt-BR" dirty="0">
                <a:hlinkClick r:id="rId5"/>
              </a:rPr>
              <a:t>://</a:t>
            </a:r>
            <a:r>
              <a:rPr lang="pt-BR" dirty="0" smtClean="0">
                <a:hlinkClick r:id="rId5"/>
              </a:rPr>
              <a:t>www.slideshare.net/ChinhNguyen49/modern-software-architecturedomain-models-cqrs-and-event-sourcing-notes</a:t>
            </a:r>
            <a:endParaRPr lang="pt-BR" dirty="0"/>
          </a:p>
          <a:p>
            <a:r>
              <a:rPr lang="pt-BR" dirty="0"/>
              <a:t>Domain </a:t>
            </a:r>
            <a:r>
              <a:rPr lang="pt-BR" dirty="0" err="1"/>
              <a:t>Driven</a:t>
            </a:r>
            <a:r>
              <a:rPr lang="pt-BR" dirty="0"/>
              <a:t> </a:t>
            </a:r>
            <a:r>
              <a:rPr lang="pt-BR" dirty="0" smtClean="0"/>
              <a:t>Design</a:t>
            </a:r>
            <a:br>
              <a:rPr lang="pt-BR" dirty="0" smtClean="0"/>
            </a:br>
            <a:r>
              <a:rPr lang="pt-BR" dirty="0" smtClean="0">
                <a:hlinkClick r:id="rId6"/>
              </a:rPr>
              <a:t>https</a:t>
            </a:r>
            <a:r>
              <a:rPr lang="pt-BR" dirty="0">
                <a:hlinkClick r:id="rId6"/>
              </a:rPr>
              <a:t>://</a:t>
            </a:r>
            <a:r>
              <a:rPr lang="pt-BR" dirty="0" smtClean="0">
                <a:hlinkClick r:id="rId6"/>
              </a:rPr>
              <a:t>pt.slideshare.net/shadrik/domain-driven-design-52410778</a:t>
            </a:r>
            <a:endParaRPr lang="pt-BR" dirty="0" smtClean="0"/>
          </a:p>
          <a:p>
            <a:r>
              <a:rPr lang="en-US" b="1" dirty="0"/>
              <a:t>Modeling Aggregates with DDD and Entity </a:t>
            </a:r>
            <a:r>
              <a:rPr lang="en-US" b="1" dirty="0" smtClean="0"/>
              <a:t>Framework</a:t>
            </a:r>
            <a:br>
              <a:rPr lang="en-US" b="1" dirty="0" smtClean="0"/>
            </a:br>
            <a:r>
              <a:rPr lang="pt-BR" dirty="0" smtClean="0">
                <a:hlinkClick r:id="rId7"/>
              </a:rPr>
              <a:t>https</a:t>
            </a:r>
            <a:r>
              <a:rPr lang="pt-BR" dirty="0">
                <a:hlinkClick r:id="rId7"/>
              </a:rPr>
              <a:t>://vaughnvernon.co/?</a:t>
            </a:r>
            <a:r>
              <a:rPr lang="pt-BR" dirty="0" smtClean="0">
                <a:hlinkClick r:id="rId7"/>
              </a:rPr>
              <a:t>p=879</a:t>
            </a:r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7380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Linguagem Ubíqua</a:t>
            </a:r>
          </a:p>
          <a:p>
            <a:r>
              <a:rPr lang="pt-BR" dirty="0" err="1"/>
              <a:t>Bounded</a:t>
            </a:r>
            <a:r>
              <a:rPr lang="pt-BR" dirty="0"/>
              <a:t> </a:t>
            </a:r>
            <a:r>
              <a:rPr lang="pt-BR" dirty="0" err="1"/>
              <a:t>Context</a:t>
            </a:r>
            <a:endParaRPr lang="pt-BR" dirty="0"/>
          </a:p>
          <a:p>
            <a:r>
              <a:rPr lang="pt-BR" dirty="0"/>
              <a:t>Tipos de Domínio</a:t>
            </a:r>
          </a:p>
          <a:p>
            <a:r>
              <a:rPr lang="pt-BR" dirty="0"/>
              <a:t>Core Domain</a:t>
            </a:r>
          </a:p>
          <a:p>
            <a:r>
              <a:rPr lang="pt-BR" dirty="0" smtClean="0"/>
              <a:t>Livros sobre DDD</a:t>
            </a:r>
          </a:p>
          <a:p>
            <a:r>
              <a:rPr lang="pt-BR" dirty="0" smtClean="0"/>
              <a:t>Estilos Arquiteturais</a:t>
            </a:r>
          </a:p>
          <a:p>
            <a:r>
              <a:rPr lang="pt-BR" dirty="0" err="1" smtClean="0"/>
              <a:t>Building</a:t>
            </a:r>
            <a:r>
              <a:rPr lang="pt-BR" dirty="0" smtClean="0"/>
              <a:t> </a:t>
            </a:r>
            <a:r>
              <a:rPr lang="pt-BR" dirty="0" err="1" smtClean="0"/>
              <a:t>Blocks</a:t>
            </a:r>
            <a:endParaRPr lang="pt-BR" dirty="0" smtClean="0"/>
          </a:p>
          <a:p>
            <a:r>
              <a:rPr lang="pt-BR" dirty="0" smtClean="0"/>
              <a:t>Dúvidas?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424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Linguagem Ubíqua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Forma livre 20"/>
          <p:cNvSpPr/>
          <p:nvPr/>
        </p:nvSpPr>
        <p:spPr>
          <a:xfrm>
            <a:off x="3439844" y="2269197"/>
            <a:ext cx="2070964" cy="1800933"/>
          </a:xfrm>
          <a:custGeom>
            <a:avLst/>
            <a:gdLst>
              <a:gd name="connsiteX0" fmla="*/ 1035482 w 2070964"/>
              <a:gd name="connsiteY0" fmla="*/ 0 h 1800933"/>
              <a:gd name="connsiteX1" fmla="*/ 1149687 w 2070964"/>
              <a:gd name="connsiteY1" fmla="*/ 34668 h 1800933"/>
              <a:gd name="connsiteX2" fmla="*/ 2070964 w 2070964"/>
              <a:gd name="connsiteY2" fmla="*/ 900466 h 1800933"/>
              <a:gd name="connsiteX3" fmla="*/ 1149687 w 2070964"/>
              <a:gd name="connsiteY3" fmla="*/ 1766264 h 1800933"/>
              <a:gd name="connsiteX4" fmla="*/ 1035482 w 2070964"/>
              <a:gd name="connsiteY4" fmla="*/ 1800933 h 1800933"/>
              <a:gd name="connsiteX5" fmla="*/ 921278 w 2070964"/>
              <a:gd name="connsiteY5" fmla="*/ 1766264 h 1800933"/>
              <a:gd name="connsiteX6" fmla="*/ 0 w 2070964"/>
              <a:gd name="connsiteY6" fmla="*/ 900466 h 1800933"/>
              <a:gd name="connsiteX7" fmla="*/ 921278 w 2070964"/>
              <a:gd name="connsiteY7" fmla="*/ 34668 h 1800933"/>
              <a:gd name="connsiteX8" fmla="*/ 1035482 w 2070964"/>
              <a:gd name="connsiteY8" fmla="*/ 0 h 1800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0964" h="1800933">
                <a:moveTo>
                  <a:pt x="1035482" y="0"/>
                </a:moveTo>
                <a:lnTo>
                  <a:pt x="1149687" y="34668"/>
                </a:lnTo>
                <a:cubicBezTo>
                  <a:pt x="1705520" y="222303"/>
                  <a:pt x="2070964" y="540060"/>
                  <a:pt x="2070964" y="900466"/>
                </a:cubicBezTo>
                <a:cubicBezTo>
                  <a:pt x="2070964" y="1260872"/>
                  <a:pt x="1705520" y="1578629"/>
                  <a:pt x="1149687" y="1766264"/>
                </a:cubicBezTo>
                <a:lnTo>
                  <a:pt x="1035482" y="1800933"/>
                </a:lnTo>
                <a:lnTo>
                  <a:pt x="921278" y="1766264"/>
                </a:lnTo>
                <a:cubicBezTo>
                  <a:pt x="365445" y="1578629"/>
                  <a:pt x="0" y="1260872"/>
                  <a:pt x="0" y="900466"/>
                </a:cubicBezTo>
                <a:cubicBezTo>
                  <a:pt x="0" y="540060"/>
                  <a:pt x="365445" y="222303"/>
                  <a:pt x="921278" y="34668"/>
                </a:cubicBezTo>
                <a:lnTo>
                  <a:pt x="1035482" y="0"/>
                </a:lnTo>
                <a:close/>
              </a:path>
            </a:pathLst>
          </a:custGeom>
          <a:solidFill>
            <a:srgbClr val="00B050"/>
          </a:solidFill>
          <a:ln w="38100">
            <a:solidFill>
              <a:srgbClr val="0070C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72440" tIns="398961" rIns="960120" bIns="398961" numCol="1" spcCol="1270" anchor="ctr" anchorCtr="0">
            <a:noAutofit/>
          </a:bodyPr>
          <a:lstStyle/>
          <a:p>
            <a:pPr lvl="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2000" b="1" kern="1200" dirty="0"/>
          </a:p>
        </p:txBody>
      </p:sp>
      <p:sp>
        <p:nvSpPr>
          <p:cNvPr id="20" name="Forma livre 19"/>
          <p:cNvSpPr/>
          <p:nvPr/>
        </p:nvSpPr>
        <p:spPr>
          <a:xfrm>
            <a:off x="1331640" y="2125545"/>
            <a:ext cx="3143686" cy="2088234"/>
          </a:xfrm>
          <a:custGeom>
            <a:avLst/>
            <a:gdLst>
              <a:gd name="connsiteX0" fmla="*/ 2089584 w 3143686"/>
              <a:gd name="connsiteY0" fmla="*/ 0 h 2088234"/>
              <a:gd name="connsiteX1" fmla="*/ 3085604 w 3143686"/>
              <a:gd name="connsiteY1" fmla="*/ 126019 h 2088234"/>
              <a:gd name="connsiteX2" fmla="*/ 3143686 w 3143686"/>
              <a:gd name="connsiteY2" fmla="*/ 143651 h 2088234"/>
              <a:gd name="connsiteX3" fmla="*/ 3029482 w 3143686"/>
              <a:gd name="connsiteY3" fmla="*/ 178319 h 2088234"/>
              <a:gd name="connsiteX4" fmla="*/ 2108204 w 3143686"/>
              <a:gd name="connsiteY4" fmla="*/ 1044117 h 2088234"/>
              <a:gd name="connsiteX5" fmla="*/ 3029482 w 3143686"/>
              <a:gd name="connsiteY5" fmla="*/ 1909915 h 2088234"/>
              <a:gd name="connsiteX6" fmla="*/ 3143686 w 3143686"/>
              <a:gd name="connsiteY6" fmla="*/ 1944584 h 2088234"/>
              <a:gd name="connsiteX7" fmla="*/ 3085604 w 3143686"/>
              <a:gd name="connsiteY7" fmla="*/ 1962215 h 2088234"/>
              <a:gd name="connsiteX8" fmla="*/ 2089584 w 3143686"/>
              <a:gd name="connsiteY8" fmla="*/ 2088234 h 2088234"/>
              <a:gd name="connsiteX9" fmla="*/ 0 w 3143686"/>
              <a:gd name="connsiteY9" fmla="*/ 1044117 h 2088234"/>
              <a:gd name="connsiteX10" fmla="*/ 2089584 w 3143686"/>
              <a:gd name="connsiteY10" fmla="*/ 0 h 2088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43686" h="2088234">
                <a:moveTo>
                  <a:pt x="2089584" y="0"/>
                </a:moveTo>
                <a:cubicBezTo>
                  <a:pt x="2450224" y="0"/>
                  <a:pt x="2789524" y="45651"/>
                  <a:pt x="3085604" y="126019"/>
                </a:cubicBezTo>
                <a:lnTo>
                  <a:pt x="3143686" y="143651"/>
                </a:lnTo>
                <a:lnTo>
                  <a:pt x="3029482" y="178319"/>
                </a:lnTo>
                <a:cubicBezTo>
                  <a:pt x="2473649" y="365954"/>
                  <a:pt x="2108204" y="683711"/>
                  <a:pt x="2108204" y="1044117"/>
                </a:cubicBezTo>
                <a:cubicBezTo>
                  <a:pt x="2108204" y="1404523"/>
                  <a:pt x="2473649" y="1722280"/>
                  <a:pt x="3029482" y="1909915"/>
                </a:cubicBezTo>
                <a:lnTo>
                  <a:pt x="3143686" y="1944584"/>
                </a:lnTo>
                <a:lnTo>
                  <a:pt x="3085604" y="1962215"/>
                </a:lnTo>
                <a:cubicBezTo>
                  <a:pt x="2789524" y="2042583"/>
                  <a:pt x="2450224" y="2088234"/>
                  <a:pt x="2089584" y="2088234"/>
                </a:cubicBezTo>
                <a:cubicBezTo>
                  <a:pt x="935539" y="2088234"/>
                  <a:pt x="0" y="1620767"/>
                  <a:pt x="0" y="1044117"/>
                </a:cubicBezTo>
                <a:cubicBezTo>
                  <a:pt x="0" y="467467"/>
                  <a:pt x="935539" y="0"/>
                  <a:pt x="2089584" y="0"/>
                </a:cubicBezTo>
                <a:close/>
              </a:path>
            </a:pathLst>
          </a:cu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72440" tIns="398961" rIns="960120" bIns="398961" numCol="1" spcCol="1270" anchor="ctr" anchorCtr="0">
            <a:noAutofit/>
          </a:bodyPr>
          <a:lstStyle/>
          <a:p>
            <a:pPr lvl="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400" b="1" kern="1200" dirty="0" smtClean="0"/>
              <a:t>Domain </a:t>
            </a:r>
            <a:br>
              <a:rPr lang="pt-BR" sz="2400" b="1" kern="1200" dirty="0" smtClean="0"/>
            </a:br>
            <a:r>
              <a:rPr lang="pt-BR" sz="2400" b="1" kern="1200" dirty="0" smtClean="0"/>
              <a:t>experts</a:t>
            </a:r>
            <a:endParaRPr lang="pt-BR" sz="2400" b="1" kern="1200" dirty="0"/>
          </a:p>
        </p:txBody>
      </p:sp>
      <p:sp>
        <p:nvSpPr>
          <p:cNvPr id="19" name="Forma livre 18"/>
          <p:cNvSpPr/>
          <p:nvPr/>
        </p:nvSpPr>
        <p:spPr>
          <a:xfrm>
            <a:off x="4475326" y="2125545"/>
            <a:ext cx="3143686" cy="2088234"/>
          </a:xfrm>
          <a:custGeom>
            <a:avLst/>
            <a:gdLst>
              <a:gd name="connsiteX0" fmla="*/ 1054102 w 3143686"/>
              <a:gd name="connsiteY0" fmla="*/ 0 h 2088234"/>
              <a:gd name="connsiteX1" fmla="*/ 3143686 w 3143686"/>
              <a:gd name="connsiteY1" fmla="*/ 1044117 h 2088234"/>
              <a:gd name="connsiteX2" fmla="*/ 1054102 w 3143686"/>
              <a:gd name="connsiteY2" fmla="*/ 2088234 h 2088234"/>
              <a:gd name="connsiteX3" fmla="*/ 58082 w 3143686"/>
              <a:gd name="connsiteY3" fmla="*/ 1962215 h 2088234"/>
              <a:gd name="connsiteX4" fmla="*/ 0 w 3143686"/>
              <a:gd name="connsiteY4" fmla="*/ 1944584 h 2088234"/>
              <a:gd name="connsiteX5" fmla="*/ 114205 w 3143686"/>
              <a:gd name="connsiteY5" fmla="*/ 1909915 h 2088234"/>
              <a:gd name="connsiteX6" fmla="*/ 1035482 w 3143686"/>
              <a:gd name="connsiteY6" fmla="*/ 1044117 h 2088234"/>
              <a:gd name="connsiteX7" fmla="*/ 114205 w 3143686"/>
              <a:gd name="connsiteY7" fmla="*/ 178319 h 2088234"/>
              <a:gd name="connsiteX8" fmla="*/ 0 w 3143686"/>
              <a:gd name="connsiteY8" fmla="*/ 143651 h 2088234"/>
              <a:gd name="connsiteX9" fmla="*/ 58082 w 3143686"/>
              <a:gd name="connsiteY9" fmla="*/ 126019 h 2088234"/>
              <a:gd name="connsiteX10" fmla="*/ 1054102 w 3143686"/>
              <a:gd name="connsiteY10" fmla="*/ 0 h 2088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43686" h="2088234">
                <a:moveTo>
                  <a:pt x="1054102" y="0"/>
                </a:moveTo>
                <a:cubicBezTo>
                  <a:pt x="2208148" y="0"/>
                  <a:pt x="3143686" y="467467"/>
                  <a:pt x="3143686" y="1044117"/>
                </a:cubicBezTo>
                <a:cubicBezTo>
                  <a:pt x="3143686" y="1620767"/>
                  <a:pt x="2208148" y="2088234"/>
                  <a:pt x="1054102" y="2088234"/>
                </a:cubicBezTo>
                <a:cubicBezTo>
                  <a:pt x="693463" y="2088234"/>
                  <a:pt x="354163" y="2042583"/>
                  <a:pt x="58082" y="1962215"/>
                </a:cubicBezTo>
                <a:lnTo>
                  <a:pt x="0" y="1944584"/>
                </a:lnTo>
                <a:lnTo>
                  <a:pt x="114205" y="1909915"/>
                </a:lnTo>
                <a:cubicBezTo>
                  <a:pt x="670038" y="1722280"/>
                  <a:pt x="1035482" y="1404523"/>
                  <a:pt x="1035482" y="1044117"/>
                </a:cubicBezTo>
                <a:cubicBezTo>
                  <a:pt x="1035482" y="683711"/>
                  <a:pt x="670038" y="365954"/>
                  <a:pt x="114205" y="178319"/>
                </a:cubicBezTo>
                <a:lnTo>
                  <a:pt x="0" y="143651"/>
                </a:lnTo>
                <a:lnTo>
                  <a:pt x="58082" y="126019"/>
                </a:lnTo>
                <a:cubicBezTo>
                  <a:pt x="354163" y="45651"/>
                  <a:pt x="693463" y="0"/>
                  <a:pt x="1054102" y="0"/>
                </a:cubicBezTo>
                <a:close/>
              </a:path>
            </a:pathLst>
          </a:cu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72440" tIns="398961" rIns="960120" bIns="398961" numCol="1" spcCol="1270" anchor="ctr" anchorCtr="0">
            <a:noAutofit/>
          </a:bodyPr>
          <a:lstStyle/>
          <a:p>
            <a:pPr lvl="0" algn="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3200" b="1" kern="1200" dirty="0"/>
          </a:p>
        </p:txBody>
      </p:sp>
      <p:sp>
        <p:nvSpPr>
          <p:cNvPr id="26" name="Retângulo 25"/>
          <p:cNvSpPr/>
          <p:nvPr/>
        </p:nvSpPr>
        <p:spPr>
          <a:xfrm>
            <a:off x="1305496" y="5085184"/>
            <a:ext cx="67228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Palavras e verbos que refletem a 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semântica do negócio </a:t>
            </a:r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restritos a um 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contexto.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059949" y="2846496"/>
            <a:ext cx="15566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000" b="1" dirty="0" smtClean="0"/>
              <a:t>Equipe de </a:t>
            </a:r>
            <a:br>
              <a:rPr lang="pt-BR" sz="2000" b="1" dirty="0" smtClean="0"/>
            </a:br>
            <a:r>
              <a:rPr lang="pt-BR" sz="2000" b="1" dirty="0" err="1" smtClean="0"/>
              <a:t>Devs</a:t>
            </a:r>
            <a:endParaRPr lang="pt-BR" sz="2000" b="1" dirty="0"/>
          </a:p>
        </p:txBody>
      </p:sp>
      <p:sp>
        <p:nvSpPr>
          <p:cNvPr id="22" name="Retângulo 21"/>
          <p:cNvSpPr/>
          <p:nvPr/>
        </p:nvSpPr>
        <p:spPr>
          <a:xfrm>
            <a:off x="3779912" y="2797005"/>
            <a:ext cx="1553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Linguagem</a:t>
            </a:r>
            <a:b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Ubíqua</a:t>
            </a:r>
            <a:endParaRPr lang="pt-B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983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Linguagem Ubíqua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orma livre 6"/>
          <p:cNvSpPr/>
          <p:nvPr/>
        </p:nvSpPr>
        <p:spPr>
          <a:xfrm>
            <a:off x="1403648" y="2564904"/>
            <a:ext cx="6048672" cy="3168352"/>
          </a:xfrm>
          <a:custGeom>
            <a:avLst/>
            <a:gdLst>
              <a:gd name="connsiteX0" fmla="*/ 0 w 3383280"/>
              <a:gd name="connsiteY0" fmla="*/ 1691640 h 3383279"/>
              <a:gd name="connsiteX1" fmla="*/ 1691640 w 3383280"/>
              <a:gd name="connsiteY1" fmla="*/ 0 h 3383279"/>
              <a:gd name="connsiteX2" fmla="*/ 3383280 w 3383280"/>
              <a:gd name="connsiteY2" fmla="*/ 1691640 h 3383279"/>
              <a:gd name="connsiteX3" fmla="*/ 1691640 w 3383280"/>
              <a:gd name="connsiteY3" fmla="*/ 3383280 h 3383279"/>
              <a:gd name="connsiteX4" fmla="*/ 0 w 3383280"/>
              <a:gd name="connsiteY4" fmla="*/ 1691640 h 3383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83280" h="3383279">
                <a:moveTo>
                  <a:pt x="0" y="1691640"/>
                </a:moveTo>
                <a:cubicBezTo>
                  <a:pt x="0" y="757373"/>
                  <a:pt x="757373" y="0"/>
                  <a:pt x="1691640" y="0"/>
                </a:cubicBezTo>
                <a:cubicBezTo>
                  <a:pt x="2625907" y="0"/>
                  <a:pt x="3383280" y="757373"/>
                  <a:pt x="3383280" y="1691640"/>
                </a:cubicBezTo>
                <a:cubicBezTo>
                  <a:pt x="3383280" y="2625907"/>
                  <a:pt x="2625907" y="3383280"/>
                  <a:pt x="1691640" y="3383280"/>
                </a:cubicBezTo>
                <a:cubicBezTo>
                  <a:pt x="757373" y="3383280"/>
                  <a:pt x="0" y="2625907"/>
                  <a:pt x="0" y="1691640"/>
                </a:cubicBezTo>
                <a:close/>
              </a:path>
            </a:pathLst>
          </a:cu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960121" tIns="398961" rIns="472439" bIns="398961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24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475166" y="2990306"/>
            <a:ext cx="19480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Linguagem</a:t>
            </a:r>
            <a:b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Ubíqua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914543" y="4725144"/>
            <a:ext cx="1797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Conceitos chave</a:t>
            </a:r>
            <a:b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negócio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691680" y="3949923"/>
            <a:ext cx="2028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Bounded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423218" y="3944413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DDD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862253" y="5083186"/>
            <a:ext cx="1792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Termos técnicos</a:t>
            </a:r>
            <a:endParaRPr lang="pt-BR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6300192" y="2241738"/>
            <a:ext cx="1826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Design </a:t>
            </a:r>
            <a:r>
              <a:rPr lang="pt-BR" b="1" dirty="0" err="1" smtClean="0"/>
              <a:t>Patterns</a:t>
            </a:r>
            <a:r>
              <a:rPr lang="pt-BR" b="1" dirty="0" smtClean="0"/>
              <a:t> </a:t>
            </a:r>
            <a:br>
              <a:rPr lang="pt-BR" b="1" dirty="0" smtClean="0"/>
            </a:br>
            <a:r>
              <a:rPr lang="pt-BR" b="1" dirty="0" smtClean="0"/>
              <a:t>Técnicos</a:t>
            </a:r>
            <a:endParaRPr lang="pt-BR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987209" y="1970197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Aspectos técnicos</a:t>
            </a:r>
            <a:br>
              <a:rPr lang="pt-BR" b="1" dirty="0" smtClean="0"/>
            </a:br>
            <a:r>
              <a:rPr lang="pt-BR" b="1" dirty="0" smtClean="0"/>
              <a:t>da modelagem</a:t>
            </a:r>
            <a:endParaRPr lang="pt-BR" b="1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208753" y="5470760"/>
            <a:ext cx="2571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Termos de negócio que</a:t>
            </a:r>
            <a:br>
              <a:rPr lang="pt-BR" b="1" dirty="0" smtClean="0"/>
            </a:br>
            <a:r>
              <a:rPr lang="pt-BR" b="1" dirty="0" err="1" smtClean="0"/>
              <a:t>devs</a:t>
            </a:r>
            <a:r>
              <a:rPr lang="pt-BR" b="1" dirty="0" smtClean="0"/>
              <a:t> não entendem</a:t>
            </a:r>
            <a:endParaRPr lang="pt-BR" b="1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3848650" y="6004797"/>
            <a:ext cx="2299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Conceitos de negócio</a:t>
            </a:r>
            <a:br>
              <a:rPr lang="pt-BR" b="1" dirty="0" smtClean="0"/>
            </a:br>
            <a:r>
              <a:rPr lang="pt-BR" b="1" dirty="0" smtClean="0"/>
              <a:t>que não são o foco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84302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Ubíqua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linguagem ubíqua é falada dentro de um </a:t>
            </a:r>
            <a:r>
              <a:rPr lang="pt-BR" dirty="0" err="1" smtClean="0"/>
              <a:t>Bounded</a:t>
            </a:r>
            <a:r>
              <a:rPr lang="pt-BR" dirty="0" smtClean="0"/>
              <a:t> </a:t>
            </a:r>
            <a:r>
              <a:rPr lang="pt-BR" dirty="0" err="1" smtClean="0"/>
              <a:t>Context</a:t>
            </a:r>
            <a:r>
              <a:rPr lang="pt-BR" dirty="0" smtClean="0"/>
              <a:t>.</a:t>
            </a:r>
          </a:p>
          <a:p>
            <a:r>
              <a:rPr lang="pt-BR" dirty="0" smtClean="0"/>
              <a:t>Os termos precisam ser claramente definidos, não ambíguos e consistentes.</a:t>
            </a:r>
          </a:p>
          <a:p>
            <a:r>
              <a:rPr lang="pt-BR" dirty="0" smtClean="0"/>
              <a:t>Muito importante numa conversação entre especialistas de domínio e desenvolvedores.</a:t>
            </a:r>
          </a:p>
          <a:p>
            <a:r>
              <a:rPr lang="pt-BR" dirty="0" smtClean="0"/>
              <a:t>A linguagem ubíqua deve evoluir progressivamente.</a:t>
            </a:r>
          </a:p>
          <a:p>
            <a:r>
              <a:rPr lang="pt-BR" dirty="0" smtClean="0"/>
              <a:t>Se a linguagem ubíqua não está clara então há trabalho a ser feito.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0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chemeClr val="bg1"/>
                </a:solidFill>
              </a:rPr>
              <a:t>Bounded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Context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3755" y="6462628"/>
            <a:ext cx="6854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u="sng" dirty="0">
                <a:solidFill>
                  <a:schemeClr val="bg1"/>
                </a:solidFill>
              </a:rPr>
              <a:t>https://martinfowler.com/bliki/BoundedContext.html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18" y="1612164"/>
            <a:ext cx="7351713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039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Bounded</a:t>
            </a:r>
            <a:r>
              <a:rPr lang="pt-BR" dirty="0" smtClean="0"/>
              <a:t> </a:t>
            </a:r>
            <a:r>
              <a:rPr lang="pt-BR" dirty="0" err="1" smtClean="0"/>
              <a:t>Context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Áreas de domínio exploradas isoladamente</a:t>
            </a:r>
          </a:p>
          <a:p>
            <a:r>
              <a:rPr lang="pt-BR" dirty="0" smtClean="0"/>
              <a:t>Definido ao longo que os requisitos são avaliados e a linguagem construída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302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chemeClr val="bg1"/>
                </a:solidFill>
              </a:rPr>
              <a:t>Context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Map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ptgmedia.pearsoncmg.com/images/chap5_9780735685352/elementLinks/05fig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24" y="2060848"/>
            <a:ext cx="4305300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5220072" y="0"/>
            <a:ext cx="3923928" cy="6858000"/>
          </a:xfrm>
          <a:solidFill>
            <a:srgbClr val="0070C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BR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pt-BR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Relacionamentos</a:t>
            </a:r>
          </a:p>
          <a:p>
            <a:endParaRPr lang="pt-BR" dirty="0" smtClean="0">
              <a:solidFill>
                <a:schemeClr val="tx1"/>
              </a:solidFill>
            </a:endParaRPr>
          </a:p>
          <a:p>
            <a:pPr lvl="1"/>
            <a:r>
              <a:rPr lang="pt-BR" sz="2400" dirty="0" err="1" smtClean="0">
                <a:solidFill>
                  <a:schemeClr val="tx1"/>
                </a:solidFill>
              </a:rPr>
              <a:t>Partnership</a:t>
            </a:r>
            <a:endParaRPr lang="pt-BR" sz="2400" dirty="0" smtClean="0">
              <a:solidFill>
                <a:schemeClr val="tx1"/>
              </a:solidFill>
            </a:endParaRPr>
          </a:p>
          <a:p>
            <a:pPr lvl="1"/>
            <a:r>
              <a:rPr lang="pt-BR" sz="2400" dirty="0" err="1" smtClean="0">
                <a:solidFill>
                  <a:schemeClr val="tx1"/>
                </a:solidFill>
              </a:rPr>
              <a:t>Shared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Kernel</a:t>
            </a:r>
            <a:endParaRPr lang="pt-BR" sz="2400" dirty="0" smtClean="0">
              <a:solidFill>
                <a:schemeClr val="tx1"/>
              </a:solidFill>
            </a:endParaRPr>
          </a:p>
          <a:p>
            <a:pPr lvl="1"/>
            <a:r>
              <a:rPr lang="pt-BR" sz="2400" dirty="0" smtClean="0">
                <a:solidFill>
                  <a:schemeClr val="tx1"/>
                </a:solidFill>
              </a:rPr>
              <a:t>Open Host Service</a:t>
            </a:r>
          </a:p>
          <a:p>
            <a:pPr lvl="1"/>
            <a:r>
              <a:rPr lang="pt-BR" sz="2400" dirty="0" err="1" smtClean="0">
                <a:solidFill>
                  <a:schemeClr val="tx1"/>
                </a:solidFill>
              </a:rPr>
              <a:t>Customer</a:t>
            </a:r>
            <a:r>
              <a:rPr lang="pt-BR" sz="2400" dirty="0" smtClean="0">
                <a:solidFill>
                  <a:schemeClr val="tx1"/>
                </a:solidFill>
              </a:rPr>
              <a:t>/</a:t>
            </a:r>
            <a:r>
              <a:rPr lang="pt-BR" sz="2400" dirty="0" err="1" smtClean="0">
                <a:solidFill>
                  <a:schemeClr val="tx1"/>
                </a:solidFill>
              </a:rPr>
              <a:t>Supplier</a:t>
            </a:r>
            <a:endParaRPr lang="pt-BR" sz="2400" dirty="0" smtClean="0">
              <a:solidFill>
                <a:schemeClr val="tx1"/>
              </a:solidFill>
            </a:endParaRPr>
          </a:p>
          <a:p>
            <a:pPr lvl="1"/>
            <a:r>
              <a:rPr lang="pt-BR" sz="2400" dirty="0" smtClean="0">
                <a:solidFill>
                  <a:schemeClr val="tx1"/>
                </a:solidFill>
              </a:rPr>
              <a:t>Big Ball </a:t>
            </a:r>
            <a:r>
              <a:rPr lang="pt-BR" sz="2400" dirty="0" err="1" smtClean="0">
                <a:solidFill>
                  <a:schemeClr val="tx1"/>
                </a:solidFill>
              </a:rPr>
              <a:t>Of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Mud</a:t>
            </a:r>
            <a:endParaRPr lang="pt-BR" sz="2400" dirty="0" smtClean="0">
              <a:solidFill>
                <a:schemeClr val="tx1"/>
              </a:solidFill>
            </a:endParaRPr>
          </a:p>
          <a:p>
            <a:pPr lvl="1"/>
            <a:r>
              <a:rPr lang="pt-BR" sz="2400" dirty="0" err="1" smtClean="0">
                <a:solidFill>
                  <a:schemeClr val="tx1"/>
                </a:solidFill>
              </a:rPr>
              <a:t>Conformist</a:t>
            </a:r>
            <a:endParaRPr lang="pt-BR" sz="2400" dirty="0" smtClean="0">
              <a:solidFill>
                <a:schemeClr val="tx1"/>
              </a:solidFill>
            </a:endParaRPr>
          </a:p>
          <a:p>
            <a:pPr lvl="1"/>
            <a:r>
              <a:rPr lang="pt-BR" sz="2400" dirty="0" err="1" smtClean="0">
                <a:solidFill>
                  <a:schemeClr val="tx1"/>
                </a:solidFill>
              </a:rPr>
              <a:t>Anticorruption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Layer</a:t>
            </a:r>
            <a:endParaRPr lang="pt-BR" sz="2400" dirty="0" smtClean="0">
              <a:solidFill>
                <a:schemeClr val="tx1"/>
              </a:solidFill>
            </a:endParaRPr>
          </a:p>
          <a:p>
            <a:pPr lvl="1"/>
            <a:r>
              <a:rPr lang="pt-BR" sz="2400" dirty="0" err="1" smtClean="0">
                <a:solidFill>
                  <a:schemeClr val="tx1"/>
                </a:solidFill>
              </a:rPr>
              <a:t>Separate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Ways</a:t>
            </a:r>
            <a:endParaRPr lang="pt-BR" sz="2400" dirty="0" smtClean="0">
              <a:solidFill>
                <a:schemeClr val="tx1"/>
              </a:solidFill>
            </a:endParaRPr>
          </a:p>
          <a:p>
            <a:pPr lvl="1"/>
            <a:r>
              <a:rPr lang="pt-BR" sz="2400" dirty="0" err="1" smtClean="0">
                <a:solidFill>
                  <a:schemeClr val="tx1"/>
                </a:solidFill>
              </a:rPr>
              <a:t>Published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Language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52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theme/theme1.xml><?xml version="1.0" encoding="utf-8"?>
<a:theme xmlns:a="http://schemas.openxmlformats.org/drawingml/2006/main" name="HDOfficeLightV0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ofundidade">
  <a:themeElements>
    <a:clrScheme name="Capital Própri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Profundidad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epth" id="{7BEAFC2A-325C-49C4-AC08-2B765DA903F9}" vid="{47428100-C732-4B2E-A30A-5273F581A0F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2872</TotalTime>
  <Words>428</Words>
  <Application>Microsoft Office PowerPoint</Application>
  <PresentationFormat>Apresentação na tela (4:3)</PresentationFormat>
  <Paragraphs>128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28</vt:i4>
      </vt:variant>
    </vt:vector>
  </HeadingPairs>
  <TitlesOfParts>
    <vt:vector size="30" baseType="lpstr">
      <vt:lpstr>HDOfficeLightV0</vt:lpstr>
      <vt:lpstr>Profundidade</vt:lpstr>
      <vt:lpstr>Introdução ao  Domain-Driven-Design DDD</vt:lpstr>
      <vt:lpstr>Ivan Paulovich</vt:lpstr>
      <vt:lpstr>Agenda</vt:lpstr>
      <vt:lpstr>Linguagem Ubíqua</vt:lpstr>
      <vt:lpstr>Linguagem Ubíqua</vt:lpstr>
      <vt:lpstr>Linguagem Ubíqua</vt:lpstr>
      <vt:lpstr>Bounded Context</vt:lpstr>
      <vt:lpstr>Bounded Context</vt:lpstr>
      <vt:lpstr>Context Map</vt:lpstr>
      <vt:lpstr>Tipos de Domínio</vt:lpstr>
      <vt:lpstr>Core Domain</vt:lpstr>
      <vt:lpstr>Livros sobre DDD </vt:lpstr>
      <vt:lpstr>Estilos Arquiteturais</vt:lpstr>
      <vt:lpstr>Estilos Arquiteturais</vt:lpstr>
      <vt:lpstr>Estilos Arquiteturais</vt:lpstr>
      <vt:lpstr>Estilos Arquiteturais</vt:lpstr>
      <vt:lpstr>Estilos Arquiteturais</vt:lpstr>
      <vt:lpstr>Dependency Inversion Principle</vt:lpstr>
      <vt:lpstr>DDD Building Blocks</vt:lpstr>
      <vt:lpstr>Entidades</vt:lpstr>
      <vt:lpstr>Tipos de Valor</vt:lpstr>
      <vt:lpstr>Agregações</vt:lpstr>
      <vt:lpstr>Agregação Raiz</vt:lpstr>
      <vt:lpstr>Repositórios</vt:lpstr>
      <vt:lpstr>Serviços</vt:lpstr>
      <vt:lpstr>Domain Events</vt:lpstr>
      <vt:lpstr>Dúvidas?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Princípios SOLID usando  .NET Core e Visual Studio 2017</dc:title>
  <dc:creator>.</dc:creator>
  <cp:lastModifiedBy>.</cp:lastModifiedBy>
  <cp:revision>118</cp:revision>
  <dcterms:created xsi:type="dcterms:W3CDTF">2017-07-20T17:10:26Z</dcterms:created>
  <dcterms:modified xsi:type="dcterms:W3CDTF">2017-07-28T13:34:19Z</dcterms:modified>
</cp:coreProperties>
</file>