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0"/>
  </p:notesMasterIdLst>
  <p:sldIdLst>
    <p:sldId id="256" r:id="rId3"/>
    <p:sldId id="290" r:id="rId4"/>
    <p:sldId id="264" r:id="rId5"/>
    <p:sldId id="281" r:id="rId6"/>
    <p:sldId id="284" r:id="rId7"/>
    <p:sldId id="265" r:id="rId8"/>
    <p:sldId id="266" r:id="rId9"/>
    <p:sldId id="283" r:id="rId10"/>
    <p:sldId id="269" r:id="rId11"/>
    <p:sldId id="268" r:id="rId12"/>
    <p:sldId id="257" r:id="rId13"/>
    <p:sldId id="275" r:id="rId14"/>
    <p:sldId id="259" r:id="rId15"/>
    <p:sldId id="277" r:id="rId16"/>
    <p:sldId id="276" r:id="rId17"/>
    <p:sldId id="260" r:id="rId18"/>
    <p:sldId id="278" r:id="rId19"/>
    <p:sldId id="279" r:id="rId20"/>
    <p:sldId id="261" r:id="rId21"/>
    <p:sldId id="282" r:id="rId22"/>
    <p:sldId id="287" r:id="rId23"/>
    <p:sldId id="263" r:id="rId24"/>
    <p:sldId id="288" r:id="rId25"/>
    <p:sldId id="289" r:id="rId26"/>
    <p:sldId id="285" r:id="rId27"/>
    <p:sldId id="280" r:id="rId28"/>
    <p:sldId id="25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04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Dependências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3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6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498600"/>
            <a:ext cx="43434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21082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32258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35306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46482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49530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70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556792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Princípios SOLID de OO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usando </a:t>
            </a:r>
            <a:r>
              <a:rPr lang="pt-BR" dirty="0"/>
              <a:t>.NET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Princípios de</a:t>
            </a:r>
            <a:r>
              <a:rPr lang="pt-BR" dirty="0"/>
              <a:t> </a:t>
            </a:r>
            <a:r>
              <a:rPr lang="pt-BR" dirty="0" smtClean="0"/>
              <a:t>OO na</a:t>
            </a:r>
            <a:br>
              <a:rPr lang="pt-BR" dirty="0" smtClean="0"/>
            </a:br>
            <a:r>
              <a:rPr lang="pt-BR" dirty="0" smtClean="0"/>
              <a:t>modelagem de classes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771800" y="2137568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S</a:t>
            </a:r>
            <a:r>
              <a:rPr lang="pt-BR" sz="2000" dirty="0" smtClean="0">
                <a:solidFill>
                  <a:schemeClr val="bg1"/>
                </a:solidFill>
              </a:rPr>
              <a:t>ingle </a:t>
            </a:r>
            <a:r>
              <a:rPr lang="pt-BR" sz="2000" dirty="0" err="1">
                <a:solidFill>
                  <a:schemeClr val="bg1"/>
                </a:solidFill>
              </a:rPr>
              <a:t>Responsibility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771800" y="2924944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O</a:t>
            </a:r>
            <a:r>
              <a:rPr lang="pt-BR" sz="2000" dirty="0">
                <a:solidFill>
                  <a:schemeClr val="bg1"/>
                </a:solidFill>
              </a:rPr>
              <a:t>pen </a:t>
            </a:r>
            <a:r>
              <a:rPr lang="pt-BR" sz="2000" dirty="0" err="1">
                <a:solidFill>
                  <a:schemeClr val="bg1"/>
                </a:solidFill>
              </a:rPr>
              <a:t>Closed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71800" y="3712320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 smtClean="0">
                <a:solidFill>
                  <a:schemeClr val="bg1"/>
                </a:solidFill>
              </a:rPr>
              <a:t>L</a:t>
            </a:r>
            <a:r>
              <a:rPr lang="pt-BR" sz="2000" dirty="0" err="1" smtClean="0">
                <a:solidFill>
                  <a:schemeClr val="bg1"/>
                </a:solidFill>
              </a:rPr>
              <a:t>iskov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Substitution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771800" y="4499696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>
                <a:solidFill>
                  <a:schemeClr val="bg1"/>
                </a:solidFill>
              </a:rPr>
              <a:t>I</a:t>
            </a:r>
            <a:r>
              <a:rPr lang="pt-BR" sz="2000" dirty="0">
                <a:solidFill>
                  <a:schemeClr val="bg1"/>
                </a:solidFill>
              </a:rPr>
              <a:t>nterface </a:t>
            </a:r>
            <a:r>
              <a:rPr lang="pt-BR" sz="2000" dirty="0" err="1">
                <a:solidFill>
                  <a:schemeClr val="bg1"/>
                </a:solidFill>
              </a:rPr>
              <a:t>Segregation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771800" y="5287074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 err="1">
                <a:solidFill>
                  <a:schemeClr val="bg1"/>
                </a:solidFill>
              </a:rPr>
              <a:t>D</a:t>
            </a:r>
            <a:r>
              <a:rPr lang="pt-BR" sz="2000" dirty="0" err="1">
                <a:solidFill>
                  <a:schemeClr val="bg1"/>
                </a:solidFill>
              </a:rPr>
              <a:t>ependency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Inversion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, e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para </a:t>
            </a:r>
            <a:r>
              <a:rPr lang="en-US" dirty="0" err="1"/>
              <a:t>mudar</a:t>
            </a:r>
            <a:r>
              <a:rPr lang="en-US" dirty="0" smtClean="0"/>
              <a:t>.</a:t>
            </a:r>
            <a:r>
              <a:rPr lang="pt-BR" dirty="0" smtClean="0"/>
              <a:t>” – </a:t>
            </a:r>
            <a:r>
              <a:rPr lang="pt-BR" dirty="0" err="1" smtClean="0"/>
              <a:t>Uncle</a:t>
            </a:r>
            <a:r>
              <a:rPr lang="pt-BR" dirty="0" smtClean="0"/>
              <a:t> Bob</a:t>
            </a:r>
          </a:p>
          <a:p>
            <a:r>
              <a:rPr lang="pt-BR" dirty="0" smtClean="0"/>
              <a:t>Benefício da alta coesão</a:t>
            </a:r>
          </a:p>
          <a:p>
            <a:r>
              <a:rPr lang="pt-BR" dirty="0" smtClean="0"/>
              <a:t>Não é fácil identificar responsabilidades diferentes.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7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Single </a:t>
            </a:r>
            <a:r>
              <a:rPr lang="pt-BR" dirty="0" err="1">
                <a:solidFill>
                  <a:schemeClr val="bg1"/>
                </a:solidFill>
              </a:rPr>
              <a:t>Responsibility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12357"/>
            <a:ext cx="8229600" cy="82495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Geralmente a versão B é um código melhor</a:t>
            </a:r>
            <a:endParaRPr lang="pt-BR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06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1475656" y="4149080"/>
            <a:ext cx="1584176" cy="579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08602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>
                <a:solidFill>
                  <a:schemeClr val="bg1"/>
                </a:solidFill>
              </a:rPr>
              <a:t>Versão A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257496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>
                <a:solidFill>
                  <a:schemeClr val="bg1"/>
                </a:solidFill>
              </a:rPr>
              <a:t>Versão B</a:t>
            </a:r>
            <a:endParaRPr lang="pt-B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Single </a:t>
            </a:r>
            <a:r>
              <a:rPr lang="pt-BR" dirty="0" err="1">
                <a:solidFill>
                  <a:schemeClr val="bg1"/>
                </a:solidFill>
              </a:rPr>
              <a:t>Responsibility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Violação do SRP.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Regras de negócio e Persistência quase sempre não devem se misturar.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Regras de negócio mudam frequentemente.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5604"/>
            <a:ext cx="487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4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mais simples e a mais difícil de aplicar corretamente.</a:t>
            </a:r>
          </a:p>
          <a:p>
            <a:endParaRPr lang="pt-BR" dirty="0" smtClean="0"/>
          </a:p>
          <a:p>
            <a:r>
              <a:rPr lang="pt-BR" dirty="0" smtClean="0"/>
              <a:t>Identificar e separar uma responsabilidade da outra é uma tarefa muito relevante na modelagem.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poder </a:t>
            </a:r>
            <a:r>
              <a:rPr lang="pt-BR" dirty="0" smtClean="0"/>
              <a:t>estender </a:t>
            </a:r>
            <a:r>
              <a:rPr lang="pt-BR" dirty="0"/>
              <a:t>o comportamento de uma classe, sem modificá-la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Módulos aderentes ao OCP: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Abertos para extensão</a:t>
            </a:r>
          </a:p>
          <a:p>
            <a:pPr marL="400050" lvl="1" indent="0">
              <a:buNone/>
            </a:pPr>
            <a:r>
              <a:rPr lang="pt-BR" dirty="0" smtClean="0"/>
              <a:t>Podemos fazer a classe ter novos e diferentes comportamentos conforme os requisitos são alterados</a:t>
            </a:r>
          </a:p>
          <a:p>
            <a:pPr marL="400050" lvl="1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Fechados para modificação</a:t>
            </a:r>
          </a:p>
          <a:p>
            <a:pPr marL="400050" lvl="1" indent="0">
              <a:buNone/>
            </a:pPr>
            <a:r>
              <a:rPr lang="pt-BR" dirty="0" smtClean="0"/>
              <a:t>O código fonte da classe é inviolável. </a:t>
            </a:r>
            <a:br>
              <a:rPr lang="pt-BR" dirty="0" smtClean="0"/>
            </a:br>
            <a:r>
              <a:rPr lang="pt-BR" dirty="0" smtClean="0"/>
              <a:t>Ninguém é permitido realizar modificações.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7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effectLst/>
              </a:rPr>
              <a:t>Closed</a:t>
            </a:r>
            <a:r>
              <a:rPr lang="pt-BR" dirty="0" smtClean="0">
                <a:solidFill>
                  <a:schemeClr val="bg1"/>
                </a:solidFill>
                <a:effectLst/>
              </a:rPr>
              <a:t> </a:t>
            </a:r>
            <a:r>
              <a:rPr lang="pt-BR" dirty="0" err="1" smtClean="0">
                <a:solidFill>
                  <a:schemeClr val="bg1"/>
                </a:solidFill>
                <a:effectLst/>
              </a:rPr>
              <a:t>Principle</a:t>
            </a:r>
            <a:endParaRPr lang="pt-BR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91680" y="1744803"/>
            <a:ext cx="5495925" cy="1010200"/>
            <a:chOff x="1691680" y="1744803"/>
            <a:chExt cx="5495925" cy="1010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40653"/>
              <a:ext cx="5495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912686" y="1744803"/>
              <a:ext cx="3122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>
                  <a:solidFill>
                    <a:schemeClr val="bg1"/>
                  </a:solidFill>
                </a:rPr>
                <a:t>Cliente Fechado para Extensão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706757" y="3501008"/>
            <a:ext cx="5495925" cy="2097279"/>
            <a:chOff x="1824037" y="4175107"/>
            <a:chExt cx="5495925" cy="20972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4653136"/>
              <a:ext cx="54959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178316" y="4175107"/>
              <a:ext cx="2960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>
                  <a:solidFill>
                    <a:schemeClr val="bg1"/>
                  </a:solidFill>
                </a:rPr>
                <a:t>Cliente Aberto para </a:t>
              </a:r>
              <a:r>
                <a:rPr lang="pt-BR" u="sng" dirty="0" smtClean="0">
                  <a:solidFill>
                    <a:schemeClr val="bg1"/>
                  </a:solidFill>
                </a:rPr>
                <a:t>Extensão</a:t>
              </a:r>
              <a:endParaRPr lang="pt-BR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derivadas devem ser substituíveis por suas classes base.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88740" y="2852936"/>
            <a:ext cx="696652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PrintManager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Manager);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PrintEmployee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3059832" y="2053006"/>
            <a:ext cx="5688632" cy="3127174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83" y="3501010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3352800" y="2194242"/>
            <a:ext cx="2002514" cy="1108028"/>
            <a:chOff x="6818842" y="885163"/>
            <a:chExt cx="3570826" cy="1975801"/>
          </a:xfrm>
        </p:grpSpPr>
        <p:pic>
          <p:nvPicPr>
            <p:cNvPr id="21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090597" y="2202383"/>
              <a:ext cx="2954774" cy="65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sz="1800" u="none" dirty="0">
                  <a:latin typeface="Corbel" panose="020B0503020204020204" pitchFamily="34" charset="0"/>
                </a:rPr>
                <a:t>De 2012 à 2014</a:t>
              </a:r>
            </a:p>
          </p:txBody>
        </p:sp>
      </p:grpSp>
      <p:pic>
        <p:nvPicPr>
          <p:cNvPr id="23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40" y="4374562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6" y="2053006"/>
            <a:ext cx="2345757" cy="312717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25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37" y="4149082"/>
            <a:ext cx="1339551" cy="8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Ivan Paulovich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1026" name="Picture 2" descr="http://www.100loop.com/wp-content/uploads/2016/12/logo-grande-9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6" y="2305219"/>
            <a:ext cx="2740026" cy="5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075589" y="2927218"/>
            <a:ext cx="197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latin typeface="Corbel" panose="020B0503020204020204" pitchFamily="34" charset="0"/>
              </a:rPr>
              <a:t>www.100loop.com</a:t>
            </a:r>
            <a:endParaRPr lang="en-US" u="sn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não devem ser forçados a depender de interfaces que eles não usam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</a:t>
            </a:r>
            <a:r>
              <a:rPr lang="en-US" dirty="0"/>
              <a:t>para 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23728" y="3573016"/>
            <a:ext cx="4572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6878" y="1556792"/>
            <a:ext cx="764319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: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Depender de abstrações, e não </a:t>
            </a:r>
            <a:r>
              <a:rPr lang="pt-BR" dirty="0" smtClean="0"/>
              <a:t>de implementações </a:t>
            </a:r>
            <a:r>
              <a:rPr lang="pt-BR" dirty="0"/>
              <a:t>concretas.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2939459"/>
            <a:ext cx="7488832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7524" y="1554465"/>
            <a:ext cx="8568952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LiveSmtpMailer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7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3548" y="1484784"/>
            <a:ext cx="8136904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8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reta 12"/>
          <p:cNvCxnSpPr>
            <a:endCxn id="9" idx="0"/>
          </p:cNvCxnSpPr>
          <p:nvPr/>
        </p:nvCxnSpPr>
        <p:spPr>
          <a:xfrm>
            <a:off x="3887924" y="4221088"/>
            <a:ext cx="0" cy="8892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8" idx="3"/>
          </p:cNvCxnSpPr>
          <p:nvPr/>
        </p:nvCxnSpPr>
        <p:spPr>
          <a:xfrm flipH="1">
            <a:off x="2195736" y="3886200"/>
            <a:ext cx="8640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716016" y="3886200"/>
            <a:ext cx="10081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breve resumo de modelagem em OO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15816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915816" y="1747664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User</a:t>
            </a:r>
            <a:r>
              <a:rPr lang="pt-BR" dirty="0" smtClean="0">
                <a:solidFill>
                  <a:schemeClr val="bg1"/>
                </a:solidFill>
              </a:rPr>
              <a:t> Interface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15816" y="5110336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Acesso a Dados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7" idx="2"/>
            <a:endCxn id="6" idx="0"/>
          </p:cNvCxnSpPr>
          <p:nvPr/>
        </p:nvCxnSpPr>
        <p:spPr>
          <a:xfrm>
            <a:off x="3887924" y="2662064"/>
            <a:ext cx="0" cy="766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491227" y="1747664"/>
            <a:ext cx="797159" cy="42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Infraestrutura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51520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Outras Portas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Externas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</p:cNvCxnSpPr>
          <p:nvPr/>
        </p:nvCxnSpPr>
        <p:spPr>
          <a:xfrm>
            <a:off x="4860032" y="5567536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3"/>
          </p:cNvCxnSpPr>
          <p:nvPr/>
        </p:nvCxnSpPr>
        <p:spPr>
          <a:xfrm>
            <a:off x="4860032" y="2204864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724128" y="3475630"/>
            <a:ext cx="9361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6" name="Conector de seta reta 35"/>
          <p:cNvCxnSpPr>
            <a:stCxn id="35" idx="3"/>
          </p:cNvCxnSpPr>
          <p:nvPr/>
        </p:nvCxnSpPr>
        <p:spPr>
          <a:xfrm>
            <a:off x="6660232" y="3932830"/>
            <a:ext cx="7920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8" idx="2"/>
            <a:endCxn id="17" idx="2"/>
          </p:cNvCxnSpPr>
          <p:nvPr/>
        </p:nvCxnSpPr>
        <p:spPr>
          <a:xfrm rot="16200000" flipH="1">
            <a:off x="3716049" y="1850978"/>
            <a:ext cx="1681336" cy="6666179"/>
          </a:xfrm>
          <a:prstGeom prst="bentConnector3">
            <a:avLst>
              <a:gd name="adj1" fmla="val 130642"/>
            </a:avLst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solidFill>
                  <a:schemeClr val="tx1"/>
                </a:solidFill>
              </a:rPr>
              <a:t>http://butunclebob.com/ArticleS.UncleBob.PrinciplesOfOod</a:t>
            </a:r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-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r>
              <a:rPr lang="pt-BR" dirty="0" smtClean="0"/>
              <a:t>, Gary Mc Hall</a:t>
            </a:r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/>
              <a:t>https</a:t>
            </a:r>
            <a:r>
              <a:rPr lang="pt-BR" dirty="0"/>
              <a:t>://</a:t>
            </a:r>
            <a:r>
              <a:rPr lang="pt-BR" dirty="0" smtClean="0"/>
              <a:t>www.slideshare.net/confiz/solid-principles-of-oo-design-29397774</a:t>
            </a:r>
          </a:p>
          <a:p>
            <a:r>
              <a:rPr lang="en-US" dirty="0"/>
              <a:t>Refactoring Applications using SOLID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pt-BR" dirty="0"/>
              <a:t>https://</a:t>
            </a:r>
            <a:r>
              <a:rPr lang="pt-BR" dirty="0" smtClean="0"/>
              <a:t>www.slideshare.net/ardalis/refactoring-applications-using-solid-principles</a:t>
            </a:r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</a:p>
          <a:p>
            <a:r>
              <a:rPr lang="pt-BR" dirty="0" smtClean="0"/>
              <a:t>O que é modelagem de software?</a:t>
            </a:r>
          </a:p>
          <a:p>
            <a:r>
              <a:rPr lang="pt-BR" dirty="0" smtClean="0"/>
              <a:t>Por que investir em modelagem?</a:t>
            </a:r>
          </a:p>
          <a:p>
            <a:r>
              <a:rPr lang="pt-BR" dirty="0"/>
              <a:t>Sintomas de problemas de m</a:t>
            </a:r>
            <a:r>
              <a:rPr lang="pt-BR" dirty="0" smtClean="0"/>
              <a:t>odelagem</a:t>
            </a:r>
          </a:p>
          <a:p>
            <a:r>
              <a:rPr lang="pt-BR" dirty="0" smtClean="0"/>
              <a:t>O que é uma boa modelagem?</a:t>
            </a:r>
          </a:p>
          <a:p>
            <a:r>
              <a:rPr lang="pt-BR" dirty="0"/>
              <a:t>Princípios de OO </a:t>
            </a:r>
            <a:r>
              <a:rPr lang="pt-BR" dirty="0" smtClean="0"/>
              <a:t>na modelagem </a:t>
            </a:r>
            <a:r>
              <a:rPr lang="pt-BR" dirty="0"/>
              <a:t>de </a:t>
            </a:r>
            <a:r>
              <a:rPr lang="pt-BR" dirty="0" smtClean="0"/>
              <a:t>classes</a:t>
            </a:r>
          </a:p>
          <a:p>
            <a:r>
              <a:rPr lang="pt-BR" dirty="0"/>
              <a:t>Um breve resumo de modelagem em </a:t>
            </a:r>
            <a:r>
              <a:rPr lang="pt-BR" dirty="0" smtClean="0"/>
              <a:t>OO</a:t>
            </a:r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491880" y="1825625"/>
            <a:ext cx="5023470" cy="311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“Existem muitas dependências, dependências em todos os lugares”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30" name="Picture 6" descr="https://images-na.ssl-images-amazon.com/images/I/51yHf-4GaSL._SX39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384"/>
            <a:ext cx="2394368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nZPSxLQXL._SX40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384"/>
            <a:ext cx="2480323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68923" y="4942240"/>
            <a:ext cx="650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2002</a:t>
            </a:r>
            <a:br>
              <a:rPr lang="pt-BR" dirty="0" smtClean="0"/>
            </a:br>
            <a:r>
              <a:rPr lang="pt-BR" dirty="0" smtClean="0"/>
              <a:t>PPP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347400" y="4942240"/>
            <a:ext cx="2241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2015 e 2017</a:t>
            </a:r>
            <a:br>
              <a:rPr lang="pt-BR" dirty="0" smtClean="0"/>
            </a:br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(.NET)</a:t>
            </a: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6136200" y="5765799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Gary </a:t>
            </a:r>
            <a:r>
              <a:rPr lang="pt-BR" dirty="0" err="1" smtClean="0"/>
              <a:t>McLean</a:t>
            </a:r>
            <a:r>
              <a:rPr lang="pt-BR" dirty="0" smtClean="0"/>
              <a:t> Hall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é a </a:t>
            </a:r>
            <a:r>
              <a:rPr lang="en-US" dirty="0" err="1"/>
              <a:t>modelagem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Por que investir em modelagem?</a:t>
            </a:r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207675"/>
            <a:ext cx="6086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47593" y="6381328"/>
            <a:ext cx="634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https://martinfowler.com/bliki/DesignStaminaHypothesis.html</a:t>
            </a:r>
          </a:p>
        </p:txBody>
      </p:sp>
    </p:spTree>
    <p:extLst>
      <p:ext uri="{BB962C8B-B14F-4D97-AF65-F5344CB8AC3E}">
        <p14:creationId xmlns:p14="http://schemas.microsoft.com/office/powerpoint/2010/main" val="7767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Sintomas de problemas de modelagem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351338"/>
          </a:xfrm>
        </p:spPr>
        <p:txBody>
          <a:bodyPr numCol="2">
            <a:normAutofit/>
          </a:bodyPr>
          <a:lstStyle/>
          <a:p>
            <a:r>
              <a:rPr lang="pt-BR" dirty="0"/>
              <a:t>Rigidez</a:t>
            </a:r>
          </a:p>
          <a:p>
            <a:pPr marL="342900" lvl="1" indent="0">
              <a:buNone/>
            </a:pPr>
            <a:r>
              <a:rPr lang="pt-BR" dirty="0" smtClean="0"/>
              <a:t>Difícil alterar </a:t>
            </a:r>
            <a:r>
              <a:rPr lang="pt-BR" dirty="0"/>
              <a:t>a </a:t>
            </a:r>
            <a:r>
              <a:rPr lang="pt-BR" dirty="0" smtClean="0"/>
              <a:t>modelagem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Fragilidade</a:t>
            </a:r>
          </a:p>
          <a:p>
            <a:pPr marL="342900" lvl="1" indent="0">
              <a:buNone/>
            </a:pPr>
            <a:r>
              <a:rPr lang="pt-BR" dirty="0" smtClean="0"/>
              <a:t>Modelagem fácil </a:t>
            </a:r>
            <a:r>
              <a:rPr lang="pt-BR" dirty="0"/>
              <a:t>de </a:t>
            </a:r>
            <a:r>
              <a:rPr lang="pt-BR" dirty="0" smtClean="0"/>
              <a:t>quebrar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Imobilidade</a:t>
            </a:r>
          </a:p>
          <a:p>
            <a:pPr marL="342900" lvl="1" indent="0">
              <a:buNone/>
            </a:pPr>
            <a:r>
              <a:rPr lang="pt-BR" dirty="0" smtClean="0"/>
              <a:t>Modelagem difícil de reusar</a:t>
            </a: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Viscosidade</a:t>
            </a:r>
            <a:endParaRPr lang="pt-BR" dirty="0"/>
          </a:p>
          <a:p>
            <a:pPr marL="342900" lvl="1" indent="0">
              <a:buNone/>
            </a:pPr>
            <a:r>
              <a:rPr lang="pt-BR" dirty="0" smtClean="0"/>
              <a:t>Modelagem </a:t>
            </a:r>
            <a:r>
              <a:rPr lang="pt-BR" dirty="0"/>
              <a:t>torna difícil fazer a coisa </a:t>
            </a:r>
            <a:r>
              <a:rPr lang="pt-BR" dirty="0" smtClean="0"/>
              <a:t>certa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Código Intestável</a:t>
            </a:r>
          </a:p>
          <a:p>
            <a:pPr marL="342900" lvl="1" indent="0">
              <a:buNone/>
            </a:pPr>
            <a:r>
              <a:rPr lang="pt-BR" dirty="0"/>
              <a:t>Código que não é testável contém </a:t>
            </a:r>
            <a:r>
              <a:rPr lang="pt-BR" dirty="0" smtClean="0"/>
              <a:t>defeitos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1998</TotalTime>
  <Words>596</Words>
  <Application>Microsoft Office PowerPoint</Application>
  <PresentationFormat>Apresentação na tela (4:3)</PresentationFormat>
  <Paragraphs>210</Paragraphs>
  <Slides>27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HDOfficeLightV0</vt:lpstr>
      <vt:lpstr>Profundidade</vt:lpstr>
      <vt:lpstr>Princípios SOLID de OO  usando .NET</vt:lpstr>
      <vt:lpstr>Ivan Paulovich</vt:lpstr>
      <vt:lpstr>Agenda</vt:lpstr>
      <vt:lpstr>Um pouco de história</vt:lpstr>
      <vt:lpstr>Um pouco de história</vt:lpstr>
      <vt:lpstr>O que é modelagem de software?</vt:lpstr>
      <vt:lpstr>Por que investir em modelagem?</vt:lpstr>
      <vt:lpstr>Por que investir em modelagem?</vt:lpstr>
      <vt:lpstr>Sintomas de problemas de modelagem</vt:lpstr>
      <vt:lpstr>O que é uma boa modelagem?</vt:lpstr>
      <vt:lpstr>Princípios de OO na modelagem de classes</vt:lpstr>
      <vt:lpstr>Single Responsibility Principle</vt:lpstr>
      <vt:lpstr>Single Responsibility Principle</vt:lpstr>
      <vt:lpstr>Single Responsibility Principle</vt:lpstr>
      <vt:lpstr>Single Responsibility Principle</vt:lpstr>
      <vt:lpstr>Open Closed Principle</vt:lpstr>
      <vt:lpstr>Open Closed Principle</vt:lpstr>
      <vt:lpstr>Open Closed Principle</vt:lpstr>
      <vt:lpstr>Liskov Substitution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Um breve resumo de modelagem em OO</vt:lpstr>
      <vt:lpstr>Dúvidas?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69</cp:revision>
  <dcterms:created xsi:type="dcterms:W3CDTF">2017-07-20T17:10:26Z</dcterms:created>
  <dcterms:modified xsi:type="dcterms:W3CDTF">2017-07-28T13:09:08Z</dcterms:modified>
</cp:coreProperties>
</file>