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  <p:sldMasterId id="2147483757" r:id="rId2"/>
  </p:sldMasterIdLst>
  <p:notesMasterIdLst>
    <p:notesMasterId r:id="rId30"/>
  </p:notesMasterIdLst>
  <p:sldIdLst>
    <p:sldId id="256" r:id="rId3"/>
    <p:sldId id="290" r:id="rId4"/>
    <p:sldId id="264" r:id="rId5"/>
    <p:sldId id="281" r:id="rId6"/>
    <p:sldId id="284" r:id="rId7"/>
    <p:sldId id="265" r:id="rId8"/>
    <p:sldId id="266" r:id="rId9"/>
    <p:sldId id="283" r:id="rId10"/>
    <p:sldId id="269" r:id="rId11"/>
    <p:sldId id="268" r:id="rId12"/>
    <p:sldId id="257" r:id="rId13"/>
    <p:sldId id="275" r:id="rId14"/>
    <p:sldId id="259" r:id="rId15"/>
    <p:sldId id="277" r:id="rId16"/>
    <p:sldId id="276" r:id="rId17"/>
    <p:sldId id="260" r:id="rId18"/>
    <p:sldId id="278" r:id="rId19"/>
    <p:sldId id="279" r:id="rId20"/>
    <p:sldId id="261" r:id="rId21"/>
    <p:sldId id="282" r:id="rId22"/>
    <p:sldId id="287" r:id="rId23"/>
    <p:sldId id="263" r:id="rId24"/>
    <p:sldId id="288" r:id="rId25"/>
    <p:sldId id="289" r:id="rId26"/>
    <p:sldId id="285" r:id="rId27"/>
    <p:sldId id="280" r:id="rId28"/>
    <p:sldId id="258" r:id="rId2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Estilo Claro 3 - Ênfase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Estilo com Tema 1 - Ênfase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5604" autoAdjust="0"/>
  </p:normalViewPr>
  <p:slideViewPr>
    <p:cSldViewPr>
      <p:cViewPr varScale="1">
        <p:scale>
          <a:sx n="67" d="100"/>
          <a:sy n="67" d="100"/>
        </p:scale>
        <p:origin x="547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5C4B7D-E860-4B95-8646-60DA78D972CD}" type="datetimeFigureOut">
              <a:rPr lang="pt-BR" smtClean="0"/>
              <a:t>28/07/2017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1CE386-37F1-42E2-8A78-E74385306B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0265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CE386-37F1-42E2-8A78-E74385306B9B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89070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CE386-37F1-42E2-8A78-E74385306B9B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89070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Inversão de Dependências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CE386-37F1-42E2-8A78-E74385306B9B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37372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first five principles are principles of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 design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CE386-37F1-42E2-8A78-E74385306B9B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49461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CE386-37F1-42E2-8A78-E74385306B9B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86669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28/07/2017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6356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28/07/2017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4939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0362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2" y="360366"/>
            <a:ext cx="7734300" cy="5811837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28/07/2017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40480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0">
                      <a:schemeClr val="tx1"/>
                    </a:gs>
                    <a:gs pos="68000">
                      <a:srgbClr val="F1F1F1"/>
                    </a:gs>
                    <a:gs pos="100000">
                      <a:schemeClr val="bg1">
                        <a:lumMod val="11000"/>
                        <a:lumOff val="89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</a:defRPr>
            </a:lvl1pPr>
          </a:lstStyle>
          <a:p>
            <a:pPr lvl="0" algn="r"/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</a:lstStyle>
          <a:p>
            <a:pPr marL="0" lvl="0" indent="0" algn="r">
              <a:buNone/>
            </a:pPr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28/07/2017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83158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28/07/2017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31189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32000"/>
                        <a:lumOff val="68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28/07/2017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16057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28/07/2017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37096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28/07/2017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60304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28/07/2017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43770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28/07/2017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27555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28/07/2017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3747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28/07/2017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05476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28/07/2017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352026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28/07/2017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943274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28/07/2017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205948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28/07/2017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2414054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28/07/2017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980122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28/07/2017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144596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28/07/2017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282567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28/07/2017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399484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28/07/2017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681920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raph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JM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/>
              <a:t>PUT THE NAME OF YOUR COMPANY HERE</a:t>
            </a:r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134D-7C6B-4A7B-B28B-A8C75F870448}" type="slidenum">
              <a:rPr lang="en-JM" smtClean="0"/>
              <a:pPr/>
              <a:t>‹nº›</a:t>
            </a:fld>
            <a:endParaRPr lang="en-JM"/>
          </a:p>
        </p:txBody>
      </p:sp>
      <p:sp>
        <p:nvSpPr>
          <p:cNvPr id="26" name="Chart Placeholder 25"/>
          <p:cNvSpPr>
            <a:spLocks noGrp="1"/>
          </p:cNvSpPr>
          <p:nvPr>
            <p:ph type="chart" sz="quarter" idx="14"/>
          </p:nvPr>
        </p:nvSpPr>
        <p:spPr>
          <a:xfrm>
            <a:off x="5791200" y="1498600"/>
            <a:ext cx="5791200" cy="4140200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JM" dirty="0"/>
          </a:p>
        </p:txBody>
      </p:sp>
      <p:sp>
        <p:nvSpPr>
          <p:cNvPr id="10" name="Text Placeholder 18"/>
          <p:cNvSpPr>
            <a:spLocks noGrp="1"/>
          </p:cNvSpPr>
          <p:nvPr>
            <p:ph type="body" sz="quarter" idx="15"/>
          </p:nvPr>
        </p:nvSpPr>
        <p:spPr>
          <a:xfrm>
            <a:off x="711200" y="1803401"/>
            <a:ext cx="2957208" cy="378884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600" b="0">
                <a:solidFill>
                  <a:srgbClr val="0070C0"/>
                </a:solidFill>
                <a:latin typeface="Bebas Neue" pitchFamily="34" charset="0"/>
              </a:defRPr>
            </a:lvl1pPr>
            <a:lvl2pPr marL="457200" indent="0">
              <a:buFontTx/>
              <a:buNone/>
              <a:defRPr sz="1600">
                <a:latin typeface="Bebas Neue" pitchFamily="34" charset="0"/>
              </a:defRPr>
            </a:lvl2pPr>
            <a:lvl3pPr marL="914400" indent="0">
              <a:buFontTx/>
              <a:buNone/>
              <a:defRPr sz="1600">
                <a:latin typeface="Bebas Neue" pitchFamily="34" charset="0"/>
              </a:defRPr>
            </a:lvl3pPr>
            <a:lvl4pPr marL="1371600" indent="0">
              <a:buFontTx/>
              <a:buNone/>
              <a:defRPr sz="1600">
                <a:latin typeface="Bebas Neue" pitchFamily="34" charset="0"/>
              </a:defRPr>
            </a:lvl4pPr>
            <a:lvl5pPr marL="1828800" indent="0">
              <a:buFontTx/>
              <a:buNone/>
              <a:defRPr sz="1600">
                <a:latin typeface="Bebas Neue" pitchFamily="34" charset="0"/>
              </a:defRPr>
            </a:lvl5pPr>
          </a:lstStyle>
          <a:p>
            <a:pPr lvl="0"/>
            <a:endParaRPr lang="en-JM" dirty="0"/>
          </a:p>
        </p:txBody>
      </p:sp>
      <p:sp>
        <p:nvSpPr>
          <p:cNvPr id="11" name="Text Placeholder 20"/>
          <p:cNvSpPr>
            <a:spLocks noGrp="1"/>
          </p:cNvSpPr>
          <p:nvPr>
            <p:ph type="body" sz="quarter" idx="16"/>
          </p:nvPr>
        </p:nvSpPr>
        <p:spPr>
          <a:xfrm>
            <a:off x="711200" y="2108200"/>
            <a:ext cx="3657600" cy="8128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JM" dirty="0"/>
          </a:p>
        </p:txBody>
      </p:sp>
      <p:sp>
        <p:nvSpPr>
          <p:cNvPr id="12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711200" y="3225801"/>
            <a:ext cx="2957208" cy="378884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600" b="0">
                <a:solidFill>
                  <a:srgbClr val="0070C0"/>
                </a:solidFill>
                <a:latin typeface="Bebas Neue" pitchFamily="34" charset="0"/>
              </a:defRPr>
            </a:lvl1pPr>
            <a:lvl2pPr marL="457200" indent="0">
              <a:buFontTx/>
              <a:buNone/>
              <a:defRPr sz="1600">
                <a:latin typeface="Bebas Neue" pitchFamily="34" charset="0"/>
              </a:defRPr>
            </a:lvl2pPr>
            <a:lvl3pPr marL="914400" indent="0">
              <a:buFontTx/>
              <a:buNone/>
              <a:defRPr sz="1600">
                <a:latin typeface="Bebas Neue" pitchFamily="34" charset="0"/>
              </a:defRPr>
            </a:lvl3pPr>
            <a:lvl4pPr marL="1371600" indent="0">
              <a:buFontTx/>
              <a:buNone/>
              <a:defRPr sz="1600">
                <a:latin typeface="Bebas Neue" pitchFamily="34" charset="0"/>
              </a:defRPr>
            </a:lvl4pPr>
            <a:lvl5pPr marL="1828800" indent="0">
              <a:buFontTx/>
              <a:buNone/>
              <a:defRPr sz="1600">
                <a:latin typeface="Bebas Neue" pitchFamily="34" charset="0"/>
              </a:defRPr>
            </a:lvl5pPr>
          </a:lstStyle>
          <a:p>
            <a:pPr lvl="0"/>
            <a:endParaRPr lang="en-JM" dirty="0"/>
          </a:p>
        </p:txBody>
      </p:sp>
      <p:sp>
        <p:nvSpPr>
          <p:cNvPr id="13" name="Text Placeholder 20"/>
          <p:cNvSpPr>
            <a:spLocks noGrp="1"/>
          </p:cNvSpPr>
          <p:nvPr>
            <p:ph type="body" sz="quarter" idx="18"/>
          </p:nvPr>
        </p:nvSpPr>
        <p:spPr>
          <a:xfrm>
            <a:off x="711200" y="3530600"/>
            <a:ext cx="3657600" cy="8128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JM" dirty="0"/>
          </a:p>
        </p:txBody>
      </p:sp>
      <p:sp>
        <p:nvSpPr>
          <p:cNvPr id="14" name="Text Placeholder 18"/>
          <p:cNvSpPr>
            <a:spLocks noGrp="1"/>
          </p:cNvSpPr>
          <p:nvPr>
            <p:ph type="body" sz="quarter" idx="19"/>
          </p:nvPr>
        </p:nvSpPr>
        <p:spPr>
          <a:xfrm>
            <a:off x="711200" y="4648201"/>
            <a:ext cx="2957208" cy="378884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600" b="0">
                <a:solidFill>
                  <a:srgbClr val="0070C0"/>
                </a:solidFill>
                <a:latin typeface="Bebas Neue" pitchFamily="34" charset="0"/>
              </a:defRPr>
            </a:lvl1pPr>
            <a:lvl2pPr marL="457200" indent="0">
              <a:buFontTx/>
              <a:buNone/>
              <a:defRPr sz="1600">
                <a:latin typeface="Bebas Neue" pitchFamily="34" charset="0"/>
              </a:defRPr>
            </a:lvl2pPr>
            <a:lvl3pPr marL="914400" indent="0">
              <a:buFontTx/>
              <a:buNone/>
              <a:defRPr sz="1600">
                <a:latin typeface="Bebas Neue" pitchFamily="34" charset="0"/>
              </a:defRPr>
            </a:lvl3pPr>
            <a:lvl4pPr marL="1371600" indent="0">
              <a:buFontTx/>
              <a:buNone/>
              <a:defRPr sz="1600">
                <a:latin typeface="Bebas Neue" pitchFamily="34" charset="0"/>
              </a:defRPr>
            </a:lvl4pPr>
            <a:lvl5pPr marL="1828800" indent="0">
              <a:buFontTx/>
              <a:buNone/>
              <a:defRPr sz="1600">
                <a:latin typeface="Bebas Neue" pitchFamily="34" charset="0"/>
              </a:defRPr>
            </a:lvl5pPr>
          </a:lstStyle>
          <a:p>
            <a:pPr lvl="0"/>
            <a:endParaRPr lang="en-JM" dirty="0"/>
          </a:p>
        </p:txBody>
      </p:sp>
      <p:sp>
        <p:nvSpPr>
          <p:cNvPr id="15" name="Text Placeholder 20"/>
          <p:cNvSpPr>
            <a:spLocks noGrp="1"/>
          </p:cNvSpPr>
          <p:nvPr>
            <p:ph type="body" sz="quarter" idx="20"/>
          </p:nvPr>
        </p:nvSpPr>
        <p:spPr>
          <a:xfrm>
            <a:off x="711200" y="4953000"/>
            <a:ext cx="3657600" cy="8128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3849216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12423"/>
            <a:ext cx="105156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52637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28/07/2017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8178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3"/>
            <a:ext cx="5181600" cy="4351337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3"/>
            <a:ext cx="5181600" cy="4351337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28/07/2017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1663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2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4"/>
            <a:ext cx="5156200" cy="3680525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2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2" y="2507554"/>
            <a:ext cx="5181601" cy="3680525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28/07/2017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921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28/07/2017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481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28/07/2017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387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4"/>
            <a:ext cx="393192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28/07/2017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1060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28/07/2017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6032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image" Target="../media/image1.jp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3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E1F53C7-D938-4151-992E-AF84745267E3}" type="datetimeFigureOut">
              <a:rPr lang="pt-BR" smtClean="0"/>
              <a:t>28/07/2017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9174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0"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E1F53C7-D938-4151-992E-AF84745267E3}" type="datetimeFigureOut">
              <a:rPr lang="pt-BR" smtClean="0"/>
              <a:t>28/07/2017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4369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63" r:id="rId6"/>
    <p:sldLayoutId id="2147483764" r:id="rId7"/>
    <p:sldLayoutId id="2147483765" r:id="rId8"/>
    <p:sldLayoutId id="2147483766" r:id="rId9"/>
    <p:sldLayoutId id="2147483767" r:id="rId10"/>
    <p:sldLayoutId id="2147483768" r:id="rId11"/>
    <p:sldLayoutId id="2147483769" r:id="rId12"/>
    <p:sldLayoutId id="2147483770" r:id="rId13"/>
    <p:sldLayoutId id="2147483771" r:id="rId14"/>
    <p:sldLayoutId id="2147483772" r:id="rId15"/>
    <p:sldLayoutId id="2147483773" r:id="rId16"/>
    <p:sldLayoutId id="2147483774" r:id="rId17"/>
    <p:sldLayoutId id="2147483775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8.png"/><Relationship Id="rId4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667000" y="1556792"/>
            <a:ext cx="6858000" cy="1872208"/>
          </a:xfrm>
        </p:spPr>
        <p:txBody>
          <a:bodyPr>
            <a:normAutofit fontScale="90000"/>
          </a:bodyPr>
          <a:lstStyle/>
          <a:p>
            <a:pPr algn="ctr"/>
            <a:r>
              <a:rPr lang="pt-BR" dirty="0"/>
              <a:t>Princípios SOLID de OO 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usando </a:t>
            </a:r>
            <a:r>
              <a:rPr lang="pt-BR" dirty="0"/>
              <a:t>.NET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667000" y="3429000"/>
            <a:ext cx="6858000" cy="2232248"/>
          </a:xfrm>
        </p:spPr>
        <p:txBody>
          <a:bodyPr>
            <a:normAutofit lnSpcReduction="10000"/>
          </a:bodyPr>
          <a:lstStyle/>
          <a:p>
            <a:pPr algn="ctr"/>
            <a:endParaRPr lang="pt-BR" dirty="0" smtClean="0"/>
          </a:p>
          <a:p>
            <a:pPr algn="ctr"/>
            <a:r>
              <a:rPr lang="pt-BR" dirty="0" smtClean="0"/>
              <a:t>Ivan Paulovich</a:t>
            </a:r>
            <a:br>
              <a:rPr lang="pt-BR" dirty="0" smtClean="0"/>
            </a:br>
            <a:r>
              <a:rPr lang="pt-BR" dirty="0" smtClean="0"/>
              <a:t>Arquiteto de Softwares</a:t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Banco Olé Consignado – Julho/2017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95016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O que é uma boa modelagem</a:t>
            </a:r>
            <a:r>
              <a:rPr lang="pt-BR" dirty="0" smtClean="0"/>
              <a:t>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Alta </a:t>
            </a:r>
            <a:r>
              <a:rPr lang="en-US" dirty="0" err="1" smtClean="0"/>
              <a:t>coesão</a:t>
            </a:r>
            <a:endParaRPr lang="en-US" dirty="0" smtClean="0"/>
          </a:p>
          <a:p>
            <a:r>
              <a:rPr lang="en-US" dirty="0" err="1" smtClean="0"/>
              <a:t>Baixo</a:t>
            </a:r>
            <a:r>
              <a:rPr lang="en-US" dirty="0" smtClean="0"/>
              <a:t> </a:t>
            </a:r>
            <a:r>
              <a:rPr lang="en-US" dirty="0" err="1" smtClean="0"/>
              <a:t>acomplamento</a:t>
            </a:r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56746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Princípios de</a:t>
            </a:r>
            <a:r>
              <a:rPr lang="pt-BR" dirty="0"/>
              <a:t> </a:t>
            </a:r>
            <a:r>
              <a:rPr lang="pt-BR" dirty="0" smtClean="0"/>
              <a:t>OO na</a:t>
            </a:r>
            <a:br>
              <a:rPr lang="pt-BR" dirty="0" smtClean="0"/>
            </a:br>
            <a:r>
              <a:rPr lang="pt-BR" dirty="0" smtClean="0"/>
              <a:t>modelagem de classes</a:t>
            </a:r>
            <a:endParaRPr lang="pt-BR" dirty="0"/>
          </a:p>
        </p:txBody>
      </p:sp>
      <p:sp>
        <p:nvSpPr>
          <p:cNvPr id="15" name="Retângulo de cantos arredondados 14"/>
          <p:cNvSpPr/>
          <p:nvPr/>
        </p:nvSpPr>
        <p:spPr>
          <a:xfrm>
            <a:off x="4295800" y="2137571"/>
            <a:ext cx="3816424" cy="6628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000" b="1" dirty="0">
                <a:solidFill>
                  <a:schemeClr val="bg1"/>
                </a:solidFill>
              </a:rPr>
              <a:t>S</a:t>
            </a:r>
            <a:r>
              <a:rPr lang="pt-BR" sz="2000" dirty="0">
                <a:solidFill>
                  <a:schemeClr val="bg1"/>
                </a:solidFill>
              </a:rPr>
              <a:t>ingle </a:t>
            </a:r>
            <a:r>
              <a:rPr lang="pt-BR" sz="2000" dirty="0" err="1">
                <a:solidFill>
                  <a:schemeClr val="bg1"/>
                </a:solidFill>
              </a:rPr>
              <a:t>Responsibility</a:t>
            </a:r>
            <a:r>
              <a:rPr lang="pt-BR" sz="2000" dirty="0">
                <a:solidFill>
                  <a:schemeClr val="bg1"/>
                </a:solidFill>
              </a:rPr>
              <a:t> </a:t>
            </a:r>
            <a:r>
              <a:rPr lang="pt-BR" sz="2000" dirty="0" err="1">
                <a:solidFill>
                  <a:schemeClr val="bg1"/>
                </a:solidFill>
              </a:rPr>
              <a:t>Principle</a:t>
            </a:r>
            <a:endParaRPr lang="pt-BR" sz="2000" dirty="0"/>
          </a:p>
        </p:txBody>
      </p:sp>
      <p:sp>
        <p:nvSpPr>
          <p:cNvPr id="16" name="Retângulo de cantos arredondados 15"/>
          <p:cNvSpPr/>
          <p:nvPr/>
        </p:nvSpPr>
        <p:spPr>
          <a:xfrm>
            <a:off x="4295800" y="2924947"/>
            <a:ext cx="3816424" cy="6628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000" b="1" dirty="0">
                <a:solidFill>
                  <a:schemeClr val="bg1"/>
                </a:solidFill>
              </a:rPr>
              <a:t>O</a:t>
            </a:r>
            <a:r>
              <a:rPr lang="pt-BR" sz="2000" dirty="0">
                <a:solidFill>
                  <a:schemeClr val="bg1"/>
                </a:solidFill>
              </a:rPr>
              <a:t>pen </a:t>
            </a:r>
            <a:r>
              <a:rPr lang="pt-BR" sz="2000" dirty="0" err="1">
                <a:solidFill>
                  <a:schemeClr val="bg1"/>
                </a:solidFill>
              </a:rPr>
              <a:t>Closed</a:t>
            </a:r>
            <a:r>
              <a:rPr lang="pt-BR" sz="2000" dirty="0">
                <a:solidFill>
                  <a:schemeClr val="bg1"/>
                </a:solidFill>
              </a:rPr>
              <a:t> </a:t>
            </a:r>
            <a:r>
              <a:rPr lang="pt-BR" sz="2000" dirty="0" err="1">
                <a:solidFill>
                  <a:schemeClr val="bg1"/>
                </a:solidFill>
              </a:rPr>
              <a:t>Principle</a:t>
            </a:r>
            <a:endParaRPr lang="pt-BR" sz="2000" dirty="0"/>
          </a:p>
        </p:txBody>
      </p:sp>
      <p:sp>
        <p:nvSpPr>
          <p:cNvPr id="17" name="Retângulo de cantos arredondados 16"/>
          <p:cNvSpPr/>
          <p:nvPr/>
        </p:nvSpPr>
        <p:spPr>
          <a:xfrm>
            <a:off x="4295800" y="3712323"/>
            <a:ext cx="3816424" cy="6628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000" b="1" dirty="0" err="1">
                <a:solidFill>
                  <a:schemeClr val="bg1"/>
                </a:solidFill>
              </a:rPr>
              <a:t>L</a:t>
            </a:r>
            <a:r>
              <a:rPr lang="pt-BR" sz="2000" dirty="0" err="1">
                <a:solidFill>
                  <a:schemeClr val="bg1"/>
                </a:solidFill>
              </a:rPr>
              <a:t>iskov</a:t>
            </a:r>
            <a:r>
              <a:rPr lang="pt-BR" sz="2000" dirty="0">
                <a:solidFill>
                  <a:schemeClr val="bg1"/>
                </a:solidFill>
              </a:rPr>
              <a:t> </a:t>
            </a:r>
            <a:r>
              <a:rPr lang="pt-BR" sz="2000" dirty="0" err="1">
                <a:solidFill>
                  <a:schemeClr val="bg1"/>
                </a:solidFill>
              </a:rPr>
              <a:t>Substitution</a:t>
            </a:r>
            <a:r>
              <a:rPr lang="pt-BR" sz="2000" dirty="0">
                <a:solidFill>
                  <a:schemeClr val="bg1"/>
                </a:solidFill>
              </a:rPr>
              <a:t> </a:t>
            </a:r>
            <a:r>
              <a:rPr lang="pt-BR" sz="2000" dirty="0" err="1">
                <a:solidFill>
                  <a:schemeClr val="bg1"/>
                </a:solidFill>
              </a:rPr>
              <a:t>Principle</a:t>
            </a:r>
            <a:endParaRPr lang="pt-BR" sz="2000" dirty="0"/>
          </a:p>
        </p:txBody>
      </p:sp>
      <p:sp>
        <p:nvSpPr>
          <p:cNvPr id="18" name="Retângulo de cantos arredondados 17"/>
          <p:cNvSpPr/>
          <p:nvPr/>
        </p:nvSpPr>
        <p:spPr>
          <a:xfrm>
            <a:off x="4295800" y="4499699"/>
            <a:ext cx="3816424" cy="6628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defTabSz="9334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pt-BR" sz="2000" b="1" dirty="0">
                <a:solidFill>
                  <a:schemeClr val="bg1"/>
                </a:solidFill>
              </a:rPr>
              <a:t>I</a:t>
            </a:r>
            <a:r>
              <a:rPr lang="pt-BR" sz="2000" dirty="0">
                <a:solidFill>
                  <a:schemeClr val="bg1"/>
                </a:solidFill>
              </a:rPr>
              <a:t>nterface </a:t>
            </a:r>
            <a:r>
              <a:rPr lang="pt-BR" sz="2000" dirty="0" err="1">
                <a:solidFill>
                  <a:schemeClr val="bg1"/>
                </a:solidFill>
              </a:rPr>
              <a:t>Segregation</a:t>
            </a:r>
            <a:r>
              <a:rPr lang="pt-BR" sz="2000" dirty="0">
                <a:solidFill>
                  <a:schemeClr val="bg1"/>
                </a:solidFill>
              </a:rPr>
              <a:t> </a:t>
            </a:r>
            <a:r>
              <a:rPr lang="pt-BR" sz="2000" dirty="0" err="1">
                <a:solidFill>
                  <a:schemeClr val="bg1"/>
                </a:solidFill>
              </a:rPr>
              <a:t>Principle</a:t>
            </a:r>
            <a:endParaRPr lang="pt-BR" sz="2000" dirty="0">
              <a:solidFill>
                <a:schemeClr val="bg1"/>
              </a:solidFill>
            </a:endParaRPr>
          </a:p>
        </p:txBody>
      </p:sp>
      <p:sp>
        <p:nvSpPr>
          <p:cNvPr id="19" name="Retângulo de cantos arredondados 18"/>
          <p:cNvSpPr/>
          <p:nvPr/>
        </p:nvSpPr>
        <p:spPr>
          <a:xfrm>
            <a:off x="4295800" y="5287077"/>
            <a:ext cx="3816424" cy="6628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defTabSz="9334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pt-BR" sz="2000" b="1" dirty="0" err="1">
                <a:solidFill>
                  <a:schemeClr val="bg1"/>
                </a:solidFill>
              </a:rPr>
              <a:t>D</a:t>
            </a:r>
            <a:r>
              <a:rPr lang="pt-BR" sz="2000" dirty="0" err="1">
                <a:solidFill>
                  <a:schemeClr val="bg1"/>
                </a:solidFill>
              </a:rPr>
              <a:t>ependency</a:t>
            </a:r>
            <a:r>
              <a:rPr lang="pt-BR" sz="2000" dirty="0">
                <a:solidFill>
                  <a:schemeClr val="bg1"/>
                </a:solidFill>
              </a:rPr>
              <a:t> </a:t>
            </a:r>
            <a:r>
              <a:rPr lang="pt-BR" sz="2000" dirty="0" err="1">
                <a:solidFill>
                  <a:schemeClr val="bg1"/>
                </a:solidFill>
              </a:rPr>
              <a:t>Inversion</a:t>
            </a:r>
            <a:r>
              <a:rPr lang="pt-BR" sz="2000" dirty="0">
                <a:solidFill>
                  <a:schemeClr val="bg1"/>
                </a:solidFill>
              </a:rPr>
              <a:t> </a:t>
            </a:r>
            <a:r>
              <a:rPr lang="pt-BR" sz="2000" dirty="0" err="1">
                <a:solidFill>
                  <a:schemeClr val="bg1"/>
                </a:solidFill>
              </a:rPr>
              <a:t>Principle</a:t>
            </a:r>
            <a:endParaRPr lang="pt-BR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0128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Single </a:t>
            </a:r>
            <a:r>
              <a:rPr lang="pt-BR" dirty="0" err="1"/>
              <a:t>Responsibility</a:t>
            </a:r>
            <a:r>
              <a:rPr lang="pt-BR" dirty="0"/>
              <a:t> </a:t>
            </a:r>
            <a:r>
              <a:rPr lang="pt-BR" dirty="0" err="1"/>
              <a:t>Principle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“</a:t>
            </a:r>
            <a:r>
              <a:rPr lang="en-US" dirty="0"/>
              <a:t>Uma </a:t>
            </a:r>
            <a:r>
              <a:rPr lang="en-US" dirty="0" err="1"/>
              <a:t>classe</a:t>
            </a:r>
            <a:r>
              <a:rPr lang="en-US" dirty="0"/>
              <a:t> </a:t>
            </a:r>
            <a:r>
              <a:rPr lang="en-US" dirty="0" err="1"/>
              <a:t>deve</a:t>
            </a:r>
            <a:r>
              <a:rPr lang="en-US" dirty="0"/>
              <a:t> </a:t>
            </a:r>
            <a:r>
              <a:rPr lang="en-US" dirty="0" err="1"/>
              <a:t>ter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, e </a:t>
            </a:r>
            <a:r>
              <a:rPr lang="en-US" dirty="0" err="1"/>
              <a:t>somente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razão</a:t>
            </a:r>
            <a:r>
              <a:rPr lang="en-US" dirty="0"/>
              <a:t> para </a:t>
            </a:r>
            <a:r>
              <a:rPr lang="en-US" dirty="0" err="1"/>
              <a:t>mudar</a:t>
            </a:r>
            <a:r>
              <a:rPr lang="en-US" dirty="0" smtClean="0"/>
              <a:t>.</a:t>
            </a:r>
            <a:r>
              <a:rPr lang="pt-BR" dirty="0" smtClean="0"/>
              <a:t>” – </a:t>
            </a:r>
            <a:r>
              <a:rPr lang="pt-BR" dirty="0" err="1" smtClean="0"/>
              <a:t>Uncle</a:t>
            </a:r>
            <a:r>
              <a:rPr lang="pt-BR" dirty="0" smtClean="0"/>
              <a:t> Bob</a:t>
            </a:r>
          </a:p>
          <a:p>
            <a:r>
              <a:rPr lang="pt-BR" dirty="0" smtClean="0"/>
              <a:t>Benefício da alta coesão</a:t>
            </a:r>
          </a:p>
          <a:p>
            <a:r>
              <a:rPr lang="pt-BR" dirty="0" smtClean="0"/>
              <a:t>Não é fácil identificar responsabilidades diferentes.</a:t>
            </a:r>
          </a:p>
          <a:p>
            <a:endParaRPr lang="pt-BR" dirty="0"/>
          </a:p>
          <a:p>
            <a:pPr marL="57150" indent="0">
              <a:buNone/>
            </a:pPr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1524000" y="6237312"/>
            <a:ext cx="9144000" cy="385192"/>
          </a:xfrm>
          <a:prstGeom prst="rect">
            <a:avLst/>
          </a:prstGeom>
          <a:gradFill flip="none" rotWithShape="1">
            <a:gsLst>
              <a:gs pos="0">
                <a:schemeClr val="tx2">
                  <a:alpha val="0"/>
                </a:schemeClr>
              </a:gs>
              <a:gs pos="71000">
                <a:schemeClr val="tx2">
                  <a:alpha val="0"/>
                </a:schemeClr>
              </a:gs>
              <a:gs pos="86000">
                <a:schemeClr val="accent3">
                  <a:alpha val="5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SRP</a:t>
            </a:r>
            <a:endParaRPr lang="pt-BR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27629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Single </a:t>
            </a:r>
            <a:r>
              <a:rPr lang="pt-BR" dirty="0" err="1">
                <a:solidFill>
                  <a:schemeClr val="bg1"/>
                </a:solidFill>
              </a:rPr>
              <a:t>Responsibility</a:t>
            </a:r>
            <a:r>
              <a:rPr lang="pt-BR" dirty="0">
                <a:solidFill>
                  <a:schemeClr val="bg1"/>
                </a:solidFill>
              </a:rPr>
              <a:t> </a:t>
            </a:r>
            <a:r>
              <a:rPr lang="pt-BR" dirty="0" err="1">
                <a:solidFill>
                  <a:schemeClr val="bg1"/>
                </a:solidFill>
              </a:rPr>
              <a:t>Principle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25" name="Espaço Reservado para Conteúdo 2"/>
          <p:cNvSpPr>
            <a:spLocks noGrp="1"/>
          </p:cNvSpPr>
          <p:nvPr>
            <p:ph idx="1"/>
          </p:nvPr>
        </p:nvSpPr>
        <p:spPr>
          <a:xfrm>
            <a:off x="1981200" y="5412360"/>
            <a:ext cx="8229600" cy="824955"/>
          </a:xfrm>
        </p:spPr>
        <p:txBody>
          <a:bodyPr>
            <a:norm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Geralmente a versão B é um código melhor</a:t>
            </a:r>
            <a:endParaRPr lang="pt-BR" dirty="0">
              <a:solidFill>
                <a:schemeClr val="bg1"/>
              </a:solidFill>
            </a:endParaRPr>
          </a:p>
          <a:p>
            <a:pPr marL="57150" indent="0">
              <a:buNone/>
            </a:pP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536" y="2708923"/>
            <a:ext cx="2362200" cy="124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5880" y="2708920"/>
            <a:ext cx="5067300" cy="201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Seta para a direita 18"/>
          <p:cNvSpPr/>
          <p:nvPr/>
        </p:nvSpPr>
        <p:spPr>
          <a:xfrm>
            <a:off x="2999656" y="4149080"/>
            <a:ext cx="1584176" cy="57914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1524000" y="6237312"/>
            <a:ext cx="9144000" cy="385192"/>
          </a:xfrm>
          <a:prstGeom prst="rect">
            <a:avLst/>
          </a:prstGeom>
          <a:gradFill flip="none" rotWithShape="1">
            <a:gsLst>
              <a:gs pos="0">
                <a:schemeClr val="tx2">
                  <a:alpha val="0"/>
                </a:schemeClr>
              </a:gs>
              <a:gs pos="71000">
                <a:schemeClr val="tx2">
                  <a:alpha val="0"/>
                </a:schemeClr>
              </a:gs>
              <a:gs pos="86000">
                <a:schemeClr val="accent3">
                  <a:alpha val="5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SRP</a:t>
            </a:r>
            <a:endParaRPr lang="pt-BR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2332602" y="1860851"/>
            <a:ext cx="1536068" cy="6089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" indent="0">
              <a:buNone/>
            </a:pPr>
            <a:r>
              <a:rPr lang="pt-BR" u="sng" dirty="0">
                <a:solidFill>
                  <a:schemeClr val="bg1"/>
                </a:solidFill>
              </a:rPr>
              <a:t>Versão A</a:t>
            </a:r>
            <a:endParaRPr lang="pt-BR" u="sng" dirty="0">
              <a:solidFill>
                <a:schemeClr val="bg1"/>
              </a:solidFill>
            </a:endParaRPr>
          </a:p>
        </p:txBody>
      </p:sp>
      <p:sp>
        <p:nvSpPr>
          <p:cNvPr id="12" name="Espaço Reservado para Conteúdo 2"/>
          <p:cNvSpPr txBox="1">
            <a:spLocks/>
          </p:cNvSpPr>
          <p:nvPr/>
        </p:nvSpPr>
        <p:spPr>
          <a:xfrm>
            <a:off x="6781496" y="1860851"/>
            <a:ext cx="1536068" cy="6089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" indent="0">
              <a:buNone/>
            </a:pPr>
            <a:r>
              <a:rPr lang="pt-BR" u="sng" dirty="0">
                <a:solidFill>
                  <a:schemeClr val="bg1"/>
                </a:solidFill>
              </a:rPr>
              <a:t>Versão B</a:t>
            </a:r>
            <a:endParaRPr lang="pt-BR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1101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build="p"/>
      <p:bldP spid="19" grpId="0" animBg="1"/>
      <p:bldP spid="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Single </a:t>
            </a:r>
            <a:r>
              <a:rPr lang="pt-BR" dirty="0" err="1">
                <a:solidFill>
                  <a:schemeClr val="bg1"/>
                </a:solidFill>
              </a:rPr>
              <a:t>Responsibility</a:t>
            </a:r>
            <a:r>
              <a:rPr lang="pt-BR" dirty="0">
                <a:solidFill>
                  <a:schemeClr val="bg1"/>
                </a:solidFill>
              </a:rPr>
              <a:t> </a:t>
            </a:r>
            <a:r>
              <a:rPr lang="pt-BR" dirty="0" err="1">
                <a:solidFill>
                  <a:schemeClr val="bg1"/>
                </a:solidFill>
              </a:rPr>
              <a:t>Principle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8" name="Espaço Reservado para Conteúdo 2"/>
          <p:cNvSpPr>
            <a:spLocks noGrp="1"/>
          </p:cNvSpPr>
          <p:nvPr>
            <p:ph idx="1"/>
          </p:nvPr>
        </p:nvSpPr>
        <p:spPr>
          <a:xfrm>
            <a:off x="1981200" y="3717035"/>
            <a:ext cx="8229600" cy="2409131"/>
          </a:xfrm>
        </p:spPr>
        <p:txBody>
          <a:bodyPr>
            <a:norm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Violação do SRP.</a:t>
            </a:r>
            <a:endParaRPr lang="pt-BR" dirty="0">
              <a:solidFill>
                <a:schemeClr val="bg1"/>
              </a:solidFill>
            </a:endParaRPr>
          </a:p>
          <a:p>
            <a:r>
              <a:rPr lang="pt-BR" dirty="0" smtClean="0">
                <a:solidFill>
                  <a:schemeClr val="bg1"/>
                </a:solidFill>
              </a:rPr>
              <a:t>Regras de negócio e Persistência quase sempre não devem se misturar.</a:t>
            </a:r>
          </a:p>
          <a:p>
            <a:r>
              <a:rPr lang="pt-BR" dirty="0" smtClean="0">
                <a:solidFill>
                  <a:schemeClr val="bg1"/>
                </a:solidFill>
              </a:rPr>
              <a:t>Regras de negócio mudam frequentemente.</a:t>
            </a:r>
          </a:p>
          <a:p>
            <a:endParaRPr lang="pt-BR" dirty="0">
              <a:solidFill>
                <a:schemeClr val="bg1"/>
              </a:solidFill>
            </a:endParaRPr>
          </a:p>
          <a:p>
            <a:pPr marL="57150" indent="0">
              <a:buNone/>
            </a:pP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1704" y="1615604"/>
            <a:ext cx="4876800" cy="148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tângulo 4"/>
          <p:cNvSpPr/>
          <p:nvPr/>
        </p:nvSpPr>
        <p:spPr>
          <a:xfrm>
            <a:off x="1524000" y="6237312"/>
            <a:ext cx="9144000" cy="385192"/>
          </a:xfrm>
          <a:prstGeom prst="rect">
            <a:avLst/>
          </a:prstGeom>
          <a:gradFill flip="none" rotWithShape="1">
            <a:gsLst>
              <a:gs pos="0">
                <a:schemeClr val="tx2">
                  <a:alpha val="0"/>
                </a:schemeClr>
              </a:gs>
              <a:gs pos="71000">
                <a:schemeClr val="tx2">
                  <a:alpha val="0"/>
                </a:schemeClr>
              </a:gs>
              <a:gs pos="86000">
                <a:schemeClr val="accent3">
                  <a:alpha val="5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SRP</a:t>
            </a:r>
            <a:endParaRPr lang="pt-BR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84471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Single </a:t>
            </a:r>
            <a:r>
              <a:rPr lang="pt-BR" dirty="0" err="1"/>
              <a:t>Responsibility</a:t>
            </a:r>
            <a:r>
              <a:rPr lang="pt-BR" dirty="0"/>
              <a:t> </a:t>
            </a:r>
            <a:r>
              <a:rPr lang="pt-BR" dirty="0" err="1"/>
              <a:t>Principle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 princípio mais simples e a mais difícil de aplicar corretamente.</a:t>
            </a:r>
          </a:p>
          <a:p>
            <a:endParaRPr lang="pt-BR" dirty="0" smtClean="0"/>
          </a:p>
          <a:p>
            <a:r>
              <a:rPr lang="pt-BR" dirty="0" smtClean="0"/>
              <a:t>Identificar e separar uma responsabilidade da outra é uma tarefa muito relevante na modelagem.</a:t>
            </a:r>
          </a:p>
        </p:txBody>
      </p:sp>
      <p:sp>
        <p:nvSpPr>
          <p:cNvPr id="4" name="Retângulo 3"/>
          <p:cNvSpPr/>
          <p:nvPr/>
        </p:nvSpPr>
        <p:spPr>
          <a:xfrm>
            <a:off x="1524000" y="6237312"/>
            <a:ext cx="9144000" cy="385192"/>
          </a:xfrm>
          <a:prstGeom prst="rect">
            <a:avLst/>
          </a:prstGeom>
          <a:gradFill flip="none" rotWithShape="1">
            <a:gsLst>
              <a:gs pos="0">
                <a:schemeClr val="tx2">
                  <a:alpha val="0"/>
                </a:schemeClr>
              </a:gs>
              <a:gs pos="71000">
                <a:schemeClr val="tx2">
                  <a:alpha val="0"/>
                </a:schemeClr>
              </a:gs>
              <a:gs pos="86000">
                <a:schemeClr val="accent3">
                  <a:alpha val="5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SRP</a:t>
            </a:r>
            <a:endParaRPr lang="pt-BR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56776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>
                <a:effectLst/>
              </a:rPr>
              <a:t>Open </a:t>
            </a:r>
            <a:r>
              <a:rPr lang="pt-BR" dirty="0" err="1" smtClean="0">
                <a:effectLst/>
              </a:rPr>
              <a:t>Closed</a:t>
            </a:r>
            <a:r>
              <a:rPr lang="pt-BR" dirty="0" smtClean="0">
                <a:effectLst/>
              </a:rPr>
              <a:t> </a:t>
            </a:r>
            <a:r>
              <a:rPr lang="pt-BR" dirty="0" err="1" smtClean="0">
                <a:effectLst/>
              </a:rPr>
              <a:t>Principle</a:t>
            </a:r>
            <a:endParaRPr lang="pt-BR" dirty="0">
              <a:effectLst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Você deve poder </a:t>
            </a:r>
            <a:r>
              <a:rPr lang="pt-BR" dirty="0" smtClean="0"/>
              <a:t>estender </a:t>
            </a:r>
            <a:r>
              <a:rPr lang="pt-BR" dirty="0"/>
              <a:t>o comportamento de uma classe, sem modificá-la</a:t>
            </a:r>
            <a:r>
              <a:rPr lang="pt-BR" dirty="0" smtClean="0"/>
              <a:t>.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1524000" y="6237312"/>
            <a:ext cx="9144000" cy="385192"/>
          </a:xfrm>
          <a:prstGeom prst="rect">
            <a:avLst/>
          </a:prstGeom>
          <a:gradFill flip="none" rotWithShape="1">
            <a:gsLst>
              <a:gs pos="0">
                <a:schemeClr val="tx2">
                  <a:alpha val="0"/>
                </a:schemeClr>
              </a:gs>
              <a:gs pos="71000">
                <a:schemeClr val="tx2">
                  <a:alpha val="0"/>
                </a:schemeClr>
              </a:gs>
              <a:gs pos="86000">
                <a:schemeClr val="accent3">
                  <a:alpha val="5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OCP</a:t>
            </a:r>
            <a:endParaRPr lang="pt-BR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90554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>
                <a:effectLst/>
              </a:rPr>
              <a:t>Open </a:t>
            </a:r>
            <a:r>
              <a:rPr lang="pt-BR" dirty="0" err="1" smtClean="0">
                <a:effectLst/>
              </a:rPr>
              <a:t>Closed</a:t>
            </a:r>
            <a:r>
              <a:rPr lang="pt-BR" dirty="0" smtClean="0">
                <a:effectLst/>
              </a:rPr>
              <a:t> </a:t>
            </a:r>
            <a:r>
              <a:rPr lang="pt-BR" dirty="0" err="1" smtClean="0">
                <a:effectLst/>
              </a:rPr>
              <a:t>Principle</a:t>
            </a:r>
            <a:endParaRPr lang="pt-BR" dirty="0">
              <a:effectLst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Módulos aderentes ao OCP:</a:t>
            </a:r>
          </a:p>
          <a:p>
            <a:pPr marL="0" indent="0">
              <a:buNone/>
            </a:pPr>
            <a:endParaRPr lang="pt-BR" dirty="0"/>
          </a:p>
          <a:p>
            <a:pPr marL="514350" indent="-514350">
              <a:buFont typeface="+mj-lt"/>
              <a:buAutoNum type="arabicPeriod"/>
            </a:pPr>
            <a:r>
              <a:rPr lang="pt-BR" dirty="0" smtClean="0"/>
              <a:t>Abertos para extensão</a:t>
            </a:r>
          </a:p>
          <a:p>
            <a:pPr marL="400050" lvl="1" indent="0">
              <a:buNone/>
            </a:pPr>
            <a:r>
              <a:rPr lang="pt-BR" dirty="0" smtClean="0"/>
              <a:t>Podemos fazer a classe ter novos e diferentes comportamentos conforme os requisitos são alterados</a:t>
            </a:r>
          </a:p>
          <a:p>
            <a:pPr marL="400050" lvl="1" indent="0">
              <a:buNone/>
            </a:pPr>
            <a:endParaRPr lang="pt-BR" dirty="0"/>
          </a:p>
          <a:p>
            <a:pPr marL="514350" indent="-514350">
              <a:buFont typeface="+mj-lt"/>
              <a:buAutoNum type="arabicPeriod"/>
            </a:pPr>
            <a:r>
              <a:rPr lang="pt-BR" dirty="0" smtClean="0"/>
              <a:t>Fechados para modificação</a:t>
            </a:r>
          </a:p>
          <a:p>
            <a:pPr marL="400050" lvl="1" indent="0">
              <a:buNone/>
            </a:pPr>
            <a:r>
              <a:rPr lang="pt-BR" dirty="0" smtClean="0"/>
              <a:t>O código fonte da classe é inviolável. </a:t>
            </a:r>
            <a:br>
              <a:rPr lang="pt-BR" dirty="0" smtClean="0"/>
            </a:br>
            <a:r>
              <a:rPr lang="pt-BR" dirty="0" smtClean="0"/>
              <a:t>Ninguém é permitido realizar modificações.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1524000" y="6237312"/>
            <a:ext cx="9144000" cy="385192"/>
          </a:xfrm>
          <a:prstGeom prst="rect">
            <a:avLst/>
          </a:prstGeom>
          <a:gradFill flip="none" rotWithShape="1">
            <a:gsLst>
              <a:gs pos="0">
                <a:schemeClr val="tx2">
                  <a:alpha val="0"/>
                </a:schemeClr>
              </a:gs>
              <a:gs pos="71000">
                <a:schemeClr val="tx2">
                  <a:alpha val="0"/>
                </a:schemeClr>
              </a:gs>
              <a:gs pos="86000">
                <a:schemeClr val="accent3">
                  <a:alpha val="5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OCP</a:t>
            </a:r>
            <a:endParaRPr lang="pt-BR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41742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>
                <a:solidFill>
                  <a:schemeClr val="bg1"/>
                </a:solidFill>
                <a:effectLst/>
              </a:rPr>
              <a:t>Open </a:t>
            </a:r>
            <a:r>
              <a:rPr lang="pt-BR" dirty="0" err="1" smtClean="0">
                <a:solidFill>
                  <a:schemeClr val="bg1"/>
                </a:solidFill>
                <a:effectLst/>
              </a:rPr>
              <a:t>Closed</a:t>
            </a:r>
            <a:r>
              <a:rPr lang="pt-BR" dirty="0" smtClean="0">
                <a:solidFill>
                  <a:schemeClr val="bg1"/>
                </a:solidFill>
                <a:effectLst/>
              </a:rPr>
              <a:t> </a:t>
            </a:r>
            <a:r>
              <a:rPr lang="pt-BR" dirty="0" err="1" smtClean="0">
                <a:solidFill>
                  <a:schemeClr val="bg1"/>
                </a:solidFill>
                <a:effectLst/>
              </a:rPr>
              <a:t>Principle</a:t>
            </a:r>
            <a:endParaRPr lang="pt-BR" dirty="0">
              <a:solidFill>
                <a:schemeClr val="bg1"/>
              </a:solidFill>
              <a:effectLst/>
            </a:endParaRPr>
          </a:p>
        </p:txBody>
      </p:sp>
      <p:grpSp>
        <p:nvGrpSpPr>
          <p:cNvPr id="8" name="Grupo 7"/>
          <p:cNvGrpSpPr/>
          <p:nvPr/>
        </p:nvGrpSpPr>
        <p:grpSpPr>
          <a:xfrm>
            <a:off x="3215683" y="1744803"/>
            <a:ext cx="5495925" cy="1010200"/>
            <a:chOff x="1691680" y="1744803"/>
            <a:chExt cx="5495925" cy="1010200"/>
          </a:xfrm>
        </p:grpSpPr>
        <p:pic>
          <p:nvPicPr>
            <p:cNvPr id="4098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1680" y="2240653"/>
              <a:ext cx="5495925" cy="514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Retângulo 5"/>
            <p:cNvSpPr/>
            <p:nvPr/>
          </p:nvSpPr>
          <p:spPr>
            <a:xfrm>
              <a:off x="2912686" y="1744803"/>
              <a:ext cx="312297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u="sng" dirty="0">
                  <a:solidFill>
                    <a:schemeClr val="bg1"/>
                  </a:solidFill>
                </a:rPr>
                <a:t>Cliente Fechado para Extensão</a:t>
              </a:r>
            </a:p>
          </p:txBody>
        </p:sp>
      </p:grpSp>
      <p:grpSp>
        <p:nvGrpSpPr>
          <p:cNvPr id="9" name="Grupo 8"/>
          <p:cNvGrpSpPr/>
          <p:nvPr/>
        </p:nvGrpSpPr>
        <p:grpSpPr>
          <a:xfrm>
            <a:off x="3230760" y="3501011"/>
            <a:ext cx="5495925" cy="2097279"/>
            <a:chOff x="1824037" y="4175107"/>
            <a:chExt cx="5495925" cy="2097279"/>
          </a:xfrm>
        </p:grpSpPr>
        <p:pic>
          <p:nvPicPr>
            <p:cNvPr id="4099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24037" y="4653136"/>
              <a:ext cx="5495925" cy="1619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Retângulo 6"/>
            <p:cNvSpPr/>
            <p:nvPr/>
          </p:nvSpPr>
          <p:spPr>
            <a:xfrm>
              <a:off x="3178316" y="4175107"/>
              <a:ext cx="296055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u="sng" dirty="0">
                  <a:solidFill>
                    <a:schemeClr val="bg1"/>
                  </a:solidFill>
                </a:rPr>
                <a:t>Cliente Aberto para </a:t>
              </a:r>
              <a:r>
                <a:rPr lang="pt-BR" u="sng" dirty="0">
                  <a:solidFill>
                    <a:schemeClr val="bg1"/>
                  </a:solidFill>
                </a:rPr>
                <a:t>Extensão</a:t>
              </a:r>
              <a:endParaRPr lang="pt-BR" u="sng" dirty="0">
                <a:solidFill>
                  <a:schemeClr val="bg1"/>
                </a:solidFill>
              </a:endParaRPr>
            </a:p>
          </p:txBody>
        </p:sp>
      </p:grpSp>
      <p:sp>
        <p:nvSpPr>
          <p:cNvPr id="10" name="Retângulo 9"/>
          <p:cNvSpPr/>
          <p:nvPr/>
        </p:nvSpPr>
        <p:spPr>
          <a:xfrm>
            <a:off x="1524000" y="6237312"/>
            <a:ext cx="9144000" cy="385192"/>
          </a:xfrm>
          <a:prstGeom prst="rect">
            <a:avLst/>
          </a:prstGeom>
          <a:gradFill flip="none" rotWithShape="1">
            <a:gsLst>
              <a:gs pos="0">
                <a:schemeClr val="tx2">
                  <a:alpha val="0"/>
                </a:schemeClr>
              </a:gs>
              <a:gs pos="71000">
                <a:schemeClr val="tx2">
                  <a:alpha val="0"/>
                </a:schemeClr>
              </a:gs>
              <a:gs pos="86000">
                <a:schemeClr val="accent3">
                  <a:alpha val="5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OCP</a:t>
            </a:r>
            <a:endParaRPr lang="pt-BR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98012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err="1" smtClean="0">
                <a:effectLst/>
              </a:rPr>
              <a:t>Liskov</a:t>
            </a:r>
            <a:r>
              <a:rPr lang="pt-BR" dirty="0" smtClean="0">
                <a:effectLst/>
              </a:rPr>
              <a:t> </a:t>
            </a:r>
            <a:r>
              <a:rPr lang="pt-BR" dirty="0" err="1" smtClean="0">
                <a:effectLst/>
              </a:rPr>
              <a:t>Substitution</a:t>
            </a:r>
            <a:r>
              <a:rPr lang="pt-BR" dirty="0" smtClean="0">
                <a:effectLst/>
              </a:rPr>
              <a:t> </a:t>
            </a:r>
            <a:r>
              <a:rPr lang="pt-BR" dirty="0" err="1" smtClean="0">
                <a:effectLst/>
              </a:rPr>
              <a:t>Principle</a:t>
            </a:r>
            <a:endParaRPr lang="pt-BR" dirty="0">
              <a:effectLst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As classes derivadas devem ser substituíveis por suas classes base.</a:t>
            </a:r>
            <a:endParaRPr lang="en-US" dirty="0"/>
          </a:p>
          <a:p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2612740" y="2852939"/>
            <a:ext cx="6966520" cy="313932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C586C0"/>
                </a:solidFill>
                <a:latin typeface="Consolas" panose="020B0609020204030204" pitchFamily="49" charset="0"/>
              </a:rPr>
              <a:t>foreach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funcionario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in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Funcionarios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funcionario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is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Manager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{ </a:t>
            </a:r>
          </a:p>
          <a:p>
            <a:pPr lvl="2"/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_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printer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PrintManager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funcionario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as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Manager);</a:t>
            </a:r>
          </a:p>
          <a:p>
            <a:pPr lvl="1"/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</a:p>
          <a:p>
            <a:pPr lvl="1"/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	_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printer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PrintEmployee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funcionario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Retângulo 4"/>
          <p:cNvSpPr/>
          <p:nvPr/>
        </p:nvSpPr>
        <p:spPr>
          <a:xfrm>
            <a:off x="1524000" y="6237312"/>
            <a:ext cx="9144000" cy="385192"/>
          </a:xfrm>
          <a:prstGeom prst="rect">
            <a:avLst/>
          </a:prstGeom>
          <a:gradFill flip="none" rotWithShape="1">
            <a:gsLst>
              <a:gs pos="0">
                <a:schemeClr val="tx2">
                  <a:alpha val="0"/>
                </a:schemeClr>
              </a:gs>
              <a:gs pos="71000">
                <a:schemeClr val="tx2">
                  <a:alpha val="0"/>
                </a:schemeClr>
              </a:gs>
              <a:gs pos="86000">
                <a:schemeClr val="accent3">
                  <a:alpha val="5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LSP</a:t>
            </a:r>
            <a:endParaRPr lang="pt-BR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3673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tângulo 26"/>
          <p:cNvSpPr/>
          <p:nvPr/>
        </p:nvSpPr>
        <p:spPr>
          <a:xfrm>
            <a:off x="4583832" y="2053006"/>
            <a:ext cx="5688632" cy="3127174"/>
          </a:xfrm>
          <a:prstGeom prst="rect">
            <a:avLst/>
          </a:prstGeom>
          <a:solidFill>
            <a:schemeClr val="tx1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9" name="Picture 2" descr="https://msdnshared.blob.core.windows.net/media/2016/11/MVPReconnect_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3986" y="3501013"/>
            <a:ext cx="2112697" cy="702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Grupo 19"/>
          <p:cNvGrpSpPr/>
          <p:nvPr/>
        </p:nvGrpSpPr>
        <p:grpSpPr>
          <a:xfrm>
            <a:off x="4876800" y="2194242"/>
            <a:ext cx="2002514" cy="1108028"/>
            <a:chOff x="6818842" y="885163"/>
            <a:chExt cx="3570826" cy="1975801"/>
          </a:xfrm>
        </p:grpSpPr>
        <p:pic>
          <p:nvPicPr>
            <p:cNvPr id="21" name="Picture 4" descr="https://alexandrebrisebois.files.wordpress.com/2014/07/microsoft-mvp.gif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18842" y="885163"/>
              <a:ext cx="3570826" cy="14716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CaixaDeTexto 21"/>
            <p:cNvSpPr txBox="1"/>
            <p:nvPr/>
          </p:nvSpPr>
          <p:spPr>
            <a:xfrm>
              <a:off x="7090597" y="2202383"/>
              <a:ext cx="2954774" cy="6585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200" b="1" u="sng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r>
                <a:rPr lang="pt-BR" sz="1800" u="none" dirty="0">
                  <a:latin typeface="Corbel" panose="020B0503020204020204" pitchFamily="34" charset="0"/>
                </a:rPr>
                <a:t>De 2012 à 2014</a:t>
              </a:r>
            </a:p>
          </p:txBody>
        </p:sp>
      </p:grpSp>
      <p:pic>
        <p:nvPicPr>
          <p:cNvPr id="23" name="Picture 6" descr="http://bhs.com.br/wp-content/themes/bhs/images/marca-bh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9940" y="4374562"/>
            <a:ext cx="1676400" cy="501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Imagem 2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3849" y="2053006"/>
            <a:ext cx="2345757" cy="3127174"/>
          </a:xfrm>
          <a:prstGeom prst="rect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</p:pic>
      <p:pic>
        <p:nvPicPr>
          <p:cNvPr id="25" name="Picture 8" descr="https://dotnetraptors.files.wordpress.com/2010/03/logo_raptors.jpg?w=139&amp;h=8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6240" y="4149085"/>
            <a:ext cx="1339551" cy="838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ítulo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1143000"/>
          </a:xfrm>
        </p:spPr>
        <p:txBody>
          <a:bodyPr/>
          <a:lstStyle/>
          <a:p>
            <a:pPr algn="l"/>
            <a:r>
              <a:rPr lang="pt-BR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anose="020B0503020204020204" pitchFamily="34" charset="0"/>
              </a:rPr>
              <a:t>Ivan Paulovich</a:t>
            </a:r>
            <a:endParaRPr lang="pt-BR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 panose="020B0503020204020204" pitchFamily="34" charset="0"/>
            </a:endParaRPr>
          </a:p>
        </p:txBody>
      </p:sp>
      <p:pic>
        <p:nvPicPr>
          <p:cNvPr id="1026" name="Picture 2" descr="http://www.100loop.com/wp-content/uploads/2016/12/logo-grande-90x400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4406" y="2305222"/>
            <a:ext cx="2740026" cy="595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tângulo 4"/>
          <p:cNvSpPr/>
          <p:nvPr/>
        </p:nvSpPr>
        <p:spPr>
          <a:xfrm>
            <a:off x="7599592" y="2927218"/>
            <a:ext cx="19732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u="sng" dirty="0">
                <a:latin typeface="Corbel" panose="020B0503020204020204" pitchFamily="34" charset="0"/>
              </a:rPr>
              <a:t>www.100loop.com</a:t>
            </a:r>
            <a:endParaRPr lang="en-US" u="sng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1040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>
                <a:effectLst/>
              </a:rPr>
              <a:t>Interface </a:t>
            </a:r>
            <a:r>
              <a:rPr lang="pt-BR" dirty="0" err="1" smtClean="0">
                <a:effectLst/>
              </a:rPr>
              <a:t>Segregation</a:t>
            </a:r>
            <a:r>
              <a:rPr lang="pt-BR" dirty="0" smtClean="0">
                <a:effectLst/>
              </a:rPr>
              <a:t> </a:t>
            </a:r>
            <a:r>
              <a:rPr lang="pt-BR" dirty="0" err="1" smtClean="0">
                <a:effectLst/>
              </a:rPr>
              <a:t>Principle</a:t>
            </a:r>
            <a:endParaRPr lang="pt-BR" dirty="0">
              <a:effectLst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Clientes não devem ser forçados a depender de interfaces que eles não usam</a:t>
            </a:r>
            <a:endParaRPr lang="en-US" dirty="0" smtClean="0"/>
          </a:p>
          <a:p>
            <a:r>
              <a:rPr lang="en-US" dirty="0" smtClean="0"/>
              <a:t>Interfaces </a:t>
            </a:r>
            <a:r>
              <a:rPr lang="en-US" dirty="0" err="1"/>
              <a:t>pequenas</a:t>
            </a:r>
            <a:r>
              <a:rPr lang="en-US" dirty="0"/>
              <a:t> </a:t>
            </a:r>
            <a:r>
              <a:rPr lang="en-US" dirty="0" err="1" smtClean="0"/>
              <a:t>específicas</a:t>
            </a:r>
            <a:r>
              <a:rPr lang="en-US" dirty="0" smtClean="0"/>
              <a:t> </a:t>
            </a:r>
            <a:r>
              <a:rPr lang="en-US" dirty="0"/>
              <a:t>para o </a:t>
            </a:r>
            <a:r>
              <a:rPr lang="en-US" dirty="0" err="1" smtClean="0"/>
              <a:t>cliente</a:t>
            </a:r>
            <a:endParaRPr lang="en-US" dirty="0"/>
          </a:p>
          <a:p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3647728" y="3573016"/>
            <a:ext cx="4572000" cy="2308324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interface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IRepository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GetById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id);</a:t>
            </a:r>
          </a:p>
          <a:p>
            <a:pPr lvl="1"/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IEnumerable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&gt; 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List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Create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item);</a:t>
            </a:r>
          </a:p>
          <a:p>
            <a:pPr lvl="1"/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Update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item);</a:t>
            </a:r>
          </a:p>
          <a:p>
            <a:pPr lvl="1"/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Delete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item); 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Retângulo 7"/>
          <p:cNvSpPr/>
          <p:nvPr/>
        </p:nvSpPr>
        <p:spPr>
          <a:xfrm>
            <a:off x="1524000" y="6237312"/>
            <a:ext cx="9144000" cy="385192"/>
          </a:xfrm>
          <a:prstGeom prst="rect">
            <a:avLst/>
          </a:prstGeom>
          <a:gradFill flip="none" rotWithShape="1">
            <a:gsLst>
              <a:gs pos="0">
                <a:schemeClr val="tx2">
                  <a:alpha val="0"/>
                </a:schemeClr>
              </a:gs>
              <a:gs pos="71000">
                <a:schemeClr val="tx2">
                  <a:alpha val="0"/>
                </a:schemeClr>
              </a:gs>
              <a:gs pos="86000">
                <a:schemeClr val="accent3">
                  <a:alpha val="5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ISP</a:t>
            </a:r>
            <a:endParaRPr lang="pt-BR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01124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1524000" y="6237312"/>
            <a:ext cx="9144000" cy="385192"/>
          </a:xfrm>
          <a:prstGeom prst="rect">
            <a:avLst/>
          </a:prstGeom>
          <a:gradFill flip="none" rotWithShape="1">
            <a:gsLst>
              <a:gs pos="0">
                <a:schemeClr val="tx2">
                  <a:alpha val="0"/>
                </a:schemeClr>
              </a:gs>
              <a:gs pos="71000">
                <a:schemeClr val="tx2">
                  <a:alpha val="0"/>
                </a:schemeClr>
              </a:gs>
              <a:gs pos="86000">
                <a:schemeClr val="accent3">
                  <a:alpha val="5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ISP</a:t>
            </a:r>
            <a:endParaRPr lang="pt-BR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>
                <a:effectLst/>
              </a:rPr>
              <a:t>Interface </a:t>
            </a:r>
            <a:r>
              <a:rPr lang="pt-BR" dirty="0" err="1" smtClean="0">
                <a:effectLst/>
              </a:rPr>
              <a:t>Segregation</a:t>
            </a:r>
            <a:r>
              <a:rPr lang="pt-BR" dirty="0" smtClean="0">
                <a:effectLst/>
              </a:rPr>
              <a:t> </a:t>
            </a:r>
            <a:r>
              <a:rPr lang="pt-BR" dirty="0" err="1" smtClean="0">
                <a:effectLst/>
              </a:rPr>
              <a:t>Principle</a:t>
            </a:r>
            <a:endParaRPr lang="pt-BR" dirty="0">
              <a:effectLst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2310878" y="1556795"/>
            <a:ext cx="7643192" cy="507831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interface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IReadRepository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GetById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id);</a:t>
            </a:r>
          </a:p>
          <a:p>
            <a:pPr lvl="1"/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IEnumerable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&gt; 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List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(); 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interface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IWriteRepository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Create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item);</a:t>
            </a:r>
          </a:p>
          <a:p>
            <a:pPr lvl="1"/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Update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item);</a:t>
            </a:r>
          </a:p>
          <a:p>
            <a:pPr lvl="1"/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Delete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item);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interface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IRepository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&gt; : 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IReadRepository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&gt;, 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IWriteRepository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33667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err="1" smtClean="0">
                <a:effectLst/>
              </a:rPr>
              <a:t>Dependency</a:t>
            </a:r>
            <a:r>
              <a:rPr lang="pt-BR" dirty="0" smtClean="0">
                <a:effectLst/>
              </a:rPr>
              <a:t> </a:t>
            </a:r>
            <a:r>
              <a:rPr lang="pt-BR" dirty="0" err="1" smtClean="0">
                <a:effectLst/>
              </a:rPr>
              <a:t>Inversion</a:t>
            </a:r>
            <a:r>
              <a:rPr lang="pt-BR" dirty="0" smtClean="0">
                <a:effectLst/>
              </a:rPr>
              <a:t> </a:t>
            </a:r>
            <a:r>
              <a:rPr lang="pt-BR" dirty="0" err="1" smtClean="0">
                <a:effectLst/>
              </a:rPr>
              <a:t>Principle</a:t>
            </a:r>
            <a:endParaRPr lang="pt-BR" dirty="0">
              <a:effectLst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Depender de abstrações, e não </a:t>
            </a:r>
            <a:r>
              <a:rPr lang="pt-BR" dirty="0" smtClean="0"/>
              <a:t>de implementações </a:t>
            </a:r>
            <a:r>
              <a:rPr lang="pt-BR" dirty="0"/>
              <a:t>concretas.</a:t>
            </a:r>
            <a:endParaRPr lang="en-US" dirty="0"/>
          </a:p>
          <a:p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2351584" y="2939462"/>
            <a:ext cx="7488832" cy="313932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CheckOut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MailMessage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myMessage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MailMessage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</a:p>
          <a:p>
            <a:pPr lvl="2"/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"loja@minhaloja.com"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</a:p>
          <a:p>
            <a:pPr lvl="2"/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"usuario@minhaloja.com"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</a:p>
          <a:p>
            <a:pPr lvl="2"/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Seu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pedido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foi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recebido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."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pPr lvl="2"/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"Obrigado!"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SmtpClient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smptClient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SmtpClient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"localhost"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smtpClient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Send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myMessage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 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Retângulo 6"/>
          <p:cNvSpPr/>
          <p:nvPr/>
        </p:nvSpPr>
        <p:spPr>
          <a:xfrm>
            <a:off x="1524000" y="6237312"/>
            <a:ext cx="9144000" cy="385192"/>
          </a:xfrm>
          <a:prstGeom prst="rect">
            <a:avLst/>
          </a:prstGeom>
          <a:gradFill flip="none" rotWithShape="1">
            <a:gsLst>
              <a:gs pos="0">
                <a:schemeClr val="tx2">
                  <a:alpha val="0"/>
                </a:schemeClr>
              </a:gs>
              <a:gs pos="71000">
                <a:schemeClr val="tx2">
                  <a:alpha val="0"/>
                </a:schemeClr>
              </a:gs>
              <a:gs pos="86000">
                <a:schemeClr val="accent3">
                  <a:alpha val="5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DIP</a:t>
            </a:r>
            <a:endParaRPr lang="pt-BR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83314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err="1" smtClean="0">
                <a:effectLst/>
              </a:rPr>
              <a:t>Dependency</a:t>
            </a:r>
            <a:r>
              <a:rPr lang="pt-BR" dirty="0" smtClean="0">
                <a:effectLst/>
              </a:rPr>
              <a:t> </a:t>
            </a:r>
            <a:r>
              <a:rPr lang="pt-BR" dirty="0" err="1" smtClean="0">
                <a:effectLst/>
              </a:rPr>
              <a:t>Inversion</a:t>
            </a:r>
            <a:r>
              <a:rPr lang="pt-BR" dirty="0" smtClean="0">
                <a:effectLst/>
              </a:rPr>
              <a:t> </a:t>
            </a:r>
            <a:r>
              <a:rPr lang="pt-BR" dirty="0" err="1" smtClean="0">
                <a:effectLst/>
              </a:rPr>
              <a:t>Principle</a:t>
            </a:r>
            <a:endParaRPr lang="pt-BR" dirty="0">
              <a:effectLst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1811524" y="1554465"/>
            <a:ext cx="8568952" cy="480131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interface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ISendEmail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SendMail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to,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from, 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subject,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body);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LiveSmtpMailer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: 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ISendEmail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SendMail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to,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from, 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subject,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body)</a:t>
            </a:r>
          </a:p>
          <a:p>
            <a:pPr lvl="1"/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MailMessage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myMessage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MailMessage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to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2"/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subject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body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SmtpClient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smptClient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SmtpClient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"localhost"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smtpClient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Send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myMessage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 </a:t>
            </a:r>
          </a:p>
          <a:p>
            <a:pPr lvl="1"/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Retângulo 7"/>
          <p:cNvSpPr/>
          <p:nvPr/>
        </p:nvSpPr>
        <p:spPr>
          <a:xfrm>
            <a:off x="1524000" y="6237312"/>
            <a:ext cx="9144000" cy="385192"/>
          </a:xfrm>
          <a:prstGeom prst="rect">
            <a:avLst/>
          </a:prstGeom>
          <a:gradFill flip="none" rotWithShape="1">
            <a:gsLst>
              <a:gs pos="0">
                <a:schemeClr val="tx2">
                  <a:alpha val="0"/>
                </a:schemeClr>
              </a:gs>
              <a:gs pos="71000">
                <a:schemeClr val="tx2">
                  <a:alpha val="0"/>
                </a:schemeClr>
              </a:gs>
              <a:gs pos="86000">
                <a:schemeClr val="accent3">
                  <a:alpha val="5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DIP</a:t>
            </a:r>
            <a:endParaRPr lang="pt-BR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70739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err="1" smtClean="0">
                <a:effectLst/>
              </a:rPr>
              <a:t>Dependency</a:t>
            </a:r>
            <a:r>
              <a:rPr lang="pt-BR" dirty="0" smtClean="0">
                <a:effectLst/>
              </a:rPr>
              <a:t> </a:t>
            </a:r>
            <a:r>
              <a:rPr lang="pt-BR" dirty="0" err="1" smtClean="0">
                <a:effectLst/>
              </a:rPr>
              <a:t>Inversion</a:t>
            </a:r>
            <a:r>
              <a:rPr lang="pt-BR" dirty="0" smtClean="0">
                <a:effectLst/>
              </a:rPr>
              <a:t> </a:t>
            </a:r>
            <a:r>
              <a:rPr lang="pt-BR" dirty="0" err="1" smtClean="0">
                <a:effectLst/>
              </a:rPr>
              <a:t>Principle</a:t>
            </a:r>
            <a:endParaRPr lang="pt-BR" dirty="0">
              <a:effectLst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2027548" y="1484787"/>
            <a:ext cx="8136904" cy="507831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Cart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ISendEmail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_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emailProvider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Cart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ISendEmail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emailProvider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	_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emailProvider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emailProvider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 </a:t>
            </a:r>
          </a:p>
          <a:p>
            <a:pPr lvl="1"/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Checkout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pPr lvl="1"/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emailProvider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SendMail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</a:p>
          <a:p>
            <a:pPr lvl="3"/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"loja@minhaloja.com"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</a:p>
          <a:p>
            <a:pPr lvl="3"/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"usuario@minhaloja.com"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</a:p>
          <a:p>
            <a:pPr lvl="3"/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Seu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pedido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foi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recebido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."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pPr lvl="3"/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"Obrigado!"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 </a:t>
            </a:r>
          </a:p>
          <a:p>
            <a:pPr lvl="1"/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 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Retângulo 6"/>
          <p:cNvSpPr/>
          <p:nvPr/>
        </p:nvSpPr>
        <p:spPr>
          <a:xfrm>
            <a:off x="1524000" y="6237312"/>
            <a:ext cx="9144000" cy="385192"/>
          </a:xfrm>
          <a:prstGeom prst="rect">
            <a:avLst/>
          </a:prstGeom>
          <a:gradFill flip="none" rotWithShape="1">
            <a:gsLst>
              <a:gs pos="0">
                <a:schemeClr val="tx2">
                  <a:alpha val="0"/>
                </a:schemeClr>
              </a:gs>
              <a:gs pos="71000">
                <a:schemeClr val="tx2">
                  <a:alpha val="0"/>
                </a:schemeClr>
              </a:gs>
              <a:gs pos="86000">
                <a:schemeClr val="accent3">
                  <a:alpha val="5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DIP</a:t>
            </a:r>
            <a:endParaRPr lang="pt-BR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68189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Conector de seta reta 12"/>
          <p:cNvCxnSpPr>
            <a:endCxn id="9" idx="0"/>
          </p:cNvCxnSpPr>
          <p:nvPr/>
        </p:nvCxnSpPr>
        <p:spPr>
          <a:xfrm>
            <a:off x="5411924" y="4221088"/>
            <a:ext cx="0" cy="889248"/>
          </a:xfrm>
          <a:prstGeom prst="straightConnector1">
            <a:avLst/>
          </a:prstGeom>
          <a:ln w="38100">
            <a:solidFill>
              <a:srgbClr val="00B05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de seta reta 30"/>
          <p:cNvCxnSpPr>
            <a:endCxn id="18" idx="3"/>
          </p:cNvCxnSpPr>
          <p:nvPr/>
        </p:nvCxnSpPr>
        <p:spPr>
          <a:xfrm flipH="1">
            <a:off x="3719736" y="3886200"/>
            <a:ext cx="864096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/>
          <p:cNvCxnSpPr/>
          <p:nvPr/>
        </p:nvCxnSpPr>
        <p:spPr>
          <a:xfrm>
            <a:off x="6240016" y="3886200"/>
            <a:ext cx="1008112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Um breve resumo de modelagem em OO</a:t>
            </a:r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4439816" y="3429000"/>
            <a:ext cx="194421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Negócio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4439816" y="1747664"/>
            <a:ext cx="194421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>
                <a:solidFill>
                  <a:schemeClr val="bg1"/>
                </a:solidFill>
              </a:rPr>
              <a:t>User</a:t>
            </a:r>
            <a:r>
              <a:rPr lang="pt-BR" dirty="0">
                <a:solidFill>
                  <a:schemeClr val="bg1"/>
                </a:solidFill>
              </a:rPr>
              <a:t> Interface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4439816" y="5110336"/>
            <a:ext cx="194421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Acesso a Dados</a:t>
            </a:r>
            <a:endParaRPr lang="pt-BR" dirty="0">
              <a:solidFill>
                <a:schemeClr val="bg1"/>
              </a:solidFill>
            </a:endParaRPr>
          </a:p>
        </p:txBody>
      </p:sp>
      <p:cxnSp>
        <p:nvCxnSpPr>
          <p:cNvPr id="11" name="Conector de seta reta 10"/>
          <p:cNvCxnSpPr>
            <a:stCxn id="7" idx="2"/>
            <a:endCxn id="6" idx="0"/>
          </p:cNvCxnSpPr>
          <p:nvPr/>
        </p:nvCxnSpPr>
        <p:spPr>
          <a:xfrm>
            <a:off x="5411924" y="2662064"/>
            <a:ext cx="0" cy="766936"/>
          </a:xfrm>
          <a:prstGeom prst="straightConnector1">
            <a:avLst/>
          </a:prstGeom>
          <a:ln w="38100">
            <a:solidFill>
              <a:srgbClr val="00B05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tângulo 16"/>
          <p:cNvSpPr/>
          <p:nvPr/>
        </p:nvSpPr>
        <p:spPr>
          <a:xfrm>
            <a:off x="9015230" y="1747664"/>
            <a:ext cx="797159" cy="4277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Infraestrutura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1775520" y="3429000"/>
            <a:ext cx="194421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Outras Portas</a:t>
            </a:r>
            <a:br>
              <a:rPr lang="pt-BR" dirty="0">
                <a:solidFill>
                  <a:schemeClr val="bg1"/>
                </a:solidFill>
              </a:rPr>
            </a:br>
            <a:r>
              <a:rPr lang="pt-BR" dirty="0">
                <a:solidFill>
                  <a:schemeClr val="bg1"/>
                </a:solidFill>
              </a:rPr>
              <a:t>Externas</a:t>
            </a:r>
            <a:endParaRPr lang="pt-BR" dirty="0">
              <a:solidFill>
                <a:schemeClr val="bg1"/>
              </a:solidFill>
            </a:endParaRPr>
          </a:p>
        </p:txBody>
      </p:sp>
      <p:cxnSp>
        <p:nvCxnSpPr>
          <p:cNvPr id="19" name="Conector de seta reta 18"/>
          <p:cNvCxnSpPr>
            <a:stCxn id="9" idx="3"/>
          </p:cNvCxnSpPr>
          <p:nvPr/>
        </p:nvCxnSpPr>
        <p:spPr>
          <a:xfrm>
            <a:off x="6384032" y="5567536"/>
            <a:ext cx="2592288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de seta reta 27"/>
          <p:cNvCxnSpPr>
            <a:stCxn id="7" idx="3"/>
          </p:cNvCxnSpPr>
          <p:nvPr/>
        </p:nvCxnSpPr>
        <p:spPr>
          <a:xfrm>
            <a:off x="6384032" y="2204864"/>
            <a:ext cx="2592288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tângulo 34"/>
          <p:cNvSpPr/>
          <p:nvPr/>
        </p:nvSpPr>
        <p:spPr>
          <a:xfrm>
            <a:off x="7248128" y="3475630"/>
            <a:ext cx="93610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Rede</a:t>
            </a:r>
            <a:endParaRPr lang="pt-BR" dirty="0">
              <a:solidFill>
                <a:schemeClr val="bg1"/>
              </a:solidFill>
            </a:endParaRPr>
          </a:p>
        </p:txBody>
      </p:sp>
      <p:cxnSp>
        <p:nvCxnSpPr>
          <p:cNvPr id="36" name="Conector de seta reta 35"/>
          <p:cNvCxnSpPr>
            <a:stCxn id="35" idx="3"/>
          </p:cNvCxnSpPr>
          <p:nvPr/>
        </p:nvCxnSpPr>
        <p:spPr>
          <a:xfrm>
            <a:off x="8184232" y="3932830"/>
            <a:ext cx="792088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de seta reta 42"/>
          <p:cNvCxnSpPr>
            <a:stCxn id="18" idx="2"/>
            <a:endCxn id="17" idx="2"/>
          </p:cNvCxnSpPr>
          <p:nvPr/>
        </p:nvCxnSpPr>
        <p:spPr>
          <a:xfrm rot="16200000" flipH="1">
            <a:off x="5240049" y="1850981"/>
            <a:ext cx="1681336" cy="6666179"/>
          </a:xfrm>
          <a:prstGeom prst="bentConnector3">
            <a:avLst>
              <a:gd name="adj1" fmla="val 130642"/>
            </a:avLst>
          </a:prstGeom>
          <a:ln w="38100">
            <a:solidFill>
              <a:srgbClr val="00B05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1359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6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10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Dúvidas?</a:t>
            </a:r>
            <a:endParaRPr lang="en-US" dirty="0"/>
          </a:p>
        </p:txBody>
      </p:sp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1802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Referências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The </a:t>
            </a:r>
            <a:r>
              <a:rPr lang="pt-BR" dirty="0" err="1" smtClean="0"/>
              <a:t>Principles</a:t>
            </a:r>
            <a:r>
              <a:rPr lang="pt-BR" dirty="0" smtClean="0"/>
              <a:t> </a:t>
            </a:r>
            <a:r>
              <a:rPr lang="pt-BR" dirty="0" err="1" smtClean="0"/>
              <a:t>of</a:t>
            </a:r>
            <a:r>
              <a:rPr lang="pt-BR" dirty="0" smtClean="0"/>
              <a:t> OOD</a:t>
            </a:r>
            <a:br>
              <a:rPr lang="pt-BR" dirty="0" smtClean="0"/>
            </a:br>
            <a:r>
              <a:rPr lang="pt-BR" dirty="0" smtClean="0">
                <a:solidFill>
                  <a:schemeClr val="tx1"/>
                </a:solidFill>
              </a:rPr>
              <a:t>http://butunclebob.com/ArticleS.UncleBob.PrinciplesOfOod</a:t>
            </a:r>
          </a:p>
          <a:p>
            <a:r>
              <a:rPr lang="pt-BR" dirty="0" err="1" smtClean="0"/>
              <a:t>Adaptive</a:t>
            </a:r>
            <a:r>
              <a:rPr lang="pt-BR" dirty="0" smtClean="0"/>
              <a:t> </a:t>
            </a:r>
            <a:r>
              <a:rPr lang="pt-BR" dirty="0" err="1" smtClean="0"/>
              <a:t>Code</a:t>
            </a:r>
            <a:r>
              <a:rPr lang="pt-BR" dirty="0" smtClean="0"/>
              <a:t> - </a:t>
            </a:r>
            <a:r>
              <a:rPr lang="pt-BR" dirty="0" err="1" smtClean="0"/>
              <a:t>Agile</a:t>
            </a:r>
            <a:r>
              <a:rPr lang="pt-BR" dirty="0" smtClean="0"/>
              <a:t> </a:t>
            </a:r>
            <a:r>
              <a:rPr lang="pt-BR" dirty="0" err="1" smtClean="0"/>
              <a:t>Coding</a:t>
            </a:r>
            <a:r>
              <a:rPr lang="pt-BR" dirty="0" smtClean="0"/>
              <a:t> </a:t>
            </a:r>
            <a:r>
              <a:rPr lang="pt-BR" dirty="0" err="1" smtClean="0"/>
              <a:t>with</a:t>
            </a:r>
            <a:r>
              <a:rPr lang="pt-BR" dirty="0" smtClean="0"/>
              <a:t> design </a:t>
            </a:r>
            <a:r>
              <a:rPr lang="pt-BR" dirty="0" err="1" smtClean="0"/>
              <a:t>patterns</a:t>
            </a:r>
            <a:r>
              <a:rPr lang="pt-BR" dirty="0" smtClean="0"/>
              <a:t> </a:t>
            </a:r>
            <a:r>
              <a:rPr lang="pt-BR" dirty="0" err="1" smtClean="0"/>
              <a:t>and</a:t>
            </a:r>
            <a:r>
              <a:rPr lang="pt-BR" dirty="0" smtClean="0"/>
              <a:t> SOLID </a:t>
            </a:r>
            <a:r>
              <a:rPr lang="pt-BR" dirty="0" err="1" smtClean="0"/>
              <a:t>principles</a:t>
            </a:r>
            <a:r>
              <a:rPr lang="pt-BR" dirty="0" smtClean="0"/>
              <a:t>, Gary Mc Hall</a:t>
            </a:r>
          </a:p>
          <a:p>
            <a:r>
              <a:rPr lang="en-US" dirty="0"/>
              <a:t>Solid </a:t>
            </a:r>
            <a:r>
              <a:rPr lang="en-US" dirty="0" smtClean="0"/>
              <a:t>Principles </a:t>
            </a:r>
            <a:r>
              <a:rPr lang="en-US" dirty="0"/>
              <a:t>of </a:t>
            </a:r>
            <a:r>
              <a:rPr lang="en-US" dirty="0" smtClean="0"/>
              <a:t>OO Design</a:t>
            </a:r>
            <a:br>
              <a:rPr lang="en-US" dirty="0" smtClean="0"/>
            </a:br>
            <a:r>
              <a:rPr lang="pt-BR" dirty="0" smtClean="0"/>
              <a:t>https</a:t>
            </a:r>
            <a:r>
              <a:rPr lang="pt-BR" dirty="0"/>
              <a:t>://</a:t>
            </a:r>
            <a:r>
              <a:rPr lang="pt-BR" dirty="0" smtClean="0"/>
              <a:t>www.slideshare.net/confiz/solid-principles-of-oo-design-29397774</a:t>
            </a:r>
          </a:p>
          <a:p>
            <a:r>
              <a:rPr lang="en-US" dirty="0"/>
              <a:t>Refactoring Applications using SOLID </a:t>
            </a:r>
            <a:r>
              <a:rPr lang="en-US" dirty="0" smtClean="0"/>
              <a:t>Principles</a:t>
            </a:r>
            <a:br>
              <a:rPr lang="en-US" dirty="0" smtClean="0"/>
            </a:br>
            <a:r>
              <a:rPr lang="pt-BR" dirty="0"/>
              <a:t>https://</a:t>
            </a:r>
            <a:r>
              <a:rPr lang="pt-BR" dirty="0" smtClean="0"/>
              <a:t>www.slideshare.net/ardalis/refactoring-applications-using-solid-principles</a:t>
            </a:r>
          </a:p>
        </p:txBody>
      </p:sp>
    </p:spTree>
    <p:extLst>
      <p:ext uri="{BB962C8B-B14F-4D97-AF65-F5344CB8AC3E}">
        <p14:creationId xmlns:p14="http://schemas.microsoft.com/office/powerpoint/2010/main" val="673801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Agenda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Um pouco de história</a:t>
            </a:r>
          </a:p>
          <a:p>
            <a:r>
              <a:rPr lang="pt-BR" dirty="0" smtClean="0"/>
              <a:t>O que é modelagem de software?</a:t>
            </a:r>
          </a:p>
          <a:p>
            <a:r>
              <a:rPr lang="pt-BR" dirty="0" smtClean="0"/>
              <a:t>Por que investir em modelagem?</a:t>
            </a:r>
          </a:p>
          <a:p>
            <a:r>
              <a:rPr lang="pt-BR" dirty="0"/>
              <a:t>Sintomas de problemas de m</a:t>
            </a:r>
            <a:r>
              <a:rPr lang="pt-BR" dirty="0" smtClean="0"/>
              <a:t>odelagem</a:t>
            </a:r>
          </a:p>
          <a:p>
            <a:r>
              <a:rPr lang="pt-BR" dirty="0" smtClean="0"/>
              <a:t>O que é uma boa modelagem?</a:t>
            </a:r>
          </a:p>
          <a:p>
            <a:r>
              <a:rPr lang="pt-BR" dirty="0"/>
              <a:t>Princípios de OO </a:t>
            </a:r>
            <a:r>
              <a:rPr lang="pt-BR" dirty="0" smtClean="0"/>
              <a:t>na modelagem </a:t>
            </a:r>
            <a:r>
              <a:rPr lang="pt-BR" dirty="0"/>
              <a:t>de </a:t>
            </a:r>
            <a:r>
              <a:rPr lang="pt-BR" dirty="0" smtClean="0"/>
              <a:t>classes</a:t>
            </a:r>
          </a:p>
          <a:p>
            <a:r>
              <a:rPr lang="pt-BR" dirty="0"/>
              <a:t>Um breve resumo de modelagem em </a:t>
            </a:r>
            <a:r>
              <a:rPr lang="pt-BR" dirty="0" smtClean="0"/>
              <a:t>OO</a:t>
            </a:r>
          </a:p>
          <a:p>
            <a:r>
              <a:rPr lang="pt-BR" dirty="0" smtClean="0"/>
              <a:t>Dúvidas?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54246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Um pouco de história</a:t>
            </a:r>
            <a:endParaRPr lang="en-US" dirty="0"/>
          </a:p>
        </p:txBody>
      </p:sp>
      <p:sp>
        <p:nvSpPr>
          <p:cNvPr id="8" name="Espaço Reservado para Conteúdo 2"/>
          <p:cNvSpPr>
            <a:spLocks noGrp="1"/>
          </p:cNvSpPr>
          <p:nvPr>
            <p:ph idx="1"/>
          </p:nvPr>
        </p:nvSpPr>
        <p:spPr>
          <a:xfrm>
            <a:off x="2783632" y="5733256"/>
            <a:ext cx="4082132" cy="936104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pt-BR" dirty="0" smtClean="0"/>
              <a:t>Robert C. Martin (</a:t>
            </a:r>
            <a:r>
              <a:rPr lang="pt-BR" dirty="0" err="1" smtClean="0"/>
              <a:t>Uncle</a:t>
            </a:r>
            <a:r>
              <a:rPr lang="pt-BR" dirty="0" smtClean="0"/>
              <a:t> Bob)</a:t>
            </a:r>
            <a:br>
              <a:rPr lang="pt-BR" dirty="0" smtClean="0"/>
            </a:br>
            <a:r>
              <a:rPr lang="pt-BR" dirty="0" smtClean="0"/>
              <a:t>Manifesto Ágil</a:t>
            </a:r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512" y="1946101"/>
            <a:ext cx="2995068" cy="29950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tângulo 3"/>
          <p:cNvSpPr/>
          <p:nvPr/>
        </p:nvSpPr>
        <p:spPr>
          <a:xfrm>
            <a:off x="2314938" y="4942243"/>
            <a:ext cx="177221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dirty="0"/>
              <a:t>1995</a:t>
            </a:r>
            <a:br>
              <a:rPr lang="pt-BR" dirty="0"/>
            </a:br>
            <a:r>
              <a:rPr lang="pt-BR" dirty="0"/>
              <a:t>Princípios de OO</a:t>
            </a:r>
          </a:p>
        </p:txBody>
      </p:sp>
      <p:sp>
        <p:nvSpPr>
          <p:cNvPr id="15" name="Espaço Reservado para Conteúdo 2"/>
          <p:cNvSpPr txBox="1">
            <a:spLocks/>
          </p:cNvSpPr>
          <p:nvPr/>
        </p:nvSpPr>
        <p:spPr>
          <a:xfrm>
            <a:off x="5015880" y="1825628"/>
            <a:ext cx="5023470" cy="31166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dirty="0"/>
              <a:t>“Existem muitas dependências, dependências em todos os lugares”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52644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Um pouco de história</a:t>
            </a:r>
            <a:endParaRPr lang="en-US" dirty="0"/>
          </a:p>
        </p:txBody>
      </p:sp>
      <p:sp>
        <p:nvSpPr>
          <p:cNvPr id="8" name="Espaço Reservado para Conteúdo 2"/>
          <p:cNvSpPr>
            <a:spLocks noGrp="1"/>
          </p:cNvSpPr>
          <p:nvPr>
            <p:ph idx="1"/>
          </p:nvPr>
        </p:nvSpPr>
        <p:spPr>
          <a:xfrm>
            <a:off x="2783632" y="5733256"/>
            <a:ext cx="4082132" cy="936104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pt-BR" dirty="0" smtClean="0"/>
              <a:t>Robert C. Martin (</a:t>
            </a:r>
            <a:r>
              <a:rPr lang="pt-BR" dirty="0" err="1" smtClean="0"/>
              <a:t>Uncle</a:t>
            </a:r>
            <a:r>
              <a:rPr lang="pt-BR" dirty="0" smtClean="0"/>
              <a:t> Bob)</a:t>
            </a:r>
            <a:br>
              <a:rPr lang="pt-BR" dirty="0" smtClean="0"/>
            </a:br>
            <a:r>
              <a:rPr lang="pt-BR" dirty="0" smtClean="0"/>
              <a:t>Manifesto Ágil</a:t>
            </a:r>
            <a:endParaRPr lang="pt-BR" dirty="0"/>
          </a:p>
        </p:txBody>
      </p:sp>
      <p:pic>
        <p:nvPicPr>
          <p:cNvPr id="1030" name="Picture 6" descr="https://images-na.ssl-images-amazon.com/images/I/51yHf-4GaSL._SX393_BO1,204,203,200_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5880" y="1916384"/>
            <a:ext cx="2394368" cy="3024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images-na.ssl-images-amazon.com/images/I/51nZPSxLQXL._SX408_BO1,204,203,200_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2187" y="1916384"/>
            <a:ext cx="2480323" cy="3024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512" y="1946101"/>
            <a:ext cx="2995068" cy="29950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tângulo 3"/>
          <p:cNvSpPr/>
          <p:nvPr/>
        </p:nvSpPr>
        <p:spPr>
          <a:xfrm>
            <a:off x="2314938" y="4942243"/>
            <a:ext cx="177221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dirty="0"/>
              <a:t>1995</a:t>
            </a:r>
            <a:br>
              <a:rPr lang="pt-BR" dirty="0"/>
            </a:br>
            <a:r>
              <a:rPr lang="pt-BR" dirty="0"/>
              <a:t>Princípios de OO</a:t>
            </a:r>
          </a:p>
        </p:txBody>
      </p:sp>
      <p:sp>
        <p:nvSpPr>
          <p:cNvPr id="10" name="Retângulo 9"/>
          <p:cNvSpPr/>
          <p:nvPr/>
        </p:nvSpPr>
        <p:spPr>
          <a:xfrm>
            <a:off x="5792923" y="4942243"/>
            <a:ext cx="65017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dirty="0"/>
              <a:t>2002</a:t>
            </a:r>
            <a:br>
              <a:rPr lang="pt-BR" dirty="0"/>
            </a:br>
            <a:r>
              <a:rPr lang="pt-BR" dirty="0"/>
              <a:t>PPP</a:t>
            </a:r>
            <a:endParaRPr lang="pt-BR" dirty="0"/>
          </a:p>
        </p:txBody>
      </p:sp>
      <p:sp>
        <p:nvSpPr>
          <p:cNvPr id="11" name="Retângulo 10"/>
          <p:cNvSpPr/>
          <p:nvPr/>
        </p:nvSpPr>
        <p:spPr>
          <a:xfrm>
            <a:off x="7871403" y="4942243"/>
            <a:ext cx="224189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dirty="0"/>
              <a:t>2015 e 2017</a:t>
            </a:r>
            <a:br>
              <a:rPr lang="pt-BR" dirty="0"/>
            </a:br>
            <a:r>
              <a:rPr lang="pt-BR" dirty="0" err="1"/>
              <a:t>Adaptive</a:t>
            </a:r>
            <a:r>
              <a:rPr lang="pt-BR" dirty="0"/>
              <a:t> </a:t>
            </a:r>
            <a:r>
              <a:rPr lang="pt-BR" dirty="0" err="1"/>
              <a:t>Code</a:t>
            </a:r>
            <a:r>
              <a:rPr lang="pt-BR" dirty="0"/>
              <a:t> (.NET)</a:t>
            </a:r>
            <a:endParaRPr lang="pt-BR" dirty="0"/>
          </a:p>
        </p:txBody>
      </p:sp>
      <p:sp>
        <p:nvSpPr>
          <p:cNvPr id="12" name="Espaço Reservado para Conteúdo 2"/>
          <p:cNvSpPr txBox="1">
            <a:spLocks/>
          </p:cNvSpPr>
          <p:nvPr/>
        </p:nvSpPr>
        <p:spPr>
          <a:xfrm>
            <a:off x="7660200" y="5765799"/>
            <a:ext cx="2664296" cy="9361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/>
              <a:t>Gary </a:t>
            </a:r>
            <a:r>
              <a:rPr lang="pt-BR" dirty="0" err="1"/>
              <a:t>McLean</a:t>
            </a:r>
            <a:r>
              <a:rPr lang="pt-BR" dirty="0"/>
              <a:t> Hall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81073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10" grpId="0"/>
      <p:bldP spid="11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O que é modelagem de software</a:t>
            </a:r>
            <a:r>
              <a:rPr lang="pt-BR" dirty="0" smtClean="0"/>
              <a:t>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Diagramas</a:t>
            </a:r>
            <a:r>
              <a:rPr lang="en-US" dirty="0" smtClean="0"/>
              <a:t> UML </a:t>
            </a:r>
            <a:r>
              <a:rPr lang="en-US" dirty="0" err="1" smtClean="0"/>
              <a:t>representam</a:t>
            </a:r>
            <a:r>
              <a:rPr lang="en-US" dirty="0" smtClean="0"/>
              <a:t> parte da </a:t>
            </a:r>
            <a:r>
              <a:rPr lang="en-US" dirty="0" err="1" smtClean="0"/>
              <a:t>modelagem</a:t>
            </a:r>
            <a:endParaRPr lang="en-US" dirty="0" smtClean="0"/>
          </a:p>
          <a:p>
            <a:r>
              <a:rPr lang="en-US" dirty="0" smtClean="0"/>
              <a:t>O </a:t>
            </a:r>
            <a:r>
              <a:rPr lang="en-US" dirty="0" err="1" smtClean="0"/>
              <a:t>processo</a:t>
            </a:r>
            <a:r>
              <a:rPr lang="en-US" dirty="0" smtClean="0"/>
              <a:t> de </a:t>
            </a:r>
            <a:r>
              <a:rPr lang="en-US" dirty="0" err="1" smtClean="0"/>
              <a:t>modelagem</a:t>
            </a:r>
            <a:r>
              <a:rPr lang="en-US" dirty="0" smtClean="0"/>
              <a:t> de software </a:t>
            </a:r>
            <a:r>
              <a:rPr lang="en-US" dirty="0" err="1" smtClean="0"/>
              <a:t>inclui</a:t>
            </a:r>
            <a:r>
              <a:rPr lang="en-US" dirty="0" smtClean="0"/>
              <a:t> </a:t>
            </a:r>
            <a:r>
              <a:rPr lang="en-US" dirty="0" err="1" smtClean="0"/>
              <a:t>escrever</a:t>
            </a:r>
            <a:r>
              <a:rPr lang="en-US" dirty="0" smtClean="0"/>
              <a:t> </a:t>
            </a:r>
            <a:r>
              <a:rPr lang="en-US" dirty="0" err="1" smtClean="0"/>
              <a:t>código</a:t>
            </a:r>
            <a:r>
              <a:rPr lang="en-US" dirty="0" smtClean="0"/>
              <a:t>, </a:t>
            </a:r>
            <a:r>
              <a:rPr lang="en-US" dirty="0" err="1" smtClean="0"/>
              <a:t>testar</a:t>
            </a:r>
            <a:r>
              <a:rPr lang="en-US" dirty="0" smtClean="0"/>
              <a:t> e </a:t>
            </a:r>
            <a:r>
              <a:rPr lang="en-US" dirty="0" err="1" smtClean="0"/>
              <a:t>refatorar</a:t>
            </a:r>
            <a:endParaRPr lang="en-US" dirty="0" smtClean="0"/>
          </a:p>
          <a:p>
            <a:r>
              <a:rPr lang="en-US" dirty="0"/>
              <a:t>O </a:t>
            </a:r>
            <a:r>
              <a:rPr lang="en-US" dirty="0" err="1"/>
              <a:t>código</a:t>
            </a:r>
            <a:r>
              <a:rPr lang="en-US" dirty="0"/>
              <a:t> </a:t>
            </a:r>
            <a:r>
              <a:rPr lang="en-US" dirty="0" err="1"/>
              <a:t>fonte</a:t>
            </a:r>
            <a:r>
              <a:rPr lang="en-US" dirty="0"/>
              <a:t> é a </a:t>
            </a:r>
            <a:r>
              <a:rPr lang="en-US" dirty="0" err="1"/>
              <a:t>modelagem</a:t>
            </a:r>
            <a:endParaRPr lang="en-US" dirty="0"/>
          </a:p>
          <a:p>
            <a:r>
              <a:rPr lang="en-US" dirty="0" smtClean="0"/>
              <a:t>A </a:t>
            </a:r>
            <a:r>
              <a:rPr lang="en-US" dirty="0" err="1" smtClean="0"/>
              <a:t>modelagem</a:t>
            </a:r>
            <a:r>
              <a:rPr lang="en-US" dirty="0" smtClean="0"/>
              <a:t> do software é </a:t>
            </a:r>
            <a:r>
              <a:rPr lang="en-US" dirty="0" err="1" smtClean="0"/>
              <a:t>feita</a:t>
            </a:r>
            <a:r>
              <a:rPr lang="en-US" dirty="0" smtClean="0"/>
              <a:t> </a:t>
            </a:r>
            <a:r>
              <a:rPr lang="en-US" dirty="0" err="1" smtClean="0"/>
              <a:t>pelo</a:t>
            </a:r>
            <a:r>
              <a:rPr lang="en-US" dirty="0" smtClean="0"/>
              <a:t> </a:t>
            </a:r>
            <a:r>
              <a:rPr lang="en-US" dirty="0" err="1" smtClean="0"/>
              <a:t>programador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41236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Por que investir em modelagem?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Para </a:t>
            </a:r>
            <a:r>
              <a:rPr lang="en-US" dirty="0" err="1" smtClean="0"/>
              <a:t>entregar</a:t>
            </a:r>
            <a:r>
              <a:rPr lang="en-US" dirty="0" smtClean="0"/>
              <a:t> </a:t>
            </a:r>
            <a:r>
              <a:rPr lang="en-US" dirty="0" err="1" smtClean="0"/>
              <a:t>rápido</a:t>
            </a:r>
            <a:endParaRPr lang="en-US" dirty="0" smtClean="0"/>
          </a:p>
          <a:p>
            <a:r>
              <a:rPr lang="en-US" dirty="0" smtClean="0"/>
              <a:t>Para </a:t>
            </a:r>
            <a:r>
              <a:rPr lang="en-US" dirty="0" err="1" smtClean="0"/>
              <a:t>gerenciar</a:t>
            </a:r>
            <a:r>
              <a:rPr lang="en-US" dirty="0" smtClean="0"/>
              <a:t> </a:t>
            </a:r>
            <a:r>
              <a:rPr lang="en-US" dirty="0" err="1" smtClean="0"/>
              <a:t>mudanças</a:t>
            </a:r>
            <a:r>
              <a:rPr lang="en-US" dirty="0" smtClean="0"/>
              <a:t> </a:t>
            </a:r>
            <a:r>
              <a:rPr lang="en-US" dirty="0" err="1" smtClean="0"/>
              <a:t>mais</a:t>
            </a:r>
            <a:r>
              <a:rPr lang="en-US" dirty="0" smtClean="0"/>
              <a:t> </a:t>
            </a:r>
            <a:r>
              <a:rPr lang="en-US" dirty="0" err="1" smtClean="0"/>
              <a:t>facilmente</a:t>
            </a:r>
            <a:endParaRPr lang="en-US" dirty="0" smtClean="0"/>
          </a:p>
          <a:p>
            <a:r>
              <a:rPr lang="en-US" dirty="0" smtClean="0"/>
              <a:t>Para </a:t>
            </a:r>
            <a:r>
              <a:rPr lang="en-US" dirty="0" err="1" smtClean="0"/>
              <a:t>enfrentar</a:t>
            </a:r>
            <a:r>
              <a:rPr lang="en-US" dirty="0" smtClean="0"/>
              <a:t> a </a:t>
            </a:r>
            <a:r>
              <a:rPr lang="en-US" dirty="0" err="1" smtClean="0"/>
              <a:t>complexidade</a:t>
            </a:r>
            <a:endParaRPr lang="pt-BR" dirty="0"/>
          </a:p>
        </p:txBody>
      </p:sp>
      <p:sp>
        <p:nvSpPr>
          <p:cNvPr id="4" name="AutoShape 2" descr="https://martinfowler.com/bliki/images/designStaminaGraph.gif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5921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Por que investir em modelagem?</a:t>
            </a:r>
          </a:p>
        </p:txBody>
      </p:sp>
      <p:sp>
        <p:nvSpPr>
          <p:cNvPr id="4" name="AutoShape 2" descr="https://martinfowler.com/bliki/images/designStaminaGraph.gif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674" y="2207675"/>
            <a:ext cx="6086475" cy="331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tângulo 4"/>
          <p:cNvSpPr/>
          <p:nvPr/>
        </p:nvSpPr>
        <p:spPr>
          <a:xfrm>
            <a:off x="1671593" y="6381328"/>
            <a:ext cx="63443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u="sng" dirty="0">
                <a:solidFill>
                  <a:schemeClr val="bg1"/>
                </a:solidFill>
              </a:rPr>
              <a:t>https://martinfowler.com/bliki/DesignStaminaHypothesis.html</a:t>
            </a:r>
          </a:p>
        </p:txBody>
      </p:sp>
    </p:spTree>
    <p:extLst>
      <p:ext uri="{BB962C8B-B14F-4D97-AF65-F5344CB8AC3E}">
        <p14:creationId xmlns:p14="http://schemas.microsoft.com/office/powerpoint/2010/main" val="776748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Sintomas de problemas de modelagem</a:t>
            </a:r>
            <a:endParaRPr lang="en-US" dirty="0"/>
          </a:p>
        </p:txBody>
      </p:sp>
      <p:sp>
        <p:nvSpPr>
          <p:cNvPr id="5" name="Espaço Reservado para Conteúdo 2"/>
          <p:cNvSpPr>
            <a:spLocks noGrp="1"/>
          </p:cNvSpPr>
          <p:nvPr>
            <p:ph idx="1"/>
          </p:nvPr>
        </p:nvSpPr>
        <p:spPr>
          <a:xfrm>
            <a:off x="2364000" y="1825625"/>
            <a:ext cx="7675350" cy="4351338"/>
          </a:xfrm>
        </p:spPr>
        <p:txBody>
          <a:bodyPr numCol="2">
            <a:normAutofit lnSpcReduction="10000"/>
          </a:bodyPr>
          <a:lstStyle/>
          <a:p>
            <a:r>
              <a:rPr lang="pt-BR" dirty="0"/>
              <a:t>Rigidez</a:t>
            </a:r>
          </a:p>
          <a:p>
            <a:pPr marL="342900" lvl="1" indent="0">
              <a:buNone/>
            </a:pPr>
            <a:r>
              <a:rPr lang="pt-BR" dirty="0" smtClean="0"/>
              <a:t>Difícil alterar </a:t>
            </a:r>
            <a:r>
              <a:rPr lang="pt-BR" dirty="0"/>
              <a:t>a </a:t>
            </a:r>
            <a:r>
              <a:rPr lang="pt-BR" dirty="0" smtClean="0"/>
              <a:t>modelagem</a:t>
            </a:r>
          </a:p>
          <a:p>
            <a:pPr marL="342900" lvl="1" indent="0">
              <a:buNone/>
            </a:pPr>
            <a:endParaRPr lang="pt-BR" dirty="0"/>
          </a:p>
          <a:p>
            <a:r>
              <a:rPr lang="pt-BR" dirty="0"/>
              <a:t>Fragilidade</a:t>
            </a:r>
          </a:p>
          <a:p>
            <a:pPr marL="342900" lvl="1" indent="0">
              <a:buNone/>
            </a:pPr>
            <a:r>
              <a:rPr lang="pt-BR" dirty="0" smtClean="0"/>
              <a:t>Modelagem fácil </a:t>
            </a:r>
            <a:r>
              <a:rPr lang="pt-BR" dirty="0"/>
              <a:t>de </a:t>
            </a:r>
            <a:r>
              <a:rPr lang="pt-BR" dirty="0" smtClean="0"/>
              <a:t>quebrar</a:t>
            </a:r>
          </a:p>
          <a:p>
            <a:pPr marL="342900" lvl="1" indent="0">
              <a:buNone/>
            </a:pPr>
            <a:endParaRPr lang="pt-BR" dirty="0"/>
          </a:p>
          <a:p>
            <a:r>
              <a:rPr lang="pt-BR" dirty="0" smtClean="0"/>
              <a:t>Imobilidade</a:t>
            </a:r>
          </a:p>
          <a:p>
            <a:pPr marL="342900" lvl="1" indent="0">
              <a:buNone/>
            </a:pPr>
            <a:r>
              <a:rPr lang="pt-BR" dirty="0" smtClean="0"/>
              <a:t>Modelagem difícil de reusar</a:t>
            </a:r>
            <a:endParaRPr lang="pt-BR" dirty="0"/>
          </a:p>
          <a:p>
            <a:pPr marL="342900" lvl="1" indent="0">
              <a:buNone/>
            </a:pPr>
            <a:endParaRPr lang="pt-BR" dirty="0" smtClean="0"/>
          </a:p>
          <a:p>
            <a:pPr marL="342900" lvl="1" indent="0">
              <a:buNone/>
            </a:pPr>
            <a:endParaRPr lang="pt-BR" dirty="0"/>
          </a:p>
          <a:p>
            <a:pPr marL="342900" lvl="1" indent="0">
              <a:buNone/>
            </a:pPr>
            <a:endParaRPr lang="pt-BR" dirty="0" smtClean="0"/>
          </a:p>
          <a:p>
            <a:pPr marL="342900" lvl="1" indent="0">
              <a:buNone/>
            </a:pPr>
            <a:endParaRPr lang="pt-BR" dirty="0"/>
          </a:p>
          <a:p>
            <a:r>
              <a:rPr lang="pt-BR" dirty="0" smtClean="0"/>
              <a:t>Viscosidade</a:t>
            </a:r>
            <a:endParaRPr lang="pt-BR" dirty="0"/>
          </a:p>
          <a:p>
            <a:pPr marL="342900" lvl="1" indent="0">
              <a:buNone/>
            </a:pPr>
            <a:r>
              <a:rPr lang="pt-BR" dirty="0" smtClean="0"/>
              <a:t>Modelagem </a:t>
            </a:r>
            <a:r>
              <a:rPr lang="pt-BR" dirty="0"/>
              <a:t>torna difícil fazer a coisa </a:t>
            </a:r>
            <a:r>
              <a:rPr lang="pt-BR" dirty="0" smtClean="0"/>
              <a:t>certa</a:t>
            </a:r>
          </a:p>
          <a:p>
            <a:pPr marL="342900" lvl="1" indent="0">
              <a:buNone/>
            </a:pPr>
            <a:endParaRPr lang="pt-BR" dirty="0"/>
          </a:p>
          <a:p>
            <a:r>
              <a:rPr lang="pt-BR" dirty="0"/>
              <a:t>Código Intestável</a:t>
            </a:r>
          </a:p>
          <a:p>
            <a:pPr marL="342900" lvl="1" indent="0">
              <a:buNone/>
            </a:pPr>
            <a:r>
              <a:rPr lang="pt-BR" dirty="0"/>
              <a:t>Código que não é testável contém </a:t>
            </a:r>
            <a:r>
              <a:rPr lang="pt-BR" dirty="0" smtClean="0"/>
              <a:t>defeitos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43010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HDOfficeLightV0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rofundidade">
  <a:themeElements>
    <a:clrScheme name="Profundidade">
      <a:dk1>
        <a:sysClr val="windowText" lastClr="000000"/>
      </a:dk1>
      <a:lt1>
        <a:sysClr val="window" lastClr="FFFFFF"/>
      </a:lt1>
      <a:dk2>
        <a:srgbClr val="4B4B4B"/>
      </a:dk2>
      <a:lt2>
        <a:srgbClr val="8ED5C1"/>
      </a:lt2>
      <a:accent1>
        <a:srgbClr val="73CBB2"/>
      </a:accent1>
      <a:accent2>
        <a:srgbClr val="AACD5B"/>
      </a:accent2>
      <a:accent3>
        <a:srgbClr val="65A9E1"/>
      </a:accent3>
      <a:accent4>
        <a:srgbClr val="6274D8"/>
      </a:accent4>
      <a:accent5>
        <a:srgbClr val="AB54D7"/>
      </a:accent5>
      <a:accent6>
        <a:srgbClr val="D15B37"/>
      </a:accent6>
      <a:hlink>
        <a:srgbClr val="BFE962"/>
      </a:hlink>
      <a:folHlink>
        <a:srgbClr val="C0D591"/>
      </a:folHlink>
    </a:clrScheme>
    <a:fontScheme name="Profundidade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rofundidad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47428100-C732-4B2E-A30A-5273F581A0FA}"/>
    </a:ext>
  </a:extLst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TM02900688[[fn=Faceta]]</Template>
  <TotalTime>2002</TotalTime>
  <Words>596</Words>
  <Application>Microsoft Office PowerPoint</Application>
  <PresentationFormat>Widescreen</PresentationFormat>
  <Paragraphs>210</Paragraphs>
  <Slides>27</Slides>
  <Notes>5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27</vt:i4>
      </vt:variant>
    </vt:vector>
  </HeadingPairs>
  <TitlesOfParts>
    <vt:vector size="36" baseType="lpstr">
      <vt:lpstr>Arial</vt:lpstr>
      <vt:lpstr>Bebas Neue</vt:lpstr>
      <vt:lpstr>Calibri</vt:lpstr>
      <vt:lpstr>Calibri Light</vt:lpstr>
      <vt:lpstr>Consolas</vt:lpstr>
      <vt:lpstr>Corbel</vt:lpstr>
      <vt:lpstr>Wingdings 2</vt:lpstr>
      <vt:lpstr>HDOfficeLightV0</vt:lpstr>
      <vt:lpstr>Profundidade</vt:lpstr>
      <vt:lpstr>Princípios SOLID de OO  usando .NET</vt:lpstr>
      <vt:lpstr>Ivan Paulovich</vt:lpstr>
      <vt:lpstr>Agenda</vt:lpstr>
      <vt:lpstr>Um pouco de história</vt:lpstr>
      <vt:lpstr>Um pouco de história</vt:lpstr>
      <vt:lpstr>O que é modelagem de software?</vt:lpstr>
      <vt:lpstr>Por que investir em modelagem?</vt:lpstr>
      <vt:lpstr>Por que investir em modelagem?</vt:lpstr>
      <vt:lpstr>Sintomas de problemas de modelagem</vt:lpstr>
      <vt:lpstr>O que é uma boa modelagem?</vt:lpstr>
      <vt:lpstr>Princípios de OO na modelagem de classes</vt:lpstr>
      <vt:lpstr>Single Responsibility Principle</vt:lpstr>
      <vt:lpstr>Single Responsibility Principle</vt:lpstr>
      <vt:lpstr>Single Responsibility Principle</vt:lpstr>
      <vt:lpstr>Single Responsibility Principle</vt:lpstr>
      <vt:lpstr>Open Closed Principle</vt:lpstr>
      <vt:lpstr>Open Closed Principle</vt:lpstr>
      <vt:lpstr>Open Closed Principle</vt:lpstr>
      <vt:lpstr>Liskov Substitution Principle</vt:lpstr>
      <vt:lpstr>Interface Segregation Principle</vt:lpstr>
      <vt:lpstr>Interface Segregation Principle</vt:lpstr>
      <vt:lpstr>Dependency Inversion Principle</vt:lpstr>
      <vt:lpstr>Dependency Inversion Principle</vt:lpstr>
      <vt:lpstr>Dependency Inversion Principle</vt:lpstr>
      <vt:lpstr>Um breve resumo de modelagem em OO</vt:lpstr>
      <vt:lpstr>Dúvidas?</vt:lpstr>
      <vt:lpstr>Referências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Princípios SOLID usando  .NET Core e Visual Studio 2017</dc:title>
  <dc:creator>.</dc:creator>
  <cp:lastModifiedBy>Ivan Paulovich</cp:lastModifiedBy>
  <cp:revision>70</cp:revision>
  <dcterms:created xsi:type="dcterms:W3CDTF">2017-07-20T17:10:26Z</dcterms:created>
  <dcterms:modified xsi:type="dcterms:W3CDTF">2017-07-28T16:29:23Z</dcterms:modified>
</cp:coreProperties>
</file>