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9" r:id="rId4"/>
    <p:sldId id="272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3" r:id="rId13"/>
    <p:sldId id="274" r:id="rId14"/>
    <p:sldId id="275" r:id="rId15"/>
    <p:sldId id="276" r:id="rId16"/>
    <p:sldId id="263" r:id="rId17"/>
    <p:sldId id="264" r:id="rId18"/>
    <p:sldId id="262" r:id="rId19"/>
    <p:sldId id="26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F5E0"/>
    <a:srgbClr val="3333FF"/>
    <a:srgbClr val="000000"/>
    <a:srgbClr val="F4DE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Estilo com Tema 2 - Ênfase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-72" y="-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cat>
            <c:strRef>
              <c:f>Plan1!$A$2:$A$5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Série 2</c:v>
                </c:pt>
              </c:strCache>
            </c:strRef>
          </c:tx>
          <c:cat>
            <c:strRef>
              <c:f>Plan1!$A$2:$A$5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057856"/>
        <c:axId val="166553472"/>
      </c:lineChart>
      <c:catAx>
        <c:axId val="166057856"/>
        <c:scaling>
          <c:orientation val="minMax"/>
        </c:scaling>
        <c:delete val="1"/>
        <c:axPos val="b"/>
        <c:majorTickMark val="out"/>
        <c:minorTickMark val="none"/>
        <c:tickLblPos val="nextTo"/>
        <c:crossAx val="166553472"/>
        <c:crosses val="autoZero"/>
        <c:auto val="1"/>
        <c:lblAlgn val="ctr"/>
        <c:lblOffset val="100"/>
        <c:noMultiLvlLbl val="0"/>
      </c:catAx>
      <c:valAx>
        <c:axId val="16655347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660578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vanpaulovich/jambo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 Sourcing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Ivan Paulovich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6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Big Data </a:t>
            </a:r>
            <a:r>
              <a:rPr lang="pt-BR" dirty="0" err="1" smtClean="0"/>
              <a:t>Ready</a:t>
            </a:r>
            <a:r>
              <a:rPr lang="pt-BR" dirty="0" smtClean="0"/>
              <a:t>!</a:t>
            </a:r>
            <a:endParaRPr lang="pt-BR" dirty="0"/>
          </a:p>
        </p:txBody>
      </p:sp>
      <p:sp>
        <p:nvSpPr>
          <p:cNvPr id="4" name="Cilindro 3"/>
          <p:cNvSpPr/>
          <p:nvPr/>
        </p:nvSpPr>
        <p:spPr>
          <a:xfrm rot="16200000">
            <a:off x="5333516" y="2791917"/>
            <a:ext cx="1066610" cy="2348961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055193" y="3545983"/>
            <a:ext cx="1623255" cy="808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</a:t>
            </a:r>
            <a:endParaRPr lang="pt-B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Fluxograma: Disco magnético 6"/>
          <p:cNvSpPr/>
          <p:nvPr/>
        </p:nvSpPr>
        <p:spPr>
          <a:xfrm>
            <a:off x="8391871" y="3448226"/>
            <a:ext cx="1736080" cy="1092125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Base Relacional</a:t>
            </a:r>
            <a:endParaRPr lang="pt-BR" dirty="0"/>
          </a:p>
        </p:txBody>
      </p:sp>
      <p:sp>
        <p:nvSpPr>
          <p:cNvPr id="8" name="Fluxograma: Disco magnético 7"/>
          <p:cNvSpPr/>
          <p:nvPr/>
        </p:nvSpPr>
        <p:spPr>
          <a:xfrm>
            <a:off x="7940102" y="5166202"/>
            <a:ext cx="1736080" cy="1092125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Base de Grafos</a:t>
            </a:r>
            <a:endParaRPr lang="pt-BR" dirty="0"/>
          </a:p>
        </p:txBody>
      </p:sp>
      <p:sp>
        <p:nvSpPr>
          <p:cNvPr id="9" name="Fluxograma: Disco magnético 8"/>
          <p:cNvSpPr/>
          <p:nvPr/>
        </p:nvSpPr>
        <p:spPr>
          <a:xfrm>
            <a:off x="4692340" y="5214266"/>
            <a:ext cx="1736080" cy="1092125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Base de </a:t>
            </a:r>
            <a:br>
              <a:rPr lang="pt-BR" dirty="0" smtClean="0"/>
            </a:br>
            <a:r>
              <a:rPr lang="pt-BR" dirty="0" smtClean="0"/>
              <a:t>Chaves / Valores</a:t>
            </a:r>
            <a:endParaRPr lang="pt-BR" dirty="0"/>
          </a:p>
        </p:txBody>
      </p:sp>
      <p:sp>
        <p:nvSpPr>
          <p:cNvPr id="10" name="Fluxograma: Disco magnético 9"/>
          <p:cNvSpPr/>
          <p:nvPr/>
        </p:nvSpPr>
        <p:spPr>
          <a:xfrm>
            <a:off x="4666528" y="1619904"/>
            <a:ext cx="1736080" cy="1092125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Base Analítica no Tempo</a:t>
            </a:r>
            <a:endParaRPr lang="pt-BR" dirty="0"/>
          </a:p>
        </p:txBody>
      </p:sp>
      <p:sp>
        <p:nvSpPr>
          <p:cNvPr id="11" name="Fluxograma: Disco magnético 10"/>
          <p:cNvSpPr/>
          <p:nvPr/>
        </p:nvSpPr>
        <p:spPr>
          <a:xfrm>
            <a:off x="7743908" y="1643539"/>
            <a:ext cx="1736080" cy="1092125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Base Documentos</a:t>
            </a:r>
            <a:endParaRPr lang="pt-BR" dirty="0"/>
          </a:p>
        </p:txBody>
      </p:sp>
      <p:sp>
        <p:nvSpPr>
          <p:cNvPr id="13" name="Seta para a direita 12"/>
          <p:cNvSpPr/>
          <p:nvPr/>
        </p:nvSpPr>
        <p:spPr>
          <a:xfrm rot="2071547">
            <a:off x="7031243" y="4714590"/>
            <a:ext cx="682698" cy="50678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eta para a direita 13"/>
          <p:cNvSpPr/>
          <p:nvPr/>
        </p:nvSpPr>
        <p:spPr>
          <a:xfrm rot="19510141">
            <a:off x="7089236" y="2778800"/>
            <a:ext cx="682698" cy="50678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eta para a direita 14"/>
          <p:cNvSpPr/>
          <p:nvPr/>
        </p:nvSpPr>
        <p:spPr>
          <a:xfrm rot="16200000">
            <a:off x="5342749" y="2809365"/>
            <a:ext cx="383638" cy="50678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eta para a direita 15"/>
          <p:cNvSpPr/>
          <p:nvPr/>
        </p:nvSpPr>
        <p:spPr>
          <a:xfrm rot="5400000">
            <a:off x="5363089" y="4591687"/>
            <a:ext cx="368356" cy="50678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eta para a direita 16"/>
          <p:cNvSpPr/>
          <p:nvPr/>
        </p:nvSpPr>
        <p:spPr>
          <a:xfrm>
            <a:off x="7466035" y="3725703"/>
            <a:ext cx="682698" cy="50678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eta para a direita 17"/>
          <p:cNvSpPr/>
          <p:nvPr/>
        </p:nvSpPr>
        <p:spPr>
          <a:xfrm>
            <a:off x="1993268" y="3408649"/>
            <a:ext cx="2556647" cy="1003046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468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implementar ES?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CQRS</a:t>
            </a:r>
          </a:p>
          <a:p>
            <a:r>
              <a:rPr lang="pt-BR" dirty="0" err="1" smtClean="0"/>
              <a:t>Aggregates</a:t>
            </a:r>
            <a:r>
              <a:rPr lang="pt-BR" dirty="0" smtClean="0"/>
              <a:t> + </a:t>
            </a:r>
            <a:r>
              <a:rPr lang="pt-BR" dirty="0" err="1" smtClean="0"/>
              <a:t>Event</a:t>
            </a:r>
            <a:r>
              <a:rPr lang="pt-BR" dirty="0" smtClean="0"/>
              <a:t> </a:t>
            </a:r>
            <a:r>
              <a:rPr lang="pt-BR" dirty="0" err="1" smtClean="0"/>
              <a:t>Sourcing</a:t>
            </a:r>
            <a:endParaRPr lang="pt-BR" dirty="0" smtClean="0"/>
          </a:p>
          <a:p>
            <a:r>
              <a:rPr lang="pt-BR" dirty="0" smtClean="0"/>
              <a:t>Domain-</a:t>
            </a:r>
            <a:r>
              <a:rPr lang="pt-BR" dirty="0" err="1" smtClean="0"/>
              <a:t>Driven</a:t>
            </a:r>
            <a:r>
              <a:rPr lang="pt-BR" dirty="0" smtClean="0"/>
              <a:t>-Design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815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ector reto 17"/>
          <p:cNvCxnSpPr/>
          <p:nvPr/>
        </p:nvCxnSpPr>
        <p:spPr>
          <a:xfrm>
            <a:off x="8648700" y="1066800"/>
            <a:ext cx="0" cy="5473700"/>
          </a:xfrm>
          <a:prstGeom prst="line">
            <a:avLst/>
          </a:prstGeom>
          <a:ln w="3810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/>
          <p:cNvSpPr/>
          <p:nvPr/>
        </p:nvSpPr>
        <p:spPr>
          <a:xfrm>
            <a:off x="647700" y="1714500"/>
            <a:ext cx="3727450" cy="1003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Presentation</a:t>
            </a:r>
            <a:r>
              <a:rPr lang="pt-B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endParaRPr lang="pt-B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47700" y="2857500"/>
            <a:ext cx="3727450" cy="1003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r>
              <a:rPr lang="pt-B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endParaRPr lang="pt-B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47700" y="3987800"/>
            <a:ext cx="3727450" cy="1003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Domain </a:t>
            </a:r>
            <a:r>
              <a:rPr lang="pt-B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endParaRPr lang="pt-B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47700" y="5118100"/>
            <a:ext cx="3727450" cy="1003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Infrastructure</a:t>
            </a:r>
            <a:r>
              <a:rPr lang="pt-B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endParaRPr lang="pt-B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Seta para cima e para baixo 7"/>
          <p:cNvSpPr/>
          <p:nvPr/>
        </p:nvSpPr>
        <p:spPr>
          <a:xfrm>
            <a:off x="3733800" y="2216150"/>
            <a:ext cx="406400" cy="3530600"/>
          </a:xfrm>
          <a:prstGeom prst="up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791200" y="1714500"/>
            <a:ext cx="5715000" cy="1003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Presentation</a:t>
            </a:r>
            <a:r>
              <a:rPr lang="pt-B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endParaRPr lang="pt-B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791200" y="2857500"/>
            <a:ext cx="2514600" cy="1003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r>
              <a:rPr lang="pt-B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endParaRPr lang="pt-B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791200" y="3987800"/>
            <a:ext cx="2514600" cy="1003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Domain </a:t>
            </a:r>
            <a:r>
              <a:rPr lang="pt-B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endParaRPr lang="pt-B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791200" y="5118100"/>
            <a:ext cx="5715000" cy="1003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Infrastructure</a:t>
            </a:r>
            <a:r>
              <a:rPr lang="pt-B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endParaRPr lang="pt-B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8991600" y="3359150"/>
            <a:ext cx="2514600" cy="1003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Access </a:t>
            </a:r>
            <a:r>
              <a:rPr lang="pt-B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endParaRPr lang="pt-B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Seta para cima 14"/>
          <p:cNvSpPr/>
          <p:nvPr/>
        </p:nvSpPr>
        <p:spPr>
          <a:xfrm>
            <a:off x="10490200" y="2374900"/>
            <a:ext cx="469900" cy="3244850"/>
          </a:xfrm>
          <a:prstGeom prst="up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baixo 15"/>
          <p:cNvSpPr/>
          <p:nvPr/>
        </p:nvSpPr>
        <p:spPr>
          <a:xfrm>
            <a:off x="5778500" y="2232025"/>
            <a:ext cx="457200" cy="353060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647700" y="488798"/>
            <a:ext cx="3727449" cy="808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Arquitetura em Camadas Tradicional</a:t>
            </a:r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6762751" y="488798"/>
            <a:ext cx="3727449" cy="808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CQRS</a:t>
            </a:r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559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Aggregates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Protege o quanto possível o grafo de entidades de acessos externos</a:t>
            </a:r>
          </a:p>
          <a:p>
            <a:r>
              <a:rPr lang="pt-BR" dirty="0" smtClean="0"/>
              <a:t>Garante que o estado das entidades filhas são sempre consistentes</a:t>
            </a:r>
          </a:p>
          <a:p>
            <a:r>
              <a:rPr lang="pt-BR" dirty="0" smtClean="0"/>
              <a:t>Determina um escopo de transação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910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Events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Algo que ocorreu no passado</a:t>
            </a:r>
          </a:p>
          <a:p>
            <a:r>
              <a:rPr lang="pt-BR" dirty="0" smtClean="0"/>
              <a:t>Uma vez armazenado se torna imutável</a:t>
            </a:r>
          </a:p>
          <a:p>
            <a:r>
              <a:rPr lang="pt-BR" dirty="0" smtClean="0"/>
              <a:t>Todo processamento relativo ao evento já foi realizado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18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Domain-</a:t>
            </a:r>
            <a:r>
              <a:rPr lang="pt-BR" dirty="0" err="1" smtClean="0"/>
              <a:t>Driven</a:t>
            </a:r>
            <a:r>
              <a:rPr lang="pt-BR" dirty="0" smtClean="0"/>
              <a:t>-Design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DDD auxilia na modelagem do Domínio.</a:t>
            </a:r>
          </a:p>
          <a:p>
            <a:endParaRPr lang="pt-BR" dirty="0" smtClean="0"/>
          </a:p>
          <a:p>
            <a:r>
              <a:rPr lang="pt-BR" dirty="0" err="1" smtClean="0"/>
              <a:t>Aggregates</a:t>
            </a:r>
            <a:r>
              <a:rPr lang="pt-BR" dirty="0" smtClean="0"/>
              <a:t> fazem parte da modelagem tática do DDD</a:t>
            </a:r>
          </a:p>
          <a:p>
            <a:r>
              <a:rPr lang="pt-BR" dirty="0" err="1" smtClean="0"/>
              <a:t>Aggregates</a:t>
            </a:r>
            <a:r>
              <a:rPr lang="pt-BR" dirty="0" smtClean="0"/>
              <a:t> lançam eventos</a:t>
            </a:r>
          </a:p>
          <a:p>
            <a:endParaRPr lang="pt-BR" dirty="0" smtClean="0"/>
          </a:p>
          <a:p>
            <a:r>
              <a:rPr lang="pt-BR" dirty="0" smtClean="0"/>
              <a:t>A camada de </a:t>
            </a:r>
            <a:r>
              <a:rPr lang="pt-BR" dirty="0" err="1" smtClean="0"/>
              <a:t>Application</a:t>
            </a:r>
            <a:r>
              <a:rPr lang="pt-BR" dirty="0" smtClean="0"/>
              <a:t> coloca os Domain </a:t>
            </a:r>
            <a:r>
              <a:rPr lang="pt-BR" dirty="0" err="1" smtClean="0"/>
              <a:t>Event</a:t>
            </a:r>
            <a:r>
              <a:rPr lang="pt-BR" dirty="0" smtClean="0"/>
              <a:t> no Bus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980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Conheça o Projeto Jambo no </a:t>
            </a:r>
            <a:r>
              <a:rPr lang="pt-BR" dirty="0" err="1" smtClean="0"/>
              <a:t>GitHub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Open </a:t>
            </a:r>
            <a:r>
              <a:rPr lang="pt-BR" dirty="0" err="1" smtClean="0"/>
              <a:t>source</a:t>
            </a:r>
            <a:r>
              <a:rPr lang="pt-BR" dirty="0" smtClean="0"/>
              <a:t> no </a:t>
            </a:r>
            <a:r>
              <a:rPr lang="pt-BR" dirty="0" err="1" smtClean="0"/>
              <a:t>GitHub</a:t>
            </a:r>
            <a:r>
              <a:rPr lang="pt-BR" dirty="0" smtClean="0"/>
              <a:t>:</a:t>
            </a:r>
            <a:br>
              <a:rPr lang="pt-BR" dirty="0" smtClean="0"/>
            </a:br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://github.com/ivanpaulovich/jambo/</a:t>
            </a:r>
            <a:endParaRPr lang="pt-BR" dirty="0"/>
          </a:p>
          <a:p>
            <a:endParaRPr lang="pt-BR" dirty="0" smtClean="0"/>
          </a:p>
          <a:p>
            <a:r>
              <a:rPr lang="pt-BR" dirty="0" err="1" smtClean="0"/>
              <a:t>Aggregates</a:t>
            </a:r>
            <a:r>
              <a:rPr lang="pt-BR" dirty="0" smtClean="0"/>
              <a:t> + </a:t>
            </a:r>
            <a:r>
              <a:rPr lang="pt-BR" dirty="0" err="1" smtClean="0"/>
              <a:t>Event</a:t>
            </a:r>
            <a:r>
              <a:rPr lang="pt-BR" dirty="0" smtClean="0"/>
              <a:t> </a:t>
            </a:r>
            <a:r>
              <a:rPr lang="pt-BR" dirty="0" err="1" smtClean="0"/>
              <a:t>Sourcing</a:t>
            </a:r>
            <a:endParaRPr lang="pt-BR" dirty="0" smtClean="0"/>
          </a:p>
          <a:p>
            <a:r>
              <a:rPr lang="pt-BR" dirty="0" smtClean="0"/>
              <a:t>Domain-</a:t>
            </a:r>
            <a:r>
              <a:rPr lang="pt-BR" dirty="0" err="1" smtClean="0"/>
              <a:t>Driven</a:t>
            </a:r>
            <a:r>
              <a:rPr lang="pt-BR" dirty="0" smtClean="0"/>
              <a:t>-Design</a:t>
            </a:r>
          </a:p>
          <a:p>
            <a:r>
              <a:rPr lang="pt-BR" dirty="0" smtClean="0"/>
              <a:t>.NET Core 2.0</a:t>
            </a:r>
          </a:p>
          <a:p>
            <a:r>
              <a:rPr lang="pt-BR" dirty="0" err="1" smtClean="0"/>
              <a:t>Docker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744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C:\git\palestra-event-sourcing\githu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0"/>
            <a:ext cx="22860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8085225" y="1031422"/>
            <a:ext cx="1734094" cy="321128"/>
          </a:xfrm>
          <a:prstGeom prst="rect">
            <a:avLst/>
          </a:prstGeom>
          <a:solidFill>
            <a:srgbClr val="F4DE3A">
              <a:alpha val="50196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8666704" y="3281135"/>
            <a:ext cx="1146265" cy="321128"/>
          </a:xfrm>
          <a:prstGeom prst="rect">
            <a:avLst/>
          </a:prstGeom>
          <a:solidFill>
            <a:srgbClr val="F4DE3A">
              <a:alpha val="50196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0" y="6337300"/>
            <a:ext cx="12192000" cy="355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https://github.com/ivanpaulovich/jambo/</a:t>
            </a:r>
          </a:p>
        </p:txBody>
      </p:sp>
    </p:spTree>
    <p:extLst>
      <p:ext uri="{BB962C8B-B14F-4D97-AF65-F5344CB8AC3E}">
        <p14:creationId xmlns:p14="http://schemas.microsoft.com/office/powerpoint/2010/main" val="426341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EU continuo o aprendizado?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160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009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Ivan Paulovich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Open-</a:t>
            </a:r>
            <a:r>
              <a:rPr lang="pt-BR" dirty="0" err="1" smtClean="0"/>
              <a:t>source</a:t>
            </a:r>
            <a:r>
              <a:rPr lang="pt-BR" dirty="0" smtClean="0"/>
              <a:t> </a:t>
            </a:r>
            <a:r>
              <a:rPr lang="pt-BR" dirty="0" err="1" smtClean="0"/>
              <a:t>Dev</a:t>
            </a:r>
            <a:endParaRPr lang="pt-BR" dirty="0" smtClean="0"/>
          </a:p>
          <a:p>
            <a:r>
              <a:rPr lang="pt-BR" dirty="0" smtClean="0"/>
              <a:t>MVP </a:t>
            </a:r>
            <a:r>
              <a:rPr lang="pt-BR" dirty="0" err="1" smtClean="0"/>
              <a:t>Reconnect</a:t>
            </a:r>
            <a:endParaRPr lang="pt-BR" dirty="0" smtClean="0"/>
          </a:p>
          <a:p>
            <a:r>
              <a:rPr lang="pt-BR" dirty="0" smtClean="0"/>
              <a:t>100loop.com</a:t>
            </a:r>
          </a:p>
          <a:p>
            <a:r>
              <a:rPr lang="pt-BR" dirty="0" smtClean="0"/>
              <a:t>Software </a:t>
            </a:r>
            <a:r>
              <a:rPr lang="pt-BR" dirty="0" err="1" smtClean="0"/>
              <a:t>Craftmanship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55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é </a:t>
            </a:r>
            <a:r>
              <a:rPr lang="pt-BR" dirty="0" err="1" smtClean="0"/>
              <a:t>Event</a:t>
            </a:r>
            <a:r>
              <a:rPr lang="pt-BR" dirty="0" smtClean="0"/>
              <a:t> </a:t>
            </a:r>
            <a:r>
              <a:rPr lang="pt-BR" dirty="0" err="1" smtClean="0"/>
              <a:t>Sourcing</a:t>
            </a:r>
            <a:r>
              <a:rPr lang="pt-BR" dirty="0" smtClean="0"/>
              <a:t>?</a:t>
            </a:r>
          </a:p>
          <a:p>
            <a:r>
              <a:rPr lang="pt-BR" dirty="0" smtClean="0"/>
              <a:t>Como funciona ES?</a:t>
            </a:r>
          </a:p>
          <a:p>
            <a:r>
              <a:rPr lang="pt-BR" dirty="0" smtClean="0"/>
              <a:t>Como implementar </a:t>
            </a:r>
            <a:r>
              <a:rPr lang="pt-BR" dirty="0" err="1" smtClean="0"/>
              <a:t>Aggregates</a:t>
            </a:r>
            <a:r>
              <a:rPr lang="pt-BR" dirty="0" smtClean="0"/>
              <a:t> + ES?</a:t>
            </a:r>
            <a:endParaRPr lang="pt-BR" dirty="0"/>
          </a:p>
          <a:p>
            <a:r>
              <a:rPr lang="pt-BR" dirty="0" smtClean="0"/>
              <a:t>Conheça o Projeto Jambo no </a:t>
            </a:r>
            <a:r>
              <a:rPr lang="pt-BR" dirty="0" err="1" smtClean="0"/>
              <a:t>GitHub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1322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</a:t>
            </a:r>
            <a:r>
              <a:rPr lang="pt-BR" dirty="0" err="1" smtClean="0"/>
              <a:t>Event</a:t>
            </a:r>
            <a:r>
              <a:rPr lang="pt-BR" dirty="0" smtClean="0"/>
              <a:t> </a:t>
            </a:r>
            <a:r>
              <a:rPr lang="pt-BR" dirty="0" err="1" smtClean="0"/>
              <a:t>Sourcing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sobre garantir que todas as modificações feitas no estado da aplicação durante todo o ciclo de vida da aplicação sejam armazenadas como uma sequência de eventos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1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funciona </a:t>
            </a:r>
            <a:r>
              <a:rPr lang="pt-BR" dirty="0" err="1" smtClean="0"/>
              <a:t>Event</a:t>
            </a:r>
            <a:r>
              <a:rPr lang="pt-BR" dirty="0" smtClean="0"/>
              <a:t> </a:t>
            </a:r>
            <a:r>
              <a:rPr lang="pt-BR" dirty="0" err="1" smtClean="0"/>
              <a:t>Sourcing</a:t>
            </a:r>
            <a:r>
              <a:rPr lang="pt-BR" dirty="0" smtClean="0"/>
              <a:t>?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788690"/>
              </p:ext>
            </p:extLst>
          </p:nvPr>
        </p:nvGraphicFramePr>
        <p:xfrm>
          <a:off x="556430" y="1990618"/>
          <a:ext cx="3886780" cy="365760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394227"/>
                <a:gridCol w="1290267"/>
                <a:gridCol w="2202286"/>
              </a:tblGrid>
              <a:tr h="827887">
                <a:tc>
                  <a:txBody>
                    <a:bodyPr/>
                    <a:lstStyle/>
                    <a:p>
                      <a:r>
                        <a:rPr lang="pt-BR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pt-BR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Depositado</a:t>
                      </a:r>
                      <a:endParaRPr lang="pt-BR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C/C: 4030-1 </a:t>
                      </a:r>
                      <a:br>
                        <a:rPr lang="pt-BR" sz="18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pt-BR" sz="1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Valor: R$ 100,00</a:t>
                      </a:r>
                      <a:endParaRPr lang="pt-BR" sz="1800" baseline="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pt-BR" sz="18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Data: 17/08/2017</a:t>
                      </a:r>
                      <a:endParaRPr lang="pt-BR" sz="18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827887">
                <a:tc>
                  <a:txBody>
                    <a:bodyPr/>
                    <a:lstStyle/>
                    <a:p>
                      <a:r>
                        <a:rPr lang="pt-BR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pt-BR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Depositado</a:t>
                      </a:r>
                      <a:endParaRPr lang="pt-BR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C/C: 2060-0 </a:t>
                      </a:r>
                      <a:br>
                        <a:rPr lang="pt-BR" sz="18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pt-BR" sz="1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Valor: R$ 200,00</a:t>
                      </a:r>
                      <a:endParaRPr lang="pt-BR" sz="1800" baseline="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pt-BR" sz="18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Data: 18/08/2017</a:t>
                      </a:r>
                      <a:endParaRPr lang="pt-BR" sz="18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827887">
                <a:tc>
                  <a:txBody>
                    <a:bodyPr/>
                    <a:lstStyle/>
                    <a:p>
                      <a:r>
                        <a:rPr lang="pt-BR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pt-BR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Sacado</a:t>
                      </a:r>
                      <a:endParaRPr lang="pt-BR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C/C: 4030-1 </a:t>
                      </a:r>
                      <a:br>
                        <a:rPr lang="pt-BR" sz="18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pt-BR" sz="1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Valor: R$ 40,00</a:t>
                      </a:r>
                      <a:endParaRPr lang="pt-BR" sz="1800" baseline="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pt-BR" sz="18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Data: 19/08/2017</a:t>
                      </a:r>
                      <a:endParaRPr lang="pt-BR" sz="18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827887">
                <a:tc>
                  <a:txBody>
                    <a:bodyPr/>
                    <a:lstStyle/>
                    <a:p>
                      <a:r>
                        <a:rPr lang="pt-BR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pt-BR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Sacado</a:t>
                      </a:r>
                      <a:endParaRPr lang="pt-BR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C/C: 2060-0 </a:t>
                      </a:r>
                      <a:br>
                        <a:rPr lang="pt-BR" sz="18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pt-BR" sz="1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Valor: R$ 50,00</a:t>
                      </a:r>
                      <a:endParaRPr lang="pt-BR" sz="1800" baseline="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pt-BR" sz="18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Data: 23/08/2017</a:t>
                      </a:r>
                      <a:endParaRPr lang="pt-BR" sz="18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Cilindro 7"/>
          <p:cNvSpPr/>
          <p:nvPr/>
        </p:nvSpPr>
        <p:spPr>
          <a:xfrm rot="16200000">
            <a:off x="6032105" y="2192094"/>
            <a:ext cx="1066610" cy="1921266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a direita 8"/>
          <p:cNvSpPr/>
          <p:nvPr/>
        </p:nvSpPr>
        <p:spPr>
          <a:xfrm>
            <a:off x="4649273" y="2835940"/>
            <a:ext cx="682698" cy="50678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137642"/>
              </p:ext>
            </p:extLst>
          </p:nvPr>
        </p:nvGraphicFramePr>
        <p:xfrm>
          <a:off x="8876937" y="2529268"/>
          <a:ext cx="2826010" cy="13030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22641"/>
                <a:gridCol w="1503369"/>
              </a:tblGrid>
              <a:tr h="40694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C/C</a:t>
                      </a:r>
                      <a:endParaRPr lang="pt-BR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Saldo</a:t>
                      </a:r>
                      <a:endParaRPr lang="pt-BR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/>
                </a:tc>
              </a:tr>
              <a:tr h="425025">
                <a:tc>
                  <a:txBody>
                    <a:bodyPr/>
                    <a:lstStyle/>
                    <a:p>
                      <a:r>
                        <a:rPr lang="pt-BR" sz="2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4030-1</a:t>
                      </a:r>
                      <a:endParaRPr lang="pt-BR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R$ 60,00</a:t>
                      </a:r>
                      <a:endParaRPr lang="pt-BR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/>
                </a:tc>
              </a:tr>
              <a:tr h="425025">
                <a:tc>
                  <a:txBody>
                    <a:bodyPr/>
                    <a:lstStyle/>
                    <a:p>
                      <a:r>
                        <a:rPr lang="pt-BR" sz="2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2060-0</a:t>
                      </a:r>
                      <a:endParaRPr lang="pt-BR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R$ 150,00</a:t>
                      </a:r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926632"/>
              </p:ext>
            </p:extLst>
          </p:nvPr>
        </p:nvGraphicFramePr>
        <p:xfrm>
          <a:off x="6046362" y="2901571"/>
          <a:ext cx="1247800" cy="4953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11950"/>
                <a:gridCol w="311950"/>
                <a:gridCol w="311950"/>
                <a:gridCol w="311950"/>
              </a:tblGrid>
              <a:tr h="278130">
                <a:tc>
                  <a:txBody>
                    <a:bodyPr/>
                    <a:lstStyle/>
                    <a:p>
                      <a:r>
                        <a:rPr lang="pt-BR" sz="2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pt-BR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pt-BR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pt-BR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pt-BR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8657868" y="1808168"/>
            <a:ext cx="3074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Atual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Projeção do Saldo </a:t>
            </a:r>
            <a:b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 Contas Correntes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6" name="Gráfico 15"/>
          <p:cNvGraphicFramePr/>
          <p:nvPr>
            <p:extLst>
              <p:ext uri="{D42A27DB-BD31-4B8C-83A1-F6EECF244321}">
                <p14:modId xmlns:p14="http://schemas.microsoft.com/office/powerpoint/2010/main" val="3655129553"/>
              </p:ext>
            </p:extLst>
          </p:nvPr>
        </p:nvGraphicFramePr>
        <p:xfrm>
          <a:off x="9570964" y="4980058"/>
          <a:ext cx="2090346" cy="1045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9855713" y="4308921"/>
            <a:ext cx="186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Analítica em</a:t>
            </a:r>
            <a:b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Linha do Tempo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>
            <a:off x="9847372" y="5722384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V="1">
            <a:off x="9855713" y="4966300"/>
            <a:ext cx="0" cy="7631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Seta para a direita 20"/>
          <p:cNvSpPr/>
          <p:nvPr/>
        </p:nvSpPr>
        <p:spPr>
          <a:xfrm>
            <a:off x="7865800" y="2871413"/>
            <a:ext cx="682698" cy="50678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ítulo 1"/>
          <p:cNvSpPr txBox="1">
            <a:spLocks/>
          </p:cNvSpPr>
          <p:nvPr/>
        </p:nvSpPr>
        <p:spPr>
          <a:xfrm>
            <a:off x="5670907" y="1898321"/>
            <a:ext cx="1623255" cy="808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</a:t>
            </a:r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ítulo 1"/>
          <p:cNvSpPr txBox="1">
            <a:spLocks/>
          </p:cNvSpPr>
          <p:nvPr/>
        </p:nvSpPr>
        <p:spPr>
          <a:xfrm>
            <a:off x="467841" y="1355292"/>
            <a:ext cx="3331427" cy="808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Eventos de Depósito e Saque</a:t>
            </a:r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eta para a direita 23"/>
          <p:cNvSpPr/>
          <p:nvPr/>
        </p:nvSpPr>
        <p:spPr>
          <a:xfrm rot="1636797">
            <a:off x="6809698" y="4398341"/>
            <a:ext cx="2439465" cy="41648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89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  <p:bldP spid="17" grpId="0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Benefícios de 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Auditoria</a:t>
            </a:r>
          </a:p>
          <a:p>
            <a:r>
              <a:rPr lang="pt-BR" dirty="0" smtClean="0"/>
              <a:t>Escalabilidade</a:t>
            </a:r>
          </a:p>
          <a:p>
            <a:r>
              <a:rPr lang="pt-BR" dirty="0" smtClean="0"/>
              <a:t>Redundância</a:t>
            </a:r>
          </a:p>
          <a:p>
            <a:r>
              <a:rPr lang="pt-BR" dirty="0" smtClean="0"/>
              <a:t>Big Data </a:t>
            </a:r>
            <a:r>
              <a:rPr lang="pt-BR" dirty="0" err="1" smtClean="0"/>
              <a:t>Ready</a:t>
            </a:r>
            <a:r>
              <a:rPr lang="pt-BR" dirty="0" smtClean="0"/>
              <a:t>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172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Auditoria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Faz parte da Arquitetura de </a:t>
            </a:r>
            <a:r>
              <a:rPr lang="pt-BR" dirty="0" err="1" smtClean="0"/>
              <a:t>Event</a:t>
            </a:r>
            <a:r>
              <a:rPr lang="pt-BR" dirty="0" smtClean="0"/>
              <a:t> </a:t>
            </a:r>
            <a:r>
              <a:rPr lang="pt-BR" dirty="0" err="1" smtClean="0"/>
              <a:t>Sourcing</a:t>
            </a:r>
            <a:r>
              <a:rPr lang="pt-BR" dirty="0" smtClean="0"/>
              <a:t> registrar quem realizou cada evento, quando o evento ocorreu e o motivo.</a:t>
            </a:r>
          </a:p>
          <a:p>
            <a:endParaRPr lang="pt-BR" dirty="0" smtClean="0"/>
          </a:p>
          <a:p>
            <a:r>
              <a:rPr lang="pt-BR" dirty="0" smtClean="0"/>
              <a:t>As modificações na base são sempre incrementais.</a:t>
            </a:r>
          </a:p>
        </p:txBody>
      </p:sp>
    </p:spTree>
    <p:extLst>
      <p:ext uri="{BB962C8B-B14F-4D97-AF65-F5344CB8AC3E}">
        <p14:creationId xmlns:p14="http://schemas.microsoft.com/office/powerpoint/2010/main" val="61721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Escalabilidade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</a:t>
            </a:r>
            <a:r>
              <a:rPr lang="pt-BR" dirty="0" err="1" smtClean="0"/>
              <a:t>Event</a:t>
            </a:r>
            <a:r>
              <a:rPr lang="pt-BR" dirty="0" smtClean="0"/>
              <a:t> </a:t>
            </a:r>
            <a:r>
              <a:rPr lang="pt-BR" dirty="0" err="1" smtClean="0"/>
              <a:t>Stream</a:t>
            </a:r>
            <a:r>
              <a:rPr lang="pt-BR" dirty="0" smtClean="0"/>
              <a:t> é somente escrita.</a:t>
            </a:r>
          </a:p>
          <a:p>
            <a:r>
              <a:rPr lang="pt-BR" dirty="0" smtClean="0"/>
              <a:t>Muito rápido.</a:t>
            </a:r>
          </a:p>
          <a:p>
            <a:r>
              <a:rPr lang="pt-BR" dirty="0" smtClean="0"/>
              <a:t>Escala quando particionado.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328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Redundância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Permite múltiplas projeções e replay.</a:t>
            </a:r>
          </a:p>
          <a:p>
            <a:r>
              <a:rPr lang="pt-BR" dirty="0" err="1" smtClean="0"/>
              <a:t>Geo-distribuído</a:t>
            </a:r>
            <a:r>
              <a:rPr lang="pt-BR" dirty="0"/>
              <a:t> </a:t>
            </a:r>
            <a:r>
              <a:rPr lang="pt-BR" dirty="0" smtClean="0"/>
              <a:t>(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premise</a:t>
            </a:r>
            <a:r>
              <a:rPr lang="pt-BR" dirty="0" smtClean="0"/>
              <a:t> / </a:t>
            </a:r>
            <a:r>
              <a:rPr lang="pt-BR" dirty="0" err="1" smtClean="0"/>
              <a:t>Cloud</a:t>
            </a:r>
            <a:r>
              <a:rPr lang="pt-BR" dirty="0" smtClean="0"/>
              <a:t>).</a:t>
            </a:r>
          </a:p>
          <a:p>
            <a:endParaRPr lang="pt-BR" dirty="0"/>
          </a:p>
        </p:txBody>
      </p:sp>
      <p:sp>
        <p:nvSpPr>
          <p:cNvPr id="4" name="Cilindro 3"/>
          <p:cNvSpPr/>
          <p:nvPr/>
        </p:nvSpPr>
        <p:spPr>
          <a:xfrm rot="16200000">
            <a:off x="3676897" y="3551171"/>
            <a:ext cx="1066610" cy="1921266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191542"/>
              </p:ext>
            </p:extLst>
          </p:nvPr>
        </p:nvGraphicFramePr>
        <p:xfrm>
          <a:off x="6521729" y="3888345"/>
          <a:ext cx="2826010" cy="13030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22641"/>
                <a:gridCol w="1503369"/>
              </a:tblGrid>
              <a:tr h="40694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C/C</a:t>
                      </a:r>
                      <a:endParaRPr lang="pt-BR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Saldo</a:t>
                      </a:r>
                      <a:endParaRPr lang="pt-BR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/>
                </a:tc>
              </a:tr>
              <a:tr h="425025">
                <a:tc>
                  <a:txBody>
                    <a:bodyPr/>
                    <a:lstStyle/>
                    <a:p>
                      <a:r>
                        <a:rPr lang="pt-BR" sz="2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4030-1</a:t>
                      </a:r>
                      <a:endParaRPr lang="pt-BR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R$ 60,00</a:t>
                      </a:r>
                      <a:endParaRPr lang="pt-BR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/>
                </a:tc>
              </a:tr>
              <a:tr h="425025">
                <a:tc>
                  <a:txBody>
                    <a:bodyPr/>
                    <a:lstStyle/>
                    <a:p>
                      <a:r>
                        <a:rPr lang="pt-BR" sz="2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2060-0</a:t>
                      </a:r>
                      <a:endParaRPr lang="pt-BR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R$ 150,00</a:t>
                      </a:r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858182"/>
              </p:ext>
            </p:extLst>
          </p:nvPr>
        </p:nvGraphicFramePr>
        <p:xfrm>
          <a:off x="3691154" y="4260648"/>
          <a:ext cx="1247800" cy="4953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11950"/>
                <a:gridCol w="311950"/>
                <a:gridCol w="311950"/>
                <a:gridCol w="311950"/>
              </a:tblGrid>
              <a:tr h="278130">
                <a:tc>
                  <a:txBody>
                    <a:bodyPr/>
                    <a:lstStyle/>
                    <a:p>
                      <a:r>
                        <a:rPr lang="pt-BR" sz="2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pt-BR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pt-BR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pt-BR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pt-BR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6302660" y="3167245"/>
            <a:ext cx="3074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Atual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Projeção do Saldo </a:t>
            </a:r>
            <a:b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 Contas Correntes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eta para a direita 7"/>
          <p:cNvSpPr/>
          <p:nvPr/>
        </p:nvSpPr>
        <p:spPr>
          <a:xfrm>
            <a:off x="5510592" y="4230490"/>
            <a:ext cx="682698" cy="50678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315699" y="3257398"/>
            <a:ext cx="1623255" cy="808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</a:t>
            </a:r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3178837" y="5447996"/>
            <a:ext cx="2062729" cy="808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Fonte da Verdade</a:t>
            </a:r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6438900" y="5447996"/>
            <a:ext cx="3416299" cy="808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Uma das possíveis projeções</a:t>
            </a:r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283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TF10001006</Template>
  <TotalTime>151</TotalTime>
  <Words>369</Words>
  <Application>Microsoft Office PowerPoint</Application>
  <PresentationFormat>Personalizar</PresentationFormat>
  <Paragraphs>123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Depth</vt:lpstr>
      <vt:lpstr>Event Sourcing</vt:lpstr>
      <vt:lpstr>Ivan Paulovich</vt:lpstr>
      <vt:lpstr>Agenda</vt:lpstr>
      <vt:lpstr>O que é Event Sourcing?</vt:lpstr>
      <vt:lpstr>Como funciona Event Sourcing?</vt:lpstr>
      <vt:lpstr>Benefícios de ES</vt:lpstr>
      <vt:lpstr>Auditoria</vt:lpstr>
      <vt:lpstr>Escalabilidade</vt:lpstr>
      <vt:lpstr>Redundância</vt:lpstr>
      <vt:lpstr>Big Data Ready!</vt:lpstr>
      <vt:lpstr>Como implementar ES?</vt:lpstr>
      <vt:lpstr>Apresentação do PowerPoint</vt:lpstr>
      <vt:lpstr>Aggregates</vt:lpstr>
      <vt:lpstr>Events</vt:lpstr>
      <vt:lpstr>Domain-Driven-Design</vt:lpstr>
      <vt:lpstr>Conheça o Projeto Jambo no GitHub</vt:lpstr>
      <vt:lpstr>Apresentação do PowerPoint</vt:lpstr>
      <vt:lpstr>Como EU continuo o aprendizado?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Paulovich Pinheiro Gomes</dc:creator>
  <cp:lastModifiedBy>.</cp:lastModifiedBy>
  <cp:revision>20</cp:revision>
  <dcterms:created xsi:type="dcterms:W3CDTF">2015-09-22T16:41:35Z</dcterms:created>
  <dcterms:modified xsi:type="dcterms:W3CDTF">2017-09-18T18:56:57Z</dcterms:modified>
</cp:coreProperties>
</file>