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5"/>
  </p:notesMasterIdLst>
  <p:handoutMasterIdLst>
    <p:handoutMasterId r:id="rId26"/>
  </p:handoutMasterIdLst>
  <p:sldIdLst>
    <p:sldId id="497" r:id="rId4"/>
    <p:sldId id="498" r:id="rId5"/>
    <p:sldId id="572" r:id="rId6"/>
    <p:sldId id="574" r:id="rId7"/>
    <p:sldId id="575" r:id="rId8"/>
    <p:sldId id="576" r:id="rId9"/>
    <p:sldId id="564" r:id="rId10"/>
    <p:sldId id="568" r:id="rId11"/>
    <p:sldId id="570" r:id="rId12"/>
    <p:sldId id="591" r:id="rId13"/>
    <p:sldId id="578" r:id="rId14"/>
    <p:sldId id="581" r:id="rId15"/>
    <p:sldId id="582" r:id="rId16"/>
    <p:sldId id="583" r:id="rId17"/>
    <p:sldId id="584" r:id="rId18"/>
    <p:sldId id="585" r:id="rId19"/>
    <p:sldId id="586" r:id="rId20"/>
    <p:sldId id="588" r:id="rId21"/>
    <p:sldId id="587" r:id="rId22"/>
    <p:sldId id="589" r:id="rId23"/>
    <p:sldId id="56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FFFFFF"/>
    <a:srgbClr val="AA65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650"/>
        <p:guide pos="45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>
                <a:sym typeface="+mn-ea"/>
              </a:rPr>
              <a:t>增加协议头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130935"/>
            <a:ext cx="11332845" cy="5112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>
          <a:xfrm>
            <a:off x="321310" y="1010920"/>
            <a:ext cx="10900410" cy="5424170"/>
          </a:xfrm>
        </p:spPr>
        <p:txBody>
          <a:bodyPr>
            <a:noAutofit/>
          </a:bodyPr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Type Of Service</a:t>
            </a:r>
            <a:r>
              <a:t>：服务的类型，是为了响应不同的用户诉求，用来选择延迟、吞吐量和丢包率之间的关系。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IHL（Internet Header Length)</a:t>
            </a:r>
            <a:r>
              <a:t>：IP协议头的大小。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Total Length</a:t>
            </a:r>
            <a:r>
              <a:t>：报文(封包datagram)的长度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Identification</a:t>
            </a:r>
            <a:r>
              <a:t>：报文的ID，发送方分配，代表顺序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Fragment offset</a:t>
            </a:r>
            <a:r>
              <a:t>：描述是否要分包（拆分），和如何拆分。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Time To Live</a:t>
            </a:r>
            <a:r>
              <a:t>：封包存活的时间。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Protocol</a:t>
            </a:r>
            <a:r>
              <a:t>：描述上层的协议，比如TCP=6,UDP=17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Options</a:t>
            </a:r>
            <a:r>
              <a:t>：可选项</a:t>
            </a:r>
          </a:p>
          <a:p>
            <a:pPr marL="531495" indent="-531495">
              <a:buFont typeface="Wingdings" panose="05000000000000000000" charset="0"/>
              <a:buChar char="l"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Checksum</a:t>
            </a:r>
            <a:r>
              <a:t>：检验封包的正确性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增加协议头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延迟、吞吐量、丢包率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61110" y="1201420"/>
            <a:ext cx="10060305" cy="952500"/>
            <a:chOff x="1060704" y="1536192"/>
            <a:chExt cx="10121365" cy="952274"/>
          </a:xfrm>
        </p:grpSpPr>
        <p:sp>
          <p:nvSpPr>
            <p:cNvPr id="3" name="矩形: 圆角 2"/>
            <p:cNvSpPr/>
            <p:nvPr/>
          </p:nvSpPr>
          <p:spPr>
            <a:xfrm rot="415140">
              <a:off x="1261765" y="1714363"/>
              <a:ext cx="2514600" cy="774103"/>
            </a:xfrm>
            <a:prstGeom prst="roundRect">
              <a:avLst>
                <a:gd name="adj" fmla="val 946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060704" y="1536192"/>
              <a:ext cx="2514600" cy="822960"/>
            </a:xfrm>
            <a:prstGeom prst="roundRect">
              <a:avLst>
                <a:gd name="adj" fmla="val 946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 rot="0">
              <a:off x="6959029" y="1717438"/>
              <a:ext cx="4223040" cy="738330"/>
              <a:chOff x="1275231" y="1553245"/>
              <a:chExt cx="4223040" cy="73833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275231" y="1630898"/>
                <a:ext cx="462561" cy="460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13" name="文本框3"/>
              <p:cNvSpPr txBox="1"/>
              <p:nvPr/>
            </p:nvSpPr>
            <p:spPr>
              <a:xfrm>
                <a:off x="1275521" y="1553245"/>
                <a:ext cx="4222750" cy="73833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sz="2400">
                    <a:solidFill>
                      <a:schemeClr val="tx1"/>
                    </a:solidFill>
                    <a:cs typeface="+mn-lt"/>
                  </a:rPr>
                  <a:t>1bit的数据从网络的1个终端传送到另一个终端需要的时间</a:t>
                </a:r>
                <a:endParaRPr lang="zh-CN" altLang="en-US" sz="24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133088" y="2067791"/>
              <a:ext cx="2555869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261237" y="2781713"/>
            <a:ext cx="10027730" cy="952274"/>
            <a:chOff x="1060704" y="1536192"/>
            <a:chExt cx="10027730" cy="952274"/>
          </a:xfrm>
        </p:grpSpPr>
        <p:sp>
          <p:nvSpPr>
            <p:cNvPr id="17" name="矩形: 圆角 14"/>
            <p:cNvSpPr/>
            <p:nvPr/>
          </p:nvSpPr>
          <p:spPr>
            <a:xfrm rot="415140">
              <a:off x="1261765" y="1714363"/>
              <a:ext cx="2514600" cy="774103"/>
            </a:xfrm>
            <a:prstGeom prst="roundRect">
              <a:avLst>
                <a:gd name="adj" fmla="val 946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5"/>
            <p:cNvSpPr/>
            <p:nvPr/>
          </p:nvSpPr>
          <p:spPr>
            <a:xfrm>
              <a:off x="1060704" y="1536192"/>
              <a:ext cx="2514600" cy="822960"/>
            </a:xfrm>
            <a:prstGeom prst="roundRect">
              <a:avLst>
                <a:gd name="adj" fmla="val 946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 rot="0">
              <a:off x="6923469" y="1717474"/>
              <a:ext cx="4164965" cy="539282"/>
              <a:chOff x="1239671" y="1553281"/>
              <a:chExt cx="4164965" cy="53928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275231" y="1630898"/>
                <a:ext cx="462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25" name="文本框3"/>
              <p:cNvSpPr txBox="1"/>
              <p:nvPr/>
            </p:nvSpPr>
            <p:spPr>
              <a:xfrm>
                <a:off x="1239671" y="1553281"/>
                <a:ext cx="4164965" cy="40005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sz="2400">
                    <a:solidFill>
                      <a:schemeClr val="tx1"/>
                    </a:solidFill>
                    <a:cs typeface="+mn-lt"/>
                  </a:rPr>
                  <a:t>单位时间内可以传输的平均数据量。</a:t>
                </a:r>
                <a:endParaRPr lang="zh-CN" altLang="en-US" sz="24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133088" y="2067791"/>
              <a:ext cx="2555869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261237" y="4361688"/>
            <a:ext cx="10027730" cy="982017"/>
            <a:chOff x="1060704" y="1536192"/>
            <a:chExt cx="10027730" cy="982017"/>
          </a:xfrm>
        </p:grpSpPr>
        <p:sp>
          <p:nvSpPr>
            <p:cNvPr id="29" name="矩形: 圆角 26"/>
            <p:cNvSpPr/>
            <p:nvPr/>
          </p:nvSpPr>
          <p:spPr>
            <a:xfrm rot="415140">
              <a:off x="1261765" y="1714363"/>
              <a:ext cx="2514600" cy="774103"/>
            </a:xfrm>
            <a:prstGeom prst="roundRect">
              <a:avLst>
                <a:gd name="adj" fmla="val 946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7"/>
            <p:cNvSpPr/>
            <p:nvPr/>
          </p:nvSpPr>
          <p:spPr>
            <a:xfrm>
              <a:off x="1060704" y="1536192"/>
              <a:ext cx="2514600" cy="822960"/>
            </a:xfrm>
            <a:prstGeom prst="roundRect">
              <a:avLst>
                <a:gd name="adj" fmla="val 946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 rot="0">
              <a:off x="6923469" y="1718109"/>
              <a:ext cx="4164965" cy="800100"/>
              <a:chOff x="1239671" y="1553916"/>
              <a:chExt cx="4164965" cy="80010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1275231" y="1630898"/>
                <a:ext cx="462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endParaRPr>
              </a:p>
            </p:txBody>
          </p:sp>
          <p:sp>
            <p:nvSpPr>
              <p:cNvPr id="37" name="文本框3"/>
              <p:cNvSpPr txBox="1"/>
              <p:nvPr/>
            </p:nvSpPr>
            <p:spPr>
              <a:xfrm>
                <a:off x="1239671" y="1553916"/>
                <a:ext cx="4164965" cy="800100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lvl="0" algn="l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altLang="en-US" sz="2400">
                    <a:solidFill>
                      <a:schemeClr val="tx1"/>
                    </a:solidFill>
                    <a:cs typeface="+mn-lt"/>
                  </a:rPr>
                  <a:t>发送出去的封包没有到达目的地的比例。</a:t>
                </a:r>
                <a:endParaRPr lang="zh-CN" altLang="en-US" sz="24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4133088" y="2067791"/>
              <a:ext cx="2555869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863725" y="138239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/>
              <a:t>延迟</a:t>
            </a:r>
            <a:endParaRPr lang="zh-CN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1863725" y="2932430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/>
              <a:t>吞吐量</a:t>
            </a:r>
            <a:endParaRPr lang="zh-CN" altLang="en-US" sz="2400"/>
          </a:p>
        </p:txBody>
      </p:sp>
      <p:sp>
        <p:nvSpPr>
          <p:cNvPr id="42" name="文本框 41"/>
          <p:cNvSpPr txBox="1"/>
          <p:nvPr/>
        </p:nvSpPr>
        <p:spPr>
          <a:xfrm>
            <a:off x="1863725" y="4543425"/>
            <a:ext cx="1309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/>
              <a:t>丢包率</a:t>
            </a:r>
            <a:endParaRPr lang="zh-CN" altLang="en-US" sz="2400"/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23670" y="5816600"/>
            <a:ext cx="550545" cy="55054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085975" y="590677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三个条件无法同时满足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Type of Service字段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938626" y="2199005"/>
            <a:ext cx="8106483" cy="2297235"/>
            <a:chOff x="3053" y="3463"/>
            <a:chExt cx="12766" cy="3618"/>
          </a:xfrm>
        </p:grpSpPr>
        <p:sp>
          <p:nvSpPr>
            <p:cNvPr id="43" name="Freeform 4"/>
            <p:cNvSpPr/>
            <p:nvPr>
              <p:custDataLst>
                <p:tags r:id="rId1"/>
              </p:custDataLst>
            </p:nvPr>
          </p:nvSpPr>
          <p:spPr bwMode="auto">
            <a:xfrm>
              <a:off x="3053" y="5290"/>
              <a:ext cx="3569" cy="1791"/>
            </a:xfrm>
            <a:custGeom>
              <a:avLst/>
              <a:gdLst>
                <a:gd name="T0" fmla="*/ 336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6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6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6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0" y="336"/>
                    <a:pt x="336" y="336"/>
                  </a:cubicBezTo>
                  <a:cubicBezTo>
                    <a:pt x="522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6" y="24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5"/>
            <p:cNvSpPr/>
            <p:nvPr>
              <p:custDataLst>
                <p:tags r:id="rId2"/>
              </p:custDataLst>
            </p:nvPr>
          </p:nvSpPr>
          <p:spPr bwMode="auto">
            <a:xfrm>
              <a:off x="6118" y="3496"/>
              <a:ext cx="3569" cy="1794"/>
            </a:xfrm>
            <a:custGeom>
              <a:avLst/>
              <a:gdLst>
                <a:gd name="T0" fmla="*/ 337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7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7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7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9182" y="5290"/>
              <a:ext cx="3572" cy="1791"/>
            </a:xfrm>
            <a:custGeom>
              <a:avLst/>
              <a:gdLst>
                <a:gd name="T0" fmla="*/ 337 w 674"/>
                <a:gd name="T1" fmla="*/ 241 h 336"/>
                <a:gd name="T2" fmla="*/ 95 w 674"/>
                <a:gd name="T3" fmla="*/ 0 h 336"/>
                <a:gd name="T4" fmla="*/ 0 w 674"/>
                <a:gd name="T5" fmla="*/ 0 h 336"/>
                <a:gd name="T6" fmla="*/ 337 w 674"/>
                <a:gd name="T7" fmla="*/ 336 h 336"/>
                <a:gd name="T8" fmla="*/ 674 w 674"/>
                <a:gd name="T9" fmla="*/ 0 h 336"/>
                <a:gd name="T10" fmla="*/ 579 w 674"/>
                <a:gd name="T11" fmla="*/ 0 h 336"/>
                <a:gd name="T12" fmla="*/ 337 w 674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6">
                  <a:moveTo>
                    <a:pt x="337" y="241"/>
                  </a:moveTo>
                  <a:cubicBezTo>
                    <a:pt x="204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4" y="186"/>
                    <a:pt x="674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79" y="133"/>
                    <a:pt x="471" y="241"/>
                    <a:pt x="337" y="24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12250" y="3496"/>
              <a:ext cx="3569" cy="1794"/>
            </a:xfrm>
            <a:custGeom>
              <a:avLst/>
              <a:gdLst>
                <a:gd name="T0" fmla="*/ 336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6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6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6" y="0"/>
                  </a:moveTo>
                  <a:cubicBezTo>
                    <a:pt x="150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6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9"/>
            <p:cNvSpPr/>
            <p:nvPr>
              <p:custDataLst>
                <p:tags r:id="rId5"/>
              </p:custDataLst>
            </p:nvPr>
          </p:nvSpPr>
          <p:spPr bwMode="auto">
            <a:xfrm>
              <a:off x="3053" y="3496"/>
              <a:ext cx="3569" cy="1794"/>
            </a:xfrm>
            <a:custGeom>
              <a:avLst/>
              <a:gdLst>
                <a:gd name="T0" fmla="*/ 336 w 673"/>
                <a:gd name="T1" fmla="*/ 0 h 337"/>
                <a:gd name="T2" fmla="*/ 0 w 673"/>
                <a:gd name="T3" fmla="*/ 337 h 337"/>
                <a:gd name="T4" fmla="*/ 95 w 673"/>
                <a:gd name="T5" fmla="*/ 337 h 337"/>
                <a:gd name="T6" fmla="*/ 336 w 673"/>
                <a:gd name="T7" fmla="*/ 95 h 337"/>
                <a:gd name="T8" fmla="*/ 578 w 673"/>
                <a:gd name="T9" fmla="*/ 337 h 337"/>
                <a:gd name="T10" fmla="*/ 673 w 673"/>
                <a:gd name="T11" fmla="*/ 337 h 337"/>
                <a:gd name="T12" fmla="*/ 336 w 673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7">
                  <a:moveTo>
                    <a:pt x="336" y="0"/>
                  </a:moveTo>
                  <a:cubicBezTo>
                    <a:pt x="150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3" y="95"/>
                    <a:pt x="336" y="95"/>
                  </a:cubicBezTo>
                  <a:cubicBezTo>
                    <a:pt x="470" y="95"/>
                    <a:pt x="578" y="203"/>
                    <a:pt x="578" y="337"/>
                  </a:cubicBezTo>
                  <a:cubicBezTo>
                    <a:pt x="673" y="337"/>
                    <a:pt x="673" y="337"/>
                    <a:pt x="673" y="337"/>
                  </a:cubicBez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10"/>
            <p:cNvSpPr/>
            <p:nvPr>
              <p:custDataLst>
                <p:tags r:id="rId6"/>
              </p:custDataLst>
            </p:nvPr>
          </p:nvSpPr>
          <p:spPr bwMode="auto">
            <a:xfrm>
              <a:off x="6118" y="5290"/>
              <a:ext cx="3569" cy="1791"/>
            </a:xfrm>
            <a:custGeom>
              <a:avLst/>
              <a:gdLst>
                <a:gd name="T0" fmla="*/ 337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7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7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7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1" y="336"/>
                    <a:pt x="337" y="336"/>
                  </a:cubicBezTo>
                  <a:cubicBezTo>
                    <a:pt x="523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7" y="241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11"/>
            <p:cNvSpPr/>
            <p:nvPr>
              <p:custDataLst>
                <p:tags r:id="rId7"/>
              </p:custDataLst>
            </p:nvPr>
          </p:nvSpPr>
          <p:spPr bwMode="auto">
            <a:xfrm>
              <a:off x="9182" y="3463"/>
              <a:ext cx="3573" cy="1917"/>
            </a:xfrm>
            <a:custGeom>
              <a:avLst/>
              <a:gdLst>
                <a:gd name="T0" fmla="*/ 337 w 674"/>
                <a:gd name="T1" fmla="*/ 0 h 337"/>
                <a:gd name="T2" fmla="*/ 0 w 674"/>
                <a:gd name="T3" fmla="*/ 337 h 337"/>
                <a:gd name="T4" fmla="*/ 95 w 674"/>
                <a:gd name="T5" fmla="*/ 337 h 337"/>
                <a:gd name="T6" fmla="*/ 337 w 674"/>
                <a:gd name="T7" fmla="*/ 95 h 337"/>
                <a:gd name="T8" fmla="*/ 579 w 674"/>
                <a:gd name="T9" fmla="*/ 337 h 337"/>
                <a:gd name="T10" fmla="*/ 674 w 674"/>
                <a:gd name="T11" fmla="*/ 337 h 337"/>
                <a:gd name="T12" fmla="*/ 337 w 674"/>
                <a:gd name="T1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4" h="337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cubicBezTo>
                    <a:pt x="95" y="337"/>
                    <a:pt x="95" y="337"/>
                    <a:pt x="95" y="337"/>
                  </a:cubicBezTo>
                  <a:cubicBezTo>
                    <a:pt x="95" y="203"/>
                    <a:pt x="204" y="95"/>
                    <a:pt x="337" y="95"/>
                  </a:cubicBezTo>
                  <a:cubicBezTo>
                    <a:pt x="471" y="95"/>
                    <a:pt x="579" y="203"/>
                    <a:pt x="579" y="337"/>
                  </a:cubicBezTo>
                  <a:cubicBezTo>
                    <a:pt x="674" y="337"/>
                    <a:pt x="674" y="337"/>
                    <a:pt x="674" y="337"/>
                  </a:cubicBez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12"/>
            <p:cNvSpPr/>
            <p:nvPr>
              <p:custDataLst>
                <p:tags r:id="rId8"/>
              </p:custDataLst>
            </p:nvPr>
          </p:nvSpPr>
          <p:spPr bwMode="auto">
            <a:xfrm>
              <a:off x="12250" y="5290"/>
              <a:ext cx="3569" cy="1791"/>
            </a:xfrm>
            <a:custGeom>
              <a:avLst/>
              <a:gdLst>
                <a:gd name="T0" fmla="*/ 336 w 673"/>
                <a:gd name="T1" fmla="*/ 241 h 336"/>
                <a:gd name="T2" fmla="*/ 95 w 673"/>
                <a:gd name="T3" fmla="*/ 0 h 336"/>
                <a:gd name="T4" fmla="*/ 0 w 673"/>
                <a:gd name="T5" fmla="*/ 0 h 336"/>
                <a:gd name="T6" fmla="*/ 336 w 673"/>
                <a:gd name="T7" fmla="*/ 336 h 336"/>
                <a:gd name="T8" fmla="*/ 673 w 673"/>
                <a:gd name="T9" fmla="*/ 0 h 336"/>
                <a:gd name="T10" fmla="*/ 578 w 673"/>
                <a:gd name="T11" fmla="*/ 0 h 336"/>
                <a:gd name="T12" fmla="*/ 336 w 673"/>
                <a:gd name="T13" fmla="*/ 24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336">
                  <a:moveTo>
                    <a:pt x="336" y="241"/>
                  </a:moveTo>
                  <a:cubicBezTo>
                    <a:pt x="203" y="241"/>
                    <a:pt x="95" y="133"/>
                    <a:pt x="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150" y="336"/>
                    <a:pt x="336" y="336"/>
                  </a:cubicBezTo>
                  <a:cubicBezTo>
                    <a:pt x="522" y="336"/>
                    <a:pt x="673" y="186"/>
                    <a:pt x="673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78" y="133"/>
                    <a:pt x="470" y="241"/>
                    <a:pt x="336" y="241"/>
                  </a:cubicBezTo>
                  <a:close/>
                </a:path>
              </a:pathLst>
            </a:custGeom>
            <a:solidFill>
              <a:srgbClr val="C9B9B9"/>
            </a:solidFill>
            <a:ln>
              <a:noFill/>
            </a:ln>
          </p:spPr>
          <p:txBody>
            <a:bodyPr wrap="square">
              <a:normAutofit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884" y="5142"/>
              <a:ext cx="298" cy="292"/>
            </a:xfrm>
            <a:custGeom>
              <a:avLst/>
              <a:gdLst>
                <a:gd name="T0" fmla="*/ 53 w 56"/>
                <a:gd name="T1" fmla="*/ 0 h 55"/>
                <a:gd name="T2" fmla="*/ 4 w 56"/>
                <a:gd name="T3" fmla="*/ 0 h 55"/>
                <a:gd name="T4" fmla="*/ 0 w 56"/>
                <a:gd name="T5" fmla="*/ 3 h 55"/>
                <a:gd name="T6" fmla="*/ 0 w 56"/>
                <a:gd name="T7" fmla="*/ 40 h 55"/>
                <a:gd name="T8" fmla="*/ 4 w 56"/>
                <a:gd name="T9" fmla="*/ 43 h 55"/>
                <a:gd name="T10" fmla="*/ 53 w 56"/>
                <a:gd name="T11" fmla="*/ 43 h 55"/>
                <a:gd name="T12" fmla="*/ 56 w 56"/>
                <a:gd name="T13" fmla="*/ 40 h 55"/>
                <a:gd name="T14" fmla="*/ 56 w 56"/>
                <a:gd name="T15" fmla="*/ 3 h 55"/>
                <a:gd name="T16" fmla="*/ 53 w 56"/>
                <a:gd name="T17" fmla="*/ 0 h 55"/>
                <a:gd name="T18" fmla="*/ 53 w 56"/>
                <a:gd name="T19" fmla="*/ 31 h 55"/>
                <a:gd name="T20" fmla="*/ 49 w 56"/>
                <a:gd name="T21" fmla="*/ 35 h 55"/>
                <a:gd name="T22" fmla="*/ 7 w 56"/>
                <a:gd name="T23" fmla="*/ 35 h 55"/>
                <a:gd name="T24" fmla="*/ 4 w 56"/>
                <a:gd name="T25" fmla="*/ 31 h 55"/>
                <a:gd name="T26" fmla="*/ 4 w 56"/>
                <a:gd name="T27" fmla="*/ 7 h 55"/>
                <a:gd name="T28" fmla="*/ 7 w 56"/>
                <a:gd name="T29" fmla="*/ 3 h 55"/>
                <a:gd name="T30" fmla="*/ 49 w 56"/>
                <a:gd name="T31" fmla="*/ 3 h 55"/>
                <a:gd name="T32" fmla="*/ 53 w 56"/>
                <a:gd name="T33" fmla="*/ 7 h 55"/>
                <a:gd name="T34" fmla="*/ 53 w 56"/>
                <a:gd name="T35" fmla="*/ 31 h 55"/>
                <a:gd name="T36" fmla="*/ 32 w 56"/>
                <a:gd name="T37" fmla="*/ 45 h 55"/>
                <a:gd name="T38" fmla="*/ 34 w 56"/>
                <a:gd name="T39" fmla="*/ 47 h 55"/>
                <a:gd name="T40" fmla="*/ 34 w 56"/>
                <a:gd name="T41" fmla="*/ 48 h 55"/>
                <a:gd name="T42" fmla="*/ 35 w 56"/>
                <a:gd name="T43" fmla="*/ 51 h 55"/>
                <a:gd name="T44" fmla="*/ 39 w 56"/>
                <a:gd name="T45" fmla="*/ 54 h 55"/>
                <a:gd name="T46" fmla="*/ 39 w 56"/>
                <a:gd name="T47" fmla="*/ 55 h 55"/>
                <a:gd name="T48" fmla="*/ 18 w 56"/>
                <a:gd name="T49" fmla="*/ 55 h 55"/>
                <a:gd name="T50" fmla="*/ 18 w 56"/>
                <a:gd name="T51" fmla="*/ 54 h 55"/>
                <a:gd name="T52" fmla="*/ 22 w 56"/>
                <a:gd name="T53" fmla="*/ 51 h 55"/>
                <a:gd name="T54" fmla="*/ 23 w 56"/>
                <a:gd name="T55" fmla="*/ 48 h 55"/>
                <a:gd name="T56" fmla="*/ 23 w 56"/>
                <a:gd name="T57" fmla="*/ 47 h 55"/>
                <a:gd name="T58" fmla="*/ 25 w 56"/>
                <a:gd name="T59" fmla="*/ 45 h 55"/>
                <a:gd name="T60" fmla="*/ 32 w 56"/>
                <a:gd name="T61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55">
                  <a:moveTo>
                    <a:pt x="5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3"/>
                    <a:pt x="4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5" y="43"/>
                    <a:pt x="56" y="42"/>
                    <a:pt x="56" y="40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1"/>
                    <a:pt x="55" y="0"/>
                    <a:pt x="53" y="0"/>
                  </a:cubicBezTo>
                  <a:close/>
                  <a:moveTo>
                    <a:pt x="53" y="31"/>
                  </a:moveTo>
                  <a:cubicBezTo>
                    <a:pt x="53" y="33"/>
                    <a:pt x="51" y="35"/>
                    <a:pt x="49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5" y="35"/>
                    <a:pt x="4" y="33"/>
                    <a:pt x="4" y="3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lnTo>
                    <a:pt x="53" y="31"/>
                  </a:lnTo>
                  <a:close/>
                  <a:moveTo>
                    <a:pt x="32" y="45"/>
                  </a:moveTo>
                  <a:cubicBezTo>
                    <a:pt x="33" y="45"/>
                    <a:pt x="34" y="46"/>
                    <a:pt x="34" y="47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9"/>
                    <a:pt x="34" y="51"/>
                    <a:pt x="35" y="51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5"/>
                    <a:pt x="40" y="55"/>
                    <a:pt x="3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5"/>
                    <a:pt x="17" y="55"/>
                    <a:pt x="18" y="5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3" y="49"/>
                    <a:pt x="23" y="48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6"/>
                    <a:pt x="24" y="45"/>
                    <a:pt x="25" y="45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>
              <a:normAutofit fontScale="35000" lnSpcReduction="20000"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6" name="Freeform 22"/>
            <p:cNvSpPr/>
            <p:nvPr>
              <p:custDataLst>
                <p:tags r:id="rId10"/>
              </p:custDataLst>
            </p:nvPr>
          </p:nvSpPr>
          <p:spPr bwMode="auto">
            <a:xfrm>
              <a:off x="10909" y="5194"/>
              <a:ext cx="234" cy="186"/>
            </a:xfrm>
            <a:custGeom>
              <a:avLst/>
              <a:gdLst>
                <a:gd name="T0" fmla="*/ 0 w 44"/>
                <a:gd name="T1" fmla="*/ 0 h 35"/>
                <a:gd name="T2" fmla="*/ 32 w 44"/>
                <a:gd name="T3" fmla="*/ 0 h 35"/>
                <a:gd name="T4" fmla="*/ 34 w 44"/>
                <a:gd name="T5" fmla="*/ 2 h 35"/>
                <a:gd name="T6" fmla="*/ 34 w 44"/>
                <a:gd name="T7" fmla="*/ 21 h 35"/>
                <a:gd name="T8" fmla="*/ 44 w 44"/>
                <a:gd name="T9" fmla="*/ 21 h 35"/>
                <a:gd name="T10" fmla="*/ 31 w 44"/>
                <a:gd name="T11" fmla="*/ 35 h 35"/>
                <a:gd name="T12" fmla="*/ 30 w 44"/>
                <a:gd name="T13" fmla="*/ 35 h 35"/>
                <a:gd name="T14" fmla="*/ 17 w 44"/>
                <a:gd name="T15" fmla="*/ 21 h 35"/>
                <a:gd name="T16" fmla="*/ 27 w 44"/>
                <a:gd name="T17" fmla="*/ 21 h 35"/>
                <a:gd name="T18" fmla="*/ 27 w 44"/>
                <a:gd name="T19" fmla="*/ 7 h 35"/>
                <a:gd name="T20" fmla="*/ 7 w 44"/>
                <a:gd name="T21" fmla="*/ 7 h 35"/>
                <a:gd name="T22" fmla="*/ 0 w 44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35">
                  <a:moveTo>
                    <a:pt x="0" y="0"/>
                  </a:moveTo>
                  <a:cubicBezTo>
                    <a:pt x="8" y="0"/>
                    <a:pt x="25" y="0"/>
                    <a:pt x="32" y="0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4" y="8"/>
                    <a:pt x="34" y="14"/>
                    <a:pt x="34" y="21"/>
                  </a:cubicBezTo>
                  <a:cubicBezTo>
                    <a:pt x="38" y="21"/>
                    <a:pt x="41" y="21"/>
                    <a:pt x="44" y="21"/>
                  </a:cubicBezTo>
                  <a:cubicBezTo>
                    <a:pt x="40" y="25"/>
                    <a:pt x="35" y="30"/>
                    <a:pt x="31" y="35"/>
                  </a:cubicBezTo>
                  <a:cubicBezTo>
                    <a:pt x="31" y="35"/>
                    <a:pt x="31" y="35"/>
                    <a:pt x="30" y="35"/>
                  </a:cubicBezTo>
                  <a:cubicBezTo>
                    <a:pt x="26" y="30"/>
                    <a:pt x="22" y="25"/>
                    <a:pt x="17" y="21"/>
                  </a:cubicBezTo>
                  <a:cubicBezTo>
                    <a:pt x="21" y="21"/>
                    <a:pt x="24" y="21"/>
                    <a:pt x="27" y="21"/>
                  </a:cubicBezTo>
                  <a:cubicBezTo>
                    <a:pt x="27" y="16"/>
                    <a:pt x="27" y="12"/>
                    <a:pt x="27" y="7"/>
                  </a:cubicBezTo>
                  <a:cubicBezTo>
                    <a:pt x="24" y="7"/>
                    <a:pt x="11" y="7"/>
                    <a:pt x="7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>
              <a:normAutofit fontScale="25000" lnSpcReduction="20000"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24"/>
            <p:cNvSpPr/>
            <p:nvPr>
              <p:custDataLst>
                <p:tags r:id="rId11"/>
              </p:custDataLst>
            </p:nvPr>
          </p:nvSpPr>
          <p:spPr bwMode="auto">
            <a:xfrm>
              <a:off x="7937" y="5322"/>
              <a:ext cx="125" cy="128"/>
            </a:xfrm>
            <a:custGeom>
              <a:avLst/>
              <a:gdLst>
                <a:gd name="T0" fmla="*/ 22 w 24"/>
                <a:gd name="T1" fmla="*/ 14 h 24"/>
                <a:gd name="T2" fmla="*/ 8 w 24"/>
                <a:gd name="T3" fmla="*/ 0 h 24"/>
                <a:gd name="T4" fmla="*/ 0 w 24"/>
                <a:gd name="T5" fmla="*/ 8 h 24"/>
                <a:gd name="T6" fmla="*/ 14 w 24"/>
                <a:gd name="T7" fmla="*/ 22 h 24"/>
                <a:gd name="T8" fmla="*/ 22 w 24"/>
                <a:gd name="T9" fmla="*/ 22 h 24"/>
                <a:gd name="T10" fmla="*/ 2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2" y="14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6" y="24"/>
                    <a:pt x="20" y="24"/>
                    <a:pt x="22" y="22"/>
                  </a:cubicBezTo>
                  <a:cubicBezTo>
                    <a:pt x="24" y="19"/>
                    <a:pt x="24" y="16"/>
                    <a:pt x="2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>
              <a:normAutofit fontScale="25000" lnSpcReduction="20000"/>
            </a:bodyPr>
            <a:p>
              <a:endParaRPr lang="zh-CN" altLang="en-US">
                <a:latin typeface="Arial" panose="020B0604020202020204" pitchFamily="34" charset="0"/>
                <a:ea typeface="楷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973" y="4937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</a:rPr>
                <a:t>低延迟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895" y="4924"/>
              <a:ext cx="220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</a:rPr>
                <a:t>高吞吐量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992" y="4937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  <a:sym typeface="+mn-ea"/>
                </a:rPr>
                <a:t>低丢</a:t>
              </a:r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  <a:sym typeface="+mn-ea"/>
                </a:rPr>
                <a:t>包</a:t>
              </a:r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  <a:sym typeface="+mn-ea"/>
                </a:rPr>
                <a:t>率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312" y="4937"/>
              <a:ext cx="17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>
                  <a:solidFill>
                    <a:schemeClr val="accent3">
                      <a:lumMod val="50000"/>
                    </a:schemeClr>
                  </a:solidFill>
                </a:rPr>
                <a:t>低成本</a:t>
              </a:r>
              <a:endParaRPr lang="zh-CN" altLang="en-US" sz="24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寻址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1310" y="1263650"/>
            <a:ext cx="5873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09270" indent="-509270" algn="l" defTabSz="914400"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>
                <a:latin typeface="+mn-ea"/>
                <a:cs typeface="+mn-ea"/>
              </a:rPr>
              <a:t>寻址：给一个地址，然后找到这个东西</a:t>
            </a:r>
            <a:endParaRPr lang="zh-CN" altLang="en-US" sz="2400">
              <a:latin typeface="+mn-ea"/>
              <a:cs typeface="+mn-ea"/>
            </a:endParaRPr>
          </a:p>
          <a:p>
            <a:pPr marL="509270" indent="-509270" algn="l" defTabSz="914400"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 sz="2400">
                <a:latin typeface="+mn-ea"/>
                <a:cs typeface="+mn-ea"/>
              </a:rPr>
              <a:t>IPv4</a:t>
            </a:r>
            <a:r>
              <a:rPr lang="zh-CN" altLang="en-US" sz="2400">
                <a:latin typeface="+mn-ea"/>
                <a:cs typeface="+mn-ea"/>
              </a:rPr>
              <a:t>地址</a:t>
            </a:r>
            <a:r>
              <a:rPr lang="en-US" altLang="zh-CN" sz="2400">
                <a:latin typeface="+mn-ea"/>
                <a:cs typeface="+mn-ea"/>
              </a:rPr>
              <a:t>(32</a:t>
            </a:r>
            <a:r>
              <a:rPr lang="zh-CN" altLang="en-US" sz="2400">
                <a:latin typeface="+mn-ea"/>
                <a:cs typeface="+mn-ea"/>
              </a:rPr>
              <a:t>位</a:t>
            </a:r>
            <a:r>
              <a:rPr lang="en-US" altLang="zh-CN" sz="2400">
                <a:latin typeface="+mn-ea"/>
                <a:cs typeface="+mn-ea"/>
              </a:rPr>
              <a:t>)</a:t>
            </a:r>
            <a:r>
              <a:rPr lang="zh-CN" altLang="en-US" sz="2400">
                <a:latin typeface="+mn-ea"/>
                <a:cs typeface="+mn-ea"/>
              </a:rPr>
              <a:t>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逐级寻址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2722245"/>
            <a:ext cx="2707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例如：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103.16.3.17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3444240"/>
            <a:ext cx="5517515" cy="770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3444240"/>
            <a:ext cx="5253990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857115"/>
            <a:ext cx="5517515" cy="784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85" y="4857115"/>
            <a:ext cx="5253990" cy="78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寻址过程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310" y="1207770"/>
            <a:ext cx="6783705" cy="5077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18680" y="1324610"/>
            <a:ext cx="3993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defTabSz="914400">
              <a:buFont typeface="Wingdings" panose="05000000000000000000" charset="0"/>
              <a:buNone/>
              <a:tabLst>
                <a:tab pos="537210" algn="l"/>
              </a:tabLst>
            </a:pPr>
            <a:r>
              <a:rPr lang="zh-CN" altLang="en-US" sz="2400">
                <a:solidFill>
                  <a:schemeClr val="tx1"/>
                </a:solidFill>
                <a:latin typeface="+mn-ea"/>
                <a:cs typeface="+mn-ea"/>
              </a:rPr>
              <a:t>逐级找到网络，最后定义设备</a:t>
            </a:r>
            <a:endParaRPr lang="zh-CN" altLang="en-US" sz="240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416810" cy="1751965"/>
            <a:chOff x="1681667" y="2095296"/>
            <a:chExt cx="2416810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014089" y="1762873"/>
              <a:ext cx="1751965" cy="24168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84181" y="2759040"/>
              <a:ext cx="2011680" cy="46037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找到顶层网络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0455" y="2298487"/>
              <a:ext cx="5588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18180" y="1282065"/>
            <a:ext cx="8132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103.16.3.1 最顶层的网络号和 255.0.0.0 （子网掩码）做位与运算得到：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218180" y="2517140"/>
            <a:ext cx="6931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/>
              </a:rPr>
              <a:t>103.16.3.1 &amp; 255.0.0.0 = 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103.0.0.0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868420"/>
            <a:ext cx="11097895" cy="10534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997825" y="31007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顶层网络</a:t>
            </a:r>
            <a:endParaRPr lang="zh-CN" altLang="en-US" sz="2400"/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165" y="5755640"/>
            <a:ext cx="550545" cy="55054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81710" y="5845810"/>
            <a:ext cx="3994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1&amp;1=1,1&amp;0=0,0&amp;1=0,0&amp;0=0</a:t>
            </a:r>
            <a:endParaRPr lang="en-US" altLang="zh-CN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428189" cy="1751965"/>
            <a:chOff x="1681667" y="2095296"/>
            <a:chExt cx="2428189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014089" y="1762873"/>
              <a:ext cx="1751965" cy="24168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93376" y="2770470"/>
              <a:ext cx="2316480" cy="460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找到下一层网络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0455" y="2298487"/>
              <a:ext cx="558800" cy="460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97860" y="1263650"/>
            <a:ext cx="813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用IP地址和下一级的子网掩码做位与：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97860" y="1938655"/>
            <a:ext cx="721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/>
              </a:rPr>
              <a:t>103.16.3.1 &amp; 255.255.0.0 = </a:t>
            </a:r>
            <a:r>
              <a:rPr lang="en-US" altLang="zh-CN" sz="3200" b="1">
                <a:solidFill>
                  <a:schemeClr val="accent5">
                    <a:lumMod val="75000"/>
                  </a:schemeClr>
                </a:solidFill>
                <a:effectLst/>
              </a:rPr>
              <a:t>1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03.16.0.0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420745"/>
            <a:ext cx="11221720" cy="10102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413750" y="25171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下一级网络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802255" cy="1751965"/>
            <a:chOff x="1681667" y="2095296"/>
            <a:chExt cx="2802255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206812" y="1570151"/>
              <a:ext cx="1751965" cy="2802255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93376" y="2770470"/>
              <a:ext cx="262128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找到再下一级网络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24450" y="2309917"/>
              <a:ext cx="55880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197860" y="1263650"/>
            <a:ext cx="813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 使用 255.255.255.0 子网掩码找到下一级网络：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97860" y="1938655"/>
            <a:ext cx="7902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/>
              </a:rPr>
              <a:t>103.16.3.1 &amp; 255.255.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255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.0 = </a:t>
            </a:r>
            <a:r>
              <a:rPr lang="en-US" altLang="zh-CN" sz="3200" b="1">
                <a:solidFill>
                  <a:schemeClr val="accent5">
                    <a:lumMod val="75000"/>
                  </a:schemeClr>
                </a:solidFill>
                <a:effectLst/>
              </a:rPr>
              <a:t>1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03.16.</a:t>
            </a:r>
            <a:r>
              <a:rPr lang="en-US" altLang="zh-CN" sz="3200" b="1">
                <a:solidFill>
                  <a:schemeClr val="accent5">
                    <a:lumMod val="75000"/>
                  </a:schemeClr>
                </a:solidFill>
                <a:effectLst/>
              </a:rPr>
              <a:t>3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effectLst/>
              </a:rPr>
              <a:t>.0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849995" y="2517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再下一级网络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3447415"/>
            <a:ext cx="11238230" cy="99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寻址步骤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1386" y="1263407"/>
            <a:ext cx="2416810" cy="1751965"/>
            <a:chOff x="1681667" y="2095296"/>
            <a:chExt cx="2416810" cy="1751965"/>
          </a:xfrm>
        </p:grpSpPr>
        <p:sp>
          <p:nvSpPr>
            <p:cNvPr id="3" name="形状3"/>
            <p:cNvSpPr/>
            <p:nvPr/>
          </p:nvSpPr>
          <p:spPr>
            <a:xfrm rot="16200000">
              <a:off x="2014089" y="1762873"/>
              <a:ext cx="1751965" cy="24168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  <a:sym typeface="Arial" panose="020B060402020202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88981" y="2759040"/>
              <a:ext cx="140208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定位设备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10455" y="2298487"/>
              <a:ext cx="558800" cy="460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Arial" panose="020B0604020202020204" pitchFamily="34" charset="0"/>
                </a:rPr>
                <a:t>04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48660" y="1993900"/>
            <a:ext cx="813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设备就在子网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 103.16.3.0</a:t>
            </a:r>
            <a:r>
              <a:rPr lang="zh-CN" altLang="en-US" sz="2400"/>
              <a:t> 中；最终找到的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设备号是 1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4" name="图片 43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2275" y="5765800"/>
            <a:ext cx="550545" cy="550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60" y="5855970"/>
            <a:ext cx="351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子网掩码不一定都是 255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IP</a:t>
            </a:r>
            <a:r>
              <a:t>协议</a:t>
            </a:r>
            <a:r>
              <a:t>的</a:t>
            </a:r>
            <a:r>
              <a:t>基本概念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路由</a:t>
            </a:r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08915" y="1191895"/>
            <a:ext cx="11287760" cy="13150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 indent="-541020">
              <a:buFont typeface="Wingdings" panose="05000000000000000000" charset="0"/>
              <a:buChar char="l"/>
            </a:pPr>
            <a:r>
              <a:t>若寻找的IP地址不在局域网中，需要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路由</a:t>
            </a:r>
            <a:r>
              <a:t>找到去往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对应网络的路径</a:t>
            </a:r>
            <a:r>
              <a:t>。</a:t>
            </a:r>
          </a:p>
          <a:p>
            <a:pPr marL="541020" indent="-541020">
              <a:buFont typeface="Wingdings" panose="05000000000000000000" charset="0"/>
              <a:buChar char="l"/>
            </a:pPr>
            <a:r>
              <a:rPr lang="en-US" altLang="zh-CN"/>
              <a:t>IP</a:t>
            </a:r>
            <a:r>
              <a:t>地址和子网掩码位与的过程是由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路由算法</a:t>
            </a:r>
            <a:r>
              <a:t>实现的。</a:t>
            </a:r>
          </a:p>
          <a:p>
            <a:pPr>
              <a:buNone/>
            </a:pPr>
          </a:p>
        </p:txBody>
      </p:sp>
      <p:sp>
        <p:nvSpPr>
          <p:cNvPr id="8" name="矩形 7"/>
          <p:cNvSpPr/>
          <p:nvPr/>
        </p:nvSpPr>
        <p:spPr>
          <a:xfrm>
            <a:off x="321310" y="2781300"/>
            <a:ext cx="3383280" cy="8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寻找网络编号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675" y="3801110"/>
            <a:ext cx="3383915" cy="8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查询路由记录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1310" y="4820285"/>
            <a:ext cx="3383915" cy="8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数据转发</a:t>
            </a:r>
            <a:endParaRPr lang="zh-CN" altLang="en-US"/>
          </a:p>
        </p:txBody>
      </p:sp>
      <p:sp>
        <p:nvSpPr>
          <p:cNvPr id="13" name="右弧形箭头 12"/>
          <p:cNvSpPr/>
          <p:nvPr/>
        </p:nvSpPr>
        <p:spPr>
          <a:xfrm>
            <a:off x="3705225" y="3954145"/>
            <a:ext cx="1640205" cy="503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91660" y="3432810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获取下一站路由地址</a:t>
            </a:r>
            <a:r>
              <a:rPr lang="en-US" altLang="zh-CN"/>
              <a:t>(</a:t>
            </a:r>
            <a:r>
              <a:rPr lang="zh-CN" altLang="en-US"/>
              <a:t>网关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1540" y="2619375"/>
            <a:ext cx="4349115" cy="336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/>
      <p:bldP spid="8" grpId="1" animBg="1"/>
      <p:bldP spid="10" grpId="1" animBg="1"/>
      <p:bldP spid="12" grpId="1" animBg="1"/>
      <p:bldP spid="13" grpId="1" animBg="1"/>
      <p:bldP spid="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321310" y="1283335"/>
            <a:ext cx="10091420" cy="74549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IP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协议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(Internet Protocol)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t>网络层协议。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7565" y="2495550"/>
            <a:ext cx="3664585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传输层协议（端到端，</a:t>
            </a:r>
            <a:r>
              <a:rPr lang="en-US" altLang="zh-CN" sz="2400" b="1"/>
              <a:t>host to host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cxnSp>
        <p:nvCxnSpPr>
          <p:cNvPr id="9" name="直接连接符 8"/>
          <p:cNvCxnSpPr>
            <a:stCxn id="6" idx="2"/>
            <a:endCxn id="12" idx="0"/>
          </p:cNvCxnSpPr>
          <p:nvPr/>
        </p:nvCxnSpPr>
        <p:spPr>
          <a:xfrm>
            <a:off x="6480175" y="3148330"/>
            <a:ext cx="0" cy="42100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80175" y="4059555"/>
            <a:ext cx="0" cy="51562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47565" y="4565650"/>
            <a:ext cx="3664585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链路层协议（局域网内传输，</a:t>
            </a:r>
            <a:r>
              <a:rPr lang="en-US" altLang="zh-CN" sz="2400" b="1"/>
              <a:t>device to device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4647565" y="3569335"/>
            <a:ext cx="3664585" cy="5848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网络层协议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形状 1"/>
          <p:cNvSpPr>
            <a:spLocks noChangeAspect="1"/>
          </p:cNvSpPr>
          <p:nvPr/>
        </p:nvSpPr>
        <p:spPr>
          <a:xfrm>
            <a:off x="7440930" y="1257300"/>
            <a:ext cx="2233930" cy="2233930"/>
          </a:xfrm>
          <a:prstGeom prst="diamond">
            <a:avLst/>
          </a:prstGeom>
          <a:solidFill>
            <a:schemeClr val="accent4">
              <a:lumMod val="5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协议可能遇到的问题</a:t>
            </a:r>
            <a:endParaRPr>
              <a:sym typeface="+mn-ea"/>
            </a:endParaRPr>
          </a:p>
        </p:txBody>
      </p:sp>
      <p:sp>
        <p:nvSpPr>
          <p:cNvPr id="13" name="形状 1"/>
          <p:cNvSpPr>
            <a:spLocks noChangeAspect="1"/>
          </p:cNvSpPr>
          <p:nvPr/>
        </p:nvSpPr>
        <p:spPr>
          <a:xfrm>
            <a:off x="2494915" y="1257300"/>
            <a:ext cx="2233930" cy="2233930"/>
          </a:xfrm>
          <a:prstGeom prst="diamond">
            <a:avLst/>
          </a:prstGeom>
          <a:solidFill>
            <a:schemeClr val="accent2">
              <a:lumMod val="50000"/>
            </a:schemeClr>
          </a:solidFill>
          <a:ln w="158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36" name="文本"/>
          <p:cNvSpPr/>
          <p:nvPr/>
        </p:nvSpPr>
        <p:spPr>
          <a:xfrm>
            <a:off x="8130125" y="2144223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丢包</a:t>
            </a:r>
            <a:endParaRPr lang="zh-CN" altLang="en-US" sz="2400" b="1" spc="2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"/>
          <p:cNvSpPr/>
          <p:nvPr/>
        </p:nvSpPr>
        <p:spPr>
          <a:xfrm>
            <a:off x="2847120" y="2143588"/>
            <a:ext cx="1529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封</a:t>
            </a:r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包损坏</a:t>
            </a:r>
            <a:endParaRPr lang="zh-CN" altLang="en-US" sz="2400" b="1" spc="2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形状 1"/>
          <p:cNvSpPr>
            <a:spLocks noChangeAspect="1"/>
          </p:cNvSpPr>
          <p:nvPr/>
        </p:nvSpPr>
        <p:spPr>
          <a:xfrm>
            <a:off x="2494915" y="4050665"/>
            <a:ext cx="2233930" cy="2233930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形状 1"/>
          <p:cNvSpPr>
            <a:spLocks noChangeAspect="1"/>
          </p:cNvSpPr>
          <p:nvPr/>
        </p:nvSpPr>
        <p:spPr>
          <a:xfrm>
            <a:off x="7440930" y="4050030"/>
            <a:ext cx="2233930" cy="2233930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"/>
          <p:cNvSpPr/>
          <p:nvPr/>
        </p:nvSpPr>
        <p:spPr>
          <a:xfrm>
            <a:off x="3183670" y="4936953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zh-CN" altLang="en-US" sz="2400" b="1" spc="250" dirty="0">
                <a:solidFill>
                  <a:schemeClr val="bg1"/>
                </a:solidFill>
                <a:latin typeface="+mj-ea"/>
                <a:ea typeface="+mj-ea"/>
              </a:rPr>
              <a:t>重发</a:t>
            </a:r>
            <a:endParaRPr lang="zh-CN" altLang="en-US" sz="2400" b="1" spc="2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"/>
          <p:cNvSpPr/>
          <p:nvPr/>
        </p:nvSpPr>
        <p:spPr>
          <a:xfrm>
            <a:off x="8129685" y="4936318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spc="250" dirty="0">
                <a:solidFill>
                  <a:schemeClr val="bg1"/>
                </a:solidFill>
                <a:effectLst/>
                <a:latin typeface="+mj-ea"/>
                <a:ea typeface="+mj-ea"/>
              </a:rPr>
              <a:t>乱序</a:t>
            </a:r>
            <a:endParaRPr lang="zh-CN" altLang="en-US" sz="2400" b="1" spc="25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23510" y="2739390"/>
            <a:ext cx="1745615" cy="174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6" grpId="0"/>
      <p:bldP spid="7" grpId="0"/>
      <p:bldP spid="13" grpId="0" animBg="1"/>
      <p:bldP spid="13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>
                <a:sym typeface="+mn-ea"/>
              </a:rPr>
              <a:t>网络层需要解决的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个问题</a:t>
            </a:r>
            <a:endParaRPr>
              <a:sym typeface="+mn-ea"/>
            </a:endParaRPr>
          </a:p>
        </p:txBody>
      </p:sp>
      <p:sp>
        <p:nvSpPr>
          <p:cNvPr id="29" name="形状"/>
          <p:cNvSpPr>
            <a:spLocks noEditPoints="1"/>
          </p:cNvSpPr>
          <p:nvPr/>
        </p:nvSpPr>
        <p:spPr bwMode="auto">
          <a:xfrm>
            <a:off x="8594163" y="2032171"/>
            <a:ext cx="1852777" cy="1850282"/>
          </a:xfrm>
          <a:custGeom>
            <a:avLst/>
            <a:gdLst>
              <a:gd name="T0" fmla="*/ 715 w 715"/>
              <a:gd name="T1" fmla="*/ 658 h 715"/>
              <a:gd name="T2" fmla="*/ 504 w 715"/>
              <a:gd name="T3" fmla="*/ 447 h 715"/>
              <a:gd name="T4" fmla="*/ 560 w 715"/>
              <a:gd name="T5" fmla="*/ 280 h 715"/>
              <a:gd name="T6" fmla="*/ 280 w 715"/>
              <a:gd name="T7" fmla="*/ 0 h 715"/>
              <a:gd name="T8" fmla="*/ 0 w 715"/>
              <a:gd name="T9" fmla="*/ 280 h 715"/>
              <a:gd name="T10" fmla="*/ 280 w 715"/>
              <a:gd name="T11" fmla="*/ 560 h 715"/>
              <a:gd name="T12" fmla="*/ 447 w 715"/>
              <a:gd name="T13" fmla="*/ 504 h 715"/>
              <a:gd name="T14" fmla="*/ 658 w 715"/>
              <a:gd name="T15" fmla="*/ 715 h 715"/>
              <a:gd name="T16" fmla="*/ 715 w 715"/>
              <a:gd name="T17" fmla="*/ 658 h 715"/>
              <a:gd name="T18" fmla="*/ 27 w 715"/>
              <a:gd name="T19" fmla="*/ 280 h 715"/>
              <a:gd name="T20" fmla="*/ 280 w 715"/>
              <a:gd name="T21" fmla="*/ 27 h 715"/>
              <a:gd name="T22" fmla="*/ 533 w 715"/>
              <a:gd name="T23" fmla="*/ 280 h 715"/>
              <a:gd name="T24" fmla="*/ 280 w 715"/>
              <a:gd name="T25" fmla="*/ 533 h 715"/>
              <a:gd name="T26" fmla="*/ 27 w 715"/>
              <a:gd name="T27" fmla="*/ 28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5" h="715">
                <a:moveTo>
                  <a:pt x="715" y="658"/>
                </a:moveTo>
                <a:lnTo>
                  <a:pt x="504" y="447"/>
                </a:lnTo>
                <a:cubicBezTo>
                  <a:pt x="539" y="401"/>
                  <a:pt x="560" y="343"/>
                  <a:pt x="560" y="280"/>
                </a:cubicBezTo>
                <a:cubicBezTo>
                  <a:pt x="560" y="126"/>
                  <a:pt x="434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434"/>
                  <a:pt x="126" y="560"/>
                  <a:pt x="280" y="560"/>
                </a:cubicBezTo>
                <a:cubicBezTo>
                  <a:pt x="343" y="560"/>
                  <a:pt x="401" y="539"/>
                  <a:pt x="447" y="504"/>
                </a:cubicBezTo>
                <a:lnTo>
                  <a:pt x="658" y="715"/>
                </a:lnTo>
                <a:lnTo>
                  <a:pt x="715" y="658"/>
                </a:lnTo>
                <a:close/>
                <a:moveTo>
                  <a:pt x="27" y="280"/>
                </a:moveTo>
                <a:cubicBezTo>
                  <a:pt x="27" y="140"/>
                  <a:pt x="140" y="27"/>
                  <a:pt x="280" y="27"/>
                </a:cubicBezTo>
                <a:cubicBezTo>
                  <a:pt x="420" y="27"/>
                  <a:pt x="533" y="140"/>
                  <a:pt x="533" y="280"/>
                </a:cubicBezTo>
                <a:cubicBezTo>
                  <a:pt x="533" y="420"/>
                  <a:pt x="420" y="533"/>
                  <a:pt x="280" y="533"/>
                </a:cubicBezTo>
                <a:cubicBezTo>
                  <a:pt x="140" y="533"/>
                  <a:pt x="27" y="420"/>
                  <a:pt x="27" y="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12000" tIns="396000" rIns="0" bIns="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3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9" name="文本"/>
          <p:cNvSpPr/>
          <p:nvPr/>
        </p:nvSpPr>
        <p:spPr>
          <a:xfrm>
            <a:off x="5407965" y="4996626"/>
            <a:ext cx="2340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150" dirty="0">
                <a:solidFill>
                  <a:schemeClr val="accent3"/>
                </a:solidFill>
              </a:rPr>
              <a:t>吞吐量</a:t>
            </a:r>
            <a:endParaRPr lang="zh-CN" altLang="en-US" sz="3600" b="1" spc="150" dirty="0">
              <a:solidFill>
                <a:schemeClr val="accent3"/>
              </a:solidFill>
            </a:endParaRPr>
          </a:p>
        </p:txBody>
      </p:sp>
      <p:sp>
        <p:nvSpPr>
          <p:cNvPr id="30" name="形状"/>
          <p:cNvSpPr>
            <a:spLocks noEditPoints="1"/>
          </p:cNvSpPr>
          <p:nvPr/>
        </p:nvSpPr>
        <p:spPr bwMode="auto">
          <a:xfrm>
            <a:off x="1742793" y="2032171"/>
            <a:ext cx="1852777" cy="1850282"/>
          </a:xfrm>
          <a:custGeom>
            <a:avLst/>
            <a:gdLst>
              <a:gd name="T0" fmla="*/ 715 w 715"/>
              <a:gd name="T1" fmla="*/ 658 h 715"/>
              <a:gd name="T2" fmla="*/ 504 w 715"/>
              <a:gd name="T3" fmla="*/ 447 h 715"/>
              <a:gd name="T4" fmla="*/ 560 w 715"/>
              <a:gd name="T5" fmla="*/ 280 h 715"/>
              <a:gd name="T6" fmla="*/ 280 w 715"/>
              <a:gd name="T7" fmla="*/ 0 h 715"/>
              <a:gd name="T8" fmla="*/ 0 w 715"/>
              <a:gd name="T9" fmla="*/ 280 h 715"/>
              <a:gd name="T10" fmla="*/ 280 w 715"/>
              <a:gd name="T11" fmla="*/ 560 h 715"/>
              <a:gd name="T12" fmla="*/ 447 w 715"/>
              <a:gd name="T13" fmla="*/ 504 h 715"/>
              <a:gd name="T14" fmla="*/ 658 w 715"/>
              <a:gd name="T15" fmla="*/ 715 h 715"/>
              <a:gd name="T16" fmla="*/ 715 w 715"/>
              <a:gd name="T17" fmla="*/ 658 h 715"/>
              <a:gd name="T18" fmla="*/ 27 w 715"/>
              <a:gd name="T19" fmla="*/ 280 h 715"/>
              <a:gd name="T20" fmla="*/ 280 w 715"/>
              <a:gd name="T21" fmla="*/ 27 h 715"/>
              <a:gd name="T22" fmla="*/ 533 w 715"/>
              <a:gd name="T23" fmla="*/ 280 h 715"/>
              <a:gd name="T24" fmla="*/ 280 w 715"/>
              <a:gd name="T25" fmla="*/ 533 h 715"/>
              <a:gd name="T26" fmla="*/ 27 w 715"/>
              <a:gd name="T27" fmla="*/ 28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5" h="715">
                <a:moveTo>
                  <a:pt x="715" y="658"/>
                </a:moveTo>
                <a:lnTo>
                  <a:pt x="504" y="447"/>
                </a:lnTo>
                <a:cubicBezTo>
                  <a:pt x="539" y="401"/>
                  <a:pt x="560" y="343"/>
                  <a:pt x="560" y="280"/>
                </a:cubicBezTo>
                <a:cubicBezTo>
                  <a:pt x="560" y="126"/>
                  <a:pt x="434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434"/>
                  <a:pt x="126" y="560"/>
                  <a:pt x="280" y="560"/>
                </a:cubicBezTo>
                <a:cubicBezTo>
                  <a:pt x="343" y="560"/>
                  <a:pt x="401" y="539"/>
                  <a:pt x="447" y="504"/>
                </a:cubicBezTo>
                <a:lnTo>
                  <a:pt x="658" y="715"/>
                </a:lnTo>
                <a:lnTo>
                  <a:pt x="715" y="658"/>
                </a:lnTo>
                <a:close/>
                <a:moveTo>
                  <a:pt x="27" y="280"/>
                </a:moveTo>
                <a:cubicBezTo>
                  <a:pt x="27" y="140"/>
                  <a:pt x="140" y="27"/>
                  <a:pt x="280" y="27"/>
                </a:cubicBezTo>
                <a:cubicBezTo>
                  <a:pt x="420" y="27"/>
                  <a:pt x="533" y="140"/>
                  <a:pt x="533" y="280"/>
                </a:cubicBezTo>
                <a:cubicBezTo>
                  <a:pt x="533" y="420"/>
                  <a:pt x="420" y="533"/>
                  <a:pt x="280" y="533"/>
                </a:cubicBezTo>
                <a:cubicBezTo>
                  <a:pt x="140" y="533"/>
                  <a:pt x="27" y="420"/>
                  <a:pt x="27" y="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12000" tIns="396000" rIns="0" bIns="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1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31" name="形状"/>
          <p:cNvSpPr>
            <a:spLocks noEditPoints="1"/>
          </p:cNvSpPr>
          <p:nvPr/>
        </p:nvSpPr>
        <p:spPr bwMode="auto">
          <a:xfrm>
            <a:off x="5169612" y="2957312"/>
            <a:ext cx="1852777" cy="1850282"/>
          </a:xfrm>
          <a:custGeom>
            <a:avLst/>
            <a:gdLst>
              <a:gd name="T0" fmla="*/ 715 w 715"/>
              <a:gd name="T1" fmla="*/ 658 h 715"/>
              <a:gd name="T2" fmla="*/ 504 w 715"/>
              <a:gd name="T3" fmla="*/ 447 h 715"/>
              <a:gd name="T4" fmla="*/ 560 w 715"/>
              <a:gd name="T5" fmla="*/ 280 h 715"/>
              <a:gd name="T6" fmla="*/ 280 w 715"/>
              <a:gd name="T7" fmla="*/ 0 h 715"/>
              <a:gd name="T8" fmla="*/ 0 w 715"/>
              <a:gd name="T9" fmla="*/ 280 h 715"/>
              <a:gd name="T10" fmla="*/ 280 w 715"/>
              <a:gd name="T11" fmla="*/ 560 h 715"/>
              <a:gd name="T12" fmla="*/ 447 w 715"/>
              <a:gd name="T13" fmla="*/ 504 h 715"/>
              <a:gd name="T14" fmla="*/ 658 w 715"/>
              <a:gd name="T15" fmla="*/ 715 h 715"/>
              <a:gd name="T16" fmla="*/ 715 w 715"/>
              <a:gd name="T17" fmla="*/ 658 h 715"/>
              <a:gd name="T18" fmla="*/ 27 w 715"/>
              <a:gd name="T19" fmla="*/ 280 h 715"/>
              <a:gd name="T20" fmla="*/ 280 w 715"/>
              <a:gd name="T21" fmla="*/ 27 h 715"/>
              <a:gd name="T22" fmla="*/ 533 w 715"/>
              <a:gd name="T23" fmla="*/ 280 h 715"/>
              <a:gd name="T24" fmla="*/ 280 w 715"/>
              <a:gd name="T25" fmla="*/ 533 h 715"/>
              <a:gd name="T26" fmla="*/ 27 w 715"/>
              <a:gd name="T27" fmla="*/ 28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5" h="715">
                <a:moveTo>
                  <a:pt x="715" y="658"/>
                </a:moveTo>
                <a:lnTo>
                  <a:pt x="504" y="447"/>
                </a:lnTo>
                <a:cubicBezTo>
                  <a:pt x="539" y="401"/>
                  <a:pt x="560" y="343"/>
                  <a:pt x="560" y="280"/>
                </a:cubicBezTo>
                <a:cubicBezTo>
                  <a:pt x="560" y="126"/>
                  <a:pt x="434" y="0"/>
                  <a:pt x="280" y="0"/>
                </a:cubicBezTo>
                <a:cubicBezTo>
                  <a:pt x="126" y="0"/>
                  <a:pt x="0" y="126"/>
                  <a:pt x="0" y="280"/>
                </a:cubicBezTo>
                <a:cubicBezTo>
                  <a:pt x="0" y="434"/>
                  <a:pt x="126" y="560"/>
                  <a:pt x="280" y="560"/>
                </a:cubicBezTo>
                <a:cubicBezTo>
                  <a:pt x="343" y="560"/>
                  <a:pt x="401" y="539"/>
                  <a:pt x="447" y="504"/>
                </a:cubicBezTo>
                <a:lnTo>
                  <a:pt x="658" y="715"/>
                </a:lnTo>
                <a:lnTo>
                  <a:pt x="715" y="658"/>
                </a:lnTo>
                <a:close/>
                <a:moveTo>
                  <a:pt x="27" y="280"/>
                </a:moveTo>
                <a:cubicBezTo>
                  <a:pt x="27" y="140"/>
                  <a:pt x="140" y="27"/>
                  <a:pt x="280" y="27"/>
                </a:cubicBezTo>
                <a:cubicBezTo>
                  <a:pt x="420" y="27"/>
                  <a:pt x="533" y="140"/>
                  <a:pt x="533" y="280"/>
                </a:cubicBezTo>
                <a:cubicBezTo>
                  <a:pt x="533" y="420"/>
                  <a:pt x="420" y="533"/>
                  <a:pt x="280" y="533"/>
                </a:cubicBezTo>
                <a:cubicBezTo>
                  <a:pt x="140" y="533"/>
                  <a:pt x="27" y="420"/>
                  <a:pt x="27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12000" tIns="396000" rIns="0" bIns="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</a:t>
            </a:r>
            <a:endParaRPr kumimoji="0" lang="en-US" sz="4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34" name="弧形"/>
          <p:cNvSpPr/>
          <p:nvPr/>
        </p:nvSpPr>
        <p:spPr>
          <a:xfrm rot="19051047">
            <a:off x="3290571" y="2175452"/>
            <a:ext cx="2181771" cy="2181771"/>
          </a:xfrm>
          <a:prstGeom prst="arc">
            <a:avLst>
              <a:gd name="adj1" fmla="val 15777080"/>
              <a:gd name="adj2" fmla="val 0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tailEnd type="stealth"/>
          </a:ln>
          <a:effectLst/>
        </p:spPr>
        <p:txBody>
          <a:bodyPr rtlCol="0"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5" name="弧形"/>
          <p:cNvSpPr/>
          <p:nvPr/>
        </p:nvSpPr>
        <p:spPr>
          <a:xfrm rot="2548953" flipV="1">
            <a:off x="6807985" y="2010047"/>
            <a:ext cx="2181771" cy="2181771"/>
          </a:xfrm>
          <a:prstGeom prst="arc">
            <a:avLst>
              <a:gd name="adj1" fmla="val 15777080"/>
              <a:gd name="adj2" fmla="val 0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tailEnd type="stealth"/>
          </a:ln>
          <a:effectLst/>
        </p:spPr>
        <p:txBody>
          <a:bodyPr rtlCol="0" anchor="ctr"/>
          <a:lstStyle/>
          <a:p>
            <a:pPr marL="0" marR="0" lvl="0" indent="0" algn="ctr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499543" y="3882090"/>
            <a:ext cx="2340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150" dirty="0">
                <a:solidFill>
                  <a:schemeClr val="accent3"/>
                </a:solidFill>
              </a:rPr>
              <a:t>延迟</a:t>
            </a:r>
            <a:endParaRPr lang="zh-CN" altLang="en-US" sz="3600" b="1" spc="150" dirty="0">
              <a:solidFill>
                <a:schemeClr val="accent3"/>
              </a:solidFill>
            </a:endParaRPr>
          </a:p>
        </p:txBody>
      </p:sp>
      <p:sp>
        <p:nvSpPr>
          <p:cNvPr id="23" name="文本"/>
          <p:cNvSpPr/>
          <p:nvPr/>
        </p:nvSpPr>
        <p:spPr>
          <a:xfrm>
            <a:off x="9101122" y="4074495"/>
            <a:ext cx="2340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spc="150" dirty="0">
                <a:solidFill>
                  <a:schemeClr val="accent3"/>
                </a:solidFill>
              </a:rPr>
              <a:t>丢包率</a:t>
            </a:r>
            <a:endParaRPr lang="zh-CN" altLang="en-US" sz="3600" b="1" spc="15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30" grpId="1" animBg="1"/>
      <p:bldP spid="16" grpId="1"/>
      <p:bldP spid="31" grpId="0" animBg="1"/>
      <p:bldP spid="34" grpId="0" animBg="1"/>
      <p:bldP spid="9" grpId="0"/>
      <p:bldP spid="31" grpId="1" animBg="1"/>
      <p:bldP spid="34" grpId="1" animBg="1"/>
      <p:bldP spid="9" grpId="1"/>
      <p:bldP spid="23" grpId="0"/>
      <p:bldP spid="29" grpId="0" animBg="1"/>
      <p:bldP spid="35" grpId="0" animBg="1"/>
      <p:bldP spid="23" grpId="1"/>
      <p:bldP spid="29" grpId="1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IP</a:t>
            </a:r>
            <a:r>
              <a:rPr>
                <a:sym typeface="+mn-ea"/>
              </a:rPr>
              <a:t>协议的架构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619125" y="2439670"/>
            <a:ext cx="10953115" cy="12642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t>IP协议目前主要有两种架构，IPv4和</a:t>
            </a:r>
            <a:r>
              <a:rPr lang="en-US" altLang="zh-CN"/>
              <a:t>IPv6</a:t>
            </a:r>
            <a:r>
              <a:t>，</a:t>
            </a:r>
            <a:r>
              <a:rPr lang="en-US" altLang="zh-CN"/>
              <a:t>IPv4</a:t>
            </a:r>
            <a:r>
              <a:t>是目前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应用最广泛</a:t>
            </a:r>
            <a:r>
              <a:t>的互联网协议。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IP</a:t>
            </a:r>
            <a:r>
              <a:t>协议</a:t>
            </a:r>
            <a:r>
              <a:t>的工作原理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IP</a:t>
            </a:r>
            <a:r>
              <a:t>协议的工作原理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39745" y="1267460"/>
            <a:ext cx="5852160" cy="760730"/>
            <a:chOff x="2501153" y="1888761"/>
            <a:chExt cx="5923319" cy="764498"/>
          </a:xfrm>
        </p:grpSpPr>
        <p:sp>
          <p:nvSpPr>
            <p:cNvPr id="22" name="矩形 21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00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01</a:t>
              </a:r>
              <a:endParaRPr lang="zh-CN" altLang="en-US" sz="28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009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分片</a:t>
              </a:r>
              <a:r>
                <a:rPr lang="en-US" altLang="zh-CN" sz="2400" b="1" dirty="0"/>
                <a:t>(Fragmentation)</a:t>
              </a:r>
              <a:endParaRPr lang="en-US" altLang="zh-CN" sz="2400" b="1" dirty="0"/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00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28613" y="2216397"/>
            <a:ext cx="5923319" cy="764498"/>
            <a:chOff x="2501153" y="1888761"/>
            <a:chExt cx="5923319" cy="764498"/>
          </a:xfrm>
        </p:grpSpPr>
        <p:sp>
          <p:nvSpPr>
            <p:cNvPr id="26" name="矩形 25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9E2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02</a:t>
              </a:r>
              <a:endParaRPr lang="zh-CN" altLang="en-US" sz="28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CC3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增加协议头</a:t>
              </a:r>
              <a:r>
                <a:rPr lang="en-US" altLang="zh-CN" sz="2400" b="1" dirty="0"/>
                <a:t>(IP Header)</a:t>
              </a:r>
              <a:endParaRPr lang="en-US" altLang="zh-CN" sz="2400" b="1" dirty="0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9E26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28613" y="3147068"/>
            <a:ext cx="5923319" cy="764498"/>
            <a:chOff x="2501153" y="1888761"/>
            <a:chExt cx="5923319" cy="764498"/>
          </a:xfrm>
        </p:grpSpPr>
        <p:sp>
          <p:nvSpPr>
            <p:cNvPr id="30" name="矩形 29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FA9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03</a:t>
              </a:r>
              <a:endParaRPr lang="zh-CN" altLang="en-US" sz="2800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FBB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延迟、吞吐量、丢包率</a:t>
              </a:r>
              <a:endParaRPr lang="zh-CN" altLang="en-US" sz="2400" b="1" dirty="0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FA9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28613" y="4077738"/>
            <a:ext cx="5923319" cy="764498"/>
            <a:chOff x="2501153" y="1888761"/>
            <a:chExt cx="5923319" cy="764498"/>
          </a:xfrm>
        </p:grpSpPr>
        <p:sp>
          <p:nvSpPr>
            <p:cNvPr id="34" name="矩形 33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rgbClr val="009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04</a:t>
              </a:r>
              <a:endParaRPr lang="zh-CN" altLang="en-US" sz="2800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rgbClr val="50C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寻址(Addressing)</a:t>
              </a:r>
              <a:endParaRPr lang="zh-CN" altLang="en-US" sz="2400" b="1" dirty="0"/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rgbClr val="0098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28613" y="4985153"/>
            <a:ext cx="5923319" cy="764498"/>
            <a:chOff x="2501153" y="1888761"/>
            <a:chExt cx="5923319" cy="764498"/>
          </a:xfrm>
        </p:grpSpPr>
        <p:sp>
          <p:nvSpPr>
            <p:cNvPr id="38" name="矩形 37"/>
            <p:cNvSpPr/>
            <p:nvPr/>
          </p:nvSpPr>
          <p:spPr>
            <a:xfrm>
              <a:off x="2501153" y="1888761"/>
              <a:ext cx="944380" cy="76449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 dirty="0" smtClean="0"/>
                <a:t>05</a:t>
              </a:r>
              <a:endParaRPr lang="zh-CN" altLang="en-US" sz="2800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45533" y="1888761"/>
              <a:ext cx="4978939" cy="7644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 b="1" dirty="0"/>
                <a:t>路由(Routing)</a:t>
              </a:r>
              <a:endParaRPr lang="zh-CN" altLang="en-US" sz="2400" b="1" dirty="0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3413390" y="2070119"/>
              <a:ext cx="466067" cy="401782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575310" y="1264285"/>
            <a:ext cx="10556240" cy="1013460"/>
          </a:xfrm>
        </p:spPr>
        <p:txBody>
          <a:bodyPr>
            <a:noAutofit/>
          </a:bodyPr>
          <a:p>
            <a:pPr marL="527685" indent="-527685"/>
            <a:r>
              <a:rPr lang="zh-CN" altLang="en-US"/>
              <a:t>把数据切分成片</a:t>
            </a:r>
            <a:endParaRPr lang="zh-CN" altLang="en-US"/>
          </a:p>
          <a:p>
            <a:pPr marL="527685" indent="-527685"/>
            <a:r>
              <a:rPr lang="zh-CN" altLang="en-US"/>
              <a:t>适配底层传输网络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15740" y="2734945"/>
            <a:ext cx="3674745" cy="8115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IP</a:t>
            </a:r>
            <a:r>
              <a:rPr lang="zh-CN" altLang="en-US" sz="2400" b="1">
                <a:solidFill>
                  <a:schemeClr val="bg1"/>
                </a:solidFill>
              </a:rPr>
              <a:t>数据段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13100" y="4864100"/>
            <a:ext cx="1434465" cy="801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数据段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10095" y="4864100"/>
            <a:ext cx="2152015" cy="801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</a:rPr>
              <a:t>数据段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930650" y="3546475"/>
            <a:ext cx="1922780" cy="131762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5853430" y="3546475"/>
            <a:ext cx="2332990" cy="131762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4" grpId="1" animBg="1"/>
      <p:bldP spid="15" grpId="1" animBg="1"/>
      <p:bldP spid="16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541_5*l_h_i*1_1_1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541_5*l_h_i*1_2_1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168541_5*l_h_i*1_3_6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168541_5*l_h_i*1_4_5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541_5*l_h_i*1_1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541_5*l_h_i*1_2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168541_5*l_h_i*1_3_5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168541_5*l_h_i*1_4_4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541_5*l_h_i*1_4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541_5*l_h_i*1_3_2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168541_5*l_h_i*1_2_4"/>
  <p:tag name="KSO_WM_TEMPLATE_CATEGORY" val="diagram"/>
  <p:tag name="KSO_WM_TEMPLATE_INDEX" val="2016854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PLACING_PICTURE_USER_VIEWPORT" val="{&quot;height&quot;:6648,&quot;width&quot;:830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WPS 演示</Application>
  <PresentationFormat>宽屏</PresentationFormat>
  <Paragraphs>201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站酷小薇LOGO体</vt:lpstr>
      <vt:lpstr>楷体</vt:lpstr>
      <vt:lpstr>Arial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198</cp:revision>
  <dcterms:created xsi:type="dcterms:W3CDTF">2019-06-19T02:08:00Z</dcterms:created>
  <dcterms:modified xsi:type="dcterms:W3CDTF">2022-04-09T08:34:22Z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05741398DD80435EB17656EFE7935EBB</vt:lpwstr>
  </property>
</Properties>
</file>