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15"/>
  </p:notesMasterIdLst>
  <p:handoutMasterIdLst>
    <p:handoutMasterId r:id="rId16"/>
  </p:handoutMasterIdLst>
  <p:sldIdLst>
    <p:sldId id="497" r:id="rId4"/>
    <p:sldId id="498" r:id="rId5"/>
    <p:sldId id="603" r:id="rId6"/>
    <p:sldId id="572" r:id="rId7"/>
    <p:sldId id="604" r:id="rId8"/>
    <p:sldId id="605" r:id="rId9"/>
    <p:sldId id="606" r:id="rId10"/>
    <p:sldId id="607" r:id="rId11"/>
    <p:sldId id="574" r:id="rId12"/>
    <p:sldId id="608" r:id="rId13"/>
    <p:sldId id="5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226E4B"/>
    <a:srgbClr val="AA6500"/>
    <a:srgbClr val="307756"/>
    <a:srgbClr val="FFFECB"/>
    <a:srgbClr val="99CDFF"/>
    <a:srgbClr val="A12B10"/>
    <a:srgbClr val="6096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659"/>
        <p:guide pos="45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.sv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.sv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UDP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 lang="en-US" altLang="zh-CN">
                <a:sym typeface="+mn-ea"/>
              </a:rPr>
              <a:t>聊</a:t>
            </a:r>
            <a:r>
              <a:rPr>
                <a:sym typeface="+mn-ea"/>
              </a:rPr>
              <a:t>天室场景分析</a:t>
            </a:r>
            <a:endParaRPr>
              <a:sym typeface="+mn-ea"/>
            </a:endParaRP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06500" y="1438910"/>
            <a:ext cx="1745615" cy="1745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08095" y="1988820"/>
            <a:ext cx="680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/>
              <a:t>HTTP协议适不适合UDP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2242185" y="4617085"/>
            <a:ext cx="900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</a:rPr>
              <a:t>合适，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</a:rPr>
              <a:t>HTTP3.0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就是建立在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</a:rPr>
              <a:t>UDP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上</a:t>
            </a:r>
            <a:r>
              <a:rPr lang="zh-CN" altLang="en-US" sz="3600">
                <a:solidFill>
                  <a:schemeClr val="tx1"/>
                </a:solidFill>
              </a:rPr>
              <a:t>的</a:t>
            </a:r>
            <a:endParaRPr lang="zh-CN" altLang="en-US" sz="3600">
              <a:solidFill>
                <a:schemeClr val="tx1"/>
              </a:solidFill>
            </a:endParaRPr>
          </a:p>
        </p:txBody>
      </p:sp>
      <p:pic>
        <p:nvPicPr>
          <p:cNvPr id="11" name="图片 1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5710" y="4482465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2947670" y="2974975"/>
            <a:ext cx="6297295" cy="786765"/>
          </a:xfrm>
        </p:spPr>
        <p:txBody>
          <a:bodyPr/>
          <a:p>
            <a:r>
              <a:rPr lang="en-US" altLang="zh-CN"/>
              <a:t>UDP</a:t>
            </a:r>
            <a:r>
              <a:t>协议背景及概念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5120" y="1264285"/>
            <a:ext cx="11274425" cy="4329430"/>
          </a:xfrm>
        </p:spPr>
        <p:txBody>
          <a:bodyPr/>
          <a:p>
            <a:pPr marL="537845" indent="-537845">
              <a:lnSpc>
                <a:spcPct val="150000"/>
              </a:lnSpc>
            </a:pPr>
            <a:r>
              <a:rPr lang="zh-CN" altLang="en-US"/>
              <a:t>1980年由科学家David P. Reed提出</a:t>
            </a:r>
            <a:endParaRPr lang="zh-CN" altLang="en-US"/>
          </a:p>
          <a:p>
            <a:pPr marL="537845" indent="-537845">
              <a:lnSpc>
                <a:spcPct val="150000"/>
              </a:lnSpc>
            </a:pPr>
            <a:r>
              <a:rPr lang="zh-CN" altLang="en-US"/>
              <a:t>协议简单，搭建在IP协议之上</a:t>
            </a:r>
            <a:endParaRPr lang="zh-CN" altLang="en-US"/>
          </a:p>
          <a:p>
            <a:pPr marL="537845" indent="-537845">
              <a:lnSpc>
                <a:spcPct val="150000"/>
              </a:lnSpc>
            </a:pPr>
            <a:r>
              <a:rPr lang="zh-CN" altLang="en-US"/>
              <a:t>尽可能的减少通信机制，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速度非常快</a:t>
            </a:r>
            <a:endParaRPr lang="zh-CN" altLang="en-US"/>
          </a:p>
          <a:p>
            <a:pPr marL="537845" indent="-537845">
              <a:lnSpc>
                <a:spcPct val="150000"/>
              </a:lnSpc>
            </a:pPr>
            <a:r>
              <a:rPr lang="zh-CN" altLang="en-US"/>
              <a:t>该协议的RFC只有两页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>
          <a:xfrm>
            <a:off x="321310" y="836930"/>
            <a:ext cx="10081260" cy="2601595"/>
          </a:xfrm>
        </p:spPr>
        <p:txBody>
          <a:bodyPr>
            <a:normAutofit/>
          </a:bodyPr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</a:rPr>
              <a:t>全称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User Datagram Protocol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，用户数据报协议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</a:rPr>
              <a:t>定义：</a:t>
            </a:r>
            <a:r>
              <a:t>在传输层提供</a:t>
            </a:r>
            <a:r>
              <a:rPr>
                <a:solidFill>
                  <a:schemeClr val="tx1"/>
                </a:solidFill>
              </a:rPr>
              <a:t>直接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发送报文</a:t>
            </a:r>
            <a:r>
              <a:t>(Datagram)的能力。Datagram是数据传输的最小单位。</a:t>
            </a:r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t>目标：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发送报文</a:t>
            </a:r>
            <a:r>
              <a:t>，无法拆分数据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UDP</a:t>
            </a:r>
            <a:r>
              <a:t>协议介绍</a:t>
            </a:r>
          </a:p>
        </p:txBody>
      </p:sp>
      <p:pic>
        <p:nvPicPr>
          <p:cNvPr id="2" name="图片 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5925" y="4006850"/>
            <a:ext cx="1837690" cy="1837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2990" y="4695825"/>
            <a:ext cx="3823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为什么不直接调用</a:t>
            </a:r>
            <a:r>
              <a:rPr lang="en-US" altLang="zh-CN" sz="2400"/>
              <a:t>IP</a:t>
            </a:r>
            <a:r>
              <a:rPr lang="zh-CN" altLang="en-US" sz="2400"/>
              <a:t>协议？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2397125" y="5476240"/>
            <a:ext cx="7066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IP</a:t>
            </a:r>
            <a:r>
              <a:rPr lang="zh-CN" altLang="en-US" sz="2400" b="1">
                <a:solidFill>
                  <a:srgbClr val="FF0000"/>
                </a:solidFill>
              </a:rPr>
              <a:t>协议只能把数据从一个网络接口发送到另一个网络接口，无法寻址到应用（需要端口号）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UDP</a:t>
            </a:r>
            <a:r>
              <a:t>的封包格式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>
          <a:xfrm>
            <a:off x="321310" y="1283335"/>
            <a:ext cx="10953115" cy="72580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t>设计目标：允许用户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直接发送报文</a:t>
            </a:r>
            <a:r>
              <a:t>的情况下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最大限度</a:t>
            </a:r>
            <a:r>
              <a:t>的简化应用的设计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UDP</a:t>
            </a:r>
            <a:r>
              <a:t>的封包格式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261870"/>
            <a:ext cx="6004560" cy="33401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2000250" y="5713095"/>
            <a:ext cx="2350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UDP的报文格式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占位符 3"/>
          <p:cNvSpPr>
            <a:spLocks noGrp="1"/>
          </p:cNvSpPr>
          <p:nvPr/>
        </p:nvSpPr>
        <p:spPr>
          <a:xfrm>
            <a:off x="5716270" y="2009140"/>
            <a:ext cx="5680075" cy="417449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300">
                <a:solidFill>
                  <a:schemeClr val="tx1"/>
                </a:solidFill>
              </a:rPr>
              <a:t>Source Port：源端口号</a:t>
            </a:r>
            <a:endParaRPr sz="2300">
              <a:solidFill>
                <a:schemeClr val="tx1"/>
              </a:solidFill>
            </a:endParaRPr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300" b="1">
                <a:solidFill>
                  <a:schemeClr val="accent5">
                    <a:lumMod val="75000"/>
                  </a:schemeClr>
                </a:solidFill>
              </a:rPr>
              <a:t>Destination Port</a:t>
            </a:r>
            <a:r>
              <a:rPr sz="2300" b="1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sz="2300" b="1">
                <a:solidFill>
                  <a:schemeClr val="accent5">
                    <a:lumMod val="75000"/>
                  </a:schemeClr>
                </a:solidFill>
              </a:rPr>
              <a:t>目标端口号。</a:t>
            </a:r>
            <a:endParaRPr lang="en-US" altLang="zh-CN" sz="2300" b="1">
              <a:solidFill>
                <a:schemeClr val="accent5">
                  <a:lumMod val="75000"/>
                </a:schemeClr>
              </a:solidFill>
            </a:endParaRPr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300"/>
              <a:t>Length：消息体长度</a:t>
            </a:r>
            <a:endParaRPr sz="2300"/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300"/>
              <a:t>Checksum：检查封包是否出错</a:t>
            </a:r>
            <a:endParaRPr sz="2300"/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300"/>
              <a:t>Data octets：一个字节一个字节的数据。Octet是8位。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U</a:t>
            </a:r>
            <a:r>
              <a:t>DP vs TCP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PA_组合 10"/>
          <p:cNvGrpSpPr/>
          <p:nvPr>
            <p:custDataLst>
              <p:tags r:id="rId1"/>
            </p:custDataLst>
          </p:nvPr>
        </p:nvGrpSpPr>
        <p:grpSpPr>
          <a:xfrm>
            <a:off x="6069330" y="1551940"/>
            <a:ext cx="4351655" cy="3754120"/>
            <a:chOff x="6099752" y="2637691"/>
            <a:chExt cx="4351395" cy="2954216"/>
          </a:xfrm>
        </p:grpSpPr>
        <p:sp>
          <p:nvSpPr>
            <p:cNvPr id="26" name="等腰三角形 25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8631138" y="3771897"/>
              <a:ext cx="2954215" cy="685803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3"/>
              </p:custDataLst>
            </p:nvPr>
          </p:nvSpPr>
          <p:spPr>
            <a:xfrm flipH="1">
              <a:off x="6099752" y="2637692"/>
              <a:ext cx="3665592" cy="295421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1717675" y="1551940"/>
            <a:ext cx="4351655" cy="3754120"/>
            <a:chOff x="1756035" y="2637691"/>
            <a:chExt cx="4351395" cy="2954216"/>
          </a:xfrm>
        </p:grpSpPr>
        <p:sp>
          <p:nvSpPr>
            <p:cNvPr id="7" name="等腰三角形 6"/>
            <p:cNvSpPr/>
            <p:nvPr>
              <p:custDataLst>
                <p:tags r:id="rId5"/>
              </p:custDataLst>
            </p:nvPr>
          </p:nvSpPr>
          <p:spPr>
            <a:xfrm rot="16200000">
              <a:off x="621829" y="3771897"/>
              <a:ext cx="2954215" cy="68580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2441838" y="2637692"/>
              <a:ext cx="3665592" cy="29542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UDP</a:t>
            </a:r>
            <a:r>
              <a:t>和</a:t>
            </a:r>
            <a:r>
              <a:rPr lang="en-US" altLang="zh-CN"/>
              <a:t>TCP</a:t>
            </a:r>
            <a:r>
              <a:t>的区别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143000" y="2809240"/>
            <a:ext cx="9144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10056495" y="2835275"/>
            <a:ext cx="914400" cy="9144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96975" y="3062605"/>
            <a:ext cx="82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UDP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27615" y="306260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TCP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12715" y="1863725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本质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58025" y="19227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提供可靠的网络传输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49170" y="192278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提供报文交换，简化协议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212715" y="2508250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可靠性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58025" y="25673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7970" y="25673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不可靠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212715" y="3140075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顺序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58025" y="31991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有序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06570" y="31991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无序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212715" y="3830955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负载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58025" y="38900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负载大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77970" y="38900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负载小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12715" y="4505960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广播场景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06570" y="45650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合适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58025" y="45650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不合适，代价大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54 0.00069 L 4.16667E-6 1.11022E-16 " pathEditMode="relative" ptsTypes="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-0.00069 L -0.00092 1.11022E-16 " pathEditMode="relative" ptsTypes="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9" grpId="0"/>
      <p:bldP spid="29" grpId="1"/>
      <p:bldP spid="28" grpId="0"/>
      <p:bldP spid="28" grpId="1"/>
      <p:bldP spid="34" grpId="0" animBg="1"/>
      <p:bldP spid="34" grpId="1" animBg="1"/>
      <p:bldP spid="36" grpId="0"/>
      <p:bldP spid="36" grpId="1"/>
      <p:bldP spid="35" grpId="0"/>
      <p:bldP spid="35" grpId="1"/>
      <p:bldP spid="37" grpId="0" animBg="1"/>
      <p:bldP spid="37" grpId="1" animBg="1"/>
      <p:bldP spid="40" grpId="0"/>
      <p:bldP spid="40" grpId="1"/>
      <p:bldP spid="39" grpId="0"/>
      <p:bldP spid="39" grpId="1"/>
      <p:bldP spid="41" grpId="0" animBg="1"/>
      <p:bldP spid="41" grpId="1" animBg="1"/>
      <p:bldP spid="43" grpId="0"/>
      <p:bldP spid="43" grpId="1"/>
      <p:bldP spid="42" grpId="0"/>
      <p:bldP spid="42" grpId="1"/>
      <p:bldP spid="44" grpId="0" animBg="1"/>
      <p:bldP spid="44" grpId="1" animBg="1"/>
      <p:bldP spid="46" grpId="0"/>
      <p:bldP spid="46" grpId="1"/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 lang="en-US" altLang="zh-CN">
                <a:sym typeface="+mn-ea"/>
              </a:rPr>
              <a:t>聊</a:t>
            </a:r>
            <a:r>
              <a:rPr>
                <a:sym typeface="+mn-ea"/>
              </a:rPr>
              <a:t>天室场景分析</a:t>
            </a:r>
            <a:endParaRPr>
              <a:sym typeface="+mn-ea"/>
            </a:endParaRPr>
          </a:p>
        </p:txBody>
      </p:sp>
      <p:sp>
        <p:nvSpPr>
          <p:cNvPr id="7" name="文本"/>
          <p:cNvSpPr/>
          <p:nvPr/>
        </p:nvSpPr>
        <p:spPr>
          <a:xfrm>
            <a:off x="8129685" y="4936318"/>
            <a:ext cx="8559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 spc="250" dirty="0">
                <a:solidFill>
                  <a:schemeClr val="bg1"/>
                </a:solidFill>
                <a:effectLst/>
                <a:latin typeface="+mj-ea"/>
                <a:ea typeface="+mj-ea"/>
              </a:rPr>
              <a:t>乱序</a:t>
            </a:r>
            <a:endParaRPr lang="zh-CN" altLang="en-US" sz="2400" b="1" spc="25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06500" y="1449070"/>
            <a:ext cx="1745615" cy="1745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08095" y="1998980"/>
            <a:ext cx="680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聊天室是否适合</a:t>
            </a:r>
            <a:r>
              <a:rPr lang="en-US" altLang="zh-CN" sz="3600"/>
              <a:t>UDP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2242185" y="4617085"/>
            <a:ext cx="9007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不合适，聊天室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并发高但流量不大，</a:t>
            </a:r>
            <a:r>
              <a:rPr lang="zh-CN" altLang="en-US" sz="3600">
                <a:solidFill>
                  <a:schemeClr val="tx1"/>
                </a:solidFill>
              </a:rPr>
              <a:t>依赖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可靠性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图片 1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5710" y="4482465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10" grpId="0"/>
      <p:bldP spid="7" grpId="1"/>
      <p:bldP spid="10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PA" val="v4.0.0"/>
  <p:tag name="KSO_WM_TAG_VERSION" val="1.0"/>
  <p:tag name="KSO_WM_BEAUTIFY_FLAG" val="#wm#"/>
  <p:tag name="KSO_WM_UNIT_TYPE" val="i"/>
  <p:tag name="KSO_WM_UNIT_ID" val="diagram20175999_1*i*8"/>
  <p:tag name="KSO_WM_TEMPLATE_CATEGORY" val="diagram"/>
  <p:tag name="KSO_WM_TEMPLATE_INDEX" val="20175999"/>
  <p:tag name="KSO_WM_UNIT_INDEX" val="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2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1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1"/>
</p:tagLst>
</file>

<file path=ppt/tags/tag53.xml><?xml version="1.0" encoding="utf-8"?>
<p:tagLst xmlns:p="http://schemas.openxmlformats.org/presentationml/2006/main">
  <p:tag name="PA" val="v4.0.0"/>
  <p:tag name="KSO_WM_TAG_VERSION" val="1.0"/>
  <p:tag name="KSO_WM_BEAUTIFY_FLAG" val="#wm#"/>
  <p:tag name="KSO_WM_UNIT_TYPE" val="i"/>
  <p:tag name="KSO_WM_UNIT_ID" val="diagram20175999_1*i*1"/>
  <p:tag name="KSO_WM_TEMPLATE_CATEGORY" val="diagram"/>
  <p:tag name="KSO_WM_TEMPLATE_INDEX" val="20175999"/>
  <p:tag name="KSO_WM_UNIT_INDEX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4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3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6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6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5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5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演示</Application>
  <PresentationFormat>宽屏</PresentationFormat>
  <Paragraphs>91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SSS                           ～</cp:lastModifiedBy>
  <cp:revision>202</cp:revision>
  <dcterms:created xsi:type="dcterms:W3CDTF">2019-06-19T02:08:00Z</dcterms:created>
  <dcterms:modified xsi:type="dcterms:W3CDTF">2022-04-09T09:04:20Z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57EC940CF237443F8554B85CF7326E81</vt:lpwstr>
  </property>
</Properties>
</file>