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25"/>
  </p:notesMasterIdLst>
  <p:handoutMasterIdLst>
    <p:handoutMasterId r:id="rId26"/>
  </p:handoutMasterIdLst>
  <p:sldIdLst>
    <p:sldId id="497" r:id="rId4"/>
    <p:sldId id="498" r:id="rId5"/>
    <p:sldId id="617" r:id="rId6"/>
    <p:sldId id="653" r:id="rId7"/>
    <p:sldId id="654" r:id="rId8"/>
    <p:sldId id="655" r:id="rId9"/>
    <p:sldId id="656" r:id="rId10"/>
    <p:sldId id="657" r:id="rId11"/>
    <p:sldId id="658" r:id="rId12"/>
    <p:sldId id="659" r:id="rId13"/>
    <p:sldId id="660" r:id="rId14"/>
    <p:sldId id="661" r:id="rId15"/>
    <p:sldId id="662" r:id="rId16"/>
    <p:sldId id="663" r:id="rId17"/>
    <p:sldId id="664" r:id="rId18"/>
    <p:sldId id="665" r:id="rId19"/>
    <p:sldId id="666" r:id="rId20"/>
    <p:sldId id="667" r:id="rId21"/>
    <p:sldId id="668" r:id="rId22"/>
    <p:sldId id="669" r:id="rId23"/>
    <p:sldId id="67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26E4B"/>
    <a:srgbClr val="6096E6"/>
    <a:srgbClr val="696B73"/>
    <a:srgbClr val="7E7E7E"/>
    <a:srgbClr val="637693"/>
    <a:srgbClr val="92D050"/>
    <a:srgbClr val="595959"/>
    <a:srgbClr val="0198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howGuides="1">
      <p:cViewPr varScale="1">
        <p:scale>
          <a:sx n="99" d="100"/>
          <a:sy n="99" d="100"/>
        </p:scale>
        <p:origin x="84" y="582"/>
      </p:cViewPr>
      <p:guideLst>
        <p:guide orient="horz" pos="1867"/>
        <p:guide pos="47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54735" y="2345055"/>
            <a:ext cx="10065385" cy="12687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  <p:custDataLst>
              <p:tags r:id="rId3"/>
            </p:custDataLst>
          </p:nvPr>
        </p:nvSpPr>
        <p:spPr>
          <a:xfrm>
            <a:off x="3204845" y="3892550"/>
            <a:ext cx="5765165" cy="70104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4800" b="1" baseline="300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798945" y="1258570"/>
            <a:ext cx="50577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0385" lvl="0" indent="-54038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48615" y="1259205"/>
            <a:ext cx="50196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6575" lvl="0" indent="-53657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18770" y="1266190"/>
            <a:ext cx="5053965" cy="43135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800215" y="1266190"/>
            <a:ext cx="5039360" cy="431292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8005" lvl="0" indent="-54800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80021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25120" y="1264285"/>
            <a:ext cx="504761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2765" lvl="0" indent="-53276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56552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565525" y="567690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云形 1"/>
          <p:cNvSpPr/>
          <p:nvPr userDrawn="1"/>
        </p:nvSpPr>
        <p:spPr>
          <a:xfrm>
            <a:off x="457200" y="1264285"/>
            <a:ext cx="2196465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云形 3"/>
          <p:cNvSpPr/>
          <p:nvPr userDrawn="1"/>
        </p:nvSpPr>
        <p:spPr>
          <a:xfrm rot="1020000">
            <a:off x="9492615" y="2066290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云形 4"/>
          <p:cNvSpPr/>
          <p:nvPr userDrawn="1"/>
        </p:nvSpPr>
        <p:spPr>
          <a:xfrm rot="21060000">
            <a:off x="654685" y="4119245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2" idx="0"/>
          </p:cNvCxnSpPr>
          <p:nvPr userDrawn="1"/>
        </p:nvCxnSpPr>
        <p:spPr>
          <a:xfrm flipH="1" flipV="1">
            <a:off x="2651760" y="1939290"/>
            <a:ext cx="939165" cy="33210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 userDrawn="1"/>
        </p:nvCxnSpPr>
        <p:spPr>
          <a:xfrm flipH="1">
            <a:off x="2836545" y="4356100"/>
            <a:ext cx="739775" cy="26606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3"/>
          </p:cNvCxnSpPr>
          <p:nvPr userDrawn="1"/>
        </p:nvCxnSpPr>
        <p:spPr>
          <a:xfrm flipH="1">
            <a:off x="8625840" y="2421890"/>
            <a:ext cx="921385" cy="1007110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51815" lvl="0" indent="-55181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>
            <p:custDataLst>
              <p:tags r:id="rId2"/>
            </p:custDataLst>
          </p:nvPr>
        </p:nvSpPr>
        <p:spPr>
          <a:xfrm>
            <a:off x="392431" y="111506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p>
            <a:pPr algn="r"/>
            <a:r>
              <a:rPr lang="zh-CN" altLang="en-US" sz="4400" b="1" spc="300" dirty="0">
                <a:solidFill>
                  <a:srgbClr val="7DA7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rgbClr val="7DA7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3"/>
            </p:custDataLst>
          </p:nvPr>
        </p:nvSpPr>
        <p:spPr>
          <a:xfrm>
            <a:off x="392430" y="188341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 userDrawn="1">
            <p:custDataLst>
              <p:tags r:id="rId4"/>
            </p:custDataLst>
          </p:nvPr>
        </p:nvSpPr>
        <p:spPr>
          <a:xfrm>
            <a:off x="2402840" y="123698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5"/>
            </p:custDataLst>
          </p:nvPr>
        </p:nvSpPr>
        <p:spPr>
          <a:xfrm>
            <a:off x="5389245" y="777240"/>
            <a:ext cx="6461760" cy="5079365"/>
          </a:xfrm>
        </p:spPr>
        <p:txBody>
          <a:bodyPr vert="horz" lIns="90000" tIns="46800" rIns="90000" bIns="46800" rtlCol="0">
            <a:normAutofit/>
          </a:bodyPr>
          <a:lstStyle>
            <a:lvl1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4608195" y="869950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5105400" y="617855"/>
            <a:ext cx="6813550" cy="575373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67030" y="15544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7614285" y="869315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637540" y="869315"/>
            <a:ext cx="6559550" cy="544639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7787005" y="14655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half" idx="13"/>
            <p:custDataLst>
              <p:tags r:id="rId2"/>
            </p:custDataLst>
          </p:nvPr>
        </p:nvSpPr>
        <p:spPr>
          <a:xfrm>
            <a:off x="2947035" y="3020060"/>
            <a:ext cx="6297295" cy="78676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菱形 1"/>
          <p:cNvSpPr/>
          <p:nvPr userDrawn="1"/>
        </p:nvSpPr>
        <p:spPr>
          <a:xfrm>
            <a:off x="2327910" y="3267075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12000" y="3420000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9684955" y="3406665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菱形 3"/>
          <p:cNvSpPr/>
          <p:nvPr userDrawn="1"/>
        </p:nvSpPr>
        <p:spPr>
          <a:xfrm>
            <a:off x="9521825" y="325120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309880" y="1267460"/>
            <a:ext cx="5554980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</a:t>
            </a:r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3" hasCustomPrompt="1"/>
            <p:custDataLst>
              <p:tags r:id="rId3"/>
            </p:custDataLst>
          </p:nvPr>
        </p:nvSpPr>
        <p:spPr>
          <a:xfrm>
            <a:off x="6409055" y="1267460"/>
            <a:ext cx="5445125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21310" y="3432810"/>
            <a:ext cx="2894965" cy="216535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3"/>
            </p:custDataLst>
          </p:nvPr>
        </p:nvSpPr>
        <p:spPr>
          <a:xfrm>
            <a:off x="4647565" y="3432810"/>
            <a:ext cx="287718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4"/>
            </p:custDataLst>
          </p:nvPr>
        </p:nvSpPr>
        <p:spPr>
          <a:xfrm>
            <a:off x="8956040" y="3432810"/>
            <a:ext cx="289369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5"/>
            </p:custDataLst>
          </p:nvPr>
        </p:nvSpPr>
        <p:spPr>
          <a:xfrm>
            <a:off x="321310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6"/>
            </p:custDataLst>
          </p:nvPr>
        </p:nvSpPr>
        <p:spPr>
          <a:xfrm>
            <a:off x="464883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7"/>
            </p:custDataLst>
          </p:nvPr>
        </p:nvSpPr>
        <p:spPr>
          <a:xfrm>
            <a:off x="8956675" y="5779770"/>
            <a:ext cx="2893060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1" hasCustomPrompt="1"/>
            <p:custDataLst>
              <p:tags r:id="rId8"/>
            </p:custDataLst>
          </p:nvPr>
        </p:nvSpPr>
        <p:spPr>
          <a:xfrm>
            <a:off x="321310" y="1271905"/>
            <a:ext cx="11529060" cy="2160905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tabLst>
                <a:tab pos="537210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5465" lvl="0" indent="-545465"/>
            <a:r>
              <a:rPr dirty="0">
                <a:sym typeface="+mn-ea"/>
              </a:rPr>
              <a:t>单击添加文本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9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20040" y="1259205"/>
            <a:ext cx="5037455" cy="43414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799580" y="1259840"/>
            <a:ext cx="5057140" cy="434086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3" hasCustomPrompt="1"/>
            <p:custDataLst>
              <p:tags r:id="rId5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2" hasCustomPrompt="1"/>
            <p:custDataLst>
              <p:tags r:id="rId6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tags" Target="../tags/tag17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47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1" descr="360截图17140304771059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  <p:bldLst>
      <p:bldP spid="7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29920" indent="-62992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92810" indent="-4349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67460" indent="-35242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27505" indent="-29273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4418330" y="61341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0" y="769620"/>
            <a:ext cx="4637405" cy="12700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 userDrawn="1">
            <p:custDataLst>
              <p:tags r:id="rId10"/>
            </p:custDataLst>
          </p:nvPr>
        </p:nvSpPr>
        <p:spPr>
          <a:xfrm>
            <a:off x="122555" y="132715"/>
            <a:ext cx="5973445" cy="6362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 algn="l"/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15315" indent="-615315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tabLst>
          <a:tab pos="626745" algn="l"/>
        </a:tabLst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00430" indent="-44069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59840" indent="-3587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协议入门</a:t>
            </a:r>
            <a:r>
              <a:rPr lang="en-US" altLang="zh-CN"/>
              <a:t>(</a:t>
            </a:r>
            <a:r>
              <a:rPr lang="zh-CN" altLang="en-US"/>
              <a:t>中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" name="文本占位符 10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zh-CN" altLang="en-US"/>
              <a:t>主讲人：林䭽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Referer</a:t>
            </a:r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36345"/>
            <a:ext cx="11122660" cy="23177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655" indent="-541655">
              <a:buFont typeface="Wingdings" panose="05000000000000000000" charset="0"/>
              <a:buChar char="l"/>
            </a:pP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告诉服务端打开当前页面的</a:t>
            </a:r>
            <a:r>
              <a:rPr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上一张页面的URL</a:t>
            </a:r>
            <a:endParaRPr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1655" indent="-541655">
              <a:buFont typeface="Wingdings" panose="05000000000000000000" charset="0"/>
              <a:buChar char="l"/>
            </a:pPr>
            <a:r>
              <a:rPr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非浏览器环境有时候不发送Referer（或者虚拟Referer,通常是爬虫)</a:t>
            </a:r>
            <a:endParaRPr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1655" indent="-541655">
              <a:buFont typeface="Wingdings" panose="05000000000000000000" charset="0"/>
              <a:buChar char="l"/>
            </a:pPr>
            <a:r>
              <a:rPr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常用于用户行为分析</a:t>
            </a:r>
            <a:endParaRPr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8725" y="3749040"/>
            <a:ext cx="7355840" cy="1287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Connection</a:t>
            </a:r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36345"/>
            <a:ext cx="11122660" cy="23177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charset="0"/>
              <a:buNone/>
            </a:pPr>
            <a:r>
              <a:rPr>
                <a:sym typeface="+mn-ea"/>
              </a:rPr>
              <a:t>Connection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：决定HTTP连接（不是TCP连接）是否在当前事务完成后关闭。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2818130"/>
            <a:ext cx="4800600" cy="22555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99300" y="2929890"/>
            <a:ext cx="44253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Http1.0 默认是 close</a:t>
            </a:r>
            <a:endParaRPr lang="zh-CN" altLang="en-US" sz="2400"/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Http1.1 后默认是 keep-alive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HTTP的方法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HTTP的方法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1310" y="1256665"/>
            <a:ext cx="111836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：从服务器获取资源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POST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：在服务器创建资源（多次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POST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，会创建不同的资源）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：在服务器修改资源（也可以创建资源，一般会带上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POST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的区别：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具有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幂等性，即对于同一个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，每次修改的是同一份资源）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DELETE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：在服务器删除资源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OPTION ：跨域部分讲解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TRACE ：用于显示调试信息 多数网站不支持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CONNECT： 代理部分讲解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PATCH ：对资源进行部分更新(极少用)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状态码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1310" y="1256665"/>
            <a:ext cx="62617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1xx：提供信息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 continue 101 切换协议(switch protocol)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2xx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3xx：重定向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4xx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客户端错误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5xx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服务端错误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3330" y="1256665"/>
            <a:ext cx="5021580" cy="1958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2xx状态码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1310" y="1256665"/>
            <a:ext cx="108458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 – OK 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 – Created 已创建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 – Accepted 已接收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203 – Non-Authoritative Information 非权威内容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204 – No Content 没有内容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205 – Reset Content 重置内容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206 – Partial Content 服务器下发了部分内容(range header)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3xx状态码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1310" y="1256665"/>
            <a:ext cx="108458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300 – Multiple Choices 用户请求了多个选项的资源（返回选项列表）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301 – Moved Permanently 永久转移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302 – Found 资源被找到（以前是临时转移）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303 – See Other 可以使用GET方法在另一个URL找到资源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304 – Not Modified 没有修改（缓存部分特别说明）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305 – Use Proxy 需要代理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307 – Temporary Redirect 临时重定向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308 – Permanent Redirect 永久重定向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301和308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1310" y="1256665"/>
            <a:ext cx="108458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共同点 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04570" lvl="1" indent="-54737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资源被永久移动到新的地址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差异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04570" lvl="1" indent="-54737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客户端收到308请求后，延用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旧的method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(POST/GET/PUT)到新地址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04570" lvl="1" indent="-54737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客户端收到301请求后，通常用户会向新地址发起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302/303/307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1310" y="1256665"/>
            <a:ext cx="108458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共同点 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04570" lvl="1" indent="-54737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临时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放到新地址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差异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04570" lvl="1" indent="-54737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302是http1.0提出的，最早叫做Moved Temporarily； 很多浏览器实现的时候没有遵照标准，把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所有请求都重定向为GET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04570" lvl="1" indent="-54737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1999年标准委员会增加了303和307，并将302重新定义为Found。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04570" lvl="1" indent="-54737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303告诉客户端使用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GET方法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重定向资源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04570" lvl="1" indent="-54737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307告诉客户端使用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原请求的method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重定向资源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4xx状态码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1310" y="1256665"/>
            <a:ext cx="108458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400 – Bad Request 请求格式错误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401 – Unauthorized 没有授权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402 – Payment Required 请先付费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403 – Forbidden 禁止访问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404 – Not Found 没有找到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405 – Method Not Allowed 方法不被允许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406 – Not Acceptable 服务端可以提供的内容和客户端期待的不一样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1310" y="5680710"/>
            <a:ext cx="99701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注：多数服务端开发已经不遵循状态码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请求头和返回头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5xx状态码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1310" y="1256665"/>
            <a:ext cx="108458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500 – Internal Server Error(内部服务器错误)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501 – Not Implemented（没有实现)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502 – Bad Gateway(网关错误)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503 – Service Unavailable(服务不可用)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504 – Gateway Timeout(网关超时)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505 – HTTP Version Not Supported（版本不支持)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1310" y="5680710"/>
            <a:ext cx="99701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注：多数服务端开发已经不遵循状态码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总结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941705" y="2715260"/>
            <a:ext cx="10088880" cy="1570355"/>
          </a:xfrm>
        </p:spPr>
        <p:txBody>
          <a:bodyPr/>
          <a:p>
            <a:pPr marL="0" indent="0">
              <a:buNone/>
            </a:pPr>
            <a:r>
              <a:rPr lang="zh-CN" altLang="en-US"/>
              <a:t>HTTP协议通过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请求头</a:t>
            </a:r>
            <a:r>
              <a:rPr lang="zh-CN" altLang="en-US"/>
              <a:t>和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返回头</a:t>
            </a:r>
            <a:r>
              <a:rPr lang="zh-CN" altLang="en-US"/>
              <a:t>控制协议工作。无论是请求头还是返回头都是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Key/Value</a:t>
            </a:r>
            <a:r>
              <a:rPr lang="zh-CN" altLang="en-US"/>
              <a:t>的形式。 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DNS</a:t>
            </a:r>
            <a:r>
              <a:t>概述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常见头部介绍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Content-Length</a:t>
            </a:r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38885"/>
            <a:ext cx="10088880" cy="77724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Content-Length：发送/接收Body内容的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字节</a:t>
            </a:r>
            <a:r>
              <a:rPr lang="zh-CN" altLang="en-US"/>
              <a:t>数。 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2162175"/>
            <a:ext cx="5641340" cy="36042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162175"/>
            <a:ext cx="5131435" cy="3373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User-Agent</a:t>
            </a:r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36345"/>
            <a:ext cx="11122660" cy="113157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sym typeface="+mn-ea"/>
              </a:rPr>
              <a:t>User-Agent</a:t>
            </a:r>
            <a:r>
              <a:rPr lang="zh-CN" altLang="en-US"/>
              <a:t>：这个字段可以帮助统计客户端用了什么浏览器、操作系统等 </a:t>
            </a:r>
            <a:endParaRPr lang="zh-CN" altLang="en-US" i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3855085"/>
            <a:ext cx="11122660" cy="12242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2590" y="2392045"/>
            <a:ext cx="3655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例子：使用</a:t>
            </a:r>
            <a:r>
              <a:rPr lang="en-US" altLang="zh-CN" sz="2400"/>
              <a:t>chrome</a:t>
            </a:r>
            <a:r>
              <a:rPr lang="zh-CN" altLang="en-US" sz="2400"/>
              <a:t>浏览器</a:t>
            </a:r>
            <a:endParaRPr lang="zh-CN" altLang="en-US" sz="2400"/>
          </a:p>
        </p:txBody>
      </p:sp>
      <p:cxnSp>
        <p:nvCxnSpPr>
          <p:cNvPr id="13" name="直接连接符 12"/>
          <p:cNvCxnSpPr/>
          <p:nvPr/>
        </p:nvCxnSpPr>
        <p:spPr>
          <a:xfrm>
            <a:off x="2618740" y="4580890"/>
            <a:ext cx="1584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191385" y="339471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rgbClr val="6096E6"/>
                </a:solidFill>
              </a:rPr>
              <a:t>通用标记符号</a:t>
            </a:r>
            <a:endParaRPr lang="zh-CN" altLang="en-US" sz="2400">
              <a:solidFill>
                <a:srgbClr val="6096E6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561840" y="4580890"/>
            <a:ext cx="3909695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815965" y="339471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accent3">
                    <a:lumMod val="50000"/>
                  </a:schemeClr>
                </a:solidFill>
              </a:rPr>
              <a:t>操作系统</a:t>
            </a:r>
            <a:endParaRPr lang="zh-CN" altLang="en-US" sz="240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8759825" y="4662805"/>
            <a:ext cx="251968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420225" y="340487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rgbClr val="7030A0"/>
                </a:solidFill>
              </a:rPr>
              <a:t>引擎版本</a:t>
            </a:r>
            <a:endParaRPr lang="zh-CN" altLang="en-US" sz="2400">
              <a:solidFill>
                <a:srgbClr val="7030A0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843280" y="5085080"/>
            <a:ext cx="3143885" cy="57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203065" y="5085080"/>
            <a:ext cx="4844415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885180" y="532384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accent4">
                    <a:lumMod val="50000"/>
                  </a:schemeClr>
                </a:solidFill>
              </a:rPr>
              <a:t>浏览器版本</a:t>
            </a:r>
            <a:endParaRPr lang="zh-CN" altLang="en-US" sz="240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4" grpId="0"/>
      <p:bldP spid="14" grpId="1"/>
      <p:bldP spid="16" grpId="0"/>
      <p:bldP spid="16" grpId="1"/>
      <p:bldP spid="18" grpId="0"/>
      <p:bldP spid="18" grpId="1"/>
      <p:bldP spid="21" grpId="0"/>
      <p:bldP spid="2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Content-Type</a:t>
            </a:r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36345"/>
            <a:ext cx="11122660" cy="118237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sym typeface="+mn-ea"/>
              </a:rPr>
              <a:t>Content-Type</a:t>
            </a:r>
            <a:r>
              <a:t>：请求的时候，告知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服务端</a:t>
            </a:r>
            <a:r>
              <a:t>数据的媒体类（MediaType/MIME Type)。返回的时候告知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客户端</a:t>
            </a:r>
            <a:r>
              <a:t>，数据的媒体类型。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3070225"/>
            <a:ext cx="5730240" cy="29489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37375" y="2755265"/>
            <a:ext cx="45974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text/html：HTML格式</a:t>
            </a:r>
            <a:endParaRPr lang="zh-CN" altLang="en-US" sz="2400"/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text/css：</a:t>
            </a:r>
            <a:r>
              <a:rPr lang="en-US" altLang="zh-CN" sz="2400"/>
              <a:t>css</a:t>
            </a:r>
            <a:r>
              <a:rPr lang="zh-CN" altLang="en-US" sz="2400"/>
              <a:t>文本</a:t>
            </a:r>
            <a:endParaRPr lang="zh-CN" altLang="en-US" sz="2400"/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application/json： JSON数据格式</a:t>
            </a:r>
            <a:endParaRPr lang="zh-CN" altLang="en-US" sz="2400"/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image/jpeg：jpg图片格式</a:t>
            </a:r>
            <a:endParaRPr lang="zh-CN" altLang="en-US" sz="2400"/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/>
              <a:t>text/plain：纯文本格式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Origin</a:t>
            </a:r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36345"/>
            <a:ext cx="11122660" cy="118237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Origin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：描述请求</a:t>
            </a:r>
            <a:r>
              <a:rPr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来源地址</a:t>
            </a:r>
            <a:endParaRPr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" y="3379470"/>
            <a:ext cx="6150610" cy="22790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1310" y="2418715"/>
            <a:ext cx="3655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例子：登录哔哩哔哩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7160260" y="2879090"/>
            <a:ext cx="42837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例如：scheme://host:port</a:t>
            </a:r>
            <a:endParaRPr lang="zh-CN" altLang="en-US" sz="2400"/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不含路径</a:t>
            </a:r>
            <a:endParaRPr lang="zh-CN" altLang="en-US" sz="2400"/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可以是null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Accept</a:t>
            </a:r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36345"/>
            <a:ext cx="11122660" cy="118237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Accept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：是HTTP协议协商能力的体现，用于建议服务端</a:t>
            </a:r>
            <a:r>
              <a:rPr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返回何种媒体类型(MIME Type)</a:t>
            </a:r>
            <a:endParaRPr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1310" y="2900045"/>
            <a:ext cx="108864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*/*代表所有类型(默认)</a:t>
            </a:r>
            <a:endParaRPr lang="zh-CN" altLang="en-US" sz="2400"/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多个类型用逗号隔开例如：text/html, application/json</a:t>
            </a:r>
            <a:endParaRPr lang="zh-CN" altLang="en-US" sz="2400"/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Accept-Encoding：建议服务端发送哪种编码（压缩算法）</a:t>
            </a:r>
            <a:endParaRPr lang="zh-CN" altLang="en-US" sz="2400"/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deflate, gzip;q=1.0, *;q=0.5</a:t>
            </a:r>
            <a:endParaRPr lang="zh-CN" altLang="en-US" sz="2400"/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Accept-Language：建议服务端传递哪种语言</a:t>
            </a:r>
            <a:endParaRPr lang="zh-CN" altLang="en-US" sz="2400"/>
          </a:p>
          <a:p>
            <a:pPr marL="547370" indent="-54737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Accept-Language：fr-CH, fr;q=0.9, en;q=0.8, de;q=0.7, *;q=0.5</a:t>
            </a:r>
            <a:endParaRPr lang="zh-CN" altLang="en-US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5090" y="1947545"/>
            <a:ext cx="6042660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子项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2294</Words>
  <Application>WPS 演示</Application>
  <PresentationFormat>宽屏</PresentationFormat>
  <Paragraphs>163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1_目录子项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SSS                           ～</cp:lastModifiedBy>
  <cp:revision>203</cp:revision>
  <dcterms:created xsi:type="dcterms:W3CDTF">2019-06-19T02:08:00Z</dcterms:created>
  <dcterms:modified xsi:type="dcterms:W3CDTF">2022-04-10T02:37:28Z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2052-11.1.0.11566</vt:lpwstr>
  </property>
  <property fmtid="{D5CDD505-2E9C-101B-9397-08002B2CF9AE}" pid="3" name="ICV">
    <vt:lpwstr>0B34329FF1734CC698E12F3F9C69D193</vt:lpwstr>
  </property>
</Properties>
</file>