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4"/>
  </p:notesMasterIdLst>
  <p:handoutMasterIdLst>
    <p:handoutMasterId r:id="rId21"/>
  </p:handoutMasterIdLst>
  <p:sldIdLst>
    <p:sldId id="497" r:id="rId4"/>
    <p:sldId id="498" r:id="rId5"/>
    <p:sldId id="656" r:id="rId6"/>
    <p:sldId id="657" r:id="rId7"/>
    <p:sldId id="658" r:id="rId8"/>
    <p:sldId id="659" r:id="rId9"/>
    <p:sldId id="660" r:id="rId10"/>
    <p:sldId id="661" r:id="rId11"/>
    <p:sldId id="663" r:id="rId12"/>
    <p:sldId id="664" r:id="rId13"/>
    <p:sldId id="653" r:id="rId15"/>
    <p:sldId id="665" r:id="rId16"/>
    <p:sldId id="666" r:id="rId17"/>
    <p:sldId id="667" r:id="rId18"/>
    <p:sldId id="668" r:id="rId19"/>
    <p:sldId id="65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SSS" initials="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4520"/>
    <a:srgbClr val="FFFFFF"/>
    <a:srgbClr val="5B9BD5"/>
    <a:srgbClr val="226E4B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71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10T11:17:01.433" idx="2">
    <p:pos x="10" y="10"/>
    <p:text>若只需要验证原文是否被篡改，则可以只对摘要进行加密，原文不用加密。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10T11:15:57.524" idx="1">
    <p:pos x="10" y="10"/>
    <p:text>1. 摘要算法是公开的，也不存在秘钥。
2. 对于相同的原文，得到的摘要是完全一致的。
3. 生成的摘要几乎不会相同。
4. 常见的摘要算法：md5、sha1。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 userDrawn="1"/>
        </p:nvSpPr>
        <p:spPr>
          <a:xfrm>
            <a:off x="2699339" y="163603"/>
            <a:ext cx="6793322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zh-CN" sz="3600" spc="600" dirty="0">
                <a:ln w="9525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时间轴流程图</a:t>
            </a:r>
            <a:endParaRPr lang="zh-CN" altLang="zh-CN" sz="3600" spc="600" dirty="0">
              <a:ln w="9525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4755954" y="1001987"/>
            <a:ext cx="2680091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070" spc="600" dirty="0">
                <a:ln w="9525">
                  <a:solidFill>
                    <a:schemeClr val="tx1">
                      <a:alpha val="65000"/>
                    </a:scheme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值得描述的小标题</a:t>
            </a:r>
            <a:endParaRPr lang="zh-CN" altLang="en-US" sz="1070" spc="600" dirty="0">
              <a:ln w="9525">
                <a:solidFill>
                  <a:schemeClr val="tx1">
                    <a:alpha val="65000"/>
                  </a:schemeClr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 rot="0">
            <a:off x="4107815" y="657543"/>
            <a:ext cx="3900170" cy="88900"/>
            <a:chOff x="4724680" y="666751"/>
            <a:chExt cx="3900177" cy="88900"/>
          </a:xfrm>
        </p:grpSpPr>
        <p:grpSp>
          <p:nvGrpSpPr>
            <p:cNvPr id="5" name="Group 7"/>
            <p:cNvGrpSpPr/>
            <p:nvPr/>
          </p:nvGrpSpPr>
          <p:grpSpPr>
            <a:xfrm>
              <a:off x="4724680" y="666751"/>
              <a:ext cx="370184" cy="88900"/>
              <a:chOff x="4861192" y="4159251"/>
              <a:chExt cx="370184" cy="88900"/>
            </a:xfrm>
          </p:grpSpPr>
          <p:cxnSp>
            <p:nvCxnSpPr>
              <p:cNvPr id="14" name="Straight Connector 11"/>
              <p:cNvCxnSpPr/>
              <p:nvPr/>
            </p:nvCxnSpPr>
            <p:spPr>
              <a:xfrm>
                <a:off x="4861192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2"/>
              <p:cNvSpPr/>
              <p:nvPr/>
            </p:nvSpPr>
            <p:spPr>
              <a:xfrm>
                <a:off x="5142476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 flipH="1">
              <a:off x="8254673" y="666751"/>
              <a:ext cx="370184" cy="88900"/>
              <a:chOff x="4678764" y="4159251"/>
              <a:chExt cx="370184" cy="88900"/>
            </a:xfrm>
          </p:grpSpPr>
          <p:cxnSp>
            <p:nvCxnSpPr>
              <p:cNvPr id="18" name="Straight Connector 9"/>
              <p:cNvCxnSpPr/>
              <p:nvPr/>
            </p:nvCxnSpPr>
            <p:spPr>
              <a:xfrm>
                <a:off x="4678764" y="4203700"/>
                <a:ext cx="246401" cy="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0"/>
              <p:cNvSpPr/>
              <p:nvPr/>
            </p:nvSpPr>
            <p:spPr>
              <a:xfrm>
                <a:off x="4960048" y="4159251"/>
                <a:ext cx="88900" cy="8890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600"/>
              </a:p>
            </p:txBody>
          </p:sp>
        </p:grp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1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6.svg"/><Relationship Id="rId7" Type="http://schemas.openxmlformats.org/officeDocument/2006/relationships/image" Target="../media/image9.png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9.svg"/><Relationship Id="rId3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上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场景举例2：数据传输</a:t>
            </a:r>
          </a:p>
        </p:txBody>
      </p:sp>
      <p:sp>
        <p:nvSpPr>
          <p:cNvPr id="3" name="矩形 2"/>
          <p:cNvSpPr/>
          <p:nvPr/>
        </p:nvSpPr>
        <p:spPr>
          <a:xfrm>
            <a:off x="1153795" y="3031490"/>
            <a:ext cx="22320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发送方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34960" y="3031490"/>
            <a:ext cx="22320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接收方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3" idx="3"/>
            <a:endCxn id="14" idx="1"/>
          </p:cNvCxnSpPr>
          <p:nvPr/>
        </p:nvCxnSpPr>
        <p:spPr>
          <a:xfrm>
            <a:off x="3385820" y="3463290"/>
            <a:ext cx="45491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75460" y="186055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摘要算法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8" name="对角圆角矩形 27"/>
          <p:cNvSpPr/>
          <p:nvPr/>
        </p:nvSpPr>
        <p:spPr>
          <a:xfrm>
            <a:off x="661670" y="2124075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0" name="图片 19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25140" y="1854200"/>
            <a:ext cx="1208405" cy="9144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232785" y="220980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右箭头 21"/>
          <p:cNvSpPr/>
          <p:nvPr/>
        </p:nvSpPr>
        <p:spPr>
          <a:xfrm>
            <a:off x="1915160" y="2308225"/>
            <a:ext cx="97091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02825" y="4067810"/>
            <a:ext cx="12192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033770" y="291528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6" name="对角圆角矩形 25"/>
          <p:cNvSpPr/>
          <p:nvPr/>
        </p:nvSpPr>
        <p:spPr>
          <a:xfrm>
            <a:off x="4441825" y="2829560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对角圆角矩形 26"/>
          <p:cNvSpPr/>
          <p:nvPr/>
        </p:nvSpPr>
        <p:spPr>
          <a:xfrm>
            <a:off x="7295515" y="4346575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8670290" y="4530725"/>
            <a:ext cx="97091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109835" y="4432300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531225" y="406781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摘要算法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32" name="图片 3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912985" y="4982210"/>
            <a:ext cx="1219200" cy="914400"/>
          </a:xfrm>
          <a:prstGeom prst="rect">
            <a:avLst/>
          </a:prstGeom>
        </p:spPr>
      </p:pic>
      <p:sp>
        <p:nvSpPr>
          <p:cNvPr id="33" name="对角圆角矩形 32"/>
          <p:cNvSpPr/>
          <p:nvPr/>
        </p:nvSpPr>
        <p:spPr>
          <a:xfrm>
            <a:off x="7303135" y="5220335"/>
            <a:ext cx="1113790" cy="5397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</a:rPr>
              <a:t>数据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8677910" y="5404485"/>
            <a:ext cx="97091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127615" y="530606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538845" y="494157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摘要算法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62650" y="4518025"/>
            <a:ext cx="113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数据一致：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758815" y="5306060"/>
            <a:ext cx="154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数据被篡改：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7" grpId="0"/>
      <p:bldP spid="28" grpId="0" animBg="1"/>
      <p:bldP spid="21" grpId="0"/>
      <p:bldP spid="22" grpId="0" animBg="1"/>
      <p:bldP spid="17" grpId="1"/>
      <p:bldP spid="28" grpId="1" animBg="1"/>
      <p:bldP spid="21" grpId="1"/>
      <p:bldP spid="22" grpId="1" animBg="1"/>
      <p:bldP spid="26" grpId="0" animBg="1"/>
      <p:bldP spid="25" grpId="0"/>
      <p:bldP spid="26" grpId="1" animBg="1"/>
      <p:bldP spid="25" grpId="1"/>
      <p:bldP spid="14" grpId="0" animBg="1"/>
      <p:bldP spid="14" grpId="1" animBg="1"/>
      <p:bldP spid="27" grpId="0" animBg="1"/>
      <p:bldP spid="29" grpId="0" animBg="1"/>
      <p:bldP spid="30" grpId="0"/>
      <p:bldP spid="31" grpId="0"/>
      <p:bldP spid="37" grpId="0"/>
      <p:bldP spid="27" grpId="1" animBg="1"/>
      <p:bldP spid="29" grpId="1" animBg="1"/>
      <p:bldP spid="30" grpId="1"/>
      <p:bldP spid="31" grpId="1"/>
      <p:bldP spid="37" grpId="1"/>
      <p:bldP spid="33" grpId="0" bldLvl="0" animBg="1"/>
      <p:bldP spid="34" grpId="0" bldLvl="0" animBg="1"/>
      <p:bldP spid="36" grpId="0"/>
      <p:bldP spid="38" grpId="0"/>
      <p:bldP spid="33" grpId="1" animBg="1"/>
      <p:bldP spid="34" grpId="1" animBg="1"/>
      <p:bldP spid="36" grpId="1"/>
      <p:bldP spid="38" grpId="1"/>
      <p:bldP spid="35" grpId="0"/>
      <p:bldP spid="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互联网信任体系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6" name="直接箭头连接符 65"/>
          <p:cNvCxnSpPr/>
          <p:nvPr/>
        </p:nvCxnSpPr>
        <p:spPr>
          <a:xfrm flipV="1">
            <a:off x="1860550" y="6086475"/>
            <a:ext cx="21793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1860550" y="5147945"/>
            <a:ext cx="21793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Alice和Bob私下签协议</a:t>
            </a:r>
          </a:p>
        </p:txBody>
      </p:sp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2670" y="1891665"/>
            <a:ext cx="914400" cy="914400"/>
          </a:xfrm>
          <a:prstGeom prst="rect">
            <a:avLst/>
          </a:prstGeom>
        </p:spPr>
      </p:pic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445" y="3517900"/>
            <a:ext cx="914400" cy="914400"/>
          </a:xfrm>
          <a:prstGeom prst="rect">
            <a:avLst/>
          </a:prstGeom>
        </p:spPr>
      </p:pic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7980" y="3075940"/>
            <a:ext cx="590550" cy="5905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31795" y="2163445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文件</a:t>
            </a:r>
            <a:r>
              <a:rPr lang="en-US" altLang="zh-CN" sz="2400" b="1">
                <a:solidFill>
                  <a:schemeClr val="bg1"/>
                </a:solidFill>
              </a:rPr>
              <a:t>F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80480" y="2168525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211955" y="2492375"/>
            <a:ext cx="21793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725035" y="2312035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生成摘要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08195" y="179006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摘要算法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547235" y="1061720"/>
            <a:ext cx="522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sym typeface="+mn-ea"/>
              </a:rPr>
              <a:t>c4bee21907b1eb63dc0592cb5118b7e3f03608fc</a:t>
            </a:r>
            <a:endParaRPr lang="zh-CN" altLang="en-US"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59595" y="2158365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R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650480" y="2472055"/>
            <a:ext cx="18091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78775" y="2306320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私钥加密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161415" y="1533525"/>
            <a:ext cx="79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Alice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096000" y="3075940"/>
            <a:ext cx="79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Bob</a:t>
            </a:r>
            <a:endParaRPr lang="zh-CN" altLang="en-US"/>
          </a:p>
        </p:txBody>
      </p:sp>
      <p:pic>
        <p:nvPicPr>
          <p:cNvPr id="46" name="图片 45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4860" y="3075940"/>
            <a:ext cx="590550" cy="590550"/>
          </a:xfrm>
          <a:prstGeom prst="rect">
            <a:avLst/>
          </a:prstGeom>
        </p:spPr>
      </p:pic>
      <p:pic>
        <p:nvPicPr>
          <p:cNvPr id="47" name="图片 46" descr="resourc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0080" y="1715770"/>
            <a:ext cx="590550" cy="59055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375410" y="379095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公钥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3390" y="3790950"/>
            <a:ext cx="922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私钥</a:t>
            </a:r>
            <a:endParaRPr lang="zh-CN" altLang="en-US"/>
          </a:p>
        </p:txBody>
      </p:sp>
      <p:cxnSp>
        <p:nvCxnSpPr>
          <p:cNvPr id="50" name="直接箭头连接符 49"/>
          <p:cNvCxnSpPr>
            <a:stCxn id="12" idx="3"/>
            <a:endCxn id="11" idx="1"/>
          </p:cNvCxnSpPr>
          <p:nvPr/>
        </p:nvCxnSpPr>
        <p:spPr>
          <a:xfrm>
            <a:off x="2208530" y="3371215"/>
            <a:ext cx="3764915" cy="603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</p:cNvCxnSpPr>
          <p:nvPr/>
        </p:nvCxnSpPr>
        <p:spPr>
          <a:xfrm>
            <a:off x="3566795" y="2811145"/>
            <a:ext cx="2529205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上箭头 52"/>
          <p:cNvSpPr/>
          <p:nvPr/>
        </p:nvSpPr>
        <p:spPr>
          <a:xfrm>
            <a:off x="6691630" y="1430020"/>
            <a:ext cx="647700" cy="5759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87070" y="482600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文件</a:t>
            </a:r>
            <a:r>
              <a:rPr lang="en-US" altLang="zh-CN" sz="2400" b="1">
                <a:solidFill>
                  <a:schemeClr val="bg1"/>
                </a:solidFill>
              </a:rPr>
              <a:t>F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38600" y="482600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2995" y="4969510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生成摘要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271395" y="4457700"/>
            <a:ext cx="135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摘要算法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687705" y="576453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摘要</a:t>
            </a:r>
            <a:r>
              <a:rPr lang="en-US" altLang="zh-CN" sz="2400" b="1">
                <a:solidFill>
                  <a:schemeClr val="bg1"/>
                </a:solidFill>
              </a:rPr>
              <a:t>R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39235" y="5764530"/>
            <a:ext cx="12700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</a:rPr>
              <a:t>摘要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373630" y="5908040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公钥解密</a:t>
            </a:r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887720" y="5404485"/>
            <a:ext cx="115189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摘要对比</a:t>
            </a:r>
            <a:endParaRPr lang="zh-CN" altLang="en-US"/>
          </a:p>
        </p:txBody>
      </p:sp>
      <p:cxnSp>
        <p:nvCxnSpPr>
          <p:cNvPr id="70" name="肘形连接符 69"/>
          <p:cNvCxnSpPr>
            <a:stCxn id="58" idx="3"/>
            <a:endCxn id="68" idx="0"/>
          </p:cNvCxnSpPr>
          <p:nvPr/>
        </p:nvCxnSpPr>
        <p:spPr>
          <a:xfrm>
            <a:off x="5308600" y="5149850"/>
            <a:ext cx="1155065" cy="2546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flipV="1">
            <a:off x="5309235" y="5764530"/>
            <a:ext cx="1154430" cy="323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菱形 71"/>
          <p:cNvSpPr/>
          <p:nvPr/>
        </p:nvSpPr>
        <p:spPr>
          <a:xfrm>
            <a:off x="7642225" y="5337810"/>
            <a:ext cx="1369695" cy="5041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一致</a:t>
            </a:r>
            <a:endParaRPr lang="zh-CN" altLang="en-US"/>
          </a:p>
        </p:txBody>
      </p:sp>
      <p:cxnSp>
        <p:nvCxnSpPr>
          <p:cNvPr id="73" name="直接箭头连接符 72"/>
          <p:cNvCxnSpPr>
            <a:stCxn id="68" idx="3"/>
            <a:endCxn id="72" idx="1"/>
          </p:cNvCxnSpPr>
          <p:nvPr/>
        </p:nvCxnSpPr>
        <p:spPr>
          <a:xfrm>
            <a:off x="7039610" y="5584825"/>
            <a:ext cx="6026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9459595" y="5404485"/>
            <a:ext cx="20237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Alice</a:t>
            </a:r>
            <a:r>
              <a:rPr lang="zh-CN" altLang="en-US"/>
              <a:t>有</a:t>
            </a:r>
            <a:r>
              <a:rPr lang="zh-CN" altLang="en-US"/>
              <a:t>签名</a:t>
            </a:r>
            <a:endParaRPr lang="zh-CN" altLang="en-US"/>
          </a:p>
        </p:txBody>
      </p:sp>
      <p:cxnSp>
        <p:nvCxnSpPr>
          <p:cNvPr id="75" name="直接箭头连接符 74"/>
          <p:cNvCxnSpPr>
            <a:stCxn id="72" idx="3"/>
            <a:endCxn id="74" idx="1"/>
          </p:cNvCxnSpPr>
          <p:nvPr/>
        </p:nvCxnSpPr>
        <p:spPr>
          <a:xfrm flipV="1">
            <a:off x="9011920" y="5584825"/>
            <a:ext cx="44767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0" idx="2"/>
            <a:endCxn id="11" idx="3"/>
          </p:cNvCxnSpPr>
          <p:nvPr/>
        </p:nvCxnSpPr>
        <p:spPr>
          <a:xfrm flipH="1">
            <a:off x="6887845" y="2806065"/>
            <a:ext cx="3206750" cy="11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21310" y="106172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数字签名过程：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21310" y="421640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验证签名过程：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9" grpId="0"/>
      <p:bldP spid="48" grpId="0"/>
      <p:bldP spid="49" grpId="1"/>
      <p:bldP spid="48" grpId="1"/>
      <p:bldP spid="13" grpId="0" animBg="1"/>
      <p:bldP spid="13" grpId="1" animBg="1"/>
      <p:bldP spid="19" grpId="0" animBg="1"/>
      <p:bldP spid="23" grpId="0"/>
      <p:bldP spid="16" grpId="0" animBg="1"/>
      <p:bldP spid="19" grpId="1" animBg="1"/>
      <p:bldP spid="23" grpId="1"/>
      <p:bldP spid="16" grpId="1" animBg="1"/>
      <p:bldP spid="53" grpId="0" animBg="1"/>
      <p:bldP spid="39" grpId="0"/>
      <p:bldP spid="53" grpId="1" animBg="1"/>
      <p:bldP spid="39" grpId="1"/>
      <p:bldP spid="42" grpId="0" animBg="1"/>
      <p:bldP spid="40" grpId="0" animBg="1"/>
      <p:bldP spid="42" grpId="1" animBg="1"/>
      <p:bldP spid="40" grpId="1" animBg="1"/>
      <p:bldP spid="45" grpId="0"/>
      <p:bldP spid="45" grpId="1"/>
      <p:bldP spid="54" grpId="0" animBg="1"/>
      <p:bldP spid="60" grpId="0"/>
      <p:bldP spid="59" grpId="0" animBg="1"/>
      <p:bldP spid="58" grpId="0" animBg="1"/>
      <p:bldP spid="54" grpId="1" animBg="1"/>
      <p:bldP spid="60" grpId="1"/>
      <p:bldP spid="59" grpId="1" animBg="1"/>
      <p:bldP spid="58" grpId="1" animBg="1"/>
      <p:bldP spid="62" grpId="0" animBg="1"/>
      <p:bldP spid="64" grpId="0" animBg="1"/>
      <p:bldP spid="63" grpId="0" animBg="1"/>
      <p:bldP spid="62" grpId="1" animBg="1"/>
      <p:bldP spid="64" grpId="1" animBg="1"/>
      <p:bldP spid="63" grpId="1" animBg="1"/>
      <p:bldP spid="68" grpId="0" animBg="1"/>
      <p:bldP spid="68" grpId="1" animBg="1"/>
      <p:bldP spid="72" grpId="0" animBg="1"/>
      <p:bldP spid="74" grpId="0" animBg="1"/>
      <p:bldP spid="72" grpId="1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889125" y="2687955"/>
            <a:ext cx="8352155" cy="30238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权威机构证书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21310" y="1061720"/>
            <a:ext cx="10626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Alice和Bob都去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第三方机构</a:t>
            </a:r>
            <a:r>
              <a:rPr lang="zh-CN" altLang="en-US" sz="2400">
                <a:solidFill>
                  <a:schemeClr val="tx1"/>
                </a:solidFill>
              </a:rPr>
              <a:t>注册账号，然后上传自己的公钥给第三方机构。 第三方机构可以给Alice和Bob办法一个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证书</a:t>
            </a:r>
            <a:r>
              <a:rPr lang="zh-CN" altLang="en-US" sz="2400">
                <a:solidFill>
                  <a:schemeClr val="tx1"/>
                </a:solidFill>
              </a:rPr>
              <a:t>，证书里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含有他们的公钥</a:t>
            </a:r>
            <a:r>
              <a:rPr lang="zh-CN" altLang="en-US" sz="2400">
                <a:solidFill>
                  <a:schemeClr val="tx1"/>
                </a:solidFill>
              </a:rPr>
              <a:t>。 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1625" y="2403475"/>
            <a:ext cx="1036320" cy="1036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0155" y="3116580"/>
            <a:ext cx="2687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颁发机构名称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有效期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/>
              <a:t>Alice</a:t>
            </a:r>
            <a:r>
              <a:rPr lang="zh-CN" altLang="en-US" sz="2400"/>
              <a:t>的公钥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035040" y="3046730"/>
            <a:ext cx="4126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所有者：Alice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签名算法：Sha1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指纹：机构私钥加密（sha1(证书内容)）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信任链条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1310" y="1270635"/>
            <a:ext cx="111467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情况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Bob机器上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有预装证书</a:t>
            </a:r>
            <a:r>
              <a:rPr lang="zh-CN" altLang="en-US" sz="2400"/>
              <a:t>，Bob和Alice签约的时候，就会用这个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预装的根证书验证Alice证书的签名，</a:t>
            </a:r>
            <a:r>
              <a:rPr lang="zh-CN" altLang="en-US" sz="2400"/>
              <a:t>要使用权威机构的公钥（而公钥在证书里）。</a:t>
            </a:r>
            <a:endParaRPr lang="zh-CN" altLang="en-US" sz="2400"/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情况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/>
              <a:t>Bob机器上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没有预装证书</a:t>
            </a:r>
            <a:r>
              <a:rPr lang="zh-CN" altLang="en-US" sz="2400"/>
              <a:t>，而是预装了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给权威机构颁发证书的机构的证书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14" name="图片 1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60695" y="4274820"/>
            <a:ext cx="914400" cy="914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50155" y="549211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负责签约的机构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0625" y="4274820"/>
            <a:ext cx="1127760" cy="11277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43915" y="5402580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Bob机器上预装的机构P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758440" y="4919345"/>
            <a:ext cx="2430780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83840" y="4406265"/>
            <a:ext cx="216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P</a:t>
            </a:r>
            <a:r>
              <a:rPr lang="zh-CN" altLang="en-US"/>
              <a:t>的根证书验证</a:t>
            </a:r>
            <a:endParaRPr lang="zh-CN" altLang="en-US"/>
          </a:p>
        </p:txBody>
      </p:sp>
      <p:pic>
        <p:nvPicPr>
          <p:cNvPr id="21" name="图片 20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7425" y="4381500"/>
            <a:ext cx="914400" cy="9144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6995795" y="4918710"/>
            <a:ext cx="2430780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22110" y="4406265"/>
            <a:ext cx="335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/>
              <a:t>A</a:t>
            </a:r>
            <a:r>
              <a:rPr lang="zh-CN" altLang="en-US"/>
              <a:t>的证书验证</a:t>
            </a:r>
            <a:r>
              <a:rPr lang="en-US" altLang="zh-CN"/>
              <a:t>Alice</a:t>
            </a:r>
            <a:r>
              <a:rPr lang="zh-CN" altLang="en-US"/>
              <a:t>的证书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21310" y="381444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信任链条：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8" grpId="0"/>
      <p:bldP spid="18" grpId="1"/>
      <p:bldP spid="20" grpId="0"/>
      <p:bldP spid="15" grpId="0"/>
      <p:bldP spid="20" grpId="1"/>
      <p:bldP spid="15" grpId="1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黑客如何攻破信任体系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6" b="12388"/>
          <a:stretch>
            <a:fillRect/>
          </a:stretch>
        </p:blipFill>
        <p:spPr>
          <a:xfrm>
            <a:off x="7574852" y="2277007"/>
            <a:ext cx="3886279" cy="40349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4325" y="2487930"/>
            <a:ext cx="11146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2400">
                <a:sym typeface="+mn-ea"/>
              </a:rPr>
              <a:t>Bob</a:t>
            </a:r>
            <a:r>
              <a:rPr lang="zh-CN" altLang="en-US" sz="2400">
                <a:sym typeface="+mn-ea"/>
              </a:rPr>
              <a:t>安装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盗版操作系统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，系统</a:t>
            </a:r>
            <a:r>
              <a:rPr lang="zh-CN" altLang="en-US" sz="2400">
                <a:sym typeface="+mn-ea"/>
              </a:rPr>
              <a:t>中含有恶意机构的</a:t>
            </a:r>
            <a:r>
              <a:rPr lang="en-US" altLang="zh-CN" sz="2400">
                <a:sym typeface="+mn-ea"/>
              </a:rPr>
              <a:t>CA</a:t>
            </a:r>
            <a:endParaRPr lang="en-US" altLang="zh-CN" sz="2400">
              <a:sym typeface="+mn-ea"/>
            </a:endParaRPr>
          </a:p>
          <a:p>
            <a:pPr marL="542290" indent="-5422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黑客发的邮件，点击后安装</a:t>
            </a:r>
            <a:r>
              <a:rPr lang="en-US" altLang="zh-CN" sz="2400">
                <a:sym typeface="+mn-ea"/>
              </a:rPr>
              <a:t>CA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310" y="1270635"/>
            <a:ext cx="11146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/>
              <a:t>信任体系里面存在的漏洞：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什么是加密和解密？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84605"/>
            <a:ext cx="11163935" cy="1307465"/>
          </a:xfrm>
        </p:spPr>
        <p:txBody>
          <a:bodyPr/>
          <a:p>
            <a:pPr marL="0" indent="0">
              <a:buNone/>
            </a:pPr>
            <a:r>
              <a:rPr lang="zh-CN" altLang="en-US"/>
              <a:t>加密：将</a:t>
            </a:r>
            <a:r>
              <a:rPr lang="zh-CN" altLang="en-US">
                <a:solidFill>
                  <a:schemeClr val="tx1"/>
                </a:solidFill>
              </a:rPr>
              <a:t>明文信息</a:t>
            </a:r>
            <a:r>
              <a:rPr lang="zh-CN" altLang="en-US"/>
              <a:t>变成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不可读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1"/>
                </a:solidFill>
              </a:rPr>
              <a:t>密文内容</a:t>
            </a:r>
            <a:r>
              <a:rPr lang="zh-CN" altLang="en-US"/>
              <a:t>，只有拥有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解密方法</a:t>
            </a:r>
            <a:r>
              <a:rPr lang="zh-CN" altLang="en-US"/>
              <a:t>的对象才能够将密文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还原成加密前的内容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4190" y="2896870"/>
            <a:ext cx="9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例子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：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1085" y="2957830"/>
            <a:ext cx="7632065" cy="5759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KGDEINPKLRIJLFGOKLMNISOJNTVWG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31085" y="2957830"/>
            <a:ext cx="7632065" cy="5759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GDE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NPK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FGO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LMN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TVW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3429635" y="4603750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7258685" y="4603750"/>
            <a:ext cx="1367790" cy="8636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密文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883785" y="4813300"/>
            <a:ext cx="23037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883785" y="5296535"/>
            <a:ext cx="22320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51195" y="44450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51195" y="5467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93210" y="3769995"/>
            <a:ext cx="410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每隔3个取1个字符解读，就是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KillKing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7" grpId="0" bldLvl="0" animBg="1"/>
      <p:bldP spid="7" grpId="1" animBg="1"/>
      <p:bldP spid="16" grpId="0"/>
      <p:bldP spid="16" grpId="1"/>
      <p:bldP spid="8" grpId="0" animBg="1"/>
      <p:bldP spid="8" grpId="1" animBg="1"/>
      <p:bldP spid="14" grpId="0"/>
      <p:bldP spid="14" grpId="1"/>
      <p:bldP spid="9" grpId="0" animBg="1"/>
      <p:bldP spid="9" grpId="1" animBg="1"/>
      <p:bldP spid="15" grpId="0"/>
      <p:bldP spid="15" grpId="1"/>
      <p:bldP spid="5" grpId="0"/>
      <p:bldP spid="5" grpId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2009140" cy="698500"/>
          </a:xfrm>
        </p:spPr>
        <p:txBody>
          <a:bodyPr/>
          <a:p>
            <a:pPr marL="0" indent="0">
              <a:buNone/>
            </a:pPr>
            <a:r>
              <a:rPr lang="zh-CN" altLang="en-US"/>
              <a:t>上个例子中：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加密解密算法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30450" y="2512695"/>
            <a:ext cx="7632065" cy="5759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GDE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NPK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FGO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LMN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SOJ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TVW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70705" y="3409950"/>
            <a:ext cx="326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每隔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400"/>
              <a:t>个取1个字符解读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070475" y="4010660"/>
            <a:ext cx="215900" cy="792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82185" y="50107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16" grpId="0"/>
      <p:bldP spid="16" grpId="1"/>
      <p:bldP spid="10" grpId="0" animBg="1"/>
      <p:bldP spid="11" grpId="0"/>
      <p:bldP spid="10" grpId="1" animBg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1168380" cy="6985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对称加密：加密/解密用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一个秘钥</a:t>
            </a:r>
            <a:r>
              <a:rPr lang="zh-CN" altLang="en-US">
                <a:solidFill>
                  <a:schemeClr val="tx1"/>
                </a:solidFill>
              </a:rPr>
              <a:t>，且加密方和解密方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都知道秘钥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chemeClr val="tx1"/>
                </a:solidFill>
              </a:rPr>
              <a:t>如</a:t>
            </a:r>
            <a:r>
              <a:rPr lang="en-US" altLang="zh-CN">
                <a:solidFill>
                  <a:schemeClr val="tx1"/>
                </a:solidFill>
              </a:rPr>
              <a:t>DES,3DES</a:t>
            </a:r>
            <a:r>
              <a:rPr>
                <a:solidFill>
                  <a:schemeClr val="tx1"/>
                </a:solidFill>
              </a:rPr>
              <a:t>等。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对称加密</a:t>
            </a:r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>
            <a:off x="1045845" y="4187825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5221605" y="4187825"/>
            <a:ext cx="1367790" cy="8636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密文</a:t>
            </a:r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8" idx="0"/>
            <a:endCxn id="9" idx="2"/>
          </p:cNvCxnSpPr>
          <p:nvPr/>
        </p:nvCxnSpPr>
        <p:spPr>
          <a:xfrm>
            <a:off x="2413635" y="4619625"/>
            <a:ext cx="28079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39135" y="3409950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K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对角圆角矩形 19"/>
          <p:cNvSpPr/>
          <p:nvPr/>
        </p:nvSpPr>
        <p:spPr>
          <a:xfrm>
            <a:off x="9459595" y="4187825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>
            <a:stCxn id="9" idx="0"/>
            <a:endCxn id="20" idx="2"/>
          </p:cNvCxnSpPr>
          <p:nvPr/>
        </p:nvCxnSpPr>
        <p:spPr>
          <a:xfrm>
            <a:off x="6589395" y="4619625"/>
            <a:ext cx="287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917825" y="4439285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加密方法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196455" y="4439285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解密方法</a:t>
            </a:r>
            <a:endParaRPr lang="zh-CN"/>
          </a:p>
        </p:txBody>
      </p:sp>
      <p:sp>
        <p:nvSpPr>
          <p:cNvPr id="24" name="文本框 23"/>
          <p:cNvSpPr txBox="1"/>
          <p:nvPr/>
        </p:nvSpPr>
        <p:spPr>
          <a:xfrm>
            <a:off x="7518400" y="3409950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K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565525" y="3974465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7844155" y="3974465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2" grpId="0" animBg="1"/>
      <p:bldP spid="14" grpId="0"/>
      <p:bldP spid="9" grpId="0" animBg="1"/>
      <p:bldP spid="22" grpId="1" animBg="1"/>
      <p:bldP spid="14" grpId="1"/>
      <p:bldP spid="9" grpId="1" animBg="1"/>
      <p:bldP spid="20" grpId="0" animBg="1"/>
      <p:bldP spid="23" grpId="0" animBg="1"/>
      <p:bldP spid="24" grpId="0"/>
      <p:bldP spid="26" grpId="0" animBg="1"/>
      <p:bldP spid="20" grpId="1" animBg="1"/>
      <p:bldP spid="23" grpId="1" animBg="1"/>
      <p:bldP spid="24" grpId="1"/>
      <p:bldP spid="26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1168380" cy="15398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300"/>
              <a:t>非对称加密：</a:t>
            </a:r>
            <a:r>
              <a:rPr sz="2300"/>
              <a:t>加密用一个秘钥，解密用</a:t>
            </a:r>
            <a:r>
              <a:rPr sz="2300" b="1">
                <a:solidFill>
                  <a:schemeClr val="accent5">
                    <a:lumMod val="75000"/>
                  </a:schemeClr>
                </a:solidFill>
              </a:rPr>
              <a:t>另一个秘钥</a:t>
            </a:r>
            <a:r>
              <a:rPr sz="2300">
                <a:solidFill>
                  <a:schemeClr val="tx1"/>
                </a:solidFill>
              </a:rPr>
              <a:t>且</a:t>
            </a:r>
            <a:r>
              <a:rPr sz="2300"/>
              <a:t>加密方一般有</a:t>
            </a:r>
            <a:r>
              <a:rPr lang="en-US" altLang="zh-CN" sz="2300"/>
              <a:t>2</a:t>
            </a:r>
            <a:r>
              <a:rPr sz="2300"/>
              <a:t>个秘钥（既可以加密，也可以解密），解密方有一个解密秘钥。非对称加密安全性高，但速度慢，如</a:t>
            </a:r>
            <a:r>
              <a:rPr lang="en-US" altLang="zh-CN" sz="2300"/>
              <a:t>RSA</a:t>
            </a:r>
            <a:r>
              <a:rPr sz="2300"/>
              <a:t>算法。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非对称加密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475" y="2620645"/>
            <a:ext cx="4463415" cy="2078990"/>
          </a:xfrm>
          <a:prstGeom prst="rect">
            <a:avLst/>
          </a:prstGeom>
        </p:spPr>
      </p:pic>
      <p:sp>
        <p:nvSpPr>
          <p:cNvPr id="28" name="对角圆角矩形 27"/>
          <p:cNvSpPr/>
          <p:nvPr/>
        </p:nvSpPr>
        <p:spPr>
          <a:xfrm>
            <a:off x="1045845" y="5294630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9" name="对角圆角矩形 28"/>
          <p:cNvSpPr/>
          <p:nvPr/>
        </p:nvSpPr>
        <p:spPr>
          <a:xfrm>
            <a:off x="5221605" y="5294630"/>
            <a:ext cx="1367790" cy="863600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密文</a:t>
            </a:r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9" idx="2"/>
          </p:cNvCxnSpPr>
          <p:nvPr/>
        </p:nvCxnSpPr>
        <p:spPr>
          <a:xfrm>
            <a:off x="2413635" y="5726430"/>
            <a:ext cx="28079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49625" y="45167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>
                <a:solidFill>
                  <a:schemeClr val="accent5">
                    <a:lumMod val="75000"/>
                  </a:schemeClr>
                </a:solidFill>
              </a:rPr>
              <a:t>公钥</a:t>
            </a:r>
            <a:endParaRPr 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对角圆角矩形 31"/>
          <p:cNvSpPr/>
          <p:nvPr/>
        </p:nvSpPr>
        <p:spPr>
          <a:xfrm>
            <a:off x="9459595" y="5294630"/>
            <a:ext cx="1367790" cy="86360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明文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>
            <a:stCxn id="29" idx="0"/>
            <a:endCxn id="32" idx="2"/>
          </p:cNvCxnSpPr>
          <p:nvPr/>
        </p:nvCxnSpPr>
        <p:spPr>
          <a:xfrm>
            <a:off x="6589395" y="5726430"/>
            <a:ext cx="287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17825" y="5546090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加密方法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196455" y="5546090"/>
            <a:ext cx="1655445" cy="360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解密方法</a:t>
            </a:r>
            <a:endParaRPr lang="zh-CN"/>
          </a:p>
        </p:txBody>
      </p:sp>
      <p:sp>
        <p:nvSpPr>
          <p:cNvPr id="36" name="文本框 35"/>
          <p:cNvSpPr txBox="1"/>
          <p:nvPr/>
        </p:nvSpPr>
        <p:spPr>
          <a:xfrm>
            <a:off x="7627620" y="451675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秘钥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下箭头 36"/>
          <p:cNvSpPr/>
          <p:nvPr/>
        </p:nvSpPr>
        <p:spPr>
          <a:xfrm>
            <a:off x="3565525" y="5081270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7844155" y="5081270"/>
            <a:ext cx="3600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/>
      <p:bldP spid="34" grpId="0" animBg="1"/>
      <p:bldP spid="37" grpId="0" animBg="1"/>
      <p:bldP spid="29" grpId="0" animBg="1"/>
      <p:bldP spid="31" grpId="1"/>
      <p:bldP spid="34" grpId="1" animBg="1"/>
      <p:bldP spid="37" grpId="1" animBg="1"/>
      <p:bldP spid="29" grpId="1" animBg="1"/>
      <p:bldP spid="32" grpId="0" animBg="1"/>
      <p:bldP spid="35" grpId="0" animBg="1"/>
      <p:bldP spid="36" grpId="0"/>
      <p:bldP spid="38" grpId="0" animBg="1"/>
      <p:bldP spid="32" grpId="1" animBg="1"/>
      <p:bldP spid="35" grpId="1" animBg="1"/>
      <p:bldP spid="36" grpId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64285"/>
            <a:ext cx="11168380" cy="1539875"/>
          </a:xfrm>
        </p:spPr>
        <p:txBody>
          <a:bodyPr>
            <a:noAutofit/>
          </a:bodyPr>
          <a:p>
            <a:pPr marL="0" indent="0">
              <a:buNone/>
            </a:pPr>
            <a:r>
              <a:rPr sz="2300"/>
              <a:t>摘要算法：就是将原文和摘要同时传输给接收方。</a:t>
            </a:r>
            <a:endParaRPr sz="23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摘要算法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895600"/>
            <a:ext cx="9427845" cy="2947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摘要算法的</a:t>
            </a:r>
            <a:r>
              <a:rPr lang="en-US" altLang="zh-CN"/>
              <a:t>3</a:t>
            </a:r>
            <a:r>
              <a:t>个特点</a:t>
            </a:r>
          </a:p>
        </p:txBody>
      </p:sp>
      <p:sp>
        <p:nvSpPr>
          <p:cNvPr id="17" name="Freeform 55"/>
          <p:cNvSpPr/>
          <p:nvPr/>
        </p:nvSpPr>
        <p:spPr bwMode="auto">
          <a:xfrm>
            <a:off x="2813478" y="2801408"/>
            <a:ext cx="2039011" cy="827828"/>
          </a:xfrm>
          <a:custGeom>
            <a:avLst/>
            <a:gdLst>
              <a:gd name="connsiteX0" fmla="*/ 1766888 w 4078288"/>
              <a:gd name="connsiteY0" fmla="*/ 0 h 1655763"/>
              <a:gd name="connsiteX1" fmla="*/ 2548206 w 4078288"/>
              <a:gd name="connsiteY1" fmla="*/ 141612 h 1655763"/>
              <a:gd name="connsiteX2" fmla="*/ 3155898 w 4078288"/>
              <a:gd name="connsiteY2" fmla="*/ 522873 h 1655763"/>
              <a:gd name="connsiteX3" fmla="*/ 4078288 w 4078288"/>
              <a:gd name="connsiteY3" fmla="*/ 1568618 h 1655763"/>
              <a:gd name="connsiteX4" fmla="*/ 3969772 w 4078288"/>
              <a:gd name="connsiteY4" fmla="*/ 1655763 h 1655763"/>
              <a:gd name="connsiteX5" fmla="*/ 3307821 w 4078288"/>
              <a:gd name="connsiteY5" fmla="*/ 849668 h 1655763"/>
              <a:gd name="connsiteX6" fmla="*/ 2504800 w 4078288"/>
              <a:gd name="connsiteY6" fmla="*/ 272330 h 1655763"/>
              <a:gd name="connsiteX7" fmla="*/ 1766888 w 4078288"/>
              <a:gd name="connsiteY7" fmla="*/ 130718 h 1655763"/>
              <a:gd name="connsiteX8" fmla="*/ 1766888 w 4078288"/>
              <a:gd name="connsiteY8" fmla="*/ 0 h 1655763"/>
              <a:gd name="connsiteX9" fmla="*/ 1766887 w 4078288"/>
              <a:gd name="connsiteY9" fmla="*/ 0 h 1655763"/>
              <a:gd name="connsiteX10" fmla="*/ 1766887 w 4078288"/>
              <a:gd name="connsiteY10" fmla="*/ 130629 h 1655763"/>
              <a:gd name="connsiteX11" fmla="*/ 802145 w 4078288"/>
              <a:gd name="connsiteY11" fmla="*/ 381000 h 1655763"/>
              <a:gd name="connsiteX12" fmla="*/ 97558 w 4078288"/>
              <a:gd name="connsiteY12" fmla="*/ 990600 h 1655763"/>
              <a:gd name="connsiteX13" fmla="*/ 0 w 4078288"/>
              <a:gd name="connsiteY13" fmla="*/ 903515 h 1655763"/>
              <a:gd name="connsiteX14" fmla="*/ 737106 w 4078288"/>
              <a:gd name="connsiteY14" fmla="*/ 272143 h 1655763"/>
              <a:gd name="connsiteX15" fmla="*/ 1766887 w 4078288"/>
              <a:gd name="connsiteY15" fmla="*/ 0 h 165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78288" h="1655763">
                <a:moveTo>
                  <a:pt x="1766888" y="0"/>
                </a:moveTo>
                <a:cubicBezTo>
                  <a:pt x="2070734" y="0"/>
                  <a:pt x="2320322" y="54466"/>
                  <a:pt x="2548206" y="141612"/>
                </a:cubicBezTo>
                <a:cubicBezTo>
                  <a:pt x="2776091" y="239650"/>
                  <a:pt x="2971420" y="370368"/>
                  <a:pt x="3155898" y="522873"/>
                </a:cubicBezTo>
                <a:cubicBezTo>
                  <a:pt x="3503151" y="827882"/>
                  <a:pt x="3774442" y="1209143"/>
                  <a:pt x="4078288" y="1568618"/>
                </a:cubicBezTo>
                <a:cubicBezTo>
                  <a:pt x="4078288" y="1568618"/>
                  <a:pt x="4078288" y="1568618"/>
                  <a:pt x="3969772" y="1655763"/>
                </a:cubicBezTo>
                <a:cubicBezTo>
                  <a:pt x="3752739" y="1383434"/>
                  <a:pt x="3535706" y="1100211"/>
                  <a:pt x="3307821" y="849668"/>
                </a:cubicBezTo>
                <a:cubicBezTo>
                  <a:pt x="3079937" y="610018"/>
                  <a:pt x="2819497" y="392155"/>
                  <a:pt x="2504800" y="272330"/>
                </a:cubicBezTo>
                <a:cubicBezTo>
                  <a:pt x="2287767" y="185184"/>
                  <a:pt x="2049031" y="130718"/>
                  <a:pt x="1766888" y="130718"/>
                </a:cubicBezTo>
                <a:cubicBezTo>
                  <a:pt x="1766888" y="130718"/>
                  <a:pt x="1766888" y="130718"/>
                  <a:pt x="1766888" y="0"/>
                </a:cubicBezTo>
                <a:close/>
                <a:moveTo>
                  <a:pt x="1766887" y="0"/>
                </a:moveTo>
                <a:cubicBezTo>
                  <a:pt x="1766887" y="0"/>
                  <a:pt x="1766887" y="0"/>
                  <a:pt x="1766887" y="130629"/>
                </a:cubicBezTo>
                <a:cubicBezTo>
                  <a:pt x="1376654" y="130629"/>
                  <a:pt x="1062300" y="228600"/>
                  <a:pt x="802145" y="381000"/>
                </a:cubicBezTo>
                <a:cubicBezTo>
                  <a:pt x="531150" y="533400"/>
                  <a:pt x="314354" y="751115"/>
                  <a:pt x="97558" y="990600"/>
                </a:cubicBezTo>
                <a:cubicBezTo>
                  <a:pt x="97558" y="990600"/>
                  <a:pt x="97558" y="990600"/>
                  <a:pt x="0" y="903515"/>
                </a:cubicBezTo>
                <a:cubicBezTo>
                  <a:pt x="216796" y="664029"/>
                  <a:pt x="444432" y="435429"/>
                  <a:pt x="737106" y="272143"/>
                </a:cubicBezTo>
                <a:cubicBezTo>
                  <a:pt x="1018941" y="108857"/>
                  <a:pt x="1354975" y="0"/>
                  <a:pt x="1766887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67"/>
          <p:cNvSpPr>
            <a:spLocks noChangeArrowheads="1"/>
          </p:cNvSpPr>
          <p:nvPr/>
        </p:nvSpPr>
        <p:spPr bwMode="auto">
          <a:xfrm>
            <a:off x="4939003" y="2261851"/>
            <a:ext cx="1567554" cy="1575492"/>
          </a:xfrm>
          <a:custGeom>
            <a:avLst/>
            <a:gdLst>
              <a:gd name="connsiteX0" fmla="*/ 1567656 w 3135312"/>
              <a:gd name="connsiteY0" fmla="*/ 0 h 3151188"/>
              <a:gd name="connsiteX1" fmla="*/ 3135312 w 3135312"/>
              <a:gd name="connsiteY1" fmla="*/ 1575594 h 3151188"/>
              <a:gd name="connsiteX2" fmla="*/ 1567656 w 3135312"/>
              <a:gd name="connsiteY2" fmla="*/ 3151188 h 3151188"/>
              <a:gd name="connsiteX3" fmla="*/ 0 w 3135312"/>
              <a:gd name="connsiteY3" fmla="*/ 1575594 h 3151188"/>
              <a:gd name="connsiteX4" fmla="*/ 1567656 w 3135312"/>
              <a:gd name="connsiteY4" fmla="*/ 0 h 3151188"/>
              <a:gd name="connsiteX5" fmla="*/ 1568450 w 3135312"/>
              <a:gd name="connsiteY5" fmla="*/ 382588 h 3151188"/>
              <a:gd name="connsiteX6" fmla="*/ 381000 w 3135312"/>
              <a:gd name="connsiteY6" fmla="*/ 1576388 h 3151188"/>
              <a:gd name="connsiteX7" fmla="*/ 1568450 w 3135312"/>
              <a:gd name="connsiteY7" fmla="*/ 2770188 h 3151188"/>
              <a:gd name="connsiteX8" fmla="*/ 2755900 w 3135312"/>
              <a:gd name="connsiteY8" fmla="*/ 1576388 h 3151188"/>
              <a:gd name="connsiteX9" fmla="*/ 1568450 w 3135312"/>
              <a:gd name="connsiteY9" fmla="*/ 382588 h 3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5312" h="3151188">
                <a:moveTo>
                  <a:pt x="1567656" y="0"/>
                </a:moveTo>
                <a:cubicBezTo>
                  <a:pt x="2433449" y="0"/>
                  <a:pt x="3135312" y="705417"/>
                  <a:pt x="3135312" y="1575594"/>
                </a:cubicBezTo>
                <a:cubicBezTo>
                  <a:pt x="3135312" y="2445771"/>
                  <a:pt x="2433449" y="3151188"/>
                  <a:pt x="1567656" y="3151188"/>
                </a:cubicBezTo>
                <a:cubicBezTo>
                  <a:pt x="701863" y="3151188"/>
                  <a:pt x="0" y="2445771"/>
                  <a:pt x="0" y="1575594"/>
                </a:cubicBezTo>
                <a:cubicBezTo>
                  <a:pt x="0" y="705417"/>
                  <a:pt x="701863" y="0"/>
                  <a:pt x="1567656" y="0"/>
                </a:cubicBezTo>
                <a:close/>
                <a:moveTo>
                  <a:pt x="1568450" y="382588"/>
                </a:moveTo>
                <a:cubicBezTo>
                  <a:pt x="912639" y="382588"/>
                  <a:pt x="381000" y="917070"/>
                  <a:pt x="381000" y="1576388"/>
                </a:cubicBezTo>
                <a:cubicBezTo>
                  <a:pt x="381000" y="2235706"/>
                  <a:pt x="912639" y="2770188"/>
                  <a:pt x="1568450" y="2770188"/>
                </a:cubicBezTo>
                <a:cubicBezTo>
                  <a:pt x="2224261" y="2770188"/>
                  <a:pt x="2755900" y="2235706"/>
                  <a:pt x="2755900" y="1576388"/>
                </a:cubicBezTo>
                <a:cubicBezTo>
                  <a:pt x="2755900" y="917070"/>
                  <a:pt x="2224261" y="382588"/>
                  <a:pt x="1568450" y="382588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33"/>
          <p:cNvSpPr/>
          <p:nvPr/>
        </p:nvSpPr>
        <p:spPr bwMode="auto">
          <a:xfrm>
            <a:off x="6762128" y="2801408"/>
            <a:ext cx="2109650" cy="779412"/>
          </a:xfrm>
          <a:custGeom>
            <a:avLst/>
            <a:gdLst>
              <a:gd name="T0" fmla="*/ 9 w 389"/>
              <a:gd name="T1" fmla="*/ 115 h 143"/>
              <a:gd name="T2" fmla="*/ 81 w 389"/>
              <a:gd name="T3" fmla="*/ 43 h 143"/>
              <a:gd name="T4" fmla="*/ 183 w 389"/>
              <a:gd name="T5" fmla="*/ 12 h 143"/>
              <a:gd name="T6" fmla="*/ 248 w 389"/>
              <a:gd name="T7" fmla="*/ 24 h 143"/>
              <a:gd name="T8" fmla="*/ 320 w 389"/>
              <a:gd name="T9" fmla="*/ 74 h 143"/>
              <a:gd name="T10" fmla="*/ 379 w 389"/>
              <a:gd name="T11" fmla="*/ 143 h 143"/>
              <a:gd name="T12" fmla="*/ 389 w 389"/>
              <a:gd name="T13" fmla="*/ 136 h 143"/>
              <a:gd name="T14" fmla="*/ 306 w 389"/>
              <a:gd name="T15" fmla="*/ 44 h 143"/>
              <a:gd name="T16" fmla="*/ 253 w 389"/>
              <a:gd name="T17" fmla="*/ 12 h 143"/>
              <a:gd name="T18" fmla="*/ 183 w 389"/>
              <a:gd name="T19" fmla="*/ 0 h 143"/>
              <a:gd name="T20" fmla="*/ 74 w 389"/>
              <a:gd name="T21" fmla="*/ 33 h 143"/>
              <a:gd name="T22" fmla="*/ 0 w 389"/>
              <a:gd name="T23" fmla="*/ 107 h 143"/>
              <a:gd name="T24" fmla="*/ 9 w 389"/>
              <a:gd name="T25" fmla="*/ 11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9" h="143">
                <a:moveTo>
                  <a:pt x="9" y="115"/>
                </a:moveTo>
                <a:cubicBezTo>
                  <a:pt x="31" y="88"/>
                  <a:pt x="54" y="62"/>
                  <a:pt x="81" y="43"/>
                </a:cubicBezTo>
                <a:cubicBezTo>
                  <a:pt x="108" y="24"/>
                  <a:pt x="140" y="12"/>
                  <a:pt x="183" y="12"/>
                </a:cubicBezTo>
                <a:cubicBezTo>
                  <a:pt x="208" y="12"/>
                  <a:pt x="229" y="16"/>
                  <a:pt x="248" y="24"/>
                </a:cubicBezTo>
                <a:cubicBezTo>
                  <a:pt x="277" y="35"/>
                  <a:pt x="300" y="52"/>
                  <a:pt x="320" y="74"/>
                </a:cubicBezTo>
                <a:cubicBezTo>
                  <a:pt x="341" y="95"/>
                  <a:pt x="360" y="119"/>
                  <a:pt x="379" y="143"/>
                </a:cubicBezTo>
                <a:cubicBezTo>
                  <a:pt x="389" y="136"/>
                  <a:pt x="389" y="136"/>
                  <a:pt x="389" y="136"/>
                </a:cubicBezTo>
                <a:cubicBezTo>
                  <a:pt x="363" y="104"/>
                  <a:pt x="338" y="71"/>
                  <a:pt x="306" y="44"/>
                </a:cubicBezTo>
                <a:cubicBezTo>
                  <a:pt x="291" y="31"/>
                  <a:pt x="273" y="20"/>
                  <a:pt x="253" y="12"/>
                </a:cubicBezTo>
                <a:cubicBezTo>
                  <a:pt x="232" y="5"/>
                  <a:pt x="209" y="0"/>
                  <a:pt x="183" y="0"/>
                </a:cubicBezTo>
                <a:cubicBezTo>
                  <a:pt x="138" y="0"/>
                  <a:pt x="103" y="13"/>
                  <a:pt x="74" y="33"/>
                </a:cubicBezTo>
                <a:cubicBezTo>
                  <a:pt x="45" y="53"/>
                  <a:pt x="22" y="80"/>
                  <a:pt x="0" y="107"/>
                </a:cubicBezTo>
                <a:cubicBezTo>
                  <a:pt x="9" y="115"/>
                  <a:pt x="9" y="115"/>
                  <a:pt x="9" y="11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/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75"/>
          <p:cNvSpPr/>
          <p:nvPr/>
        </p:nvSpPr>
        <p:spPr bwMode="auto">
          <a:xfrm>
            <a:off x="4798519" y="3373823"/>
            <a:ext cx="2012025" cy="1331148"/>
          </a:xfrm>
          <a:custGeom>
            <a:avLst/>
            <a:gdLst>
              <a:gd name="connsiteX0" fmla="*/ 1848643 w 4024312"/>
              <a:gd name="connsiteY0" fmla="*/ 2334763 h 2662469"/>
              <a:gd name="connsiteX1" fmla="*/ 1751011 w 4024312"/>
              <a:gd name="connsiteY1" fmla="*/ 2433075 h 2662469"/>
              <a:gd name="connsiteX2" fmla="*/ 1848643 w 4024312"/>
              <a:gd name="connsiteY2" fmla="*/ 2531387 h 2662469"/>
              <a:gd name="connsiteX3" fmla="*/ 1946275 w 4024312"/>
              <a:gd name="connsiteY3" fmla="*/ 2433075 h 2662469"/>
              <a:gd name="connsiteX4" fmla="*/ 1848643 w 4024312"/>
              <a:gd name="connsiteY4" fmla="*/ 2334763 h 2662469"/>
              <a:gd name="connsiteX5" fmla="*/ 3926687 w 4024312"/>
              <a:gd name="connsiteY5" fmla="*/ 0 h 2662469"/>
              <a:gd name="connsiteX6" fmla="*/ 4024312 w 4024312"/>
              <a:gd name="connsiteY6" fmla="*/ 87231 h 2662469"/>
              <a:gd name="connsiteX7" fmla="*/ 3395174 w 4024312"/>
              <a:gd name="connsiteY7" fmla="*/ 828698 h 2662469"/>
              <a:gd name="connsiteX8" fmla="*/ 2592481 w 4024312"/>
              <a:gd name="connsiteY8" fmla="*/ 1362991 h 2662469"/>
              <a:gd name="connsiteX9" fmla="*/ 2054020 w 4024312"/>
              <a:gd name="connsiteY9" fmla="*/ 1485660 h 2662469"/>
              <a:gd name="connsiteX10" fmla="*/ 1912937 w 4024312"/>
              <a:gd name="connsiteY10" fmla="*/ 1491454 h 2662469"/>
              <a:gd name="connsiteX11" fmla="*/ 1912937 w 4024312"/>
              <a:gd name="connsiteY11" fmla="*/ 2040169 h 2662469"/>
              <a:gd name="connsiteX12" fmla="*/ 1955801 w 4024312"/>
              <a:gd name="connsiteY12" fmla="*/ 2040169 h 2662469"/>
              <a:gd name="connsiteX13" fmla="*/ 1955801 w 4024312"/>
              <a:gd name="connsiteY13" fmla="*/ 2233154 h 2662469"/>
              <a:gd name="connsiteX14" fmla="*/ 1995359 w 4024312"/>
              <a:gd name="connsiteY14" fmla="*/ 2258173 h 2662469"/>
              <a:gd name="connsiteX15" fmla="*/ 2076449 w 4024312"/>
              <a:gd name="connsiteY15" fmla="*/ 2433075 h 2662469"/>
              <a:gd name="connsiteX16" fmla="*/ 1848643 w 4024312"/>
              <a:gd name="connsiteY16" fmla="*/ 2662469 h 2662469"/>
              <a:gd name="connsiteX17" fmla="*/ 1620837 w 4024312"/>
              <a:gd name="connsiteY17" fmla="*/ 2433075 h 2662469"/>
              <a:gd name="connsiteX18" fmla="*/ 1701927 w 4024312"/>
              <a:gd name="connsiteY18" fmla="*/ 2258173 h 2662469"/>
              <a:gd name="connsiteX19" fmla="*/ 1739901 w 4024312"/>
              <a:gd name="connsiteY19" fmla="*/ 2234156 h 2662469"/>
              <a:gd name="connsiteX20" fmla="*/ 1739901 w 4024312"/>
              <a:gd name="connsiteY20" fmla="*/ 2040169 h 2662469"/>
              <a:gd name="connsiteX21" fmla="*/ 1782761 w 4024312"/>
              <a:gd name="connsiteY21" fmla="*/ 2040169 h 2662469"/>
              <a:gd name="connsiteX22" fmla="*/ 1782761 w 4024312"/>
              <a:gd name="connsiteY22" fmla="*/ 1491394 h 2662469"/>
              <a:gd name="connsiteX23" fmla="*/ 1692121 w 4024312"/>
              <a:gd name="connsiteY23" fmla="*/ 1488322 h 2662469"/>
              <a:gd name="connsiteX24" fmla="*/ 759304 w 4024312"/>
              <a:gd name="connsiteY24" fmla="*/ 1188528 h 2662469"/>
              <a:gd name="connsiteX25" fmla="*/ 0 w 4024312"/>
              <a:gd name="connsiteY25" fmla="*/ 490676 h 2662469"/>
              <a:gd name="connsiteX26" fmla="*/ 108472 w 4024312"/>
              <a:gd name="connsiteY26" fmla="*/ 403445 h 2662469"/>
              <a:gd name="connsiteX27" fmla="*/ 835235 w 4024312"/>
              <a:gd name="connsiteY27" fmla="*/ 1079489 h 2662469"/>
              <a:gd name="connsiteX28" fmla="*/ 1854872 w 4024312"/>
              <a:gd name="connsiteY28" fmla="*/ 1362991 h 2662469"/>
              <a:gd name="connsiteX29" fmla="*/ 2538245 w 4024312"/>
              <a:gd name="connsiteY29" fmla="*/ 1243047 h 2662469"/>
              <a:gd name="connsiteX30" fmla="*/ 3080606 w 4024312"/>
              <a:gd name="connsiteY30" fmla="*/ 937738 h 2662469"/>
              <a:gd name="connsiteX31" fmla="*/ 3926687 w 4024312"/>
              <a:gd name="connsiteY31" fmla="*/ 0 h 266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24312" h="2662469">
                <a:moveTo>
                  <a:pt x="1848643" y="2334763"/>
                </a:moveTo>
                <a:cubicBezTo>
                  <a:pt x="1794403" y="2334763"/>
                  <a:pt x="1751011" y="2378457"/>
                  <a:pt x="1751011" y="2433075"/>
                </a:cubicBezTo>
                <a:cubicBezTo>
                  <a:pt x="1751011" y="2487693"/>
                  <a:pt x="1794403" y="2531387"/>
                  <a:pt x="1848643" y="2531387"/>
                </a:cubicBezTo>
                <a:cubicBezTo>
                  <a:pt x="1902883" y="2531387"/>
                  <a:pt x="1946275" y="2487693"/>
                  <a:pt x="1946275" y="2433075"/>
                </a:cubicBezTo>
                <a:cubicBezTo>
                  <a:pt x="1946275" y="2378457"/>
                  <a:pt x="1902883" y="2334763"/>
                  <a:pt x="1848643" y="2334763"/>
                </a:cubicBezTo>
                <a:close/>
                <a:moveTo>
                  <a:pt x="3926687" y="0"/>
                </a:moveTo>
                <a:cubicBezTo>
                  <a:pt x="3926687" y="0"/>
                  <a:pt x="3926687" y="0"/>
                  <a:pt x="4024312" y="87231"/>
                </a:cubicBezTo>
                <a:cubicBezTo>
                  <a:pt x="3829062" y="338022"/>
                  <a:pt x="3622966" y="599716"/>
                  <a:pt x="3395174" y="828698"/>
                </a:cubicBezTo>
                <a:cubicBezTo>
                  <a:pt x="3167383" y="1046777"/>
                  <a:pt x="2907050" y="1243047"/>
                  <a:pt x="2592481" y="1362991"/>
                </a:cubicBezTo>
                <a:cubicBezTo>
                  <a:pt x="2429773" y="1428414"/>
                  <a:pt x="2248761" y="1469304"/>
                  <a:pt x="2054020" y="1485660"/>
                </a:cubicBezTo>
                <a:lnTo>
                  <a:pt x="1912937" y="1491454"/>
                </a:lnTo>
                <a:lnTo>
                  <a:pt x="1912937" y="2040169"/>
                </a:lnTo>
                <a:lnTo>
                  <a:pt x="1955801" y="2040169"/>
                </a:lnTo>
                <a:lnTo>
                  <a:pt x="1955801" y="2233154"/>
                </a:lnTo>
                <a:lnTo>
                  <a:pt x="1995359" y="2258173"/>
                </a:lnTo>
                <a:cubicBezTo>
                  <a:pt x="2045557" y="2301353"/>
                  <a:pt x="2076449" y="2365486"/>
                  <a:pt x="2076449" y="2433075"/>
                </a:cubicBezTo>
                <a:cubicBezTo>
                  <a:pt x="2076449" y="2564157"/>
                  <a:pt x="1978817" y="2662469"/>
                  <a:pt x="1848643" y="2662469"/>
                </a:cubicBezTo>
                <a:cubicBezTo>
                  <a:pt x="1718469" y="2662469"/>
                  <a:pt x="1620837" y="2564157"/>
                  <a:pt x="1620837" y="2433075"/>
                </a:cubicBezTo>
                <a:cubicBezTo>
                  <a:pt x="1620837" y="2365486"/>
                  <a:pt x="1651729" y="2301353"/>
                  <a:pt x="1701927" y="2258173"/>
                </a:cubicBezTo>
                <a:lnTo>
                  <a:pt x="1739901" y="2234156"/>
                </a:lnTo>
                <a:lnTo>
                  <a:pt x="1739901" y="2040169"/>
                </a:lnTo>
                <a:lnTo>
                  <a:pt x="1782761" y="2040169"/>
                </a:lnTo>
                <a:lnTo>
                  <a:pt x="1782761" y="1491394"/>
                </a:lnTo>
                <a:lnTo>
                  <a:pt x="1692121" y="1488322"/>
                </a:lnTo>
                <a:cubicBezTo>
                  <a:pt x="1321664" y="1462830"/>
                  <a:pt x="1015570" y="1350724"/>
                  <a:pt x="759304" y="1188528"/>
                </a:cubicBezTo>
                <a:cubicBezTo>
                  <a:pt x="466430" y="1003161"/>
                  <a:pt x="227791" y="752371"/>
                  <a:pt x="0" y="490676"/>
                </a:cubicBezTo>
                <a:cubicBezTo>
                  <a:pt x="0" y="490676"/>
                  <a:pt x="0" y="490676"/>
                  <a:pt x="108472" y="403445"/>
                </a:cubicBezTo>
                <a:cubicBezTo>
                  <a:pt x="325416" y="665139"/>
                  <a:pt x="553207" y="905026"/>
                  <a:pt x="835235" y="1079489"/>
                </a:cubicBezTo>
                <a:cubicBezTo>
                  <a:pt x="1106415" y="1253951"/>
                  <a:pt x="1431831" y="1362991"/>
                  <a:pt x="1854872" y="1362991"/>
                </a:cubicBezTo>
                <a:cubicBezTo>
                  <a:pt x="2115204" y="1362991"/>
                  <a:pt x="2342996" y="1319375"/>
                  <a:pt x="2538245" y="1243047"/>
                </a:cubicBezTo>
                <a:cubicBezTo>
                  <a:pt x="2744342" y="1166720"/>
                  <a:pt x="2917898" y="1068585"/>
                  <a:pt x="3080606" y="937738"/>
                </a:cubicBezTo>
                <a:cubicBezTo>
                  <a:pt x="3395174" y="686947"/>
                  <a:pt x="3655507" y="338022"/>
                  <a:pt x="3926687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60"/>
          <p:cNvSpPr/>
          <p:nvPr/>
        </p:nvSpPr>
        <p:spPr bwMode="auto">
          <a:xfrm rot="10800000">
            <a:off x="3591303" y="2195816"/>
            <a:ext cx="227791" cy="605592"/>
          </a:xfrm>
          <a:custGeom>
            <a:avLst/>
            <a:gdLst>
              <a:gd name="connsiteX0" fmla="*/ 227806 w 455612"/>
              <a:gd name="connsiteY0" fmla="*/ 883557 h 1211263"/>
              <a:gd name="connsiteX1" fmla="*/ 130174 w 455612"/>
              <a:gd name="connsiteY1" fmla="*/ 981869 h 1211263"/>
              <a:gd name="connsiteX2" fmla="*/ 227806 w 455612"/>
              <a:gd name="connsiteY2" fmla="*/ 1080181 h 1211263"/>
              <a:gd name="connsiteX3" fmla="*/ 325438 w 455612"/>
              <a:gd name="connsiteY3" fmla="*/ 981869 h 1211263"/>
              <a:gd name="connsiteX4" fmla="*/ 227806 w 455612"/>
              <a:gd name="connsiteY4" fmla="*/ 883557 h 1211263"/>
              <a:gd name="connsiteX5" fmla="*/ 161924 w 455612"/>
              <a:gd name="connsiteY5" fmla="*/ 0 h 1211263"/>
              <a:gd name="connsiteX6" fmla="*/ 292100 w 455612"/>
              <a:gd name="connsiteY6" fmla="*/ 0 h 1211263"/>
              <a:gd name="connsiteX7" fmla="*/ 292100 w 455612"/>
              <a:gd name="connsiteY7" fmla="*/ 588963 h 1211263"/>
              <a:gd name="connsiteX8" fmla="*/ 334964 w 455612"/>
              <a:gd name="connsiteY8" fmla="*/ 588963 h 1211263"/>
              <a:gd name="connsiteX9" fmla="*/ 334964 w 455612"/>
              <a:gd name="connsiteY9" fmla="*/ 781948 h 1211263"/>
              <a:gd name="connsiteX10" fmla="*/ 374522 w 455612"/>
              <a:gd name="connsiteY10" fmla="*/ 806967 h 1211263"/>
              <a:gd name="connsiteX11" fmla="*/ 455612 w 455612"/>
              <a:gd name="connsiteY11" fmla="*/ 981869 h 1211263"/>
              <a:gd name="connsiteX12" fmla="*/ 227806 w 455612"/>
              <a:gd name="connsiteY12" fmla="*/ 1211263 h 1211263"/>
              <a:gd name="connsiteX13" fmla="*/ 0 w 455612"/>
              <a:gd name="connsiteY13" fmla="*/ 981869 h 1211263"/>
              <a:gd name="connsiteX14" fmla="*/ 81090 w 455612"/>
              <a:gd name="connsiteY14" fmla="*/ 806967 h 1211263"/>
              <a:gd name="connsiteX15" fmla="*/ 119064 w 455612"/>
              <a:gd name="connsiteY15" fmla="*/ 782950 h 1211263"/>
              <a:gd name="connsiteX16" fmla="*/ 119064 w 455612"/>
              <a:gd name="connsiteY16" fmla="*/ 588963 h 1211263"/>
              <a:gd name="connsiteX17" fmla="*/ 161924 w 455612"/>
              <a:gd name="connsiteY17" fmla="*/ 588963 h 12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5612" h="1211263">
                <a:moveTo>
                  <a:pt x="227806" y="883557"/>
                </a:moveTo>
                <a:cubicBezTo>
                  <a:pt x="173566" y="883557"/>
                  <a:pt x="130174" y="927251"/>
                  <a:pt x="130174" y="981869"/>
                </a:cubicBezTo>
                <a:cubicBezTo>
                  <a:pt x="130174" y="1036487"/>
                  <a:pt x="173566" y="1080181"/>
                  <a:pt x="227806" y="1080181"/>
                </a:cubicBezTo>
                <a:cubicBezTo>
                  <a:pt x="282046" y="1080181"/>
                  <a:pt x="325438" y="1036487"/>
                  <a:pt x="325438" y="981869"/>
                </a:cubicBezTo>
                <a:cubicBezTo>
                  <a:pt x="325438" y="927251"/>
                  <a:pt x="282046" y="883557"/>
                  <a:pt x="227806" y="883557"/>
                </a:cubicBezTo>
                <a:close/>
                <a:moveTo>
                  <a:pt x="161924" y="0"/>
                </a:moveTo>
                <a:lnTo>
                  <a:pt x="292100" y="0"/>
                </a:lnTo>
                <a:lnTo>
                  <a:pt x="292100" y="588963"/>
                </a:lnTo>
                <a:lnTo>
                  <a:pt x="334964" y="588963"/>
                </a:lnTo>
                <a:lnTo>
                  <a:pt x="334964" y="781948"/>
                </a:lnTo>
                <a:lnTo>
                  <a:pt x="374522" y="806967"/>
                </a:lnTo>
                <a:cubicBezTo>
                  <a:pt x="424720" y="850147"/>
                  <a:pt x="455612" y="914280"/>
                  <a:pt x="455612" y="981869"/>
                </a:cubicBezTo>
                <a:cubicBezTo>
                  <a:pt x="455612" y="1112951"/>
                  <a:pt x="357980" y="1211263"/>
                  <a:pt x="227806" y="1211263"/>
                </a:cubicBezTo>
                <a:cubicBezTo>
                  <a:pt x="97632" y="1211263"/>
                  <a:pt x="0" y="1112951"/>
                  <a:pt x="0" y="981869"/>
                </a:cubicBezTo>
                <a:cubicBezTo>
                  <a:pt x="0" y="914280"/>
                  <a:pt x="30892" y="850147"/>
                  <a:pt x="81090" y="806967"/>
                </a:cubicBezTo>
                <a:lnTo>
                  <a:pt x="119064" y="782950"/>
                </a:lnTo>
                <a:lnTo>
                  <a:pt x="119064" y="588963"/>
                </a:lnTo>
                <a:lnTo>
                  <a:pt x="161924" y="58896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1"/>
          <p:cNvSpPr/>
          <p:nvPr/>
        </p:nvSpPr>
        <p:spPr bwMode="auto">
          <a:xfrm rot="10800000">
            <a:off x="7692342" y="2195816"/>
            <a:ext cx="227791" cy="605592"/>
          </a:xfrm>
          <a:custGeom>
            <a:avLst/>
            <a:gdLst>
              <a:gd name="connsiteX0" fmla="*/ 227806 w 455612"/>
              <a:gd name="connsiteY0" fmla="*/ 883557 h 1211263"/>
              <a:gd name="connsiteX1" fmla="*/ 130174 w 455612"/>
              <a:gd name="connsiteY1" fmla="*/ 981869 h 1211263"/>
              <a:gd name="connsiteX2" fmla="*/ 227806 w 455612"/>
              <a:gd name="connsiteY2" fmla="*/ 1080181 h 1211263"/>
              <a:gd name="connsiteX3" fmla="*/ 325438 w 455612"/>
              <a:gd name="connsiteY3" fmla="*/ 981869 h 1211263"/>
              <a:gd name="connsiteX4" fmla="*/ 227806 w 455612"/>
              <a:gd name="connsiteY4" fmla="*/ 883557 h 1211263"/>
              <a:gd name="connsiteX5" fmla="*/ 161924 w 455612"/>
              <a:gd name="connsiteY5" fmla="*/ 0 h 1211263"/>
              <a:gd name="connsiteX6" fmla="*/ 292100 w 455612"/>
              <a:gd name="connsiteY6" fmla="*/ 0 h 1211263"/>
              <a:gd name="connsiteX7" fmla="*/ 292100 w 455612"/>
              <a:gd name="connsiteY7" fmla="*/ 588963 h 1211263"/>
              <a:gd name="connsiteX8" fmla="*/ 334964 w 455612"/>
              <a:gd name="connsiteY8" fmla="*/ 588963 h 1211263"/>
              <a:gd name="connsiteX9" fmla="*/ 334964 w 455612"/>
              <a:gd name="connsiteY9" fmla="*/ 781948 h 1211263"/>
              <a:gd name="connsiteX10" fmla="*/ 374522 w 455612"/>
              <a:gd name="connsiteY10" fmla="*/ 806967 h 1211263"/>
              <a:gd name="connsiteX11" fmla="*/ 455612 w 455612"/>
              <a:gd name="connsiteY11" fmla="*/ 981869 h 1211263"/>
              <a:gd name="connsiteX12" fmla="*/ 227806 w 455612"/>
              <a:gd name="connsiteY12" fmla="*/ 1211263 h 1211263"/>
              <a:gd name="connsiteX13" fmla="*/ 0 w 455612"/>
              <a:gd name="connsiteY13" fmla="*/ 981869 h 1211263"/>
              <a:gd name="connsiteX14" fmla="*/ 81090 w 455612"/>
              <a:gd name="connsiteY14" fmla="*/ 806967 h 1211263"/>
              <a:gd name="connsiteX15" fmla="*/ 119064 w 455612"/>
              <a:gd name="connsiteY15" fmla="*/ 782950 h 1211263"/>
              <a:gd name="connsiteX16" fmla="*/ 119064 w 455612"/>
              <a:gd name="connsiteY16" fmla="*/ 588963 h 1211263"/>
              <a:gd name="connsiteX17" fmla="*/ 161924 w 455612"/>
              <a:gd name="connsiteY17" fmla="*/ 588963 h 121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5612" h="1211263">
                <a:moveTo>
                  <a:pt x="227806" y="883557"/>
                </a:moveTo>
                <a:cubicBezTo>
                  <a:pt x="173566" y="883557"/>
                  <a:pt x="130174" y="927251"/>
                  <a:pt x="130174" y="981869"/>
                </a:cubicBezTo>
                <a:cubicBezTo>
                  <a:pt x="130174" y="1036487"/>
                  <a:pt x="173566" y="1080181"/>
                  <a:pt x="227806" y="1080181"/>
                </a:cubicBezTo>
                <a:cubicBezTo>
                  <a:pt x="282046" y="1080181"/>
                  <a:pt x="325438" y="1036487"/>
                  <a:pt x="325438" y="981869"/>
                </a:cubicBezTo>
                <a:cubicBezTo>
                  <a:pt x="325438" y="927251"/>
                  <a:pt x="282046" y="883557"/>
                  <a:pt x="227806" y="883557"/>
                </a:cubicBezTo>
                <a:close/>
                <a:moveTo>
                  <a:pt x="161924" y="0"/>
                </a:moveTo>
                <a:lnTo>
                  <a:pt x="292100" y="0"/>
                </a:lnTo>
                <a:lnTo>
                  <a:pt x="292100" y="588963"/>
                </a:lnTo>
                <a:lnTo>
                  <a:pt x="334964" y="588963"/>
                </a:lnTo>
                <a:lnTo>
                  <a:pt x="334964" y="781948"/>
                </a:lnTo>
                <a:lnTo>
                  <a:pt x="374522" y="806967"/>
                </a:lnTo>
                <a:cubicBezTo>
                  <a:pt x="424720" y="850147"/>
                  <a:pt x="455612" y="914280"/>
                  <a:pt x="455612" y="981869"/>
                </a:cubicBezTo>
                <a:cubicBezTo>
                  <a:pt x="455612" y="1112951"/>
                  <a:pt x="357980" y="1211263"/>
                  <a:pt x="227806" y="1211263"/>
                </a:cubicBezTo>
                <a:cubicBezTo>
                  <a:pt x="97632" y="1211263"/>
                  <a:pt x="0" y="1112951"/>
                  <a:pt x="0" y="981869"/>
                </a:cubicBezTo>
                <a:cubicBezTo>
                  <a:pt x="0" y="914280"/>
                  <a:pt x="30892" y="850147"/>
                  <a:pt x="81090" y="806967"/>
                </a:cubicBezTo>
                <a:lnTo>
                  <a:pt x="119064" y="782950"/>
                </a:lnTo>
                <a:lnTo>
                  <a:pt x="119064" y="588963"/>
                </a:lnTo>
                <a:lnTo>
                  <a:pt x="161924" y="58896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77"/>
          <p:cNvSpPr>
            <a:spLocks noChangeArrowheads="1"/>
          </p:cNvSpPr>
          <p:nvPr/>
        </p:nvSpPr>
        <p:spPr bwMode="auto">
          <a:xfrm>
            <a:off x="2947984" y="3140099"/>
            <a:ext cx="1567554" cy="1575492"/>
          </a:xfrm>
          <a:custGeom>
            <a:avLst/>
            <a:gdLst>
              <a:gd name="connsiteX0" fmla="*/ 1567656 w 3135312"/>
              <a:gd name="connsiteY0" fmla="*/ 0 h 3151188"/>
              <a:gd name="connsiteX1" fmla="*/ 3135312 w 3135312"/>
              <a:gd name="connsiteY1" fmla="*/ 1575594 h 3151188"/>
              <a:gd name="connsiteX2" fmla="*/ 1567656 w 3135312"/>
              <a:gd name="connsiteY2" fmla="*/ 3151188 h 3151188"/>
              <a:gd name="connsiteX3" fmla="*/ 0 w 3135312"/>
              <a:gd name="connsiteY3" fmla="*/ 1575594 h 3151188"/>
              <a:gd name="connsiteX4" fmla="*/ 1567656 w 3135312"/>
              <a:gd name="connsiteY4" fmla="*/ 0 h 3151188"/>
              <a:gd name="connsiteX5" fmla="*/ 1568450 w 3135312"/>
              <a:gd name="connsiteY5" fmla="*/ 382588 h 3151188"/>
              <a:gd name="connsiteX6" fmla="*/ 381000 w 3135312"/>
              <a:gd name="connsiteY6" fmla="*/ 1576388 h 3151188"/>
              <a:gd name="connsiteX7" fmla="*/ 1568450 w 3135312"/>
              <a:gd name="connsiteY7" fmla="*/ 2770188 h 3151188"/>
              <a:gd name="connsiteX8" fmla="*/ 2755900 w 3135312"/>
              <a:gd name="connsiteY8" fmla="*/ 1576388 h 3151188"/>
              <a:gd name="connsiteX9" fmla="*/ 1568450 w 3135312"/>
              <a:gd name="connsiteY9" fmla="*/ 382588 h 3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5312" h="3151188">
                <a:moveTo>
                  <a:pt x="1567656" y="0"/>
                </a:moveTo>
                <a:cubicBezTo>
                  <a:pt x="2433449" y="0"/>
                  <a:pt x="3135312" y="705417"/>
                  <a:pt x="3135312" y="1575594"/>
                </a:cubicBezTo>
                <a:cubicBezTo>
                  <a:pt x="3135312" y="2445771"/>
                  <a:pt x="2433449" y="3151188"/>
                  <a:pt x="1567656" y="3151188"/>
                </a:cubicBezTo>
                <a:cubicBezTo>
                  <a:pt x="701863" y="3151188"/>
                  <a:pt x="0" y="2445771"/>
                  <a:pt x="0" y="1575594"/>
                </a:cubicBezTo>
                <a:cubicBezTo>
                  <a:pt x="0" y="705417"/>
                  <a:pt x="701863" y="0"/>
                  <a:pt x="1567656" y="0"/>
                </a:cubicBezTo>
                <a:close/>
                <a:moveTo>
                  <a:pt x="1568450" y="382588"/>
                </a:moveTo>
                <a:cubicBezTo>
                  <a:pt x="912639" y="382588"/>
                  <a:pt x="381000" y="917070"/>
                  <a:pt x="381000" y="1576388"/>
                </a:cubicBezTo>
                <a:cubicBezTo>
                  <a:pt x="381000" y="2235706"/>
                  <a:pt x="912639" y="2770188"/>
                  <a:pt x="1568450" y="2770188"/>
                </a:cubicBezTo>
                <a:cubicBezTo>
                  <a:pt x="2224261" y="2770188"/>
                  <a:pt x="2755900" y="2235706"/>
                  <a:pt x="2755900" y="1576388"/>
                </a:cubicBezTo>
                <a:cubicBezTo>
                  <a:pt x="2755900" y="917070"/>
                  <a:pt x="2224261" y="382588"/>
                  <a:pt x="1568450" y="38258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79"/>
          <p:cNvSpPr>
            <a:spLocks noChangeArrowheads="1"/>
          </p:cNvSpPr>
          <p:nvPr/>
        </p:nvSpPr>
        <p:spPr bwMode="auto">
          <a:xfrm>
            <a:off x="7031576" y="3140099"/>
            <a:ext cx="1567554" cy="1575492"/>
          </a:xfrm>
          <a:custGeom>
            <a:avLst/>
            <a:gdLst>
              <a:gd name="connsiteX0" fmla="*/ 1567656 w 3135312"/>
              <a:gd name="connsiteY0" fmla="*/ 0 h 3151188"/>
              <a:gd name="connsiteX1" fmla="*/ 3135312 w 3135312"/>
              <a:gd name="connsiteY1" fmla="*/ 1575594 h 3151188"/>
              <a:gd name="connsiteX2" fmla="*/ 1567656 w 3135312"/>
              <a:gd name="connsiteY2" fmla="*/ 3151188 h 3151188"/>
              <a:gd name="connsiteX3" fmla="*/ 0 w 3135312"/>
              <a:gd name="connsiteY3" fmla="*/ 1575594 h 3151188"/>
              <a:gd name="connsiteX4" fmla="*/ 1567656 w 3135312"/>
              <a:gd name="connsiteY4" fmla="*/ 0 h 3151188"/>
              <a:gd name="connsiteX5" fmla="*/ 1568450 w 3135312"/>
              <a:gd name="connsiteY5" fmla="*/ 382588 h 3151188"/>
              <a:gd name="connsiteX6" fmla="*/ 381000 w 3135312"/>
              <a:gd name="connsiteY6" fmla="*/ 1576388 h 3151188"/>
              <a:gd name="connsiteX7" fmla="*/ 1568450 w 3135312"/>
              <a:gd name="connsiteY7" fmla="*/ 2770188 h 3151188"/>
              <a:gd name="connsiteX8" fmla="*/ 2755900 w 3135312"/>
              <a:gd name="connsiteY8" fmla="*/ 1576388 h 3151188"/>
              <a:gd name="connsiteX9" fmla="*/ 1568450 w 3135312"/>
              <a:gd name="connsiteY9" fmla="*/ 382588 h 315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5312" h="3151188">
                <a:moveTo>
                  <a:pt x="1567656" y="0"/>
                </a:moveTo>
                <a:cubicBezTo>
                  <a:pt x="2433449" y="0"/>
                  <a:pt x="3135312" y="705417"/>
                  <a:pt x="3135312" y="1575594"/>
                </a:cubicBezTo>
                <a:cubicBezTo>
                  <a:pt x="3135312" y="2445771"/>
                  <a:pt x="2433449" y="3151188"/>
                  <a:pt x="1567656" y="3151188"/>
                </a:cubicBezTo>
                <a:cubicBezTo>
                  <a:pt x="701863" y="3151188"/>
                  <a:pt x="0" y="2445771"/>
                  <a:pt x="0" y="1575594"/>
                </a:cubicBezTo>
                <a:cubicBezTo>
                  <a:pt x="0" y="705417"/>
                  <a:pt x="701863" y="0"/>
                  <a:pt x="1567656" y="0"/>
                </a:cubicBezTo>
                <a:close/>
                <a:moveTo>
                  <a:pt x="1568450" y="382588"/>
                </a:moveTo>
                <a:cubicBezTo>
                  <a:pt x="912639" y="382588"/>
                  <a:pt x="381000" y="917070"/>
                  <a:pt x="381000" y="1576388"/>
                </a:cubicBezTo>
                <a:cubicBezTo>
                  <a:pt x="381000" y="2235706"/>
                  <a:pt x="912639" y="2770188"/>
                  <a:pt x="1568450" y="2770188"/>
                </a:cubicBezTo>
                <a:cubicBezTo>
                  <a:pt x="2224261" y="2770188"/>
                  <a:pt x="2755900" y="2235706"/>
                  <a:pt x="2755900" y="1576388"/>
                </a:cubicBezTo>
                <a:cubicBezTo>
                  <a:pt x="2755900" y="917070"/>
                  <a:pt x="2224261" y="382588"/>
                  <a:pt x="1568450" y="38258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45717" tIns="22858" rIns="45717" bIns="22858" numCol="1" anchor="t" anchorCtr="0" compatLnSpc="1">
            <a:noAutofit/>
          </a:bodyPr>
          <a:lstStyle/>
          <a:p>
            <a:endParaRPr 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5020" y="369760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3">
                    <a:lumMod val="50000"/>
                  </a:schemeClr>
                </a:solidFill>
              </a:rPr>
              <a:t>公开</a:t>
            </a:r>
            <a:endParaRPr lang="zh-CN" altLang="en-US" sz="24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26380" y="27914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5B9BD5"/>
                </a:solidFill>
              </a:rPr>
              <a:t>一致</a:t>
            </a:r>
            <a:endParaRPr lang="zh-CN" altLang="en-US" sz="2400" b="1">
              <a:solidFill>
                <a:srgbClr val="5B9BD5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68210" y="369760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E94520"/>
                </a:solidFill>
              </a:rPr>
              <a:t>难碰撞</a:t>
            </a:r>
            <a:endParaRPr lang="zh-CN" altLang="en-US" sz="2400" b="1">
              <a:solidFill>
                <a:srgbClr val="E945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9" grpId="0"/>
      <p:bldP spid="17" grpId="1" animBg="1"/>
      <p:bldP spid="22" grpId="1" animBg="1"/>
      <p:bldP spid="25" grpId="1" animBg="1"/>
      <p:bldP spid="29" grpId="1"/>
      <p:bldP spid="18" grpId="0" animBg="1"/>
      <p:bldP spid="20" grpId="0" animBg="1"/>
      <p:bldP spid="31" grpId="0"/>
      <p:bldP spid="18" grpId="1" animBg="1"/>
      <p:bldP spid="20" grpId="1" animBg="1"/>
      <p:bldP spid="31" grpId="1"/>
      <p:bldP spid="19" grpId="0" animBg="1"/>
      <p:bldP spid="23" grpId="0" animBg="1"/>
      <p:bldP spid="27" grpId="0" animBg="1"/>
      <p:bldP spid="32" grpId="0"/>
      <p:bldP spid="19" grpId="1" animBg="1"/>
      <p:bldP spid="23" grpId="1" animBg="1"/>
      <p:bldP spid="27" grpId="1" animBg="1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场景举例1：密码保存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709160" y="1708785"/>
            <a:ext cx="3081655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53180" y="1708785"/>
            <a:ext cx="588645" cy="58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9530" y="115760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用户设定的密码</a:t>
            </a:r>
            <a:endParaRPr lang="zh-CN" altLang="en-US" sz="2400"/>
          </a:p>
        </p:txBody>
      </p:sp>
      <p:sp>
        <p:nvSpPr>
          <p:cNvPr id="8" name="下箭头 7"/>
          <p:cNvSpPr/>
          <p:nvPr/>
        </p:nvSpPr>
        <p:spPr>
          <a:xfrm>
            <a:off x="5994400" y="2564765"/>
            <a:ext cx="50990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42565" y="3142615"/>
            <a:ext cx="7015480" cy="1106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md5(123456 + "mashibing2020") =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43D1651D7AD114169E846F4150A3F5BB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2570" y="2536190"/>
            <a:ext cx="1419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md5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加密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994400" y="4394835"/>
            <a:ext cx="50990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741930" y="4959985"/>
            <a:ext cx="7015480" cy="66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43D1651D7AD114169E846F4150A3F5BB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0915" y="574992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数据库最终存储的密码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5" grpId="1" animBg="1"/>
      <p:bldP spid="7" grpId="1"/>
      <p:bldP spid="8" grpId="0" animBg="1"/>
      <p:bldP spid="10" grpId="0"/>
      <p:bldP spid="8" grpId="1" animBg="1"/>
      <p:bldP spid="10" grpId="1"/>
      <p:bldP spid="9" grpId="0" animBg="1"/>
      <p:bldP spid="9" grpId="1" animBg="1"/>
      <p:bldP spid="11" grpId="0" animBg="1"/>
      <p:bldP spid="11" grpId="1" animBg="1"/>
      <p:bldP spid="12" grpId="0" animBg="1"/>
      <p:bldP spid="13" grpId="0"/>
      <p:bldP spid="12" grpId="1" animBg="1"/>
      <p:bldP spid="13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宽屏</PresentationFormat>
  <Paragraphs>216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黑体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202</cp:revision>
  <dcterms:created xsi:type="dcterms:W3CDTF">2019-06-19T02:08:00Z</dcterms:created>
  <dcterms:modified xsi:type="dcterms:W3CDTF">2022-04-10T03:17:12Z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C90DC18DE1494483A62C49D2D390A100</vt:lpwstr>
  </property>
</Properties>
</file>