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330" r:id="rId8"/>
    <p:sldId id="32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29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31" r:id="rId64"/>
    <p:sldId id="332" r:id="rId65"/>
    <p:sldId id="333"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9" d="100"/>
          <a:sy n="69" d="100"/>
        </p:scale>
        <p:origin x="156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wmf"/><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7.png"/></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9.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256691D-EA8B-4FEC-AE1A-DF24CE1B4070}" type="datetimeFigureOut">
              <a:rPr lang="zh-CN" altLang="en-US"/>
              <a:pPr>
                <a:defRPr/>
              </a:pPr>
              <a:t>2020/1/8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068061A-9993-48F9-942F-5879200FA8B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3A1E20-70BC-4575-98B8-A0BF152D06AF}" type="slidenum">
              <a:rPr lang="zh-CN" altLang="en-US"/>
              <a:pPr eaLnBrk="1" hangingPunct="1"/>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BE04FEE-DFA9-4DCA-846E-569A13CCE749}" type="slidenum">
              <a:rPr lang="en-US" altLang="zh-CN"/>
              <a:pPr/>
              <a:t>‹#›</a:t>
            </a:fld>
            <a:endParaRPr lang="en-US" altLang="zh-CN"/>
          </a:p>
        </p:txBody>
      </p:sp>
    </p:spTree>
    <p:extLst>
      <p:ext uri="{BB962C8B-B14F-4D97-AF65-F5344CB8AC3E}">
        <p14:creationId xmlns:p14="http://schemas.microsoft.com/office/powerpoint/2010/main" val="172254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BE65F8C-43AB-4F23-A217-A1118E2D59D9}" type="slidenum">
              <a:rPr lang="en-US" altLang="zh-CN"/>
              <a:pPr/>
              <a:t>‹#›</a:t>
            </a:fld>
            <a:endParaRPr lang="en-US" altLang="zh-CN"/>
          </a:p>
        </p:txBody>
      </p:sp>
    </p:spTree>
    <p:extLst>
      <p:ext uri="{BB962C8B-B14F-4D97-AF65-F5344CB8AC3E}">
        <p14:creationId xmlns:p14="http://schemas.microsoft.com/office/powerpoint/2010/main" val="287231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291A7B2-5FAE-4FD2-BD71-A26CFC82C578}" type="slidenum">
              <a:rPr lang="en-US" altLang="zh-CN"/>
              <a:pPr/>
              <a:t>‹#›</a:t>
            </a:fld>
            <a:endParaRPr lang="en-US" altLang="zh-CN"/>
          </a:p>
        </p:txBody>
      </p:sp>
    </p:spTree>
    <p:extLst>
      <p:ext uri="{BB962C8B-B14F-4D97-AF65-F5344CB8AC3E}">
        <p14:creationId xmlns:p14="http://schemas.microsoft.com/office/powerpoint/2010/main" val="186685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F2C69810-B66E-4F97-87A7-BF7A4CB7EC53}" type="slidenum">
              <a:rPr lang="en-US" altLang="zh-CN"/>
              <a:pPr/>
              <a:t>‹#›</a:t>
            </a:fld>
            <a:endParaRPr lang="en-US" altLang="zh-CN"/>
          </a:p>
        </p:txBody>
      </p:sp>
    </p:spTree>
    <p:extLst>
      <p:ext uri="{BB962C8B-B14F-4D97-AF65-F5344CB8AC3E}">
        <p14:creationId xmlns:p14="http://schemas.microsoft.com/office/powerpoint/2010/main" val="25482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DC85972-F3F0-4DA6-BD5E-552AA75CD8E3}" type="slidenum">
              <a:rPr lang="en-US" altLang="zh-CN"/>
              <a:pPr/>
              <a:t>‹#›</a:t>
            </a:fld>
            <a:endParaRPr lang="en-US" altLang="zh-CN"/>
          </a:p>
        </p:txBody>
      </p:sp>
    </p:spTree>
    <p:extLst>
      <p:ext uri="{BB962C8B-B14F-4D97-AF65-F5344CB8AC3E}">
        <p14:creationId xmlns:p14="http://schemas.microsoft.com/office/powerpoint/2010/main" val="157780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217D9F0-D5A9-4748-919A-BFF204C20F45}" type="slidenum">
              <a:rPr lang="en-US" altLang="zh-CN"/>
              <a:pPr/>
              <a:t>‹#›</a:t>
            </a:fld>
            <a:endParaRPr lang="en-US" altLang="zh-CN"/>
          </a:p>
        </p:txBody>
      </p:sp>
    </p:spTree>
    <p:extLst>
      <p:ext uri="{BB962C8B-B14F-4D97-AF65-F5344CB8AC3E}">
        <p14:creationId xmlns:p14="http://schemas.microsoft.com/office/powerpoint/2010/main" val="109522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79FBAB9-DE0C-4255-BDFE-F00E81E161AB}" type="slidenum">
              <a:rPr lang="en-US" altLang="zh-CN"/>
              <a:pPr/>
              <a:t>‹#›</a:t>
            </a:fld>
            <a:endParaRPr lang="en-US" altLang="zh-CN"/>
          </a:p>
        </p:txBody>
      </p:sp>
    </p:spTree>
    <p:extLst>
      <p:ext uri="{BB962C8B-B14F-4D97-AF65-F5344CB8AC3E}">
        <p14:creationId xmlns:p14="http://schemas.microsoft.com/office/powerpoint/2010/main" val="268232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A3F9651-5F11-4508-A0EE-5AD60B45D2D9}" type="slidenum">
              <a:rPr lang="en-US" altLang="zh-CN"/>
              <a:pPr/>
              <a:t>‹#›</a:t>
            </a:fld>
            <a:endParaRPr lang="en-US" altLang="zh-CN"/>
          </a:p>
        </p:txBody>
      </p:sp>
    </p:spTree>
    <p:extLst>
      <p:ext uri="{BB962C8B-B14F-4D97-AF65-F5344CB8AC3E}">
        <p14:creationId xmlns:p14="http://schemas.microsoft.com/office/powerpoint/2010/main" val="244573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01E96EC-126F-48DE-AD8F-FAC85725445C}" type="slidenum">
              <a:rPr lang="en-US" altLang="zh-CN"/>
              <a:pPr/>
              <a:t>‹#›</a:t>
            </a:fld>
            <a:endParaRPr lang="en-US" altLang="zh-CN"/>
          </a:p>
        </p:txBody>
      </p:sp>
    </p:spTree>
    <p:extLst>
      <p:ext uri="{BB962C8B-B14F-4D97-AF65-F5344CB8AC3E}">
        <p14:creationId xmlns:p14="http://schemas.microsoft.com/office/powerpoint/2010/main" val="373531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A66943F-6A7B-4CB6-8077-A9292B732DE4}" type="slidenum">
              <a:rPr lang="en-US" altLang="zh-CN"/>
              <a:pPr/>
              <a:t>‹#›</a:t>
            </a:fld>
            <a:endParaRPr lang="en-US" altLang="zh-CN"/>
          </a:p>
        </p:txBody>
      </p:sp>
    </p:spTree>
    <p:extLst>
      <p:ext uri="{BB962C8B-B14F-4D97-AF65-F5344CB8AC3E}">
        <p14:creationId xmlns:p14="http://schemas.microsoft.com/office/powerpoint/2010/main" val="43720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5E231B7-CF4D-4E4B-B138-081A3031B21F}" type="slidenum">
              <a:rPr lang="en-US" altLang="zh-CN"/>
              <a:pPr/>
              <a:t>‹#›</a:t>
            </a:fld>
            <a:endParaRPr lang="en-US" altLang="zh-CN"/>
          </a:p>
        </p:txBody>
      </p:sp>
    </p:spTree>
    <p:extLst>
      <p:ext uri="{BB962C8B-B14F-4D97-AF65-F5344CB8AC3E}">
        <p14:creationId xmlns:p14="http://schemas.microsoft.com/office/powerpoint/2010/main" val="111114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474841A-3B7A-4DB2-ABE5-69AE00EE9AD5}" type="slidenum">
              <a:rPr lang="en-US" altLang="zh-CN"/>
              <a:pPr/>
              <a:t>‹#›</a:t>
            </a:fld>
            <a:endParaRPr lang="en-US" altLang="zh-CN"/>
          </a:p>
        </p:txBody>
      </p:sp>
    </p:spTree>
    <p:extLst>
      <p:ext uri="{BB962C8B-B14F-4D97-AF65-F5344CB8AC3E}">
        <p14:creationId xmlns:p14="http://schemas.microsoft.com/office/powerpoint/2010/main" val="425413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915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5DD1E798-BDC6-47DA-A3C7-FF35083E460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5.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8.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7.bin"/><Relationship Id="rId5" Type="http://schemas.openxmlformats.org/officeDocument/2006/relationships/oleObject" Target="../embeddings/oleObject13.bin"/><Relationship Id="rId10" Type="http://schemas.openxmlformats.org/officeDocument/2006/relationships/oleObject" Target="../embeddings/oleObject16.bin"/><Relationship Id="rId4" Type="http://schemas.openxmlformats.org/officeDocument/2006/relationships/image" Target="../media/image9.wmf"/><Relationship Id="rId9" Type="http://schemas.openxmlformats.org/officeDocument/2006/relationships/oleObject" Target="../embeddings/oleObject15.bin"/><Relationship Id="rId1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21.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24.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32.bin"/><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36.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3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4.bin"/><Relationship Id="rId14" Type="http://schemas.openxmlformats.org/officeDocument/2006/relationships/image" Target="../media/image3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48.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51.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54.bin"/><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1.png"/><Relationship Id="rId7"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7.bin"/><Relationship Id="rId5" Type="http://schemas.openxmlformats.org/officeDocument/2006/relationships/image" Target="../media/image48.wmf"/><Relationship Id="rId4" Type="http://schemas.openxmlformats.org/officeDocument/2006/relationships/oleObject" Target="../embeddings/oleObject56.bin"/><Relationship Id="rId9" Type="http://schemas.openxmlformats.org/officeDocument/2006/relationships/image" Target="../media/image5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60.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62.bin"/><Relationship Id="rId4" Type="http://schemas.openxmlformats.org/officeDocument/2006/relationships/image" Target="../media/image5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7.wmf"/><Relationship Id="rId5" Type="http://schemas.openxmlformats.org/officeDocument/2006/relationships/oleObject" Target="../embeddings/oleObject64.bin"/><Relationship Id="rId4" Type="http://schemas.openxmlformats.org/officeDocument/2006/relationships/image" Target="../media/image5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9.wmf"/><Relationship Id="rId5" Type="http://schemas.openxmlformats.org/officeDocument/2006/relationships/oleObject" Target="../embeddings/oleObject66.bin"/><Relationship Id="rId4" Type="http://schemas.openxmlformats.org/officeDocument/2006/relationships/image" Target="../media/image5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6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0.wmf"/><Relationship Id="rId5" Type="http://schemas.openxmlformats.org/officeDocument/2006/relationships/oleObject" Target="../embeddings/oleObject69.bin"/><Relationship Id="rId4" Type="http://schemas.openxmlformats.org/officeDocument/2006/relationships/image" Target="../media/image6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oleObject" Target="../embeddings/oleObject71.bin"/><Relationship Id="rId4" Type="http://schemas.openxmlformats.org/officeDocument/2006/relationships/image" Target="../media/image7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73.bin"/><Relationship Id="rId4" Type="http://schemas.openxmlformats.org/officeDocument/2006/relationships/image" Target="../media/image7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77.wmf"/><Relationship Id="rId5" Type="http://schemas.openxmlformats.org/officeDocument/2006/relationships/oleObject" Target="../embeddings/oleObject76.bin"/><Relationship Id="rId10" Type="http://schemas.openxmlformats.org/officeDocument/2006/relationships/image" Target="../media/image79.emf"/><Relationship Id="rId4" Type="http://schemas.openxmlformats.org/officeDocument/2006/relationships/image" Target="../media/image76.wmf"/><Relationship Id="rId9" Type="http://schemas.openxmlformats.org/officeDocument/2006/relationships/oleObject" Target="../embeddings/oleObject78.bin"/></Relationships>
</file>

<file path=ppt/slides/_rels/slide58.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81.wmf"/><Relationship Id="rId5" Type="http://schemas.openxmlformats.org/officeDocument/2006/relationships/oleObject" Target="../embeddings/oleObject80.bin"/><Relationship Id="rId4" Type="http://schemas.openxmlformats.org/officeDocument/2006/relationships/image" Target="../media/image80.wmf"/></Relationships>
</file>

<file path=ppt/slides/_rels/slide59.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4.wmf"/><Relationship Id="rId5" Type="http://schemas.openxmlformats.org/officeDocument/2006/relationships/oleObject" Target="../embeddings/oleObject83.bin"/><Relationship Id="rId4" Type="http://schemas.openxmlformats.org/officeDocument/2006/relationships/image" Target="../media/image8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86.wmf"/></Relationships>
</file>

<file path=ppt/slides/_rels/slide6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8.wmf"/><Relationship Id="rId5" Type="http://schemas.openxmlformats.org/officeDocument/2006/relationships/oleObject" Target="../embeddings/oleObject87.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9.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9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93.wmf"/><Relationship Id="rId5" Type="http://schemas.openxmlformats.org/officeDocument/2006/relationships/oleObject" Target="../embeddings/oleObject92.bin"/><Relationship Id="rId4" Type="http://schemas.openxmlformats.org/officeDocument/2006/relationships/image" Target="../media/image92.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95.wmf"/><Relationship Id="rId5" Type="http://schemas.openxmlformats.org/officeDocument/2006/relationships/oleObject" Target="../embeddings/oleObject94.bin"/><Relationship Id="rId4" Type="http://schemas.openxmlformats.org/officeDocument/2006/relationships/image" Target="../media/image94.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9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9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99.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00.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04.wmf"/><Relationship Id="rId5" Type="http://schemas.openxmlformats.org/officeDocument/2006/relationships/oleObject" Target="../embeddings/oleObject103.bin"/><Relationship Id="rId4" Type="http://schemas.openxmlformats.org/officeDocument/2006/relationships/image" Target="../media/image103.wmf"/></Relationships>
</file>

<file path=ppt/slides/_rels/slide7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06.wmf"/><Relationship Id="rId5" Type="http://schemas.openxmlformats.org/officeDocument/2006/relationships/oleObject" Target="../embeddings/oleObject105.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7.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0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10.wmf"/></Relationships>
</file>

<file path=ppt/slides/_rels/slide77.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12.wmf"/><Relationship Id="rId5" Type="http://schemas.openxmlformats.org/officeDocument/2006/relationships/oleObject" Target="../embeddings/oleObject111.bin"/><Relationship Id="rId4" Type="http://schemas.openxmlformats.org/officeDocument/2006/relationships/image" Target="../media/image111.wmf"/></Relationships>
</file>

<file path=ppt/slides/_rels/slide78.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15.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16.bin"/><Relationship Id="rId14" Type="http://schemas.openxmlformats.org/officeDocument/2006/relationships/image" Target="../media/image11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539750" y="609600"/>
            <a:ext cx="7772400" cy="1143000"/>
          </a:xfrm>
        </p:spPr>
        <p:txBody>
          <a:bodyPr/>
          <a:lstStyle/>
          <a:p>
            <a:pPr eaLnBrk="1" hangingPunct="1">
              <a:defRPr/>
            </a:pPr>
            <a:r>
              <a:rPr lang="zh-CN" altLang="en-US" sz="3600" b="1" dirty="0" smtClean="0">
                <a:solidFill>
                  <a:schemeClr val="tx1"/>
                </a:solidFill>
                <a:effectLst>
                  <a:outerShdw blurRad="38100" dist="38100" dir="2700000" algn="tl">
                    <a:srgbClr val="C0C0C0"/>
                  </a:outerShdw>
                </a:effectLst>
                <a:latin typeface="宋体" pitchFamily="2" charset="-122"/>
              </a:rPr>
              <a:t>第</a:t>
            </a:r>
            <a:r>
              <a:rPr lang="en-US" altLang="zh-CN" sz="3600" b="1" dirty="0">
                <a:solidFill>
                  <a:schemeClr val="tx1"/>
                </a:solidFill>
                <a:effectLst>
                  <a:outerShdw blurRad="38100" dist="38100" dir="2700000" algn="tl">
                    <a:srgbClr val="C0C0C0"/>
                  </a:outerShdw>
                </a:effectLst>
                <a:latin typeface="宋体" pitchFamily="2" charset="-122"/>
              </a:rPr>
              <a:t>2</a:t>
            </a:r>
            <a:r>
              <a:rPr lang="zh-CN" altLang="en-US" sz="3600" b="1" dirty="0" smtClean="0">
                <a:solidFill>
                  <a:schemeClr val="tx1"/>
                </a:solidFill>
                <a:effectLst>
                  <a:outerShdw blurRad="38100" dist="38100" dir="2700000" algn="tl">
                    <a:srgbClr val="C0C0C0"/>
                  </a:outerShdw>
                </a:effectLst>
                <a:latin typeface="宋体" pitchFamily="2" charset="-122"/>
              </a:rPr>
              <a:t>章  模糊控制的理论基础</a:t>
            </a:r>
            <a:endParaRPr lang="zh-CN" altLang="en-US" sz="3600" b="1" dirty="0" smtClean="0">
              <a:solidFill>
                <a:schemeClr val="tx1"/>
              </a:solidFill>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9750" y="747713"/>
            <a:ext cx="8208963" cy="5278437"/>
          </a:xfrm>
          <a:prstGeom prst="rect">
            <a:avLst/>
          </a:prstGeom>
          <a:noFill/>
          <a:ln>
            <a:noFill/>
          </a:ln>
          <a:effectLst/>
          <a:extLst/>
        </p:spPr>
        <p:txBody>
          <a:bodyPr>
            <a:spAutoFit/>
          </a:bodyPr>
          <a:lstStyle/>
          <a:p>
            <a:pPr algn="just">
              <a:lnSpc>
                <a:spcPct val="135000"/>
              </a:lnSpc>
              <a:defRPr/>
            </a:pPr>
            <a:r>
              <a:rPr kumimoji="1" lang="en-US" altLang="zh-CN" sz="2800" b="1">
                <a:effectLst>
                  <a:outerShdw blurRad="38100" dist="38100" dir="2700000" algn="tl">
                    <a:srgbClr val="C0C0C0"/>
                  </a:outerShdw>
                </a:effectLst>
                <a:latin typeface="Times New Roman" pitchFamily="18" charset="0"/>
              </a:rPr>
              <a:t>    </a:t>
            </a:r>
            <a:r>
              <a:rPr kumimoji="1" lang="zh-CN" altLang="en-US" sz="2800" b="1">
                <a:effectLst>
                  <a:outerShdw blurRad="38100" dist="38100" dir="2700000" algn="tl">
                    <a:srgbClr val="C0C0C0"/>
                  </a:outerShdw>
                </a:effectLst>
                <a:latin typeface="Times New Roman" pitchFamily="18" charset="0"/>
              </a:rPr>
              <a:t>为了表示模糊概念，需要引入模糊集合和隶属函数的概念：</a:t>
            </a:r>
          </a:p>
          <a:p>
            <a:pPr algn="ctr">
              <a:lnSpc>
                <a:spcPct val="135000"/>
              </a:lnSpc>
              <a:defRPr/>
            </a:pPr>
            <a:endParaRPr kumimoji="1" lang="zh-CN" altLang="en-US" sz="2800" b="1">
              <a:effectLst>
                <a:outerShdw blurRad="38100" dist="38100" dir="2700000" algn="tl">
                  <a:srgbClr val="C0C0C0"/>
                </a:outerShdw>
              </a:effectLst>
              <a:latin typeface="Times New Roman" pitchFamily="18" charset="0"/>
            </a:endParaRPr>
          </a:p>
          <a:p>
            <a:pPr algn="ctr">
              <a:lnSpc>
                <a:spcPct val="135000"/>
              </a:lnSpc>
              <a:defRPr/>
            </a:pPr>
            <a:endParaRPr kumimoji="1" lang="zh-CN" altLang="en-US" sz="2800" b="1">
              <a:effectLst>
                <a:outerShdw blurRad="38100" dist="38100" dir="2700000" algn="tl">
                  <a:srgbClr val="C0C0C0"/>
                </a:outerShdw>
              </a:effectLst>
              <a:latin typeface="Times New Roman" pitchFamily="18" charset="0"/>
            </a:endParaRPr>
          </a:p>
          <a:p>
            <a:pPr algn="ctr">
              <a:lnSpc>
                <a:spcPct val="135000"/>
              </a:lnSpc>
              <a:defRPr/>
            </a:pPr>
            <a:endParaRPr kumimoji="1" lang="zh-CN" altLang="en-US" sz="2800" b="1">
              <a:effectLst>
                <a:outerShdw blurRad="38100" dist="38100" dir="2700000" algn="tl">
                  <a:srgbClr val="C0C0C0"/>
                </a:outerShdw>
              </a:effectLst>
              <a:latin typeface="Times New Roman" pitchFamily="18" charset="0"/>
            </a:endParaRPr>
          </a:p>
          <a:p>
            <a:pPr algn="just">
              <a:lnSpc>
                <a:spcPct val="135000"/>
              </a:lnSpc>
              <a:defRPr/>
            </a:pPr>
            <a:r>
              <a:rPr kumimoji="1" lang="zh-CN" altLang="en-US" sz="2800" b="1">
                <a:effectLst>
                  <a:outerShdw blurRad="38100" dist="38100" dir="2700000" algn="tl">
                    <a:srgbClr val="C0C0C0"/>
                  </a:outerShdw>
                </a:effectLst>
                <a:latin typeface="Times New Roman" pitchFamily="18" charset="0"/>
              </a:rPr>
              <a:t>其中</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称为模糊集合，由</a:t>
            </a:r>
            <a:r>
              <a:rPr kumimoji="1" lang="en-US" altLang="zh-CN" sz="2800" b="1">
                <a:effectLst>
                  <a:outerShdw blurRad="38100" dist="38100" dir="2700000" algn="tl">
                    <a:srgbClr val="C0C0C0"/>
                  </a:outerShdw>
                </a:effectLst>
                <a:latin typeface="Times New Roman" pitchFamily="18" charset="0"/>
              </a:rPr>
              <a:t>0,1</a:t>
            </a:r>
            <a:r>
              <a:rPr kumimoji="1" lang="zh-CN" altLang="en-US" sz="2800" b="1">
                <a:effectLst>
                  <a:outerShdw blurRad="38100" dist="38100" dir="2700000" algn="tl">
                    <a:srgbClr val="C0C0C0"/>
                  </a:outerShdw>
                </a:effectLst>
                <a:latin typeface="Times New Roman" pitchFamily="18" charset="0"/>
              </a:rPr>
              <a:t>及        构成。    </a:t>
            </a:r>
          </a:p>
          <a:p>
            <a:pPr algn="just">
              <a:lnSpc>
                <a:spcPct val="135000"/>
              </a:lnSpc>
              <a:defRPr/>
            </a:pPr>
            <a:r>
              <a:rPr kumimoji="1" lang="zh-CN" altLang="en-US" sz="2800" b="1">
                <a:effectLst>
                  <a:outerShdw blurRad="38100" dist="38100" dir="2700000" algn="tl">
                    <a:srgbClr val="C0C0C0"/>
                  </a:outerShdw>
                </a:effectLst>
                <a:latin typeface="Times New Roman" pitchFamily="18" charset="0"/>
              </a:rPr>
              <a:t>                          表示元素</a:t>
            </a:r>
            <a:r>
              <a:rPr kumimoji="1" lang="en-US" altLang="zh-CN" sz="2800" b="1">
                <a:effectLst>
                  <a:outerShdw blurRad="38100" dist="38100" dir="2700000" algn="tl">
                    <a:srgbClr val="C0C0C0"/>
                  </a:outerShdw>
                </a:effectLst>
                <a:latin typeface="Times New Roman" pitchFamily="18" charset="0"/>
              </a:rPr>
              <a:t>x</a:t>
            </a:r>
            <a:r>
              <a:rPr kumimoji="1" lang="zh-CN" altLang="en-US" sz="2800" b="1">
                <a:effectLst>
                  <a:outerShdw blurRad="38100" dist="38100" dir="2700000" algn="tl">
                    <a:srgbClr val="C0C0C0"/>
                  </a:outerShdw>
                </a:effectLst>
                <a:latin typeface="Times New Roman" pitchFamily="18" charset="0"/>
              </a:rPr>
              <a:t>属于模糊集合</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的程度，取值范围为</a:t>
            </a:r>
            <a:r>
              <a:rPr kumimoji="1" lang="en-US" altLang="zh-CN" sz="2800" b="1">
                <a:effectLst>
                  <a:outerShdw blurRad="38100" dist="38100" dir="2700000" algn="tl">
                    <a:srgbClr val="C0C0C0"/>
                  </a:outerShdw>
                </a:effectLst>
                <a:latin typeface="Times New Roman" pitchFamily="18" charset="0"/>
              </a:rPr>
              <a:t>[0,1]</a:t>
            </a:r>
            <a:r>
              <a:rPr kumimoji="1" lang="zh-CN" altLang="en-US" sz="2800" b="1">
                <a:effectLst>
                  <a:outerShdw blurRad="38100" dist="38100" dir="2700000" algn="tl">
                    <a:srgbClr val="C0C0C0"/>
                  </a:outerShdw>
                </a:effectLst>
                <a:latin typeface="Times New Roman" pitchFamily="18" charset="0"/>
              </a:rPr>
              <a:t>，称              为</a:t>
            </a:r>
            <a:r>
              <a:rPr kumimoji="1" lang="en-US" altLang="zh-CN" sz="2800" b="1">
                <a:effectLst>
                  <a:outerShdw blurRad="38100" dist="38100" dir="2700000" algn="tl">
                    <a:srgbClr val="C0C0C0"/>
                  </a:outerShdw>
                </a:effectLst>
                <a:latin typeface="Times New Roman" pitchFamily="18" charset="0"/>
              </a:rPr>
              <a:t>x</a:t>
            </a:r>
            <a:r>
              <a:rPr kumimoji="1" lang="zh-CN" altLang="en-US" sz="2800" b="1">
                <a:effectLst>
                  <a:outerShdw blurRad="38100" dist="38100" dir="2700000" algn="tl">
                    <a:srgbClr val="C0C0C0"/>
                  </a:outerShdw>
                </a:effectLst>
                <a:latin typeface="Times New Roman" pitchFamily="18" charset="0"/>
              </a:rPr>
              <a:t>属于模糊集合</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的隶属度。</a:t>
            </a:r>
          </a:p>
        </p:txBody>
      </p:sp>
      <p:graphicFrame>
        <p:nvGraphicFramePr>
          <p:cNvPr id="2050" name="Object 3"/>
          <p:cNvGraphicFramePr>
            <a:graphicFrameLocks noChangeAspect="1"/>
          </p:cNvGraphicFramePr>
          <p:nvPr/>
        </p:nvGraphicFramePr>
        <p:xfrm>
          <a:off x="2268538" y="1989138"/>
          <a:ext cx="4495800" cy="1511300"/>
        </p:xfrm>
        <a:graphic>
          <a:graphicData uri="http://schemas.openxmlformats.org/presentationml/2006/ole">
            <mc:AlternateContent xmlns:mc="http://schemas.openxmlformats.org/markup-compatibility/2006">
              <mc:Choice xmlns:v="urn:schemas-microsoft-com:vml" Requires="v">
                <p:oleObj spid="_x0000_s2063" name="公式" r:id="rId3" imgW="1637589" imgH="622030" progId="Equation.3">
                  <p:embed/>
                </p:oleObj>
              </mc:Choice>
              <mc:Fallback>
                <p:oleObj name="公式" r:id="rId3" imgW="1637589" imgH="62203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989138"/>
                        <a:ext cx="44958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1908175" y="4365625"/>
          <a:ext cx="962025" cy="496888"/>
        </p:xfrm>
        <a:graphic>
          <a:graphicData uri="http://schemas.openxmlformats.org/presentationml/2006/ole">
            <mc:AlternateContent xmlns:mc="http://schemas.openxmlformats.org/markup-compatibility/2006">
              <mc:Choice xmlns:v="urn:schemas-microsoft-com:vml" Requires="v">
                <p:oleObj spid="_x0000_s2064" name="公式" r:id="rId5" imgW="368300" imgH="190500" progId="Equation.3">
                  <p:embed/>
                </p:oleObj>
              </mc:Choice>
              <mc:Fallback>
                <p:oleObj name="公式" r:id="rId5" imgW="3683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365625"/>
                        <a:ext cx="9620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5219700" y="3827463"/>
          <a:ext cx="762000" cy="393700"/>
        </p:xfrm>
        <a:graphic>
          <a:graphicData uri="http://schemas.openxmlformats.org/presentationml/2006/ole">
            <mc:AlternateContent xmlns:mc="http://schemas.openxmlformats.org/markup-compatibility/2006">
              <mc:Choice xmlns:v="urn:schemas-microsoft-com:vml" Requires="v">
                <p:oleObj spid="_x0000_s2065" name="公式" r:id="rId7" imgW="368300" imgH="190500" progId="Equation.3">
                  <p:embed/>
                </p:oleObj>
              </mc:Choice>
              <mc:Fallback>
                <p:oleObj name="公式" r:id="rId7" imgW="368300" imgH="190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3827463"/>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7"/>
          <p:cNvGraphicFramePr>
            <a:graphicFrameLocks noChangeAspect="1"/>
          </p:cNvGraphicFramePr>
          <p:nvPr/>
        </p:nvGraphicFramePr>
        <p:xfrm>
          <a:off x="4067175" y="4941888"/>
          <a:ext cx="962025" cy="496887"/>
        </p:xfrm>
        <a:graphic>
          <a:graphicData uri="http://schemas.openxmlformats.org/presentationml/2006/ole">
            <mc:AlternateContent xmlns:mc="http://schemas.openxmlformats.org/markup-compatibility/2006">
              <mc:Choice xmlns:v="urn:schemas-microsoft-com:vml" Requires="v">
                <p:oleObj spid="_x0000_s2066" name="公式" r:id="rId8" imgW="368300" imgH="190500" progId="Equation.3">
                  <p:embed/>
                </p:oleObj>
              </mc:Choice>
              <mc:Fallback>
                <p:oleObj name="公式" r:id="rId8" imgW="368300" imgH="190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4941888"/>
                        <a:ext cx="9620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381000"/>
            <a:ext cx="7620000" cy="1801813"/>
          </a:xfrm>
          <a:prstGeom prst="rect">
            <a:avLst/>
          </a:prstGeom>
          <a:noFill/>
          <a:ln>
            <a:noFill/>
          </a:ln>
          <a:effectLst/>
          <a:extLst/>
        </p:spPr>
        <p:txBody>
          <a:bodyPr>
            <a:spAutoFit/>
          </a:bodyPr>
          <a:lstStyle/>
          <a:p>
            <a:pPr algn="just">
              <a:spcBef>
                <a:spcPct val="50000"/>
              </a:spcBef>
              <a:defRPr/>
            </a:pPr>
            <a:r>
              <a:rPr kumimoji="1" lang="en-US" altLang="zh-CN" sz="2800" b="1" dirty="0">
                <a:effectLst>
                  <a:outerShdw blurRad="38100" dist="38100" dir="2700000" algn="tl">
                    <a:srgbClr val="C0C0C0"/>
                  </a:outerShdw>
                </a:effectLst>
                <a:latin typeface="Times New Roman" pitchFamily="18" charset="0"/>
              </a:rPr>
              <a:t>2  </a:t>
            </a:r>
            <a:r>
              <a:rPr kumimoji="1" lang="zh-CN" altLang="en-US" sz="2800" b="1" dirty="0">
                <a:effectLst>
                  <a:outerShdw blurRad="38100" dist="38100" dir="2700000" algn="tl">
                    <a:srgbClr val="C0C0C0"/>
                  </a:outerShdw>
                </a:effectLst>
                <a:latin typeface="Times New Roman" pitchFamily="18" charset="0"/>
              </a:rPr>
              <a:t>模糊集合的表示</a:t>
            </a:r>
          </a:p>
          <a:p>
            <a:pPr algn="just">
              <a:spcBef>
                <a:spcPct val="50000"/>
              </a:spcBef>
              <a:defRPr/>
            </a:pPr>
            <a:r>
              <a:rPr kumimoji="1" lang="zh-CN" altLang="en-US" sz="2800" b="1" dirty="0">
                <a:effectLst>
                  <a:outerShdw blurRad="38100" dist="38100" dir="2700000" algn="tl">
                    <a:srgbClr val="C0C0C0"/>
                  </a:outerShdw>
                </a:effectLst>
                <a:latin typeface="Times New Roman" pitchFamily="18" charset="0"/>
              </a:rPr>
              <a:t>①</a:t>
            </a:r>
            <a:r>
              <a:rPr kumimoji="1" lang="zh-CN" altLang="en-US" sz="2800" b="1" dirty="0">
                <a:effectLst>
                  <a:outerShdw blurRad="38100" dist="38100" dir="2700000" algn="tl">
                    <a:srgbClr val="C0C0C0"/>
                  </a:outerShdw>
                </a:effectLst>
                <a:latin typeface="Times New Roman" pitchFamily="18" charset="0"/>
                <a:cs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模糊集合</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由离散元素构成，表示为：</a:t>
            </a:r>
          </a:p>
          <a:p>
            <a:pPr algn="just">
              <a:spcBef>
                <a:spcPct val="50000"/>
              </a:spcBef>
              <a:defRPr/>
            </a:pPr>
            <a:endParaRPr kumimoji="1" lang="en-US" altLang="zh-CN" sz="2800" b="1" dirty="0">
              <a:effectLst>
                <a:outerShdw blurRad="38100" dist="38100" dir="2700000" algn="tl">
                  <a:srgbClr val="C0C0C0"/>
                </a:outerShdw>
              </a:effectLst>
              <a:latin typeface="Times New Roman" pitchFamily="18" charset="0"/>
            </a:endParaRPr>
          </a:p>
        </p:txBody>
      </p:sp>
      <p:sp>
        <p:nvSpPr>
          <p:cNvPr id="3077" name="Rectangle 3"/>
          <p:cNvSpPr>
            <a:spLocks noChangeArrowheads="1"/>
          </p:cNvSpPr>
          <p:nvPr/>
        </p:nvSpPr>
        <p:spPr bwMode="auto">
          <a:xfrm>
            <a:off x="3576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195513" y="1981200"/>
          <a:ext cx="3962400" cy="377825"/>
        </p:xfrm>
        <a:graphic>
          <a:graphicData uri="http://schemas.openxmlformats.org/presentationml/2006/ole">
            <mc:AlternateContent xmlns:mc="http://schemas.openxmlformats.org/markup-compatibility/2006">
              <mc:Choice xmlns:v="urn:schemas-microsoft-com:vml" Requires="v">
                <p:oleObj spid="_x0000_s3085" r:id="rId4" imgW="1993900" imgH="190500" progId="Equation.3">
                  <p:embed/>
                </p:oleObj>
              </mc:Choice>
              <mc:Fallback>
                <p:oleObj r:id="rId4" imgW="1993900" imgH="190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981200"/>
                        <a:ext cx="3962400" cy="3778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8" name="Rectangle 5"/>
          <p:cNvSpPr>
            <a:spLocks noChangeArrowheads="1"/>
          </p:cNvSpPr>
          <p:nvPr/>
        </p:nvSpPr>
        <p:spPr bwMode="auto">
          <a:xfrm>
            <a:off x="35814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5" name="Object 6"/>
          <p:cNvGraphicFramePr>
            <a:graphicFrameLocks noChangeAspect="1"/>
          </p:cNvGraphicFramePr>
          <p:nvPr/>
        </p:nvGraphicFramePr>
        <p:xfrm>
          <a:off x="2265363" y="3119438"/>
          <a:ext cx="3962400" cy="381000"/>
        </p:xfrm>
        <a:graphic>
          <a:graphicData uri="http://schemas.openxmlformats.org/presentationml/2006/ole">
            <mc:AlternateContent xmlns:mc="http://schemas.openxmlformats.org/markup-compatibility/2006">
              <mc:Choice xmlns:v="urn:schemas-microsoft-com:vml" Requires="v">
                <p:oleObj spid="_x0000_s3086" r:id="rId6" imgW="1981200" imgH="190500" progId="Equation.3">
                  <p:embed/>
                </p:oleObj>
              </mc:Choice>
              <mc:Fallback>
                <p:oleObj r:id="rId6" imgW="1981200" imgH="190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363" y="3119438"/>
                        <a:ext cx="3962400" cy="3810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Text Box 7"/>
          <p:cNvSpPr txBox="1">
            <a:spLocks noChangeArrowheads="1"/>
          </p:cNvSpPr>
          <p:nvPr/>
        </p:nvSpPr>
        <p:spPr bwMode="auto">
          <a:xfrm>
            <a:off x="971550" y="2362200"/>
            <a:ext cx="1371600" cy="579438"/>
          </a:xfrm>
          <a:prstGeom prst="rect">
            <a:avLst/>
          </a:prstGeom>
          <a:noFill/>
          <a:ln>
            <a:noFill/>
          </a:ln>
          <a:effectLst/>
          <a:extLst/>
        </p:spPr>
        <p:txBody>
          <a:bodyPr>
            <a:spAutoFit/>
          </a:bodyPr>
          <a:lstStyle/>
          <a:p>
            <a:pPr algn="ctr">
              <a:spcBef>
                <a:spcPct val="50000"/>
              </a:spcBef>
              <a:defRPr/>
            </a:pPr>
            <a:r>
              <a:rPr kumimoji="1" lang="zh-CN" altLang="en-US" sz="3200" b="1">
                <a:effectLst>
                  <a:outerShdw blurRad="38100" dist="38100" dir="2700000" algn="tl">
                    <a:srgbClr val="C0C0C0"/>
                  </a:outerShdw>
                </a:effectLst>
                <a:latin typeface="Times New Roman" pitchFamily="18" charset="0"/>
              </a:rPr>
              <a:t>或</a:t>
            </a:r>
          </a:p>
        </p:txBody>
      </p:sp>
      <p:sp>
        <p:nvSpPr>
          <p:cNvPr id="87048" name="Text Box 8"/>
          <p:cNvSpPr txBox="1">
            <a:spLocks noChangeArrowheads="1"/>
          </p:cNvSpPr>
          <p:nvPr/>
        </p:nvSpPr>
        <p:spPr bwMode="auto">
          <a:xfrm>
            <a:off x="468313" y="3886200"/>
            <a:ext cx="8207375" cy="1630363"/>
          </a:xfrm>
          <a:prstGeom prst="rect">
            <a:avLst/>
          </a:prstGeom>
          <a:noFill/>
          <a:ln>
            <a:noFill/>
          </a:ln>
          <a:effectLst/>
          <a:extLst/>
        </p:spPr>
        <p:txBody>
          <a:bodyPr>
            <a:spAutoFit/>
          </a:bodyPr>
          <a:lstStyle/>
          <a:p>
            <a:pPr algn="just">
              <a:lnSpc>
                <a:spcPct val="120000"/>
              </a:lnSpc>
              <a:spcBef>
                <a:spcPct val="50000"/>
              </a:spcBef>
              <a:defRPr/>
            </a:pPr>
            <a:r>
              <a:rPr kumimoji="1" lang="en-US" altLang="zh-CN" sz="2800" b="1">
                <a:effectLst>
                  <a:outerShdw blurRad="38100" dist="38100" dir="2700000" algn="tl">
                    <a:srgbClr val="C0C0C0"/>
                  </a:outerShdw>
                </a:effectLst>
                <a:latin typeface="Times New Roman" pitchFamily="18" charset="0"/>
              </a:rPr>
              <a:t>② </a:t>
            </a:r>
            <a:r>
              <a:rPr kumimoji="1" lang="zh-CN" altLang="en-US" sz="2800" b="1">
                <a:effectLst>
                  <a:outerShdw blurRad="38100" dist="38100" dir="2700000" algn="tl">
                    <a:srgbClr val="C0C0C0"/>
                  </a:outerShdw>
                </a:effectLst>
                <a:latin typeface="Times New Roman" pitchFamily="18" charset="0"/>
              </a:rPr>
              <a:t>模糊集合</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由连续函数构成，各元素的隶属度就构成了隶属度函数（</a:t>
            </a:r>
            <a:r>
              <a:rPr kumimoji="1" lang="en-US" altLang="zh-CN" sz="2800" b="1">
                <a:effectLst>
                  <a:outerShdw blurRad="38100" dist="38100" dir="2700000" algn="tl">
                    <a:srgbClr val="C0C0C0"/>
                  </a:outerShdw>
                </a:effectLst>
                <a:latin typeface="Times New Roman" pitchFamily="18" charset="0"/>
              </a:rPr>
              <a:t>Membership Function</a:t>
            </a:r>
            <a:r>
              <a:rPr kumimoji="1" lang="zh-CN" altLang="en-US" sz="2800" b="1">
                <a:effectLst>
                  <a:outerShdw blurRad="38100" dist="38100" dir="2700000" algn="tl">
                    <a:srgbClr val="C0C0C0"/>
                  </a:outerShdw>
                </a:effectLst>
                <a:latin typeface="Times New Roman" pitchFamily="18" charset="0"/>
              </a:rPr>
              <a:t>），此时</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表示为：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415766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8" name="Object 3"/>
          <p:cNvGraphicFramePr>
            <a:graphicFrameLocks noChangeAspect="1"/>
          </p:cNvGraphicFramePr>
          <p:nvPr/>
        </p:nvGraphicFramePr>
        <p:xfrm>
          <a:off x="2916238" y="627063"/>
          <a:ext cx="2738437" cy="831850"/>
        </p:xfrm>
        <a:graphic>
          <a:graphicData uri="http://schemas.openxmlformats.org/presentationml/2006/ole">
            <mc:AlternateContent xmlns:mc="http://schemas.openxmlformats.org/markup-compatibility/2006">
              <mc:Choice xmlns:v="urn:schemas-microsoft-com:vml" Requires="v">
                <p:oleObj spid="_x0000_s4103" name="Equation" r:id="rId3" imgW="927100" imgH="279400" progId="Equation.3">
                  <p:embed/>
                </p:oleObj>
              </mc:Choice>
              <mc:Fallback>
                <p:oleObj name="Equation" r:id="rId3" imgW="927100" imgH="279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627063"/>
                        <a:ext cx="2738437" cy="8318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8" name="Text Box 4"/>
          <p:cNvSpPr txBox="1">
            <a:spLocks noChangeArrowheads="1"/>
          </p:cNvSpPr>
          <p:nvPr/>
        </p:nvSpPr>
        <p:spPr bwMode="auto">
          <a:xfrm>
            <a:off x="611188" y="1752600"/>
            <a:ext cx="8075612" cy="2870200"/>
          </a:xfrm>
          <a:prstGeom prst="rect">
            <a:avLst/>
          </a:prstGeom>
          <a:noFill/>
          <a:ln>
            <a:noFill/>
          </a:ln>
          <a:effectLst/>
          <a:extLst/>
        </p:spPr>
        <p:txBody>
          <a:bodyPr>
            <a:spAutoFit/>
          </a:bodyPr>
          <a:lstStyle/>
          <a:p>
            <a:pPr algn="just">
              <a:lnSpc>
                <a:spcPct val="120000"/>
              </a:lnSpc>
              <a:spcBef>
                <a:spcPct val="50000"/>
              </a:spcBef>
              <a:defRPr/>
            </a:pPr>
            <a:r>
              <a:rPr kumimoji="1" lang="en-US" altLang="zh-CN" sz="2800" b="1">
                <a:effectLst>
                  <a:outerShdw blurRad="38100" dist="38100" dir="2700000" algn="tl">
                    <a:srgbClr val="C0C0C0"/>
                  </a:outerShdw>
                </a:effectLst>
                <a:latin typeface="Times New Roman" pitchFamily="18" charset="0"/>
              </a:rPr>
              <a:t>      </a:t>
            </a:r>
            <a:r>
              <a:rPr kumimoji="1" lang="zh-CN" altLang="en-US" sz="2800" b="1">
                <a:effectLst>
                  <a:outerShdw blurRad="38100" dist="38100" dir="2700000" algn="tl">
                    <a:srgbClr val="C0C0C0"/>
                  </a:outerShdw>
                </a:effectLst>
                <a:latin typeface="Times New Roman" pitchFamily="18" charset="0"/>
              </a:rPr>
              <a:t>在模糊集合的表达中，符号“</a:t>
            </a:r>
            <a:r>
              <a:rPr kumimoji="1" lang="en-US" altLang="zh-CN" sz="2800" b="1">
                <a:effectLst>
                  <a:outerShdw blurRad="38100" dist="38100" dir="2700000" algn="tl">
                    <a:srgbClr val="C0C0C0"/>
                  </a:outerShdw>
                </a:effectLst>
                <a:latin typeface="Times New Roman" pitchFamily="18" charset="0"/>
              </a:rPr>
              <a:t>/”</a:t>
            </a: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a:t>
            </a:r>
            <a:r>
              <a:rPr kumimoji="1" lang="zh-CN" altLang="en-US" sz="2800" b="1">
                <a:effectLst>
                  <a:outerShdw blurRad="38100" dist="38100" dir="2700000" algn="tl">
                    <a:srgbClr val="C0C0C0"/>
                  </a:outerShdw>
                </a:effectLst>
                <a:latin typeface="Times New Roman" pitchFamily="18" charset="0"/>
              </a:rPr>
              <a:t>和“∫”不代表数学意义上的除号、加号和积分，它们是模糊集合的一种表示方式，表示“构成”或“属于”。</a:t>
            </a:r>
          </a:p>
          <a:p>
            <a:pPr algn="just">
              <a:lnSpc>
                <a:spcPct val="120000"/>
              </a:lnSpc>
              <a:spcBef>
                <a:spcPct val="50000"/>
              </a:spcBef>
              <a:defRPr/>
            </a:pPr>
            <a:r>
              <a:rPr kumimoji="1" lang="zh-CN" altLang="en-US" sz="2800" b="1">
                <a:effectLst>
                  <a:outerShdw blurRad="38100" dist="38100" dir="2700000" algn="tl">
                    <a:srgbClr val="C0C0C0"/>
                  </a:outerShdw>
                </a:effectLst>
                <a:latin typeface="Times New Roman" pitchFamily="18" charset="0"/>
              </a:rPr>
              <a:t>       模糊集合是以隶属函数来描述的，隶属度的概念是模糊集合理论的基石。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81000" y="566738"/>
            <a:ext cx="8439150" cy="2357437"/>
          </a:xfrm>
          <a:prstGeom prst="rect">
            <a:avLst/>
          </a:prstGeom>
          <a:noFill/>
          <a:ln>
            <a:noFill/>
          </a:ln>
          <a:effectLst/>
          <a:extLst/>
        </p:spPr>
        <p:txBody>
          <a:bodyPr>
            <a:spAutoFit/>
          </a:bodyPr>
          <a:lstStyle/>
          <a:p>
            <a:pPr algn="just">
              <a:lnSpc>
                <a:spcPct val="120000"/>
              </a:lnSpc>
              <a:spcBef>
                <a:spcPct val="50000"/>
              </a:spcBef>
              <a:defRPr/>
            </a:pPr>
            <a:r>
              <a:rPr kumimoji="1" lang="zh-CN" altLang="en-US" sz="2800" b="1" dirty="0" smtClean="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 </a:t>
            </a:r>
            <a:r>
              <a:rPr kumimoji="1" lang="zh-CN" altLang="en-US" sz="2800" b="1" dirty="0">
                <a:effectLst>
                  <a:outerShdw blurRad="38100" dist="38100" dir="2700000" algn="tl">
                    <a:srgbClr val="C0C0C0"/>
                  </a:outerShdw>
                </a:effectLst>
                <a:latin typeface="Times New Roman" pitchFamily="18" charset="0"/>
              </a:rPr>
              <a:t>设论域</a:t>
            </a:r>
            <a:r>
              <a:rPr kumimoji="1" lang="en-US" altLang="zh-CN" sz="2800" b="1" dirty="0">
                <a:effectLst>
                  <a:outerShdw blurRad="38100" dist="38100" dir="2700000" algn="tl">
                    <a:srgbClr val="C0C0C0"/>
                  </a:outerShdw>
                </a:effectLst>
                <a:latin typeface="Times New Roman" pitchFamily="18" charset="0"/>
              </a:rPr>
              <a:t>U={</a:t>
            </a:r>
            <a:r>
              <a:rPr kumimoji="1" lang="zh-CN" altLang="en-US" sz="2800" b="1" dirty="0">
                <a:effectLst>
                  <a:outerShdw blurRad="38100" dist="38100" dir="2700000" algn="tl">
                    <a:srgbClr val="C0C0C0"/>
                  </a:outerShdw>
                </a:effectLst>
                <a:latin typeface="Times New Roman" pitchFamily="18" charset="0"/>
              </a:rPr>
              <a:t>张三，李四，王五</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，评语为“学习好”。设三个人学习成绩总评分是张三得</a:t>
            </a:r>
            <a:r>
              <a:rPr kumimoji="1" lang="en-US" altLang="zh-CN" sz="2800" b="1" dirty="0">
                <a:effectLst>
                  <a:outerShdw blurRad="38100" dist="38100" dir="2700000" algn="tl">
                    <a:srgbClr val="C0C0C0"/>
                  </a:outerShdw>
                </a:effectLst>
                <a:latin typeface="Times New Roman" pitchFamily="18" charset="0"/>
              </a:rPr>
              <a:t>95</a:t>
            </a:r>
            <a:r>
              <a:rPr kumimoji="1" lang="zh-CN" altLang="en-US" sz="2800" b="1" dirty="0">
                <a:effectLst>
                  <a:outerShdw blurRad="38100" dist="38100" dir="2700000" algn="tl">
                    <a:srgbClr val="C0C0C0"/>
                  </a:outerShdw>
                </a:effectLst>
                <a:latin typeface="Times New Roman" pitchFamily="18" charset="0"/>
              </a:rPr>
              <a:t>分，李四得</a:t>
            </a:r>
            <a:r>
              <a:rPr kumimoji="1" lang="en-US" altLang="zh-CN" sz="2800" b="1" dirty="0">
                <a:effectLst>
                  <a:outerShdw blurRad="38100" dist="38100" dir="2700000" algn="tl">
                    <a:srgbClr val="C0C0C0"/>
                  </a:outerShdw>
                </a:effectLst>
                <a:latin typeface="Times New Roman" pitchFamily="18" charset="0"/>
              </a:rPr>
              <a:t>90</a:t>
            </a:r>
            <a:r>
              <a:rPr kumimoji="1" lang="zh-CN" altLang="en-US" sz="2800" b="1" dirty="0">
                <a:effectLst>
                  <a:outerShdw blurRad="38100" dist="38100" dir="2700000" algn="tl">
                    <a:srgbClr val="C0C0C0"/>
                  </a:outerShdw>
                </a:effectLst>
                <a:latin typeface="Times New Roman" pitchFamily="18" charset="0"/>
              </a:rPr>
              <a:t>分，王五得</a:t>
            </a:r>
            <a:r>
              <a:rPr kumimoji="1" lang="en-US" altLang="zh-CN" sz="2800" b="1" dirty="0">
                <a:effectLst>
                  <a:outerShdw blurRad="38100" dist="38100" dir="2700000" algn="tl">
                    <a:srgbClr val="C0C0C0"/>
                  </a:outerShdw>
                </a:effectLst>
                <a:latin typeface="Times New Roman" pitchFamily="18" charset="0"/>
              </a:rPr>
              <a:t>85</a:t>
            </a:r>
            <a:r>
              <a:rPr kumimoji="1" lang="zh-CN" altLang="en-US" sz="2800" b="1" dirty="0">
                <a:effectLst>
                  <a:outerShdw blurRad="38100" dist="38100" dir="2700000" algn="tl">
                    <a:srgbClr val="C0C0C0"/>
                  </a:outerShdw>
                </a:effectLst>
                <a:latin typeface="Times New Roman" pitchFamily="18" charset="0"/>
              </a:rPr>
              <a:t>分，三人都学习好，但又有差异。</a:t>
            </a:r>
          </a:p>
          <a:p>
            <a:pPr algn="just">
              <a:lnSpc>
                <a:spcPct val="120000"/>
              </a:lnSpc>
              <a:spcBef>
                <a:spcPct val="50000"/>
              </a:spcBef>
              <a:defRPr/>
            </a:pPr>
            <a:r>
              <a:rPr kumimoji="1" lang="zh-CN" altLang="en-US" sz="2800" b="1" dirty="0">
                <a:effectLst>
                  <a:outerShdw blurRad="38100" dist="38100" dir="2700000" algn="tl">
                    <a:srgbClr val="C0C0C0"/>
                  </a:outerShdw>
                </a:effectLst>
                <a:latin typeface="Times New Roman" pitchFamily="18" charset="0"/>
              </a:rPr>
              <a:t>     若采用普通集合的观点，选取特征函数</a:t>
            </a:r>
          </a:p>
        </p:txBody>
      </p:sp>
      <p:sp>
        <p:nvSpPr>
          <p:cNvPr id="5124" name="Rectangle 3"/>
          <p:cNvSpPr>
            <a:spLocks noChangeArrowheads="1"/>
          </p:cNvSpPr>
          <p:nvPr/>
        </p:nvSpPr>
        <p:spPr bwMode="auto">
          <a:xfrm>
            <a:off x="37385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2100263" y="3500438"/>
          <a:ext cx="4416425" cy="1111250"/>
        </p:xfrm>
        <a:graphic>
          <a:graphicData uri="http://schemas.openxmlformats.org/presentationml/2006/ole">
            <mc:AlternateContent xmlns:mc="http://schemas.openxmlformats.org/markup-compatibility/2006">
              <mc:Choice xmlns:v="urn:schemas-microsoft-com:vml" Requires="v">
                <p:oleObj spid="_x0000_s5127" r:id="rId3" imgW="1663700" imgH="419100" progId="Equation.3">
                  <p:embed/>
                </p:oleObj>
              </mc:Choice>
              <mc:Fallback>
                <p:oleObj r:id="rId3" imgW="16637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263" y="3500438"/>
                        <a:ext cx="4416425" cy="11112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23850" y="228600"/>
            <a:ext cx="8153400" cy="5392738"/>
          </a:xfrm>
          <a:prstGeom prst="rect">
            <a:avLst/>
          </a:prstGeom>
          <a:noFill/>
          <a:ln>
            <a:noFill/>
          </a:ln>
          <a:effectLst/>
          <a:extLst/>
        </p:spPr>
        <p:txBody>
          <a:bodyPr>
            <a:spAutoFit/>
          </a:bodyPr>
          <a:lstStyle/>
          <a:p>
            <a:pPr algn="just">
              <a:lnSpc>
                <a:spcPct val="120000"/>
              </a:lnSpc>
              <a:spcBef>
                <a:spcPct val="50000"/>
              </a:spcBef>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此时特征函数分别为    </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张三</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李四</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a:p>
            <a:pPr algn="just">
              <a:lnSpc>
                <a:spcPct val="120000"/>
              </a:lnSpc>
              <a:spcBef>
                <a:spcPct val="50000"/>
              </a:spcBef>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王五</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。这样就反映不出三者的差异。假若采用模糊子集的概念，选取</a:t>
            </a:r>
            <a:r>
              <a:rPr kumimoji="1" lang="en-US" altLang="zh-CN" sz="2800" b="1" dirty="0">
                <a:effectLst>
                  <a:outerShdw blurRad="38100" dist="38100" dir="2700000" algn="tl">
                    <a:srgbClr val="C0C0C0"/>
                  </a:outerShdw>
                </a:effectLst>
                <a:latin typeface="Times New Roman" pitchFamily="18" charset="0"/>
              </a:rPr>
              <a:t>[0</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区间上的隶属度来表示它们属于“学习好”模糊子集</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的程度，就能够反映出三人的差异。</a:t>
            </a:r>
          </a:p>
          <a:p>
            <a:pPr algn="just">
              <a:lnSpc>
                <a:spcPct val="120000"/>
              </a:lnSpc>
              <a:spcBef>
                <a:spcPct val="50000"/>
              </a:spcBef>
              <a:defRPr/>
            </a:pPr>
            <a:r>
              <a:rPr kumimoji="1" lang="zh-CN" altLang="en-US" sz="2800" b="1" dirty="0">
                <a:effectLst>
                  <a:outerShdw blurRad="38100" dist="38100" dir="2700000" algn="tl">
                    <a:srgbClr val="C0C0C0"/>
                  </a:outerShdw>
                </a:effectLst>
                <a:latin typeface="Times New Roman" pitchFamily="18" charset="0"/>
              </a:rPr>
              <a:t>      采用隶属函数                            ，由三人的成绩可知三人“学习好”的隶属度为    </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张三</a:t>
            </a:r>
            <a:r>
              <a:rPr kumimoji="1" lang="en-US" altLang="zh-CN" sz="2800" b="1" dirty="0">
                <a:effectLst>
                  <a:outerShdw blurRad="38100" dist="38100" dir="2700000" algn="tl">
                    <a:srgbClr val="C0C0C0"/>
                  </a:outerShdw>
                </a:effectLst>
                <a:latin typeface="Times New Roman" pitchFamily="18" charset="0"/>
              </a:rPr>
              <a:t>)=0.95</a:t>
            </a:r>
            <a:r>
              <a:rPr kumimoji="1" lang="zh-CN" altLang="en-US" sz="2800" b="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a:p>
            <a:pPr algn="just">
              <a:lnSpc>
                <a:spcPct val="120000"/>
              </a:lnSpc>
              <a:spcBef>
                <a:spcPct val="50000"/>
              </a:spcBef>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李四</a:t>
            </a:r>
            <a:r>
              <a:rPr kumimoji="1" lang="en-US" altLang="zh-CN" sz="2800" b="1" dirty="0">
                <a:effectLst>
                  <a:outerShdw blurRad="38100" dist="38100" dir="2700000" algn="tl">
                    <a:srgbClr val="C0C0C0"/>
                  </a:outerShdw>
                </a:effectLst>
                <a:latin typeface="Times New Roman" pitchFamily="18" charset="0"/>
              </a:rPr>
              <a:t>)=0.90</a:t>
            </a:r>
            <a:r>
              <a:rPr kumimoji="1" lang="zh-CN" altLang="en-US" sz="2800" b="1" dirty="0">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王五</a:t>
            </a:r>
            <a:r>
              <a:rPr kumimoji="1" lang="en-US" altLang="zh-CN" sz="2800" b="1" dirty="0">
                <a:effectLst>
                  <a:outerShdw blurRad="38100" dist="38100" dir="2700000" algn="tl">
                    <a:srgbClr val="C0C0C0"/>
                  </a:outerShdw>
                </a:effectLst>
                <a:latin typeface="Times New Roman" pitchFamily="18" charset="0"/>
              </a:rPr>
              <a:t>)=0.85</a:t>
            </a:r>
            <a:r>
              <a:rPr kumimoji="1" lang="zh-CN" altLang="en-US" sz="2800" b="1" dirty="0">
                <a:effectLst>
                  <a:outerShdw blurRad="38100" dist="38100" dir="2700000" algn="tl">
                    <a:srgbClr val="C0C0C0"/>
                  </a:outerShdw>
                </a:effectLst>
                <a:latin typeface="Times New Roman" pitchFamily="18" charset="0"/>
              </a:rPr>
              <a:t>。用“学习好”这一模糊子集</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可表示为：</a:t>
            </a:r>
          </a:p>
        </p:txBody>
      </p:sp>
      <p:sp>
        <p:nvSpPr>
          <p:cNvPr id="6155" name="Rectangle 3"/>
          <p:cNvSpPr>
            <a:spLocks noChangeArrowheads="1"/>
          </p:cNvSpPr>
          <p:nvPr/>
        </p:nvSpPr>
        <p:spPr bwMode="auto">
          <a:xfrm>
            <a:off x="40195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6" name="Object 4"/>
          <p:cNvGraphicFramePr>
            <a:graphicFrameLocks noChangeAspect="1"/>
          </p:cNvGraphicFramePr>
          <p:nvPr/>
        </p:nvGraphicFramePr>
        <p:xfrm>
          <a:off x="2843213" y="5621338"/>
          <a:ext cx="2819400" cy="487362"/>
        </p:xfrm>
        <a:graphic>
          <a:graphicData uri="http://schemas.openxmlformats.org/presentationml/2006/ole">
            <mc:AlternateContent xmlns:mc="http://schemas.openxmlformats.org/markup-compatibility/2006">
              <mc:Choice xmlns:v="urn:schemas-microsoft-com:vml" Requires="v">
                <p:oleObj spid="_x0000_s6172" r:id="rId3" imgW="1104900" imgH="190500" progId="Equation.3">
                  <p:embed/>
                </p:oleObj>
              </mc:Choice>
              <mc:Fallback>
                <p:oleObj r:id="rId3" imgW="11049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621338"/>
                        <a:ext cx="2819400" cy="48736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5"/>
          <p:cNvGraphicFramePr>
            <a:graphicFrameLocks noChangeAspect="1"/>
          </p:cNvGraphicFramePr>
          <p:nvPr/>
        </p:nvGraphicFramePr>
        <p:xfrm>
          <a:off x="3286125" y="3213100"/>
          <a:ext cx="2227263" cy="539750"/>
        </p:xfrm>
        <a:graphic>
          <a:graphicData uri="http://schemas.openxmlformats.org/presentationml/2006/ole">
            <mc:AlternateContent xmlns:mc="http://schemas.openxmlformats.org/markup-compatibility/2006">
              <mc:Choice xmlns:v="urn:schemas-microsoft-com:vml" Requires="v">
                <p:oleObj spid="_x0000_s6173" name="公式" r:id="rId5" imgW="812447" imgH="190417" progId="Equation.3">
                  <p:embed/>
                </p:oleObj>
              </mc:Choice>
              <mc:Fallback>
                <p:oleObj name="公式" r:id="rId5" imgW="812447"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3213100"/>
                        <a:ext cx="22272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对象 1"/>
          <p:cNvGraphicFramePr>
            <a:graphicFrameLocks noChangeAspect="1"/>
          </p:cNvGraphicFramePr>
          <p:nvPr/>
        </p:nvGraphicFramePr>
        <p:xfrm>
          <a:off x="4400550" y="333375"/>
          <a:ext cx="431800" cy="485775"/>
        </p:xfrm>
        <a:graphic>
          <a:graphicData uri="http://schemas.openxmlformats.org/presentationml/2006/ole">
            <mc:AlternateContent xmlns:mc="http://schemas.openxmlformats.org/markup-compatibility/2006">
              <mc:Choice xmlns:v="urn:schemas-microsoft-com:vml" Requires="v">
                <p:oleObj spid="_x0000_s6174" name="Equation" r:id="rId7" imgW="203040" imgH="228600" progId="Equation.DSMT4">
                  <p:embed/>
                </p:oleObj>
              </mc:Choice>
              <mc:Fallback>
                <p:oleObj name="Equation" r:id="rId7" imgW="203040" imgH="2286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0550" y="333375"/>
                        <a:ext cx="431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对象 2"/>
          <p:cNvGraphicFramePr>
            <a:graphicFrameLocks noChangeAspect="1"/>
          </p:cNvGraphicFramePr>
          <p:nvPr/>
        </p:nvGraphicFramePr>
        <p:xfrm>
          <a:off x="611188" y="1052513"/>
          <a:ext cx="431800" cy="487362"/>
        </p:xfrm>
        <a:graphic>
          <a:graphicData uri="http://schemas.openxmlformats.org/presentationml/2006/ole">
            <mc:AlternateContent xmlns:mc="http://schemas.openxmlformats.org/markup-compatibility/2006">
              <mc:Choice xmlns:v="urn:schemas-microsoft-com:vml" Requires="v">
                <p:oleObj spid="_x0000_s6175" name="Equation" r:id="rId9" imgW="203112" imgH="228501" progId="Equation.DSMT4">
                  <p:embed/>
                </p:oleObj>
              </mc:Choice>
              <mc:Fallback>
                <p:oleObj name="Equation" r:id="rId9" imgW="203112" imgH="228501"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052513"/>
                        <a:ext cx="431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对象 3"/>
          <p:cNvGraphicFramePr>
            <a:graphicFrameLocks noChangeAspect="1"/>
          </p:cNvGraphicFramePr>
          <p:nvPr/>
        </p:nvGraphicFramePr>
        <p:xfrm>
          <a:off x="6588125" y="333375"/>
          <a:ext cx="431800" cy="487363"/>
        </p:xfrm>
        <a:graphic>
          <a:graphicData uri="http://schemas.openxmlformats.org/presentationml/2006/ole">
            <mc:AlternateContent xmlns:mc="http://schemas.openxmlformats.org/markup-compatibility/2006">
              <mc:Choice xmlns:v="urn:schemas-microsoft-com:vml" Requires="v">
                <p:oleObj spid="_x0000_s6176" name="Equation" r:id="rId10" imgW="203112" imgH="228501" progId="Equation.DSMT4">
                  <p:embed/>
                </p:oleObj>
              </mc:Choice>
              <mc:Fallback>
                <p:oleObj name="Equation" r:id="rId10" imgW="203112" imgH="228501"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333375"/>
                        <a:ext cx="431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对象 4"/>
          <p:cNvGraphicFramePr>
            <a:graphicFrameLocks noChangeAspect="1"/>
          </p:cNvGraphicFramePr>
          <p:nvPr/>
        </p:nvGraphicFramePr>
        <p:xfrm>
          <a:off x="5435600" y="3860800"/>
          <a:ext cx="360363" cy="404813"/>
        </p:xfrm>
        <a:graphic>
          <a:graphicData uri="http://schemas.openxmlformats.org/presentationml/2006/ole">
            <mc:AlternateContent xmlns:mc="http://schemas.openxmlformats.org/markup-compatibility/2006">
              <mc:Choice xmlns:v="urn:schemas-microsoft-com:vml" Requires="v">
                <p:oleObj spid="_x0000_s6177" name="Equation" r:id="rId11" imgW="203040" imgH="228600" progId="Equation.DSMT4">
                  <p:embed/>
                </p:oleObj>
              </mc:Choice>
              <mc:Fallback>
                <p:oleObj name="Equation" r:id="rId11" imgW="203040" imgH="228600" progId="Equation.DSMT4">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860800"/>
                        <a:ext cx="3603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2" name="对象 5"/>
          <p:cNvGraphicFramePr>
            <a:graphicFrameLocks noChangeAspect="1"/>
          </p:cNvGraphicFramePr>
          <p:nvPr/>
        </p:nvGraphicFramePr>
        <p:xfrm>
          <a:off x="2916238" y="4581525"/>
          <a:ext cx="360362" cy="404813"/>
        </p:xfrm>
        <a:graphic>
          <a:graphicData uri="http://schemas.openxmlformats.org/presentationml/2006/ole">
            <mc:AlternateContent xmlns:mc="http://schemas.openxmlformats.org/markup-compatibility/2006">
              <mc:Choice xmlns:v="urn:schemas-microsoft-com:vml" Requires="v">
                <p:oleObj spid="_x0000_s6178" name="Equation" r:id="rId13" imgW="203112" imgH="228501" progId="Equation.DSMT4">
                  <p:embed/>
                </p:oleObj>
              </mc:Choice>
              <mc:Fallback>
                <p:oleObj name="Equation" r:id="rId13" imgW="203112" imgH="228501"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4581525"/>
                        <a:ext cx="3603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对象 6"/>
          <p:cNvGraphicFramePr>
            <a:graphicFrameLocks noChangeAspect="1"/>
          </p:cNvGraphicFramePr>
          <p:nvPr/>
        </p:nvGraphicFramePr>
        <p:xfrm>
          <a:off x="349250" y="4508500"/>
          <a:ext cx="360363" cy="404813"/>
        </p:xfrm>
        <a:graphic>
          <a:graphicData uri="http://schemas.openxmlformats.org/presentationml/2006/ole">
            <mc:AlternateContent xmlns:mc="http://schemas.openxmlformats.org/markup-compatibility/2006">
              <mc:Choice xmlns:v="urn:schemas-microsoft-com:vml" Requires="v">
                <p:oleObj spid="_x0000_s6179" name="Equation" r:id="rId14" imgW="203112" imgH="228501" progId="Equation.DSMT4">
                  <p:embed/>
                </p:oleObj>
              </mc:Choice>
              <mc:Fallback>
                <p:oleObj name="Equation" r:id="rId14" imgW="203112" imgH="228501"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 y="4508500"/>
                        <a:ext cx="3603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84213" y="404813"/>
            <a:ext cx="7772400" cy="2439987"/>
          </a:xfrm>
          <a:prstGeom prst="rect">
            <a:avLst/>
          </a:prstGeom>
          <a:noFill/>
          <a:ln>
            <a:noFill/>
          </a:ln>
          <a:effectLst/>
          <a:extLst/>
        </p:spPr>
        <p:txBody>
          <a:bodyPr>
            <a:spAutoFit/>
          </a:bodyPr>
          <a:lstStyle/>
          <a:p>
            <a:pPr algn="just">
              <a:lnSpc>
                <a:spcPct val="125000"/>
              </a:lnSpc>
              <a:spcBef>
                <a:spcPct val="50000"/>
              </a:spcBef>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其含义为张三、李四、王五属于“学习好”的程度分别是</a:t>
            </a:r>
            <a:r>
              <a:rPr kumimoji="1" lang="en-US" altLang="zh-CN" sz="2800" b="1" dirty="0">
                <a:effectLst>
                  <a:outerShdw blurRad="38100" dist="38100" dir="2700000" algn="tl">
                    <a:srgbClr val="C0C0C0"/>
                  </a:outerShdw>
                </a:effectLst>
                <a:latin typeface="宋体" pitchFamily="2" charset="-122"/>
              </a:rPr>
              <a:t>0.95</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宋体" pitchFamily="2" charset="-122"/>
              </a:rPr>
              <a:t>0.90</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宋体" pitchFamily="2" charset="-122"/>
              </a:rPr>
              <a:t>0.85</a:t>
            </a:r>
            <a:r>
              <a:rPr kumimoji="1" lang="zh-CN" altLang="en-US" sz="2800" b="1" dirty="0">
                <a:effectLst>
                  <a:outerShdw blurRad="38100" dist="38100" dir="2700000" algn="tl">
                    <a:srgbClr val="C0C0C0"/>
                  </a:outerShdw>
                </a:effectLst>
                <a:latin typeface="Times New Roman" pitchFamily="18" charset="0"/>
              </a:rPr>
              <a:t>。</a:t>
            </a:r>
            <a:endParaRPr kumimoji="1" lang="zh-CN" altLang="en-US" sz="2800" b="1" dirty="0">
              <a:effectLst>
                <a:outerShdw blurRad="38100" dist="38100" dir="2700000" algn="tl">
                  <a:srgbClr val="C0C0C0"/>
                </a:outerShdw>
              </a:effectLst>
              <a:latin typeface="宋体" pitchFamily="2" charset="-122"/>
            </a:endParaRPr>
          </a:p>
          <a:p>
            <a:pPr algn="just">
              <a:lnSpc>
                <a:spcPct val="125000"/>
              </a:lnSpc>
              <a:spcBef>
                <a:spcPct val="50000"/>
              </a:spcBef>
              <a:defRPr/>
            </a:pPr>
            <a:r>
              <a:rPr kumimoji="1" lang="zh-CN" altLang="en-US" sz="2800" b="1" dirty="0" smtClean="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宋体" pitchFamily="2" charset="-122"/>
              </a:rPr>
              <a:t> </a:t>
            </a:r>
            <a:r>
              <a:rPr kumimoji="1" lang="zh-CN" altLang="en-US" sz="2800" b="1" dirty="0">
                <a:effectLst>
                  <a:outerShdw blurRad="38100" dist="38100" dir="2700000" algn="tl">
                    <a:srgbClr val="C0C0C0"/>
                  </a:outerShdw>
                </a:effectLst>
                <a:latin typeface="Times New Roman" pitchFamily="18" charset="0"/>
              </a:rPr>
              <a:t>以年龄为论域，取             。</a:t>
            </a:r>
            <a:r>
              <a:rPr kumimoji="1" lang="en-US" altLang="zh-CN" sz="2800" b="1" dirty="0" err="1">
                <a:effectLst>
                  <a:outerShdw blurRad="38100" dist="38100" dir="2700000" algn="tl">
                    <a:srgbClr val="C0C0C0"/>
                  </a:outerShdw>
                </a:effectLst>
                <a:latin typeface="宋体" pitchFamily="2" charset="-122"/>
              </a:rPr>
              <a:t>Zadeh</a:t>
            </a:r>
            <a:r>
              <a:rPr kumimoji="1" lang="zh-CN" altLang="en-US" sz="2800" b="1" dirty="0">
                <a:effectLst>
                  <a:outerShdw blurRad="38100" dist="38100" dir="2700000" algn="tl">
                    <a:srgbClr val="C0C0C0"/>
                  </a:outerShdw>
                </a:effectLst>
                <a:latin typeface="Times New Roman" pitchFamily="18" charset="0"/>
              </a:rPr>
              <a:t>给出了“年轻”的模糊集</a:t>
            </a:r>
            <a:r>
              <a:rPr kumimoji="1" lang="en-US" altLang="zh-CN" sz="2800" b="1" dirty="0">
                <a:effectLst>
                  <a:outerShdw blurRad="38100" dist="38100" dir="2700000" algn="tl">
                    <a:srgbClr val="C0C0C0"/>
                  </a:outerShdw>
                </a:effectLst>
                <a:latin typeface="宋体" pitchFamily="2" charset="-122"/>
              </a:rPr>
              <a:t>Y</a:t>
            </a:r>
            <a:r>
              <a:rPr kumimoji="1" lang="zh-CN" altLang="en-US" sz="2800" b="1" dirty="0">
                <a:effectLst>
                  <a:outerShdw blurRad="38100" dist="38100" dir="2700000" algn="tl">
                    <a:srgbClr val="C0C0C0"/>
                  </a:outerShdw>
                </a:effectLst>
                <a:latin typeface="Times New Roman" pitchFamily="18" charset="0"/>
              </a:rPr>
              <a:t>，其隶属函数为</a:t>
            </a:r>
          </a:p>
        </p:txBody>
      </p:sp>
      <p:sp>
        <p:nvSpPr>
          <p:cNvPr id="7173" name="Rectangle 3"/>
          <p:cNvSpPr>
            <a:spLocks noChangeArrowheads="1"/>
          </p:cNvSpPr>
          <p:nvPr/>
        </p:nvSpPr>
        <p:spPr bwMode="auto">
          <a:xfrm>
            <a:off x="3519488" y="3067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nvGraphicFramePr>
        <p:xfrm>
          <a:off x="1870075" y="3059113"/>
          <a:ext cx="5064125" cy="1528762"/>
        </p:xfrm>
        <a:graphic>
          <a:graphicData uri="http://schemas.openxmlformats.org/presentationml/2006/ole">
            <mc:AlternateContent xmlns:mc="http://schemas.openxmlformats.org/markup-compatibility/2006">
              <mc:Choice xmlns:v="urn:schemas-microsoft-com:vml" Requires="v">
                <p:oleObj spid="_x0000_s7180" name="Equation" r:id="rId3" imgW="2501900" imgH="812800" progId="Equation.DSMT4">
                  <p:embed/>
                </p:oleObj>
              </mc:Choice>
              <mc:Fallback>
                <p:oleObj name="Equation" r:id="rId3" imgW="2501900" imgH="812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3059113"/>
                        <a:ext cx="5064125" cy="152876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5"/>
          <p:cNvSpPr>
            <a:spLocks noChangeArrowheads="1"/>
          </p:cNvSpPr>
          <p:nvPr/>
        </p:nvSpPr>
        <p:spPr bwMode="auto">
          <a:xfrm>
            <a:off x="425291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171" name="Object 6"/>
          <p:cNvGraphicFramePr>
            <a:graphicFrameLocks noChangeAspect="1"/>
          </p:cNvGraphicFramePr>
          <p:nvPr/>
        </p:nvGraphicFramePr>
        <p:xfrm>
          <a:off x="4570413" y="1773238"/>
          <a:ext cx="1487487" cy="549275"/>
        </p:xfrm>
        <a:graphic>
          <a:graphicData uri="http://schemas.openxmlformats.org/presentationml/2006/ole">
            <mc:AlternateContent xmlns:mc="http://schemas.openxmlformats.org/markup-compatibility/2006">
              <mc:Choice xmlns:v="urn:schemas-microsoft-com:vml" Requires="v">
                <p:oleObj spid="_x0000_s7181" name="Equation" r:id="rId5" imgW="774364" imgH="253890" progId="Equation.DSMT4">
                  <p:embed/>
                </p:oleObj>
              </mc:Choice>
              <mc:Fallback>
                <p:oleObj name="Equation" r:id="rId5" imgW="774364" imgH="25389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413" y="1773238"/>
                        <a:ext cx="1487487" cy="5492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3" name="Text Box 7"/>
          <p:cNvSpPr txBox="1">
            <a:spLocks noChangeArrowheads="1"/>
          </p:cNvSpPr>
          <p:nvPr/>
        </p:nvSpPr>
        <p:spPr bwMode="auto">
          <a:xfrm>
            <a:off x="827088" y="4941888"/>
            <a:ext cx="7543800" cy="1117600"/>
          </a:xfrm>
          <a:prstGeom prst="rect">
            <a:avLst/>
          </a:prstGeom>
          <a:noFill/>
          <a:ln>
            <a:noFill/>
          </a:ln>
          <a:effectLst/>
          <a:extLst/>
        </p:spPr>
        <p:txBody>
          <a:bodyPr>
            <a:spAutoFit/>
          </a:bodyPr>
          <a:lstStyle/>
          <a:p>
            <a:pPr>
              <a:lnSpc>
                <a:spcPct val="120000"/>
              </a:lnSpc>
              <a:spcBef>
                <a:spcPct val="50000"/>
              </a:spcBef>
              <a:defRPr/>
            </a:pPr>
            <a:r>
              <a:rPr kumimoji="1" lang="en-US" altLang="zh-CN" sz="2800" b="1" dirty="0">
                <a:effectLst>
                  <a:outerShdw blurRad="38100" dist="38100" dir="2700000" algn="tl">
                    <a:srgbClr val="C0C0C0"/>
                  </a:outerShdw>
                </a:effectLst>
                <a:latin typeface="宋体" pitchFamily="2" charset="-122"/>
              </a:rPr>
              <a:t>    </a:t>
            </a:r>
            <a:r>
              <a:rPr kumimoji="1" lang="zh-CN" altLang="en-US" sz="2800" b="1" dirty="0">
                <a:effectLst>
                  <a:outerShdw blurRad="38100" dist="38100" dir="2700000" algn="tl">
                    <a:srgbClr val="C0C0C0"/>
                  </a:outerShdw>
                </a:effectLst>
                <a:latin typeface="宋体" pitchFamily="2" charset="-122"/>
              </a:rPr>
              <a:t>通过</a:t>
            </a:r>
            <a:r>
              <a:rPr kumimoji="1" lang="en-US" altLang="zh-CN" sz="2800" b="1" dirty="0" err="1">
                <a:effectLst>
                  <a:outerShdw blurRad="38100" dist="38100" dir="2700000" algn="tl">
                    <a:srgbClr val="C0C0C0"/>
                  </a:outerShdw>
                </a:effectLst>
                <a:latin typeface="Times New Roman" pitchFamily="18" charset="0"/>
              </a:rPr>
              <a:t>Matlab</a:t>
            </a:r>
            <a:r>
              <a:rPr kumimoji="1" lang="zh-CN" altLang="en-US" sz="2800" b="1" dirty="0">
                <a:effectLst>
                  <a:outerShdw blurRad="38100" dist="38100" dir="2700000" algn="tl">
                    <a:srgbClr val="C0C0C0"/>
                  </a:outerShdw>
                </a:effectLst>
                <a:latin typeface="宋体" pitchFamily="2" charset="-122"/>
              </a:rPr>
              <a:t>仿真对上述隶属函数作图，隶属函数曲线如图</a:t>
            </a:r>
            <a:r>
              <a:rPr kumimoji="1" lang="en-US" altLang="zh-CN" sz="2800" b="1" dirty="0">
                <a:effectLst>
                  <a:outerShdw blurRad="38100" dist="38100" dir="2700000" algn="tl">
                    <a:srgbClr val="C0C0C0"/>
                  </a:outerShdw>
                </a:effectLst>
                <a:latin typeface="宋体" pitchFamily="2" charset="-122"/>
              </a:rPr>
              <a:t>3-1</a:t>
            </a:r>
            <a:r>
              <a:rPr kumimoji="1" lang="zh-CN" altLang="en-US" sz="2800" b="1" dirty="0">
                <a:effectLst>
                  <a:outerShdw blurRad="38100" dist="38100" dir="2700000" algn="tl">
                    <a:srgbClr val="C0C0C0"/>
                  </a:outerShdw>
                </a:effectLst>
                <a:latin typeface="宋体" pitchFamily="2" charset="-122"/>
              </a:rPr>
              <a:t>所示。</a:t>
            </a:r>
            <a:r>
              <a:rPr kumimoji="1" lang="zh-CN" altLang="en-US" sz="2800" b="1" dirty="0">
                <a:effectLst>
                  <a:outerShdw blurRad="38100" dist="38100" dir="2700000" algn="tl">
                    <a:srgbClr val="C0C0C0"/>
                  </a:outerShdw>
                </a:effectLst>
                <a:latin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28600"/>
            <a:ext cx="6324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Text Box 3"/>
          <p:cNvSpPr txBox="1">
            <a:spLocks noChangeArrowheads="1"/>
          </p:cNvSpPr>
          <p:nvPr/>
        </p:nvSpPr>
        <p:spPr bwMode="auto">
          <a:xfrm>
            <a:off x="1979613" y="5257800"/>
            <a:ext cx="5257800" cy="519113"/>
          </a:xfrm>
          <a:prstGeom prst="rect">
            <a:avLst/>
          </a:prstGeom>
          <a:noFill/>
          <a:ln>
            <a:noFill/>
          </a:ln>
          <a:effectLst/>
          <a:extLst/>
        </p:spPr>
        <p:txBody>
          <a:bodyPr>
            <a:spAutoFit/>
          </a:bodyPr>
          <a:lstStyle/>
          <a:p>
            <a:pPr algn="ctr">
              <a:spcBef>
                <a:spcPct val="50000"/>
              </a:spcBef>
              <a:defRPr/>
            </a:pP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a:t>
            </a:r>
            <a:r>
              <a:rPr kumimoji="1" lang="zh-CN" altLang="en-US" sz="2800" b="1" dirty="0" smtClean="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“年轻”的隶属函数曲线</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4213" y="381000"/>
            <a:ext cx="7610475" cy="2655888"/>
          </a:xfrm>
          <a:prstGeom prst="rect">
            <a:avLst/>
          </a:prstGeom>
          <a:noFill/>
          <a:ln>
            <a:noFill/>
          </a:ln>
          <a:effectLst/>
          <a:extLst/>
        </p:spPr>
        <p:txBody>
          <a:bodyPr>
            <a:spAutoFit/>
          </a:bodyPr>
          <a:lstStyle/>
          <a:p>
            <a:pPr algn="just">
              <a:spcBef>
                <a:spcPct val="50000"/>
              </a:spcBef>
              <a:defRPr/>
            </a:pPr>
            <a:r>
              <a:rPr kumimoji="1" lang="en-US" altLang="zh-CN" sz="2800" b="1" dirty="0">
                <a:effectLst>
                  <a:outerShdw blurRad="38100" dist="38100" dir="2700000" algn="tl">
                    <a:srgbClr val="C0C0C0"/>
                  </a:outerShdw>
                </a:effectLst>
                <a:latin typeface="Times New Roman" pitchFamily="18" charset="0"/>
              </a:rPr>
              <a:t> </a:t>
            </a:r>
            <a:r>
              <a:rPr kumimoji="1" lang="en-US" altLang="zh-CN" sz="2800" b="1" dirty="0" smtClean="0">
                <a:effectLst>
                  <a:outerShdw blurRad="38100" dist="38100" dir="2700000" algn="tl">
                    <a:srgbClr val="C0C0C0"/>
                  </a:outerShdw>
                </a:effectLst>
                <a:latin typeface="Times New Roman" pitchFamily="18" charset="0"/>
              </a:rPr>
              <a:t>2.2.2 </a:t>
            </a:r>
            <a:r>
              <a:rPr kumimoji="1" lang="zh-CN" altLang="en-US" sz="2800" b="1" dirty="0">
                <a:effectLst>
                  <a:outerShdw blurRad="38100" dist="38100" dir="2700000" algn="tl">
                    <a:srgbClr val="C0C0C0"/>
                  </a:outerShdw>
                </a:effectLst>
                <a:latin typeface="Times New Roman" pitchFamily="18" charset="0"/>
              </a:rPr>
              <a:t>模糊集合的运算</a:t>
            </a:r>
          </a:p>
          <a:p>
            <a:pPr algn="just">
              <a:spcBef>
                <a:spcPct val="50000"/>
              </a:spcBef>
              <a:defRPr/>
            </a:pPr>
            <a:r>
              <a:rPr kumimoji="1" lang="zh-CN" altLang="en-US" sz="2800" b="1" dirty="0">
                <a:effectLst>
                  <a:outerShdw blurRad="38100" dist="38100" dir="2700000" algn="tl">
                    <a:srgbClr val="C0C0C0"/>
                  </a:outerShdw>
                </a:effectLst>
                <a:latin typeface="Times New Roman" pitchFamily="18" charset="0"/>
              </a:rPr>
              <a:t> </a:t>
            </a:r>
            <a:r>
              <a:rPr kumimoji="1" lang="en-US" altLang="zh-CN" sz="2800" b="1" dirty="0">
                <a:effectLst>
                  <a:outerShdw blurRad="38100" dist="38100" dir="2700000" algn="tl">
                    <a:srgbClr val="C0C0C0"/>
                  </a:outerShdw>
                </a:effectLst>
                <a:latin typeface="Times New Roman" pitchFamily="18" charset="0"/>
              </a:rPr>
              <a:t>1  </a:t>
            </a:r>
            <a:r>
              <a:rPr kumimoji="1" lang="zh-CN" altLang="en-US" sz="2800" b="1" dirty="0">
                <a:effectLst>
                  <a:outerShdw blurRad="38100" dist="38100" dir="2700000" algn="tl">
                    <a:srgbClr val="C0C0C0"/>
                  </a:outerShdw>
                </a:effectLst>
                <a:latin typeface="Times New Roman" pitchFamily="18" charset="0"/>
              </a:rPr>
              <a:t>模糊集合的基本运算</a:t>
            </a:r>
          </a:p>
          <a:p>
            <a:pPr algn="just">
              <a:spcBef>
                <a:spcPct val="50000"/>
              </a:spcBef>
              <a:defRPr/>
            </a:pPr>
            <a:r>
              <a:rPr kumimoji="1" lang="zh-CN" altLang="en-US" sz="2800" b="1" dirty="0">
                <a:effectLst>
                  <a:outerShdw blurRad="38100" dist="38100" dir="2700000" algn="tl">
                    <a:srgbClr val="C0C0C0"/>
                  </a:outerShdw>
                </a:effectLst>
                <a:latin typeface="Times New Roman" pitchFamily="18" charset="0"/>
              </a:rPr>
              <a:t>       由于模糊集是用隶书函数来表征的，因此两个子集之间的运算实际上就是逐点对隶属度作相应的运算。</a:t>
            </a:r>
          </a:p>
        </p:txBody>
      </p:sp>
      <p:sp>
        <p:nvSpPr>
          <p:cNvPr id="93187" name="Text Box 3"/>
          <p:cNvSpPr txBox="1">
            <a:spLocks noChangeArrowheads="1"/>
          </p:cNvSpPr>
          <p:nvPr/>
        </p:nvSpPr>
        <p:spPr bwMode="auto">
          <a:xfrm>
            <a:off x="684213" y="3573463"/>
            <a:ext cx="7315200" cy="1587500"/>
          </a:xfrm>
          <a:prstGeom prst="rect">
            <a:avLst/>
          </a:prstGeom>
          <a:noFill/>
          <a:ln>
            <a:noFill/>
          </a:ln>
          <a:effectLst/>
          <a:extLst/>
        </p:spPr>
        <p:txBody>
          <a:bodyPr>
            <a:spAutoFit/>
          </a:bodyPr>
          <a:lstStyle/>
          <a:p>
            <a:pPr algn="just">
              <a:spcBef>
                <a:spcPct val="50000"/>
              </a:spcBef>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1</a:t>
            </a:r>
            <a:r>
              <a:rPr kumimoji="1" lang="zh-CN" altLang="en-US" sz="2800" b="1">
                <a:effectLst>
                  <a:outerShdw blurRad="38100" dist="38100" dir="2700000" algn="tl">
                    <a:srgbClr val="C0C0C0"/>
                  </a:outerShdw>
                </a:effectLst>
                <a:latin typeface="Times New Roman" pitchFamily="18" charset="0"/>
              </a:rPr>
              <a:t>）空集</a:t>
            </a:r>
          </a:p>
          <a:p>
            <a:pPr algn="just">
              <a:spcBef>
                <a:spcPct val="50000"/>
              </a:spcBef>
              <a:defRPr/>
            </a:pPr>
            <a:r>
              <a:rPr kumimoji="1" lang="zh-CN" altLang="en-US" sz="2800" b="1">
                <a:effectLst>
                  <a:outerShdw blurRad="38100" dist="38100" dir="2700000" algn="tl">
                    <a:srgbClr val="C0C0C0"/>
                  </a:outerShdw>
                </a:effectLst>
                <a:latin typeface="Times New Roman" pitchFamily="18" charset="0"/>
              </a:rPr>
              <a:t>    模糊集合的空集为普通集，它的隶属度为</a:t>
            </a:r>
            <a:r>
              <a:rPr kumimoji="1" lang="en-US" altLang="zh-CN" sz="2800" b="1">
                <a:effectLst>
                  <a:outerShdw blurRad="38100" dist="38100" dir="2700000" algn="tl">
                    <a:srgbClr val="C0C0C0"/>
                  </a:outerShdw>
                </a:effectLst>
                <a:latin typeface="Times New Roman" pitchFamily="18" charset="0"/>
              </a:rPr>
              <a:t>0</a:t>
            </a:r>
            <a:r>
              <a:rPr kumimoji="1" lang="zh-CN" altLang="en-US" sz="2800" b="1">
                <a:effectLst>
                  <a:outerShdw blurRad="38100" dist="38100" dir="2700000" algn="tl">
                    <a:srgbClr val="C0C0C0"/>
                  </a:outerShdw>
                </a:effectLst>
                <a:latin typeface="Times New Roman" pitchFamily="18" charset="0"/>
              </a:rPr>
              <a:t>，即</a:t>
            </a:r>
          </a:p>
        </p:txBody>
      </p:sp>
      <p:sp>
        <p:nvSpPr>
          <p:cNvPr id="8197" name="Rectangle 4"/>
          <p:cNvSpPr>
            <a:spLocks noChangeArrowheads="1"/>
          </p:cNvSpPr>
          <p:nvPr/>
        </p:nvSpPr>
        <p:spPr bwMode="auto">
          <a:xfrm>
            <a:off x="404336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4" name="Object 5"/>
          <p:cNvGraphicFramePr>
            <a:graphicFrameLocks noChangeAspect="1"/>
          </p:cNvGraphicFramePr>
          <p:nvPr/>
        </p:nvGraphicFramePr>
        <p:xfrm>
          <a:off x="2916238" y="5373688"/>
          <a:ext cx="2590800" cy="466725"/>
        </p:xfrm>
        <a:graphic>
          <a:graphicData uri="http://schemas.openxmlformats.org/presentationml/2006/ole">
            <mc:AlternateContent xmlns:mc="http://schemas.openxmlformats.org/markup-compatibility/2006">
              <mc:Choice xmlns:v="urn:schemas-microsoft-com:vml" Requires="v">
                <p:oleObj spid="_x0000_s8200" r:id="rId3" imgW="1054100" imgH="190500" progId="Equation.3">
                  <p:embed/>
                </p:oleObj>
              </mc:Choice>
              <mc:Fallback>
                <p:oleObj r:id="rId3" imgW="1054100" imgH="190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373688"/>
                        <a:ext cx="2590800" cy="4667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971550" y="476250"/>
            <a:ext cx="7543800" cy="1630363"/>
          </a:xfrm>
          <a:prstGeom prst="rect">
            <a:avLst/>
          </a:prstGeom>
          <a:noFill/>
          <a:ln>
            <a:noFill/>
          </a:ln>
          <a:effectLst/>
          <a:extLst/>
        </p:spPr>
        <p:txBody>
          <a:bodyPr>
            <a:spAutoFit/>
          </a:bodyPr>
          <a:lstStyle/>
          <a:p>
            <a:pPr algn="just">
              <a:lnSpc>
                <a:spcPct val="12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2</a:t>
            </a:r>
            <a:r>
              <a:rPr kumimoji="1" lang="zh-CN" altLang="en-US" sz="2800" b="1">
                <a:effectLst>
                  <a:outerShdw blurRad="38100" dist="38100" dir="2700000" algn="tl">
                    <a:srgbClr val="C0C0C0"/>
                  </a:outerShdw>
                </a:effectLst>
                <a:latin typeface="Times New Roman" pitchFamily="18" charset="0"/>
              </a:rPr>
              <a:t>）全集</a:t>
            </a:r>
          </a:p>
          <a:p>
            <a:pPr algn="just">
              <a:lnSpc>
                <a:spcPct val="120000"/>
              </a:lnSpc>
              <a:defRPr/>
            </a:pPr>
            <a:r>
              <a:rPr kumimoji="1" lang="zh-CN" altLang="en-US" sz="2800" b="1">
                <a:effectLst>
                  <a:outerShdw blurRad="38100" dist="38100" dir="2700000" algn="tl">
                    <a:srgbClr val="C0C0C0"/>
                  </a:outerShdw>
                </a:effectLst>
                <a:latin typeface="Times New Roman" pitchFamily="18" charset="0"/>
              </a:rPr>
              <a:t>    模糊集合的全集为普通集，它的隶属度为</a:t>
            </a:r>
            <a:r>
              <a:rPr kumimoji="1" lang="en-US" altLang="zh-CN" sz="2800" b="1">
                <a:effectLst>
                  <a:outerShdw blurRad="38100" dist="38100" dir="2700000" algn="tl">
                    <a:srgbClr val="C0C0C0"/>
                  </a:outerShdw>
                </a:effectLst>
                <a:latin typeface="Times New Roman" pitchFamily="18" charset="0"/>
              </a:rPr>
              <a:t>1</a:t>
            </a:r>
            <a:r>
              <a:rPr kumimoji="1" lang="zh-CN" altLang="en-US" sz="2800" b="1">
                <a:effectLst>
                  <a:outerShdw blurRad="38100" dist="38100" dir="2700000" algn="tl">
                    <a:srgbClr val="C0C0C0"/>
                  </a:outerShdw>
                </a:effectLst>
                <a:latin typeface="Times New Roman" pitchFamily="18" charset="0"/>
              </a:rPr>
              <a:t>，即</a:t>
            </a:r>
          </a:p>
        </p:txBody>
      </p:sp>
      <p:sp>
        <p:nvSpPr>
          <p:cNvPr id="9221" name="Rectangle 3"/>
          <p:cNvSpPr>
            <a:spLocks noChangeArrowheads="1"/>
          </p:cNvSpPr>
          <p:nvPr/>
        </p:nvSpPr>
        <p:spPr bwMode="auto">
          <a:xfrm>
            <a:off x="40576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8" name="Object 4"/>
          <p:cNvGraphicFramePr>
            <a:graphicFrameLocks noChangeAspect="1"/>
          </p:cNvGraphicFramePr>
          <p:nvPr/>
        </p:nvGraphicFramePr>
        <p:xfrm>
          <a:off x="3132138" y="2205038"/>
          <a:ext cx="2736850" cy="538162"/>
        </p:xfrm>
        <a:graphic>
          <a:graphicData uri="http://schemas.openxmlformats.org/presentationml/2006/ole">
            <mc:AlternateContent xmlns:mc="http://schemas.openxmlformats.org/markup-compatibility/2006">
              <mc:Choice xmlns:v="urn:schemas-microsoft-com:vml" Requires="v">
                <p:oleObj spid="_x0000_s9228" name="Equation" r:id="rId3" imgW="837836" imgH="165028" progId="Equation.3">
                  <p:embed/>
                </p:oleObj>
              </mc:Choice>
              <mc:Fallback>
                <p:oleObj name="Equation" r:id="rId3" imgW="837836" imgH="1650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2736850" cy="53816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Text Box 5"/>
          <p:cNvSpPr txBox="1">
            <a:spLocks noChangeArrowheads="1"/>
          </p:cNvSpPr>
          <p:nvPr/>
        </p:nvSpPr>
        <p:spPr bwMode="auto">
          <a:xfrm>
            <a:off x="827088" y="3124200"/>
            <a:ext cx="7632700" cy="1844675"/>
          </a:xfrm>
          <a:prstGeom prst="rect">
            <a:avLst/>
          </a:prstGeom>
          <a:noFill/>
          <a:ln>
            <a:noFill/>
          </a:ln>
          <a:effectLst/>
          <a:extLst/>
        </p:spPr>
        <p:txBody>
          <a:bodyPr>
            <a:spAutoFit/>
          </a:bodyPr>
          <a:lstStyle/>
          <a:p>
            <a:pPr algn="just">
              <a:lnSpc>
                <a:spcPct val="120000"/>
              </a:lnSpc>
              <a:spcBef>
                <a:spcPct val="50000"/>
              </a:spcBef>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3</a:t>
            </a:r>
            <a:r>
              <a:rPr kumimoji="1" lang="zh-CN" altLang="en-US" sz="2800" b="1">
                <a:effectLst>
                  <a:outerShdw blurRad="38100" dist="38100" dir="2700000" algn="tl">
                    <a:srgbClr val="C0C0C0"/>
                  </a:outerShdw>
                </a:effectLst>
                <a:latin typeface="Times New Roman" pitchFamily="18" charset="0"/>
              </a:rPr>
              <a:t>）等集</a:t>
            </a:r>
          </a:p>
          <a:p>
            <a:pPr algn="just">
              <a:lnSpc>
                <a:spcPct val="120000"/>
              </a:lnSpc>
              <a:spcBef>
                <a:spcPct val="50000"/>
              </a:spcBef>
              <a:defRPr/>
            </a:pPr>
            <a:r>
              <a:rPr kumimoji="1" lang="zh-CN" altLang="en-US" sz="2800" b="1">
                <a:effectLst>
                  <a:outerShdw blurRad="38100" dist="38100" dir="2700000" algn="tl">
                    <a:srgbClr val="C0C0C0"/>
                  </a:outerShdw>
                </a:effectLst>
                <a:latin typeface="Times New Roman" pitchFamily="18" charset="0"/>
              </a:rPr>
              <a:t>      两个模糊集</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，若对所有元素</a:t>
            </a:r>
            <a:r>
              <a:rPr kumimoji="1" lang="en-US" altLang="zh-CN" sz="2800" b="1">
                <a:effectLst>
                  <a:outerShdw blurRad="38100" dist="38100" dir="2700000" algn="tl">
                    <a:srgbClr val="C0C0C0"/>
                  </a:outerShdw>
                </a:effectLst>
                <a:latin typeface="Times New Roman" pitchFamily="18" charset="0"/>
              </a:rPr>
              <a:t>u</a:t>
            </a:r>
            <a:r>
              <a:rPr kumimoji="1" lang="zh-CN" altLang="en-US" sz="2800" b="1">
                <a:effectLst>
                  <a:outerShdw blurRad="38100" dist="38100" dir="2700000" algn="tl">
                    <a:srgbClr val="C0C0C0"/>
                  </a:outerShdw>
                </a:effectLst>
                <a:latin typeface="Times New Roman" pitchFamily="18" charset="0"/>
              </a:rPr>
              <a:t>，它们的隶属函数相等，则</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也相等。即</a:t>
            </a:r>
          </a:p>
        </p:txBody>
      </p:sp>
      <p:sp>
        <p:nvSpPr>
          <p:cNvPr id="9223" name="Rectangle 6"/>
          <p:cNvSpPr>
            <a:spLocks noChangeArrowheads="1"/>
          </p:cNvSpPr>
          <p:nvPr/>
        </p:nvSpPr>
        <p:spPr bwMode="auto">
          <a:xfrm>
            <a:off x="39100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9" name="Object 7"/>
          <p:cNvGraphicFramePr>
            <a:graphicFrameLocks noChangeAspect="1"/>
          </p:cNvGraphicFramePr>
          <p:nvPr/>
        </p:nvGraphicFramePr>
        <p:xfrm>
          <a:off x="2627313" y="5373688"/>
          <a:ext cx="3429000" cy="493712"/>
        </p:xfrm>
        <a:graphic>
          <a:graphicData uri="http://schemas.openxmlformats.org/presentationml/2006/ole">
            <mc:AlternateContent xmlns:mc="http://schemas.openxmlformats.org/markup-compatibility/2006">
              <mc:Choice xmlns:v="urn:schemas-microsoft-com:vml" Requires="v">
                <p:oleObj spid="_x0000_s9229" r:id="rId5" imgW="1320227" imgH="190417" progId="Equation.3">
                  <p:embed/>
                </p:oleObj>
              </mc:Choice>
              <mc:Fallback>
                <p:oleObj r:id="rId5" imgW="1320227" imgH="1904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373688"/>
                        <a:ext cx="3429000" cy="49371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95288" y="381000"/>
            <a:ext cx="7620000" cy="1260475"/>
          </a:xfrm>
          <a:prstGeom prst="rect">
            <a:avLst/>
          </a:prstGeom>
          <a:noFill/>
          <a:ln>
            <a:noFill/>
          </a:ln>
          <a:effectLst/>
          <a:extLst/>
        </p:spPr>
        <p:txBody>
          <a:bodyPr>
            <a:spAutoFit/>
          </a:bodyPr>
          <a:lstStyle/>
          <a:p>
            <a:pPr algn="just">
              <a:lnSpc>
                <a:spcPct val="120000"/>
              </a:lnSpc>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4</a:t>
            </a:r>
            <a:r>
              <a:rPr kumimoji="1" lang="zh-CN" altLang="en-US" sz="3200" b="1">
                <a:effectLst>
                  <a:outerShdw blurRad="38100" dist="38100" dir="2700000" algn="tl">
                    <a:srgbClr val="C0C0C0"/>
                  </a:outerShdw>
                </a:effectLst>
                <a:latin typeface="Times New Roman" pitchFamily="18" charset="0"/>
              </a:rPr>
              <a:t>）补集</a:t>
            </a:r>
          </a:p>
          <a:p>
            <a:pPr algn="just">
              <a:lnSpc>
                <a:spcPct val="120000"/>
              </a:lnSpc>
              <a:defRPr/>
            </a:pPr>
            <a:r>
              <a:rPr kumimoji="1" lang="zh-CN" altLang="en-US" sz="3200" b="1">
                <a:effectLst>
                  <a:outerShdw blurRad="38100" dist="38100" dir="2700000" algn="tl">
                    <a:srgbClr val="C0C0C0"/>
                  </a:outerShdw>
                </a:effectLst>
                <a:latin typeface="Times New Roman" pitchFamily="18" charset="0"/>
              </a:rPr>
              <a:t>    若     为</a:t>
            </a:r>
            <a:r>
              <a:rPr kumimoji="1" lang="en-US" altLang="zh-CN" sz="3200" b="1">
                <a:effectLst>
                  <a:outerShdw blurRad="38100" dist="38100" dir="2700000" algn="tl">
                    <a:srgbClr val="C0C0C0"/>
                  </a:outerShdw>
                </a:effectLst>
                <a:latin typeface="Times New Roman" pitchFamily="18" charset="0"/>
              </a:rPr>
              <a:t>A</a:t>
            </a:r>
            <a:r>
              <a:rPr kumimoji="1" lang="zh-CN" altLang="en-US" sz="3200" b="1">
                <a:effectLst>
                  <a:outerShdw blurRad="38100" dist="38100" dir="2700000" algn="tl">
                    <a:srgbClr val="C0C0C0"/>
                  </a:outerShdw>
                </a:effectLst>
                <a:latin typeface="Times New Roman" pitchFamily="18" charset="0"/>
              </a:rPr>
              <a:t>的补集，则</a:t>
            </a:r>
          </a:p>
        </p:txBody>
      </p:sp>
      <p:sp>
        <p:nvSpPr>
          <p:cNvPr id="95235" name="Rectangle 3"/>
          <p:cNvSpPr>
            <a:spLocks noChangeArrowheads="1"/>
          </p:cNvSpPr>
          <p:nvPr/>
        </p:nvSpPr>
        <p:spPr bwMode="auto">
          <a:xfrm>
            <a:off x="3929063" y="3314700"/>
            <a:ext cx="9144000" cy="0"/>
          </a:xfrm>
          <a:prstGeom prst="rect">
            <a:avLst/>
          </a:prstGeom>
          <a:noFill/>
          <a:ln>
            <a:noFill/>
          </a:ln>
          <a:effectLst/>
          <a:extLst/>
        </p:spPr>
        <p:txBody>
          <a:bodyPr>
            <a:spAutoFit/>
          </a:bodyPr>
          <a:lstStyle/>
          <a:p>
            <a:pPr algn="ctr">
              <a:defRPr/>
            </a:pPr>
            <a:endParaRPr kumimoji="1" lang="zh-CN" altLang="zh-CN" sz="3200" b="1">
              <a:effectLst>
                <a:outerShdw blurRad="38100" dist="38100" dir="2700000" algn="tl">
                  <a:srgbClr val="C0C0C0"/>
                </a:outerShdw>
              </a:effectLst>
              <a:latin typeface="Times New Roman" pitchFamily="18" charset="0"/>
            </a:endParaRPr>
          </a:p>
        </p:txBody>
      </p:sp>
      <p:graphicFrame>
        <p:nvGraphicFramePr>
          <p:cNvPr id="10242" name="Object 4"/>
          <p:cNvGraphicFramePr>
            <a:graphicFrameLocks noChangeAspect="1"/>
          </p:cNvGraphicFramePr>
          <p:nvPr/>
        </p:nvGraphicFramePr>
        <p:xfrm>
          <a:off x="2700338" y="1916113"/>
          <a:ext cx="2819400" cy="520700"/>
        </p:xfrm>
        <a:graphic>
          <a:graphicData uri="http://schemas.openxmlformats.org/presentationml/2006/ole">
            <mc:AlternateContent xmlns:mc="http://schemas.openxmlformats.org/markup-compatibility/2006">
              <mc:Choice xmlns:v="urn:schemas-microsoft-com:vml" Requires="v">
                <p:oleObj spid="_x0000_s10267" r:id="rId3" imgW="1282700" imgH="228600" progId="Equation.3">
                  <p:embed/>
                </p:oleObj>
              </mc:Choice>
              <mc:Fallback>
                <p:oleObj r:id="rId3" imgW="1282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2819400" cy="5207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0" name="Rectangle 5"/>
          <p:cNvSpPr>
            <a:spLocks noChangeArrowheads="1"/>
          </p:cNvSpPr>
          <p:nvPr/>
        </p:nvSpPr>
        <p:spPr bwMode="auto">
          <a:xfrm>
            <a:off x="45005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43" name="Object 6"/>
          <p:cNvGraphicFramePr>
            <a:graphicFrameLocks noChangeAspect="1"/>
          </p:cNvGraphicFramePr>
          <p:nvPr/>
        </p:nvGraphicFramePr>
        <p:xfrm>
          <a:off x="1392238" y="1066800"/>
          <a:ext cx="371475" cy="471488"/>
        </p:xfrm>
        <a:graphic>
          <a:graphicData uri="http://schemas.openxmlformats.org/presentationml/2006/ole">
            <mc:AlternateContent xmlns:mc="http://schemas.openxmlformats.org/markup-compatibility/2006">
              <mc:Choice xmlns:v="urn:schemas-microsoft-com:vml" Requires="v">
                <p:oleObj spid="_x0000_s10268" r:id="rId5" imgW="139579" imgH="177646" progId="Equation.3">
                  <p:embed/>
                </p:oleObj>
              </mc:Choice>
              <mc:Fallback>
                <p:oleObj r:id="rId5" imgW="139579" imgH="1776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238" y="1066800"/>
                        <a:ext cx="371475" cy="47148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9" name="Text Box 7"/>
          <p:cNvSpPr txBox="1">
            <a:spLocks noChangeArrowheads="1"/>
          </p:cNvSpPr>
          <p:nvPr/>
        </p:nvSpPr>
        <p:spPr bwMode="auto">
          <a:xfrm>
            <a:off x="827088" y="2667000"/>
            <a:ext cx="7777162" cy="2917825"/>
          </a:xfrm>
          <a:prstGeom prst="rect">
            <a:avLst/>
          </a:prstGeom>
          <a:noFill/>
          <a:ln>
            <a:noFill/>
          </a:ln>
          <a:effectLst/>
          <a:extLst/>
        </p:spPr>
        <p:txBody>
          <a:bodyPr>
            <a:spAutoFit/>
          </a:bodyPr>
          <a:lstStyle/>
          <a:p>
            <a:pPr algn="just">
              <a:lnSpc>
                <a:spcPct val="120000"/>
              </a:lnSpc>
              <a:spcBef>
                <a:spcPct val="50000"/>
              </a:spcBef>
              <a:defRPr/>
            </a:pPr>
            <a:r>
              <a:rPr kumimoji="1" lang="en-US" altLang="zh-CN" sz="3200" b="1" dirty="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例如，设</a:t>
            </a:r>
            <a:r>
              <a:rPr kumimoji="1" lang="en-US" altLang="zh-CN" sz="3200" b="1" dirty="0">
                <a:effectLst>
                  <a:outerShdw blurRad="38100" dist="38100" dir="2700000" algn="tl">
                    <a:srgbClr val="C0C0C0"/>
                  </a:outerShdw>
                </a:effectLst>
                <a:latin typeface="Times New Roman" pitchFamily="18" charset="0"/>
              </a:rPr>
              <a:t>A</a:t>
            </a:r>
            <a:r>
              <a:rPr kumimoji="1" lang="zh-CN" altLang="en-US" sz="3200" b="1" dirty="0">
                <a:effectLst>
                  <a:outerShdw blurRad="38100" dist="38100" dir="2700000" algn="tl">
                    <a:srgbClr val="C0C0C0"/>
                  </a:outerShdw>
                </a:effectLst>
                <a:latin typeface="Times New Roman" pitchFamily="18" charset="0"/>
              </a:rPr>
              <a:t>为“成绩好”的模糊集，某学生     属于“成绩好”的隶属度为：  </a:t>
            </a:r>
          </a:p>
          <a:p>
            <a:pPr algn="just">
              <a:lnSpc>
                <a:spcPct val="120000"/>
              </a:lnSpc>
              <a:spcBef>
                <a:spcPct val="50000"/>
              </a:spcBef>
              <a:defRPr/>
            </a:pPr>
            <a:r>
              <a:rPr kumimoji="1" lang="zh-CN" altLang="en-US" sz="3200" b="1" dirty="0">
                <a:effectLst>
                  <a:outerShdw blurRad="38100" dist="38100" dir="2700000" algn="tl">
                    <a:srgbClr val="C0C0C0"/>
                  </a:outerShdw>
                </a:effectLst>
                <a:latin typeface="Times New Roman" pitchFamily="18" charset="0"/>
              </a:rPr>
              <a:t>               </a:t>
            </a:r>
          </a:p>
          <a:p>
            <a:pPr algn="just">
              <a:lnSpc>
                <a:spcPct val="120000"/>
              </a:lnSpc>
              <a:spcBef>
                <a:spcPct val="50000"/>
              </a:spcBef>
              <a:defRPr/>
            </a:pPr>
            <a:r>
              <a:rPr kumimoji="1" lang="zh-CN" altLang="en-US" sz="3200" b="1" dirty="0">
                <a:effectLst>
                  <a:outerShdw blurRad="38100" dist="38100" dir="2700000" algn="tl">
                    <a:srgbClr val="C0C0C0"/>
                  </a:outerShdw>
                </a:effectLst>
                <a:latin typeface="Times New Roman" pitchFamily="18" charset="0"/>
              </a:rPr>
              <a:t>则   属于“成绩差”的隶属度为：</a:t>
            </a:r>
          </a:p>
        </p:txBody>
      </p:sp>
      <p:sp>
        <p:nvSpPr>
          <p:cNvPr id="10252" name="Rectangle 8"/>
          <p:cNvSpPr>
            <a:spLocks noChangeArrowheads="1"/>
          </p:cNvSpPr>
          <p:nvPr/>
        </p:nvSpPr>
        <p:spPr bwMode="auto">
          <a:xfrm>
            <a:off x="39862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44" name="Object 9"/>
          <p:cNvGraphicFramePr>
            <a:graphicFrameLocks noChangeAspect="1"/>
          </p:cNvGraphicFramePr>
          <p:nvPr/>
        </p:nvGraphicFramePr>
        <p:xfrm>
          <a:off x="2295525" y="5757863"/>
          <a:ext cx="3273425" cy="566737"/>
        </p:xfrm>
        <a:graphic>
          <a:graphicData uri="http://schemas.openxmlformats.org/presentationml/2006/ole">
            <mc:AlternateContent xmlns:mc="http://schemas.openxmlformats.org/markup-compatibility/2006">
              <mc:Choice xmlns:v="urn:schemas-microsoft-com:vml" Requires="v">
                <p:oleObj spid="_x0000_s10269" name="Equation" r:id="rId7" imgW="1320800" imgH="228600" progId="Equation.DSMT4">
                  <p:embed/>
                </p:oleObj>
              </mc:Choice>
              <mc:Fallback>
                <p:oleObj name="Equation" r:id="rId7" imgW="13208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525" y="5757863"/>
                        <a:ext cx="3273425" cy="566737"/>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3" name="Rectangle 10"/>
          <p:cNvSpPr>
            <a:spLocks noChangeArrowheads="1"/>
          </p:cNvSpPr>
          <p:nvPr/>
        </p:nvSpPr>
        <p:spPr bwMode="auto">
          <a:xfrm>
            <a:off x="44910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45" name="Object 11"/>
          <p:cNvGraphicFramePr>
            <a:graphicFrameLocks noChangeAspect="1"/>
          </p:cNvGraphicFramePr>
          <p:nvPr/>
        </p:nvGraphicFramePr>
        <p:xfrm>
          <a:off x="1835150" y="3346450"/>
          <a:ext cx="355600" cy="419100"/>
        </p:xfrm>
        <a:graphic>
          <a:graphicData uri="http://schemas.openxmlformats.org/presentationml/2006/ole">
            <mc:AlternateContent xmlns:mc="http://schemas.openxmlformats.org/markup-compatibility/2006">
              <mc:Choice xmlns:v="urn:schemas-microsoft-com:vml" Requires="v">
                <p:oleObj spid="_x0000_s10270" r:id="rId9" imgW="164957" imgH="190335" progId="Equation.3">
                  <p:embed/>
                </p:oleObj>
              </mc:Choice>
              <mc:Fallback>
                <p:oleObj r:id="rId9" imgW="164957" imgH="19033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346450"/>
                        <a:ext cx="355600" cy="4191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4" name="Rectangle 12"/>
          <p:cNvSpPr>
            <a:spLocks noChangeArrowheads="1"/>
          </p:cNvSpPr>
          <p:nvPr/>
        </p:nvSpPr>
        <p:spPr bwMode="auto">
          <a:xfrm>
            <a:off x="42100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46" name="Object 13"/>
          <p:cNvGraphicFramePr>
            <a:graphicFrameLocks noChangeAspect="1"/>
          </p:cNvGraphicFramePr>
          <p:nvPr/>
        </p:nvGraphicFramePr>
        <p:xfrm>
          <a:off x="3203575" y="4232275"/>
          <a:ext cx="1447800" cy="420688"/>
        </p:xfrm>
        <a:graphic>
          <a:graphicData uri="http://schemas.openxmlformats.org/presentationml/2006/ole">
            <mc:AlternateContent xmlns:mc="http://schemas.openxmlformats.org/markup-compatibility/2006">
              <mc:Choice xmlns:v="urn:schemas-microsoft-com:vml" Requires="v">
                <p:oleObj spid="_x0000_s10271" r:id="rId11" imgW="723586" imgH="190417" progId="Equation.3">
                  <p:embed/>
                </p:oleObj>
              </mc:Choice>
              <mc:Fallback>
                <p:oleObj r:id="rId11" imgW="723586" imgH="190417"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4232275"/>
                        <a:ext cx="1447800" cy="42068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14"/>
          <p:cNvGraphicFramePr>
            <a:graphicFrameLocks noChangeAspect="1"/>
          </p:cNvGraphicFramePr>
          <p:nvPr/>
        </p:nvGraphicFramePr>
        <p:xfrm>
          <a:off x="1331913" y="5084763"/>
          <a:ext cx="355600" cy="419100"/>
        </p:xfrm>
        <a:graphic>
          <a:graphicData uri="http://schemas.openxmlformats.org/presentationml/2006/ole">
            <mc:AlternateContent xmlns:mc="http://schemas.openxmlformats.org/markup-compatibility/2006">
              <mc:Choice xmlns:v="urn:schemas-microsoft-com:vml" Requires="v">
                <p:oleObj spid="_x0000_s10272" r:id="rId13" imgW="164957" imgH="190335" progId="Equation.3">
                  <p:embed/>
                </p:oleObj>
              </mc:Choice>
              <mc:Fallback>
                <p:oleObj r:id="rId13" imgW="164957" imgH="19033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084763"/>
                        <a:ext cx="355600" cy="4191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539750" y="476250"/>
            <a:ext cx="8147050" cy="5693866"/>
          </a:xfrm>
          <a:prstGeom prst="rect">
            <a:avLst/>
          </a:prstGeom>
          <a:noFill/>
          <a:ln>
            <a:noFill/>
          </a:ln>
          <a:effectLst/>
          <a:extLst/>
        </p:spPr>
        <p:txBody>
          <a:bodyPr>
            <a:spAutoFit/>
          </a:bodyPr>
          <a:lstStyle/>
          <a:p>
            <a:pPr algn="just">
              <a:lnSpc>
                <a:spcPct val="140000"/>
              </a:lnSpc>
              <a:defRPr/>
            </a:pPr>
            <a:r>
              <a:rPr kumimoji="1" lang="en-US" altLang="zh-CN" sz="3600" b="1" dirty="0" smtClean="0">
                <a:effectLst>
                  <a:outerShdw blurRad="38100" dist="38100" dir="2700000" algn="tl">
                    <a:srgbClr val="C0C0C0"/>
                  </a:outerShdw>
                </a:effectLst>
                <a:latin typeface="Times New Roman" pitchFamily="18" charset="0"/>
              </a:rPr>
              <a:t>2.1 </a:t>
            </a:r>
            <a:r>
              <a:rPr kumimoji="1" lang="zh-CN" altLang="en-US" sz="3600" b="1" dirty="0" smtClean="0">
                <a:effectLst>
                  <a:outerShdw blurRad="38100" dist="38100" dir="2700000" algn="tl">
                    <a:srgbClr val="C0C0C0"/>
                  </a:outerShdw>
                </a:effectLst>
                <a:latin typeface="Times New Roman" pitchFamily="18" charset="0"/>
              </a:rPr>
              <a:t>概述</a:t>
            </a:r>
            <a:r>
              <a:rPr kumimoji="1" lang="en-US" altLang="zh-CN" sz="3600" b="1" dirty="0" smtClean="0">
                <a:effectLst>
                  <a:outerShdw blurRad="38100" dist="38100" dir="2700000" algn="tl">
                    <a:srgbClr val="C0C0C0"/>
                  </a:outerShdw>
                </a:effectLst>
                <a:latin typeface="Times New Roman" pitchFamily="18" charset="0"/>
              </a:rPr>
              <a:t>——</a:t>
            </a:r>
            <a:r>
              <a:rPr kumimoji="1" lang="zh-CN" altLang="en-US" sz="3200" b="1" dirty="0" smtClean="0">
                <a:effectLst>
                  <a:outerShdw blurRad="38100" dist="38100" dir="2700000" algn="tl">
                    <a:srgbClr val="C0C0C0"/>
                  </a:outerShdw>
                </a:effectLst>
                <a:latin typeface="Times New Roman" pitchFamily="18" charset="0"/>
              </a:rPr>
              <a:t>模糊控制的提出</a:t>
            </a:r>
            <a:endParaRPr kumimoji="1" lang="en-US" altLang="zh-CN" sz="3200" b="1" dirty="0" smtClean="0">
              <a:effectLst>
                <a:outerShdw blurRad="38100" dist="38100" dir="2700000" algn="tl">
                  <a:srgbClr val="C0C0C0"/>
                </a:outerShdw>
              </a:effectLst>
              <a:latin typeface="Times New Roman" pitchFamily="18" charset="0"/>
            </a:endParaRPr>
          </a:p>
          <a:p>
            <a:pPr algn="just">
              <a:lnSpc>
                <a:spcPct val="140000"/>
              </a:lnSpc>
              <a:defRPr/>
            </a:pPr>
            <a:r>
              <a:rPr kumimoji="1" lang="en-US" altLang="zh-CN" sz="2800" b="1" dirty="0" smtClean="0">
                <a:effectLst>
                  <a:outerShdw blurRad="38100" dist="38100" dir="2700000" algn="tl">
                    <a:srgbClr val="C0C0C0"/>
                  </a:outerShdw>
                </a:effectLst>
                <a:latin typeface="Times New Roman" pitchFamily="18" charset="0"/>
              </a:rPr>
              <a:t>       </a:t>
            </a:r>
            <a:r>
              <a:rPr kumimoji="1" lang="zh-CN" altLang="en-US" sz="2800" b="1" dirty="0" smtClean="0">
                <a:effectLst>
                  <a:outerShdw blurRad="38100" dist="38100" dir="2700000" algn="tl">
                    <a:srgbClr val="C0C0C0"/>
                  </a:outerShdw>
                </a:effectLst>
                <a:latin typeface="Times New Roman" pitchFamily="18" charset="0"/>
              </a:rPr>
              <a:t>以往</a:t>
            </a:r>
            <a:r>
              <a:rPr kumimoji="1" lang="zh-CN" altLang="en-US" sz="2800" b="1" dirty="0">
                <a:effectLst>
                  <a:outerShdw blurRad="38100" dist="38100" dir="2700000" algn="tl">
                    <a:srgbClr val="C0C0C0"/>
                  </a:outerShdw>
                </a:effectLst>
                <a:latin typeface="Times New Roman" pitchFamily="18" charset="0"/>
              </a:rPr>
              <a:t>的各种传统控制方法均是建立在被控对象精确数学模型基础上的，然而，随着系统复杂程度的提高，将难以建立系统的精确数学模型。</a:t>
            </a:r>
          </a:p>
          <a:p>
            <a:pPr algn="just">
              <a:lnSpc>
                <a:spcPct val="140000"/>
              </a:lnSpc>
              <a:defRPr/>
            </a:pPr>
            <a:r>
              <a:rPr kumimoji="1" lang="zh-CN" altLang="en-US" sz="2800" b="1" dirty="0">
                <a:effectLst>
                  <a:outerShdw blurRad="38100" dist="38100" dir="2700000" algn="tl">
                    <a:srgbClr val="C0C0C0"/>
                  </a:outerShdw>
                </a:effectLst>
                <a:latin typeface="Times New Roman" pitchFamily="18" charset="0"/>
              </a:rPr>
              <a:t>      在工程实践中，人们发现，一个复杂的控制系统可由一个操作人员凭着丰富的实践经验得到满意的控制效果。这说明，如果通过模拟人脑的思维方法设计控制器，可实现复杂系统的控制，由此产生了模糊控制。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84213" y="381000"/>
            <a:ext cx="6629400" cy="1311275"/>
          </a:xfrm>
          <a:prstGeom prst="rect">
            <a:avLst/>
          </a:prstGeom>
          <a:noFill/>
          <a:ln>
            <a:noFill/>
          </a:ln>
          <a:effectLst/>
          <a:extLst/>
        </p:spPr>
        <p:txBody>
          <a:bodyPr>
            <a:spAutoFit/>
          </a:bodyPr>
          <a:lstStyle/>
          <a:p>
            <a:pPr algn="just">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5</a:t>
            </a:r>
            <a:r>
              <a:rPr kumimoji="1" lang="zh-CN" altLang="en-US" sz="3200" b="1">
                <a:effectLst>
                  <a:outerShdw blurRad="38100" dist="38100" dir="2700000" algn="tl">
                    <a:srgbClr val="C0C0C0"/>
                  </a:outerShdw>
                </a:effectLst>
                <a:latin typeface="Times New Roman" pitchFamily="18" charset="0"/>
              </a:rPr>
              <a:t>）子集</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若</a:t>
            </a:r>
            <a:r>
              <a:rPr kumimoji="1" lang="en-US" altLang="zh-CN" sz="3200" b="1">
                <a:effectLst>
                  <a:outerShdw blurRad="38100" dist="38100" dir="2700000" algn="tl">
                    <a:srgbClr val="C0C0C0"/>
                  </a:outerShdw>
                </a:effectLst>
                <a:latin typeface="Times New Roman" pitchFamily="18" charset="0"/>
              </a:rPr>
              <a:t>B</a:t>
            </a:r>
            <a:r>
              <a:rPr kumimoji="1" lang="zh-CN" altLang="en-US" sz="3200" b="1">
                <a:effectLst>
                  <a:outerShdw blurRad="38100" dist="38100" dir="2700000" algn="tl">
                    <a:srgbClr val="C0C0C0"/>
                  </a:outerShdw>
                </a:effectLst>
                <a:latin typeface="Times New Roman" pitchFamily="18" charset="0"/>
              </a:rPr>
              <a:t>为</a:t>
            </a:r>
            <a:r>
              <a:rPr kumimoji="1" lang="en-US" altLang="zh-CN" sz="3200" b="1">
                <a:effectLst>
                  <a:outerShdw blurRad="38100" dist="38100" dir="2700000" algn="tl">
                    <a:srgbClr val="C0C0C0"/>
                  </a:outerShdw>
                </a:effectLst>
                <a:latin typeface="Times New Roman" pitchFamily="18" charset="0"/>
              </a:rPr>
              <a:t>A</a:t>
            </a:r>
            <a:r>
              <a:rPr kumimoji="1" lang="zh-CN" altLang="en-US" sz="3200" b="1">
                <a:effectLst>
                  <a:outerShdw blurRad="38100" dist="38100" dir="2700000" algn="tl">
                    <a:srgbClr val="C0C0C0"/>
                  </a:outerShdw>
                </a:effectLst>
                <a:latin typeface="Times New Roman" pitchFamily="18" charset="0"/>
              </a:rPr>
              <a:t>的子集，则</a:t>
            </a:r>
          </a:p>
        </p:txBody>
      </p:sp>
      <p:sp>
        <p:nvSpPr>
          <p:cNvPr id="11269" name="Rectangle 3"/>
          <p:cNvSpPr>
            <a:spLocks noChangeArrowheads="1"/>
          </p:cNvSpPr>
          <p:nvPr/>
        </p:nvSpPr>
        <p:spPr bwMode="auto">
          <a:xfrm>
            <a:off x="39004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66" name="Object 4"/>
          <p:cNvGraphicFramePr>
            <a:graphicFrameLocks noChangeAspect="1"/>
          </p:cNvGraphicFramePr>
          <p:nvPr/>
        </p:nvGraphicFramePr>
        <p:xfrm>
          <a:off x="2843213" y="1981200"/>
          <a:ext cx="3352800" cy="474663"/>
        </p:xfrm>
        <a:graphic>
          <a:graphicData uri="http://schemas.openxmlformats.org/presentationml/2006/ole">
            <mc:AlternateContent xmlns:mc="http://schemas.openxmlformats.org/markup-compatibility/2006">
              <mc:Choice xmlns:v="urn:schemas-microsoft-com:vml" Requires="v">
                <p:oleObj spid="_x0000_s11276" r:id="rId3" imgW="1346200" imgH="190500" progId="Equation.3">
                  <p:embed/>
                </p:oleObj>
              </mc:Choice>
              <mc:Fallback>
                <p:oleObj r:id="rId3" imgW="13462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981200"/>
                        <a:ext cx="3352800" cy="47466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1" name="Text Box 5"/>
          <p:cNvSpPr txBox="1">
            <a:spLocks noChangeArrowheads="1"/>
          </p:cNvSpPr>
          <p:nvPr/>
        </p:nvSpPr>
        <p:spPr bwMode="auto">
          <a:xfrm>
            <a:off x="577850" y="2819400"/>
            <a:ext cx="7162800" cy="2774950"/>
          </a:xfrm>
          <a:prstGeom prst="rect">
            <a:avLst/>
          </a:prstGeom>
          <a:noFill/>
          <a:ln>
            <a:noFill/>
          </a:ln>
          <a:effectLst/>
          <a:extLst/>
        </p:spPr>
        <p:txBody>
          <a:bodyPr>
            <a:spAutoFit/>
          </a:bodyPr>
          <a:lstStyle/>
          <a:p>
            <a:pPr algn="just">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6</a:t>
            </a:r>
            <a:r>
              <a:rPr kumimoji="1" lang="zh-CN" altLang="en-US" sz="3200" b="1">
                <a:effectLst>
                  <a:outerShdw blurRad="38100" dist="38100" dir="2700000" algn="tl">
                    <a:srgbClr val="C0C0C0"/>
                  </a:outerShdw>
                </a:effectLst>
                <a:latin typeface="Times New Roman" pitchFamily="18" charset="0"/>
              </a:rPr>
              <a:t>）并集</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若</a:t>
            </a:r>
            <a:r>
              <a:rPr kumimoji="1" lang="en-US" altLang="zh-CN" sz="3200" b="1">
                <a:effectLst>
                  <a:outerShdw blurRad="38100" dist="38100" dir="2700000" algn="tl">
                    <a:srgbClr val="C0C0C0"/>
                  </a:outerShdw>
                </a:effectLst>
                <a:latin typeface="Times New Roman" pitchFamily="18" charset="0"/>
              </a:rPr>
              <a:t>C</a:t>
            </a:r>
            <a:r>
              <a:rPr kumimoji="1" lang="zh-CN" altLang="en-US" sz="3200" b="1">
                <a:effectLst>
                  <a:outerShdw blurRad="38100" dist="38100" dir="2700000" algn="tl">
                    <a:srgbClr val="C0C0C0"/>
                  </a:outerShdw>
                </a:effectLst>
                <a:latin typeface="Times New Roman" pitchFamily="18" charset="0"/>
              </a:rPr>
              <a:t>为</a:t>
            </a:r>
            <a:r>
              <a:rPr kumimoji="1" lang="en-US" altLang="zh-CN" sz="3200" b="1">
                <a:effectLst>
                  <a:outerShdw blurRad="38100" dist="38100" dir="2700000" algn="tl">
                    <a:srgbClr val="C0C0C0"/>
                  </a:outerShdw>
                </a:effectLst>
                <a:latin typeface="Times New Roman" pitchFamily="18" charset="0"/>
              </a:rPr>
              <a:t>A</a:t>
            </a:r>
            <a:r>
              <a:rPr kumimoji="1" lang="zh-CN" altLang="en-US" sz="3200" b="1">
                <a:effectLst>
                  <a:outerShdw blurRad="38100" dist="38100" dir="2700000" algn="tl">
                    <a:srgbClr val="C0C0C0"/>
                  </a:outerShdw>
                </a:effectLst>
                <a:latin typeface="Times New Roman" pitchFamily="18" charset="0"/>
              </a:rPr>
              <a:t>和</a:t>
            </a:r>
            <a:r>
              <a:rPr kumimoji="1" lang="en-US" altLang="zh-CN" sz="3200" b="1">
                <a:effectLst>
                  <a:outerShdw blurRad="38100" dist="38100" dir="2700000" algn="tl">
                    <a:srgbClr val="C0C0C0"/>
                  </a:outerShdw>
                </a:effectLst>
                <a:latin typeface="Times New Roman" pitchFamily="18" charset="0"/>
              </a:rPr>
              <a:t>B</a:t>
            </a:r>
            <a:r>
              <a:rPr kumimoji="1" lang="zh-CN" altLang="en-US" sz="3200" b="1">
                <a:effectLst>
                  <a:outerShdw blurRad="38100" dist="38100" dir="2700000" algn="tl">
                    <a:srgbClr val="C0C0C0"/>
                  </a:outerShdw>
                </a:effectLst>
                <a:latin typeface="Times New Roman" pitchFamily="18" charset="0"/>
              </a:rPr>
              <a:t>的并集，则</a:t>
            </a:r>
          </a:p>
          <a:p>
            <a:pPr algn="ctr">
              <a:spcBef>
                <a:spcPct val="50000"/>
              </a:spcBef>
              <a:defRPr/>
            </a:pPr>
            <a:r>
              <a:rPr kumimoji="1" lang="en-US" altLang="zh-CN" sz="3200" b="1">
                <a:effectLst>
                  <a:outerShdw blurRad="38100" dist="38100" dir="2700000" algn="tl">
                    <a:srgbClr val="C0C0C0"/>
                  </a:outerShdw>
                </a:effectLst>
                <a:latin typeface="Times New Roman" pitchFamily="18" charset="0"/>
              </a:rPr>
              <a:t>C=A∪B</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一般地，</a:t>
            </a:r>
          </a:p>
        </p:txBody>
      </p:sp>
      <p:sp>
        <p:nvSpPr>
          <p:cNvPr id="11271" name="Rectangle 6"/>
          <p:cNvSpPr>
            <a:spLocks noChangeArrowheads="1"/>
          </p:cNvSpPr>
          <p:nvPr/>
        </p:nvSpPr>
        <p:spPr bwMode="auto">
          <a:xfrm>
            <a:off x="30908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67" name="Object 7"/>
          <p:cNvGraphicFramePr>
            <a:graphicFrameLocks noChangeAspect="1"/>
          </p:cNvGraphicFramePr>
          <p:nvPr/>
        </p:nvGraphicFramePr>
        <p:xfrm>
          <a:off x="1403350" y="5805488"/>
          <a:ext cx="6858000" cy="506412"/>
        </p:xfrm>
        <a:graphic>
          <a:graphicData uri="http://schemas.openxmlformats.org/presentationml/2006/ole">
            <mc:AlternateContent xmlns:mc="http://schemas.openxmlformats.org/markup-compatibility/2006">
              <mc:Choice xmlns:v="urn:schemas-microsoft-com:vml" Requires="v">
                <p:oleObj spid="_x0000_s11277" name="Equation" r:id="rId5" imgW="2959100" imgH="203200" progId="Equation.DSMT4">
                  <p:embed/>
                </p:oleObj>
              </mc:Choice>
              <mc:Fallback>
                <p:oleObj name="Equation" r:id="rId5" imgW="29591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805488"/>
                        <a:ext cx="6858000" cy="50641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143000" y="533400"/>
            <a:ext cx="6324600" cy="2774950"/>
          </a:xfrm>
          <a:prstGeom prst="rect">
            <a:avLst/>
          </a:prstGeom>
          <a:noFill/>
          <a:ln>
            <a:noFill/>
          </a:ln>
          <a:effectLst/>
          <a:extLst/>
        </p:spPr>
        <p:txBody>
          <a:bodyPr>
            <a:spAutoFit/>
          </a:bodyPr>
          <a:lstStyle/>
          <a:p>
            <a:pPr algn="just">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7</a:t>
            </a:r>
            <a:r>
              <a:rPr kumimoji="1" lang="zh-CN" altLang="en-US" sz="3200" b="1">
                <a:effectLst>
                  <a:outerShdw blurRad="38100" dist="38100" dir="2700000" algn="tl">
                    <a:srgbClr val="C0C0C0"/>
                  </a:outerShdw>
                </a:effectLst>
                <a:latin typeface="Times New Roman" pitchFamily="18" charset="0"/>
              </a:rPr>
              <a:t>）交集</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若</a:t>
            </a:r>
            <a:r>
              <a:rPr kumimoji="1" lang="en-US" altLang="zh-CN" sz="3200" b="1">
                <a:effectLst>
                  <a:outerShdw blurRad="38100" dist="38100" dir="2700000" algn="tl">
                    <a:srgbClr val="C0C0C0"/>
                  </a:outerShdw>
                </a:effectLst>
                <a:latin typeface="Times New Roman" pitchFamily="18" charset="0"/>
              </a:rPr>
              <a:t>C</a:t>
            </a:r>
            <a:r>
              <a:rPr kumimoji="1" lang="zh-CN" altLang="en-US" sz="3200" b="1">
                <a:effectLst>
                  <a:outerShdw blurRad="38100" dist="38100" dir="2700000" algn="tl">
                    <a:srgbClr val="C0C0C0"/>
                  </a:outerShdw>
                </a:effectLst>
                <a:latin typeface="Times New Roman" pitchFamily="18" charset="0"/>
              </a:rPr>
              <a:t>为</a:t>
            </a:r>
            <a:r>
              <a:rPr kumimoji="1" lang="en-US" altLang="zh-CN" sz="3200" b="1">
                <a:effectLst>
                  <a:outerShdw blurRad="38100" dist="38100" dir="2700000" algn="tl">
                    <a:srgbClr val="C0C0C0"/>
                  </a:outerShdw>
                </a:effectLst>
                <a:latin typeface="Times New Roman" pitchFamily="18" charset="0"/>
              </a:rPr>
              <a:t>A</a:t>
            </a:r>
            <a:r>
              <a:rPr kumimoji="1" lang="zh-CN" altLang="en-US" sz="3200" b="1">
                <a:effectLst>
                  <a:outerShdw blurRad="38100" dist="38100" dir="2700000" algn="tl">
                    <a:srgbClr val="C0C0C0"/>
                  </a:outerShdw>
                </a:effectLst>
                <a:latin typeface="Times New Roman" pitchFamily="18" charset="0"/>
              </a:rPr>
              <a:t>和</a:t>
            </a:r>
            <a:r>
              <a:rPr kumimoji="1" lang="en-US" altLang="zh-CN" sz="3200" b="1">
                <a:effectLst>
                  <a:outerShdw blurRad="38100" dist="38100" dir="2700000" algn="tl">
                    <a:srgbClr val="C0C0C0"/>
                  </a:outerShdw>
                </a:effectLst>
                <a:latin typeface="Times New Roman" pitchFamily="18" charset="0"/>
              </a:rPr>
              <a:t>B</a:t>
            </a:r>
            <a:r>
              <a:rPr kumimoji="1" lang="zh-CN" altLang="en-US" sz="3200" b="1">
                <a:effectLst>
                  <a:outerShdw blurRad="38100" dist="38100" dir="2700000" algn="tl">
                    <a:srgbClr val="C0C0C0"/>
                  </a:outerShdw>
                </a:effectLst>
                <a:latin typeface="Times New Roman" pitchFamily="18" charset="0"/>
              </a:rPr>
              <a:t>的交集，则</a:t>
            </a:r>
          </a:p>
          <a:p>
            <a:pPr algn="ctr">
              <a:spcBef>
                <a:spcPct val="50000"/>
              </a:spcBef>
              <a:defRPr/>
            </a:pPr>
            <a:r>
              <a:rPr kumimoji="1" lang="en-US" altLang="zh-CN" sz="3200" b="1">
                <a:effectLst>
                  <a:outerShdw blurRad="38100" dist="38100" dir="2700000" algn="tl">
                    <a:srgbClr val="C0C0C0"/>
                  </a:outerShdw>
                </a:effectLst>
                <a:latin typeface="Times New Roman" pitchFamily="18" charset="0"/>
              </a:rPr>
              <a:t>C=A∩B</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一般地，</a:t>
            </a:r>
          </a:p>
        </p:txBody>
      </p:sp>
      <p:sp>
        <p:nvSpPr>
          <p:cNvPr id="12292" name="Rectangle 3"/>
          <p:cNvSpPr>
            <a:spLocks noChangeArrowheads="1"/>
          </p:cNvSpPr>
          <p:nvPr/>
        </p:nvSpPr>
        <p:spPr bwMode="auto">
          <a:xfrm>
            <a:off x="31051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290" name="Object 4"/>
          <p:cNvGraphicFramePr>
            <a:graphicFrameLocks noChangeAspect="1"/>
          </p:cNvGraphicFramePr>
          <p:nvPr/>
        </p:nvGraphicFramePr>
        <p:xfrm>
          <a:off x="1524000" y="3581400"/>
          <a:ext cx="6934200" cy="541338"/>
        </p:xfrm>
        <a:graphic>
          <a:graphicData uri="http://schemas.openxmlformats.org/presentationml/2006/ole">
            <mc:AlternateContent xmlns:mc="http://schemas.openxmlformats.org/markup-compatibility/2006">
              <mc:Choice xmlns:v="urn:schemas-microsoft-com:vml" Requires="v">
                <p:oleObj spid="_x0000_s12296" r:id="rId3" imgW="2933700" imgH="203200" progId="Equation.3">
                  <p:embed/>
                </p:oleObj>
              </mc:Choice>
              <mc:Fallback>
                <p:oleObj r:id="rId3" imgW="29337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1400"/>
                        <a:ext cx="6934200" cy="54133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5" name="Text Box 5"/>
          <p:cNvSpPr txBox="1">
            <a:spLocks noChangeArrowheads="1"/>
          </p:cNvSpPr>
          <p:nvPr/>
        </p:nvSpPr>
        <p:spPr bwMode="auto">
          <a:xfrm>
            <a:off x="1066800" y="4327525"/>
            <a:ext cx="7620000" cy="1798638"/>
          </a:xfrm>
          <a:prstGeom prst="rect">
            <a:avLst/>
          </a:prstGeom>
          <a:noFill/>
          <a:ln>
            <a:noFill/>
          </a:ln>
          <a:effectLst/>
          <a:extLst/>
        </p:spPr>
        <p:txBody>
          <a:bodyPr>
            <a:spAutoFit/>
          </a:bodyPr>
          <a:lstStyle/>
          <a:p>
            <a:pPr algn="just">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8</a:t>
            </a:r>
            <a:r>
              <a:rPr kumimoji="1" lang="zh-CN" altLang="en-US" sz="3200" b="1">
                <a:effectLst>
                  <a:outerShdw blurRad="38100" dist="38100" dir="2700000" algn="tl">
                    <a:srgbClr val="C0C0C0"/>
                  </a:outerShdw>
                </a:effectLst>
                <a:latin typeface="Times New Roman" pitchFamily="18" charset="0"/>
              </a:rPr>
              <a:t>）模糊运算的基本性质</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模糊集合除具有上述基本运算性质外，还具有下表所示的运算性质。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143000" y="457200"/>
            <a:ext cx="7772400" cy="5702300"/>
          </a:xfrm>
          <a:prstGeom prst="rect">
            <a:avLst/>
          </a:prstGeom>
          <a:noFill/>
          <a:ln>
            <a:noFill/>
          </a:ln>
          <a:effectLst/>
          <a:extLst/>
        </p:spPr>
        <p:txBody>
          <a:bodyPr>
            <a:spAutoFit/>
          </a:bodyPr>
          <a:lstStyle/>
          <a:p>
            <a:pPr algn="ctr">
              <a:spcBef>
                <a:spcPct val="50000"/>
              </a:spcBef>
              <a:defRPr/>
            </a:pPr>
            <a:r>
              <a:rPr kumimoji="1" lang="zh-CN" altLang="en-US" sz="3200" b="1" dirty="0" smtClean="0">
                <a:solidFill>
                  <a:srgbClr val="000000"/>
                </a:solidFill>
                <a:effectLst>
                  <a:outerShdw blurRad="38100" dist="38100" dir="2700000" algn="tl">
                    <a:srgbClr val="C0C0C0"/>
                  </a:outerShdw>
                </a:effectLst>
                <a:latin typeface="Times New Roman" pitchFamily="18" charset="0"/>
              </a:rPr>
              <a:t>表</a:t>
            </a:r>
            <a:r>
              <a:rPr kumimoji="1" lang="en-US" altLang="zh-CN" sz="3200" b="1" dirty="0">
                <a:solidFill>
                  <a:srgbClr val="000000"/>
                </a:solidFill>
                <a:effectLst>
                  <a:outerShdw blurRad="38100" dist="38100" dir="2700000" algn="tl">
                    <a:srgbClr val="C0C0C0"/>
                  </a:outerShdw>
                </a:effectLst>
                <a:latin typeface="Times New Roman" pitchFamily="18" charset="0"/>
              </a:rPr>
              <a:t>2</a:t>
            </a:r>
            <a:r>
              <a:rPr kumimoji="1" lang="en-US" altLang="zh-CN" sz="3200" b="1" dirty="0" smtClean="0">
                <a:solidFill>
                  <a:srgbClr val="000000"/>
                </a:solidFill>
                <a:effectLst>
                  <a:outerShdw blurRad="38100" dist="38100" dir="2700000" algn="tl">
                    <a:srgbClr val="C0C0C0"/>
                  </a:outerShdw>
                </a:effectLst>
                <a:latin typeface="Times New Roman" pitchFamily="18" charset="0"/>
              </a:rPr>
              <a:t>-1 </a:t>
            </a:r>
            <a:r>
              <a:rPr kumimoji="1" lang="zh-CN" altLang="en-US" sz="3200" b="1" dirty="0">
                <a:solidFill>
                  <a:srgbClr val="000000"/>
                </a:solidFill>
                <a:effectLst>
                  <a:outerShdw blurRad="38100" dist="38100" dir="2700000" algn="tl">
                    <a:srgbClr val="C0C0C0"/>
                  </a:outerShdw>
                </a:effectLst>
                <a:latin typeface="Times New Roman" pitchFamily="18" charset="0"/>
              </a:rPr>
              <a:t>运 算 法 则</a:t>
            </a:r>
            <a:endParaRPr kumimoji="1" lang="zh-CN" altLang="en-US" sz="3200" b="1" dirty="0">
              <a:effectLst>
                <a:outerShdw blurRad="38100" dist="38100" dir="2700000" algn="tl">
                  <a:srgbClr val="C0C0C0"/>
                </a:outerShdw>
              </a:effectLst>
              <a:latin typeface="Times New Roman" pitchFamily="18" charset="0"/>
            </a:endParaRP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1</a:t>
            </a:r>
            <a:r>
              <a:rPr kumimoji="1" lang="zh-CN" altLang="en-US" sz="3200" b="1" dirty="0">
                <a:effectLst>
                  <a:outerShdw blurRad="38100" dist="38100" dir="2700000" algn="tl">
                    <a:srgbClr val="C0C0C0"/>
                  </a:outerShdw>
                </a:effectLst>
                <a:latin typeface="Times New Roman" pitchFamily="18" charset="0"/>
              </a:rPr>
              <a:t>．幂等律</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A∪A=A</a:t>
            </a:r>
            <a:r>
              <a:rPr kumimoji="1" lang="zh-CN" altLang="en-US" sz="3200" b="1" dirty="0">
                <a:effectLst>
                  <a:outerShdw blurRad="38100" dist="38100" dir="2700000" algn="tl">
                    <a:srgbClr val="C0C0C0"/>
                  </a:outerShdw>
                </a:effectLst>
                <a:latin typeface="Times New Roman" pitchFamily="18" charset="0"/>
              </a:rPr>
              <a:t>，</a:t>
            </a:r>
            <a:r>
              <a:rPr kumimoji="1" lang="en-US" altLang="zh-CN" sz="3200" b="1" dirty="0">
                <a:effectLst>
                  <a:outerShdw blurRad="38100" dist="38100" dir="2700000" algn="tl">
                    <a:srgbClr val="C0C0C0"/>
                  </a:outerShdw>
                </a:effectLst>
                <a:latin typeface="Times New Roman" pitchFamily="18" charset="0"/>
              </a:rPr>
              <a:t>A∩A=A</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2</a:t>
            </a:r>
            <a:r>
              <a:rPr kumimoji="1" lang="zh-CN" altLang="en-US" sz="3200" b="1" dirty="0">
                <a:effectLst>
                  <a:outerShdw blurRad="38100" dist="38100" dir="2700000" algn="tl">
                    <a:srgbClr val="C0C0C0"/>
                  </a:outerShdw>
                </a:effectLst>
                <a:latin typeface="Times New Roman" pitchFamily="18" charset="0"/>
              </a:rPr>
              <a:t>．交换律</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A∪B=B∪A</a:t>
            </a:r>
            <a:r>
              <a:rPr kumimoji="1" lang="zh-CN" altLang="en-US" sz="3200" b="1" dirty="0">
                <a:effectLst>
                  <a:outerShdw blurRad="38100" dist="38100" dir="2700000" algn="tl">
                    <a:srgbClr val="C0C0C0"/>
                  </a:outerShdw>
                </a:effectLst>
                <a:latin typeface="Times New Roman" pitchFamily="18" charset="0"/>
              </a:rPr>
              <a:t>，</a:t>
            </a:r>
            <a:r>
              <a:rPr kumimoji="1" lang="en-US" altLang="zh-CN" sz="3200" b="1" dirty="0">
                <a:effectLst>
                  <a:outerShdw blurRad="38100" dist="38100" dir="2700000" algn="tl">
                    <a:srgbClr val="C0C0C0"/>
                  </a:outerShdw>
                </a:effectLst>
                <a:latin typeface="Times New Roman" pitchFamily="18" charset="0"/>
              </a:rPr>
              <a:t>A∩B=B∩A</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3</a:t>
            </a:r>
            <a:r>
              <a:rPr kumimoji="1" lang="zh-CN" altLang="en-US" sz="3200" b="1" dirty="0">
                <a:effectLst>
                  <a:outerShdw blurRad="38100" dist="38100" dir="2700000" algn="tl">
                    <a:srgbClr val="C0C0C0"/>
                  </a:outerShdw>
                </a:effectLst>
                <a:latin typeface="Times New Roman" pitchFamily="18" charset="0"/>
              </a:rPr>
              <a:t>．结合律</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(A∪B)∪C=A∪(B∪C)</a:t>
            </a:r>
          </a:p>
          <a:p>
            <a:pPr algn="just">
              <a:spcBef>
                <a:spcPct val="50000"/>
              </a:spcBef>
              <a:defRPr/>
            </a:pPr>
            <a:r>
              <a:rPr kumimoji="1" lang="en-US" altLang="zh-CN" sz="3200" b="1" dirty="0">
                <a:effectLst>
                  <a:outerShdw blurRad="38100" dist="38100" dir="2700000" algn="tl">
                    <a:srgbClr val="C0C0C0"/>
                  </a:outerShdw>
                </a:effectLst>
                <a:latin typeface="Times New Roman" pitchFamily="18" charset="0"/>
              </a:rPr>
              <a:t>(A∩B)∩C=A∩(B∩C)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95400" y="457200"/>
            <a:ext cx="7239000" cy="4970463"/>
          </a:xfrm>
          <a:prstGeom prst="rect">
            <a:avLst/>
          </a:prstGeom>
          <a:noFill/>
          <a:ln>
            <a:noFill/>
          </a:ln>
          <a:effectLst/>
          <a:extLst/>
        </p:spPr>
        <p:txBody>
          <a:bodyPr>
            <a:spAutoFit/>
          </a:bodyPr>
          <a:lstStyle/>
          <a:p>
            <a:pPr algn="just">
              <a:spcBef>
                <a:spcPct val="50000"/>
              </a:spcBef>
              <a:defRPr/>
            </a:pPr>
            <a:r>
              <a:rPr kumimoji="1" lang="en-US" altLang="zh-CN" sz="3200" b="1">
                <a:effectLst>
                  <a:outerShdw blurRad="38100" dist="38100" dir="2700000" algn="tl">
                    <a:srgbClr val="C0C0C0"/>
                  </a:outerShdw>
                </a:effectLst>
                <a:latin typeface="Times New Roman" pitchFamily="18" charset="0"/>
              </a:rPr>
              <a:t>4</a:t>
            </a:r>
            <a:r>
              <a:rPr kumimoji="1" lang="zh-CN" altLang="en-US" sz="3200" b="1">
                <a:effectLst>
                  <a:outerShdw blurRad="38100" dist="38100" dir="2700000" algn="tl">
                    <a:srgbClr val="C0C0C0"/>
                  </a:outerShdw>
                </a:effectLst>
                <a:latin typeface="Times New Roman" pitchFamily="18" charset="0"/>
              </a:rPr>
              <a:t>．吸收律</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A∪(A∩B)=A</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A∩(A∪B)=A</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5</a:t>
            </a:r>
            <a:r>
              <a:rPr kumimoji="1" lang="zh-CN" altLang="en-US" sz="3200" b="1">
                <a:effectLst>
                  <a:outerShdw blurRad="38100" dist="38100" dir="2700000" algn="tl">
                    <a:srgbClr val="C0C0C0"/>
                  </a:outerShdw>
                </a:effectLst>
                <a:latin typeface="Times New Roman" pitchFamily="18" charset="0"/>
              </a:rPr>
              <a:t>．分配律</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A∪(B∩C)=(A∪B)∩(A∪C)</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A∩(B∪C)=(A∩B) ∪(A∩C)</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6</a:t>
            </a:r>
            <a:r>
              <a:rPr kumimoji="1" lang="zh-CN" altLang="en-US" sz="3200" b="1">
                <a:effectLst>
                  <a:outerShdw blurRad="38100" dist="38100" dir="2700000" algn="tl">
                    <a:srgbClr val="C0C0C0"/>
                  </a:outerShdw>
                </a:effectLst>
                <a:latin typeface="Times New Roman" pitchFamily="18" charset="0"/>
              </a:rPr>
              <a:t>．复原律</a:t>
            </a:r>
          </a:p>
        </p:txBody>
      </p:sp>
      <p:sp>
        <p:nvSpPr>
          <p:cNvPr id="13316" name="Rectangle 3"/>
          <p:cNvSpPr>
            <a:spLocks noChangeArrowheads="1"/>
          </p:cNvSpPr>
          <p:nvPr/>
        </p:nvSpPr>
        <p:spPr bwMode="auto">
          <a:xfrm>
            <a:off x="4386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4" name="Object 4"/>
          <p:cNvGraphicFramePr>
            <a:graphicFrameLocks noChangeAspect="1"/>
          </p:cNvGraphicFramePr>
          <p:nvPr/>
        </p:nvGraphicFramePr>
        <p:xfrm>
          <a:off x="4038600" y="5562600"/>
          <a:ext cx="1447800" cy="538163"/>
        </p:xfrm>
        <a:graphic>
          <a:graphicData uri="http://schemas.openxmlformats.org/presentationml/2006/ole">
            <mc:AlternateContent xmlns:mc="http://schemas.openxmlformats.org/markup-compatibility/2006">
              <mc:Choice xmlns:v="urn:schemas-microsoft-com:vml" Requires="v">
                <p:oleObj spid="_x0000_s13319" r:id="rId3" imgW="368140" imgH="203112" progId="Equation.3">
                  <p:embed/>
                </p:oleObj>
              </mc:Choice>
              <mc:Fallback>
                <p:oleObj r:id="rId3" imgW="368140"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5562600"/>
                        <a:ext cx="1447800" cy="53816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295400" y="457200"/>
            <a:ext cx="6858000" cy="4970463"/>
          </a:xfrm>
          <a:prstGeom prst="rect">
            <a:avLst/>
          </a:prstGeom>
          <a:noFill/>
          <a:ln>
            <a:noFill/>
          </a:ln>
          <a:effectLst/>
          <a:extLst/>
        </p:spPr>
        <p:txBody>
          <a:bodyPr>
            <a:spAutoFit/>
          </a:bodyPr>
          <a:lstStyle/>
          <a:p>
            <a:pPr algn="just">
              <a:spcBef>
                <a:spcPct val="50000"/>
              </a:spcBef>
              <a:defRPr/>
            </a:pPr>
            <a:r>
              <a:rPr kumimoji="1" lang="en-US" altLang="zh-CN" sz="3200" b="1">
                <a:effectLst>
                  <a:outerShdw blurRad="38100" dist="38100" dir="2700000" algn="tl">
                    <a:srgbClr val="C0C0C0"/>
                  </a:outerShdw>
                </a:effectLst>
                <a:latin typeface="Times New Roman" pitchFamily="18" charset="0"/>
              </a:rPr>
              <a:t>7</a:t>
            </a:r>
            <a:r>
              <a:rPr kumimoji="1" lang="zh-CN" altLang="en-US" sz="3200" b="1">
                <a:effectLst>
                  <a:outerShdw blurRad="38100" dist="38100" dir="2700000" algn="tl">
                    <a:srgbClr val="C0C0C0"/>
                  </a:outerShdw>
                </a:effectLst>
                <a:latin typeface="Times New Roman" pitchFamily="18" charset="0"/>
              </a:rPr>
              <a:t>．对偶律</a:t>
            </a: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8</a:t>
            </a:r>
            <a:r>
              <a:rPr kumimoji="1" lang="zh-CN" altLang="en-US" sz="3200" b="1">
                <a:effectLst>
                  <a:outerShdw blurRad="38100" dist="38100" dir="2700000" algn="tl">
                    <a:srgbClr val="C0C0C0"/>
                  </a:outerShdw>
                </a:effectLst>
                <a:latin typeface="Times New Roman" pitchFamily="18" charset="0"/>
              </a:rPr>
              <a:t>．两极律</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A∪E=E</a:t>
            </a: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A∩E=A</a:t>
            </a:r>
          </a:p>
          <a:p>
            <a:pPr algn="just">
              <a:spcBef>
                <a:spcPct val="50000"/>
              </a:spcBef>
              <a:defRPr/>
            </a:pPr>
            <a:r>
              <a:rPr kumimoji="1" lang="en-US" altLang="zh-CN" sz="3200" b="1">
                <a:effectLst>
                  <a:outerShdw blurRad="38100" dist="38100" dir="2700000" algn="tl">
                    <a:srgbClr val="C0C0C0"/>
                  </a:outerShdw>
                </a:effectLst>
                <a:latin typeface="Times New Roman" pitchFamily="18" charset="0"/>
              </a:rPr>
              <a:t>A∪Ф=A</a:t>
            </a: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A∩Ф=Ф</a:t>
            </a:r>
          </a:p>
        </p:txBody>
      </p:sp>
      <p:sp>
        <p:nvSpPr>
          <p:cNvPr id="14341" name="Rectangle 3"/>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338" name="Object 4"/>
          <p:cNvGraphicFramePr>
            <a:graphicFrameLocks noChangeAspect="1"/>
          </p:cNvGraphicFramePr>
          <p:nvPr/>
        </p:nvGraphicFramePr>
        <p:xfrm>
          <a:off x="3200400" y="1295400"/>
          <a:ext cx="2286000" cy="577850"/>
        </p:xfrm>
        <a:graphic>
          <a:graphicData uri="http://schemas.openxmlformats.org/presentationml/2006/ole">
            <mc:AlternateContent xmlns:mc="http://schemas.openxmlformats.org/markup-compatibility/2006">
              <mc:Choice xmlns:v="urn:schemas-microsoft-com:vml" Requires="v">
                <p:oleObj spid="_x0000_s14347" r:id="rId3" imgW="787058" imgH="203112" progId="Equation.3">
                  <p:embed/>
                </p:oleObj>
              </mc:Choice>
              <mc:Fallback>
                <p:oleObj r:id="rId3" imgW="787058"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95400"/>
                        <a:ext cx="2286000" cy="5778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Rectangle 5"/>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339" name="Object 6"/>
          <p:cNvGraphicFramePr>
            <a:graphicFrameLocks noChangeAspect="1"/>
          </p:cNvGraphicFramePr>
          <p:nvPr/>
        </p:nvGraphicFramePr>
        <p:xfrm>
          <a:off x="3200400" y="2209800"/>
          <a:ext cx="2147888" cy="544513"/>
        </p:xfrm>
        <a:graphic>
          <a:graphicData uri="http://schemas.openxmlformats.org/presentationml/2006/ole">
            <mc:AlternateContent xmlns:mc="http://schemas.openxmlformats.org/markup-compatibility/2006">
              <mc:Choice xmlns:v="urn:schemas-microsoft-com:vml" Requires="v">
                <p:oleObj spid="_x0000_s14348" r:id="rId5" imgW="787058" imgH="203112" progId="Equation.3">
                  <p:embed/>
                </p:oleObj>
              </mc:Choice>
              <mc:Fallback>
                <p:oleObj r:id="rId5" imgW="787058"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209800"/>
                        <a:ext cx="2147888" cy="54451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676400" y="685800"/>
            <a:ext cx="6858000" cy="2774950"/>
          </a:xfrm>
          <a:prstGeom prst="rect">
            <a:avLst/>
          </a:prstGeom>
          <a:noFill/>
          <a:ln>
            <a:noFill/>
          </a:ln>
          <a:effectLst/>
          <a:extLst/>
        </p:spPr>
        <p:txBody>
          <a:bodyPr>
            <a:spAutoFit/>
          </a:bodyPr>
          <a:lstStyle/>
          <a:p>
            <a:pPr algn="just">
              <a:spcBef>
                <a:spcPct val="50000"/>
              </a:spcBef>
              <a:defRPr/>
            </a:pPr>
            <a:r>
              <a:rPr kumimoji="1" lang="zh-CN" altLang="en-US" sz="3200" b="1" dirty="0" smtClean="0">
                <a:effectLst>
                  <a:outerShdw blurRad="38100" dist="38100" dir="2700000" algn="tl">
                    <a:srgbClr val="C0C0C0"/>
                  </a:outerShdw>
                </a:effectLst>
                <a:latin typeface="Times New Roman" pitchFamily="18" charset="0"/>
              </a:rPr>
              <a:t>例</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.3    </a:t>
            </a:r>
            <a:r>
              <a:rPr kumimoji="1" lang="zh-CN" altLang="en-US" sz="3200" b="1" dirty="0">
                <a:effectLst>
                  <a:outerShdw blurRad="38100" dist="38100" dir="2700000" algn="tl">
                    <a:srgbClr val="C0C0C0"/>
                  </a:outerShdw>
                </a:effectLst>
                <a:latin typeface="Times New Roman" pitchFamily="18" charset="0"/>
              </a:rPr>
              <a:t>设                              </a:t>
            </a:r>
          </a:p>
          <a:p>
            <a:pPr algn="just">
              <a:spcBef>
                <a:spcPct val="50000"/>
              </a:spcBef>
              <a:defRPr/>
            </a:pPr>
            <a:endParaRPr kumimoji="1" lang="zh-CN" altLang="en-US" sz="3200" b="1" dirty="0">
              <a:effectLst>
                <a:outerShdw blurRad="38100" dist="38100" dir="2700000" algn="tl">
                  <a:srgbClr val="C0C0C0"/>
                </a:outerShdw>
              </a:effectLst>
              <a:latin typeface="Times New Roman" pitchFamily="18" charset="0"/>
            </a:endParaRPr>
          </a:p>
          <a:p>
            <a:pPr algn="just">
              <a:spcBef>
                <a:spcPct val="50000"/>
              </a:spcBef>
              <a:defRPr/>
            </a:pPr>
            <a:r>
              <a:rPr kumimoji="1" lang="zh-CN" altLang="en-US" sz="3200" b="1" dirty="0">
                <a:effectLst>
                  <a:outerShdw blurRad="38100" dist="38100" dir="2700000" algn="tl">
                    <a:srgbClr val="C0C0C0"/>
                  </a:outerShdw>
                </a:effectLst>
                <a:latin typeface="Times New Roman" pitchFamily="18" charset="0"/>
              </a:rPr>
              <a:t>求</a:t>
            </a:r>
            <a:r>
              <a:rPr kumimoji="1" lang="en-US" altLang="zh-CN" sz="3200" b="1" dirty="0">
                <a:effectLst>
                  <a:outerShdw blurRad="38100" dist="38100" dir="2700000" algn="tl">
                    <a:srgbClr val="C0C0C0"/>
                  </a:outerShdw>
                </a:effectLst>
                <a:latin typeface="Times New Roman" pitchFamily="18" charset="0"/>
              </a:rPr>
              <a:t>A∪B</a:t>
            </a:r>
            <a:r>
              <a:rPr kumimoji="1" lang="zh-CN" altLang="en-US" sz="3200" b="1" dirty="0">
                <a:effectLst>
                  <a:outerShdw blurRad="38100" dist="38100" dir="2700000" algn="tl">
                    <a:srgbClr val="C0C0C0"/>
                  </a:outerShdw>
                </a:effectLst>
                <a:latin typeface="Times New Roman" pitchFamily="18" charset="0"/>
              </a:rPr>
              <a:t>，</a:t>
            </a:r>
            <a:r>
              <a:rPr kumimoji="1" lang="en-US" altLang="zh-CN" sz="3200" b="1" dirty="0">
                <a:effectLst>
                  <a:outerShdw blurRad="38100" dist="38100" dir="2700000" algn="tl">
                    <a:srgbClr val="C0C0C0"/>
                  </a:outerShdw>
                </a:effectLst>
                <a:latin typeface="Times New Roman" pitchFamily="18" charset="0"/>
              </a:rPr>
              <a:t>A∩B</a:t>
            </a:r>
          </a:p>
          <a:p>
            <a:pPr algn="just">
              <a:spcBef>
                <a:spcPct val="50000"/>
              </a:spcBef>
              <a:defRPr/>
            </a:pPr>
            <a:r>
              <a:rPr kumimoji="1" lang="zh-CN" altLang="en-US" sz="3200" b="1" dirty="0">
                <a:effectLst>
                  <a:outerShdw blurRad="38100" dist="38100" dir="2700000" algn="tl">
                    <a:srgbClr val="C0C0C0"/>
                  </a:outerShdw>
                </a:effectLst>
                <a:latin typeface="Times New Roman" pitchFamily="18" charset="0"/>
              </a:rPr>
              <a:t>则</a:t>
            </a:r>
          </a:p>
        </p:txBody>
      </p:sp>
      <p:sp>
        <p:nvSpPr>
          <p:cNvPr id="101379" name="Rectangle 3"/>
          <p:cNvSpPr>
            <a:spLocks noChangeArrowheads="1"/>
          </p:cNvSpPr>
          <p:nvPr/>
        </p:nvSpPr>
        <p:spPr bwMode="auto">
          <a:xfrm>
            <a:off x="3905250" y="2057400"/>
            <a:ext cx="3181350" cy="579438"/>
          </a:xfrm>
          <a:prstGeom prst="rect">
            <a:avLst/>
          </a:prstGeom>
          <a:noFill/>
          <a:ln>
            <a:noFill/>
          </a:ln>
          <a:effectLst/>
          <a:extLst/>
        </p:spPr>
        <p:txBody>
          <a:bodyPr>
            <a:spAutoFit/>
          </a:bodyPr>
          <a:lstStyle/>
          <a:p>
            <a:pPr algn="ctr">
              <a:defRPr/>
            </a:pPr>
            <a:endParaRPr kumimoji="1" lang="zh-CN" altLang="zh-CN" sz="3200" b="1">
              <a:effectLst>
                <a:outerShdw blurRad="38100" dist="38100" dir="2700000" algn="tl">
                  <a:srgbClr val="C0C0C0"/>
                </a:outerShdw>
              </a:effectLst>
              <a:latin typeface="Times New Roman" pitchFamily="18" charset="0"/>
            </a:endParaRPr>
          </a:p>
        </p:txBody>
      </p:sp>
      <p:graphicFrame>
        <p:nvGraphicFramePr>
          <p:cNvPr id="15362" name="Object 4"/>
          <p:cNvGraphicFramePr>
            <a:graphicFrameLocks noChangeAspect="1"/>
          </p:cNvGraphicFramePr>
          <p:nvPr/>
        </p:nvGraphicFramePr>
        <p:xfrm>
          <a:off x="3733800" y="609600"/>
          <a:ext cx="3048000" cy="782638"/>
        </p:xfrm>
        <a:graphic>
          <a:graphicData uri="http://schemas.openxmlformats.org/presentationml/2006/ole">
            <mc:AlternateContent xmlns:mc="http://schemas.openxmlformats.org/markup-compatibility/2006">
              <mc:Choice xmlns:v="urn:schemas-microsoft-com:vml" Requires="v">
                <p:oleObj spid="_x0000_s15379" r:id="rId3" imgW="1333500" imgH="381000" progId="Equation.3">
                  <p:embed/>
                </p:oleObj>
              </mc:Choice>
              <mc:Fallback>
                <p:oleObj r:id="rId3" imgW="13335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609600"/>
                        <a:ext cx="3048000" cy="78263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5"/>
          <p:cNvSpPr>
            <a:spLocks noChangeArrowheads="1"/>
          </p:cNvSpPr>
          <p:nvPr/>
        </p:nvSpPr>
        <p:spPr bwMode="auto">
          <a:xfrm>
            <a:off x="3910013"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3" name="Object 6"/>
          <p:cNvGraphicFramePr>
            <a:graphicFrameLocks noChangeAspect="1"/>
          </p:cNvGraphicFramePr>
          <p:nvPr/>
        </p:nvGraphicFramePr>
        <p:xfrm>
          <a:off x="3733800" y="1524000"/>
          <a:ext cx="2947988" cy="717550"/>
        </p:xfrm>
        <a:graphic>
          <a:graphicData uri="http://schemas.openxmlformats.org/presentationml/2006/ole">
            <mc:AlternateContent xmlns:mc="http://schemas.openxmlformats.org/markup-compatibility/2006">
              <mc:Choice xmlns:v="urn:schemas-microsoft-com:vml" Requires="v">
                <p:oleObj spid="_x0000_s15380" r:id="rId5" imgW="1320227" imgH="380835" progId="Equation.3">
                  <p:embed/>
                </p:oleObj>
              </mc:Choice>
              <mc:Fallback>
                <p:oleObj r:id="rId5" imgW="1320227" imgH="38083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524000"/>
                        <a:ext cx="2947988" cy="7175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Rectangle 7"/>
          <p:cNvSpPr>
            <a:spLocks noChangeArrowheads="1"/>
          </p:cNvSpPr>
          <p:nvPr/>
        </p:nvSpPr>
        <p:spPr bwMode="auto">
          <a:xfrm>
            <a:off x="3795713"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4" name="Object 8"/>
          <p:cNvGraphicFramePr>
            <a:graphicFrameLocks noChangeAspect="1"/>
          </p:cNvGraphicFramePr>
          <p:nvPr/>
        </p:nvGraphicFramePr>
        <p:xfrm>
          <a:off x="2619375" y="3071813"/>
          <a:ext cx="3768725" cy="895350"/>
        </p:xfrm>
        <a:graphic>
          <a:graphicData uri="http://schemas.openxmlformats.org/presentationml/2006/ole">
            <mc:AlternateContent xmlns:mc="http://schemas.openxmlformats.org/markup-compatibility/2006">
              <mc:Choice xmlns:v="urn:schemas-microsoft-com:vml" Requires="v">
                <p:oleObj spid="_x0000_s15381" name="Equation" r:id="rId7" imgW="1816100" imgH="431800" progId="Equation.3">
                  <p:embed/>
                </p:oleObj>
              </mc:Choice>
              <mc:Fallback>
                <p:oleObj name="Equation" r:id="rId7" imgW="18161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3071813"/>
                        <a:ext cx="3768725" cy="8953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Rectangle 9"/>
          <p:cNvSpPr>
            <a:spLocks noChangeArrowheads="1"/>
          </p:cNvSpPr>
          <p:nvPr/>
        </p:nvSpPr>
        <p:spPr bwMode="auto">
          <a:xfrm>
            <a:off x="3805238"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5" name="Object 10"/>
          <p:cNvGraphicFramePr>
            <a:graphicFrameLocks noChangeAspect="1"/>
          </p:cNvGraphicFramePr>
          <p:nvPr/>
        </p:nvGraphicFramePr>
        <p:xfrm>
          <a:off x="2590800" y="4419600"/>
          <a:ext cx="3886200" cy="852488"/>
        </p:xfrm>
        <a:graphic>
          <a:graphicData uri="http://schemas.openxmlformats.org/presentationml/2006/ole">
            <mc:AlternateContent xmlns:mc="http://schemas.openxmlformats.org/markup-compatibility/2006">
              <mc:Choice xmlns:v="urn:schemas-microsoft-com:vml" Requires="v">
                <p:oleObj spid="_x0000_s15382" r:id="rId9" imgW="1536700" imgH="381000" progId="Equation.3">
                  <p:embed/>
                </p:oleObj>
              </mc:Choice>
              <mc:Fallback>
                <p:oleObj r:id="rId9" imgW="1536700" imgH="381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419600"/>
                        <a:ext cx="3886200" cy="85248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684213" y="609600"/>
            <a:ext cx="7467600" cy="3785652"/>
          </a:xfrm>
          <a:prstGeom prst="rect">
            <a:avLst/>
          </a:prstGeom>
          <a:noFill/>
          <a:ln>
            <a:noFill/>
          </a:ln>
          <a:effectLst/>
          <a:extLst/>
        </p:spPr>
        <p:txBody>
          <a:bodyPr>
            <a:spAutoFit/>
          </a:bodyPr>
          <a:lstStyle/>
          <a:p>
            <a:pPr algn="just">
              <a:lnSpc>
                <a:spcPct val="120000"/>
              </a:lnSpc>
              <a:spcBef>
                <a:spcPct val="50000"/>
              </a:spcBef>
              <a:defRPr/>
            </a:pPr>
            <a:r>
              <a:rPr kumimoji="1" lang="zh-CN" altLang="en-US" sz="3200" b="1" dirty="0" smtClean="0">
                <a:effectLst>
                  <a:outerShdw blurRad="38100" dist="38100" dir="2700000" algn="tl">
                    <a:srgbClr val="C0C0C0"/>
                  </a:outerShdw>
                </a:effectLst>
                <a:latin typeface="Times New Roman" pitchFamily="18" charset="0"/>
              </a:rPr>
              <a:t>例</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.4  </a:t>
            </a:r>
            <a:r>
              <a:rPr kumimoji="1" lang="zh-CN" altLang="en-US" sz="3200" b="1" dirty="0">
                <a:effectLst>
                  <a:outerShdw blurRad="38100" dist="38100" dir="2700000" algn="tl">
                    <a:srgbClr val="C0C0C0"/>
                  </a:outerShdw>
                </a:effectLst>
                <a:latin typeface="Times New Roman" pitchFamily="18" charset="0"/>
              </a:rPr>
              <a:t>试证普通集合中的互补律在模糊集合中不成立，即                                   ，</a:t>
            </a:r>
          </a:p>
          <a:p>
            <a:pPr algn="just">
              <a:lnSpc>
                <a:spcPct val="120000"/>
              </a:lnSpc>
              <a:spcBef>
                <a:spcPct val="50000"/>
              </a:spcBef>
              <a:defRPr/>
            </a:pPr>
            <a:endParaRPr kumimoji="1" lang="zh-CN" altLang="en-US" sz="3200" b="1" dirty="0">
              <a:effectLst>
                <a:outerShdw blurRad="38100" dist="38100" dir="2700000" algn="tl">
                  <a:srgbClr val="C0C0C0"/>
                </a:outerShdw>
              </a:effectLst>
              <a:latin typeface="Times New Roman" pitchFamily="18" charset="0"/>
            </a:endParaRPr>
          </a:p>
          <a:p>
            <a:pPr algn="just">
              <a:lnSpc>
                <a:spcPct val="120000"/>
              </a:lnSpc>
              <a:spcBef>
                <a:spcPct val="50000"/>
              </a:spcBef>
              <a:defRPr/>
            </a:pPr>
            <a:r>
              <a:rPr kumimoji="1" lang="zh-CN" altLang="en-US" sz="3200" b="1" dirty="0">
                <a:effectLst>
                  <a:outerShdw blurRad="38100" dist="38100" dir="2700000" algn="tl">
                    <a:srgbClr val="C0C0C0"/>
                  </a:outerShdw>
                </a:effectLst>
                <a:latin typeface="Times New Roman" pitchFamily="18" charset="0"/>
              </a:rPr>
              <a:t>证：设                          ，</a:t>
            </a:r>
          </a:p>
          <a:p>
            <a:pPr algn="just">
              <a:lnSpc>
                <a:spcPct val="120000"/>
              </a:lnSpc>
              <a:spcBef>
                <a:spcPct val="50000"/>
              </a:spcBef>
              <a:defRPr/>
            </a:pPr>
            <a:r>
              <a:rPr kumimoji="1" lang="zh-CN" altLang="en-US" sz="3200" b="1" dirty="0">
                <a:effectLst>
                  <a:outerShdw blurRad="38100" dist="38100" dir="2700000" algn="tl">
                    <a:srgbClr val="C0C0C0"/>
                  </a:outerShdw>
                </a:effectLst>
                <a:latin typeface="Times New Roman" pitchFamily="18" charset="0"/>
              </a:rPr>
              <a:t>则</a:t>
            </a:r>
          </a:p>
        </p:txBody>
      </p:sp>
      <p:graphicFrame>
        <p:nvGraphicFramePr>
          <p:cNvPr id="16386" name="Object 3"/>
          <p:cNvGraphicFramePr>
            <a:graphicFrameLocks noChangeAspect="1"/>
          </p:cNvGraphicFramePr>
          <p:nvPr/>
        </p:nvGraphicFramePr>
        <p:xfrm>
          <a:off x="4062413" y="1341438"/>
          <a:ext cx="3200400" cy="638175"/>
        </p:xfrm>
        <a:graphic>
          <a:graphicData uri="http://schemas.openxmlformats.org/presentationml/2006/ole">
            <mc:AlternateContent xmlns:mc="http://schemas.openxmlformats.org/markup-compatibility/2006">
              <mc:Choice xmlns:v="urn:schemas-microsoft-com:vml" Requires="v">
                <p:oleObj spid="_x0000_s16410" r:id="rId3" imgW="1002865" imgH="203112" progId="Equation.3">
                  <p:embed/>
                </p:oleObj>
              </mc:Choice>
              <mc:Fallback>
                <p:oleObj r:id="rId3" imgW="1002865"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413" y="1341438"/>
                        <a:ext cx="3200400" cy="6381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Rectangle 4"/>
          <p:cNvSpPr>
            <a:spLocks noChangeArrowheads="1"/>
          </p:cNvSpPr>
          <p:nvPr/>
        </p:nvSpPr>
        <p:spPr bwMode="auto">
          <a:xfrm>
            <a:off x="40624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87" name="Object 5"/>
          <p:cNvGraphicFramePr>
            <a:graphicFrameLocks noChangeAspect="1"/>
          </p:cNvGraphicFramePr>
          <p:nvPr/>
        </p:nvGraphicFramePr>
        <p:xfrm>
          <a:off x="4062413" y="2192338"/>
          <a:ext cx="3200400" cy="579437"/>
        </p:xfrm>
        <a:graphic>
          <a:graphicData uri="http://schemas.openxmlformats.org/presentationml/2006/ole">
            <mc:AlternateContent xmlns:mc="http://schemas.openxmlformats.org/markup-compatibility/2006">
              <mc:Choice xmlns:v="urn:schemas-microsoft-com:vml" Requires="v">
                <p:oleObj spid="_x0000_s16411" name="Equation" r:id="rId5" imgW="1016000" imgH="203200" progId="Equation.DSMT4">
                  <p:embed/>
                </p:oleObj>
              </mc:Choice>
              <mc:Fallback>
                <p:oleObj name="Equation" r:id="rId5" imgW="1016000" imgH="203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2413" y="2192338"/>
                        <a:ext cx="3200400" cy="579437"/>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6"/>
          <p:cNvSpPr>
            <a:spLocks noChangeArrowheads="1"/>
          </p:cNvSpPr>
          <p:nvPr/>
        </p:nvSpPr>
        <p:spPr bwMode="auto">
          <a:xfrm>
            <a:off x="42433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88" name="Object 7"/>
          <p:cNvGraphicFramePr>
            <a:graphicFrameLocks noChangeAspect="1"/>
          </p:cNvGraphicFramePr>
          <p:nvPr/>
        </p:nvGraphicFramePr>
        <p:xfrm>
          <a:off x="2195513" y="2971800"/>
          <a:ext cx="2209800" cy="542925"/>
        </p:xfrm>
        <a:graphic>
          <a:graphicData uri="http://schemas.openxmlformats.org/presentationml/2006/ole">
            <mc:AlternateContent xmlns:mc="http://schemas.openxmlformats.org/markup-compatibility/2006">
              <mc:Choice xmlns:v="urn:schemas-microsoft-com:vml" Requires="v">
                <p:oleObj spid="_x0000_s16412" r:id="rId7" imgW="660113" imgH="190417" progId="Equation.3">
                  <p:embed/>
                </p:oleObj>
              </mc:Choice>
              <mc:Fallback>
                <p:oleObj r:id="rId7" imgW="660113" imgH="19041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971800"/>
                        <a:ext cx="2209800" cy="5429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5" name="Rectangle 8"/>
          <p:cNvSpPr>
            <a:spLocks noChangeArrowheads="1"/>
          </p:cNvSpPr>
          <p:nvPr/>
        </p:nvSpPr>
        <p:spPr bwMode="auto">
          <a:xfrm>
            <a:off x="4019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89" name="Object 9"/>
          <p:cNvGraphicFramePr>
            <a:graphicFrameLocks noChangeAspect="1"/>
          </p:cNvGraphicFramePr>
          <p:nvPr/>
        </p:nvGraphicFramePr>
        <p:xfrm>
          <a:off x="2819400" y="3895725"/>
          <a:ext cx="2895600" cy="523875"/>
        </p:xfrm>
        <a:graphic>
          <a:graphicData uri="http://schemas.openxmlformats.org/presentationml/2006/ole">
            <mc:AlternateContent xmlns:mc="http://schemas.openxmlformats.org/markup-compatibility/2006">
              <mc:Choice xmlns:v="urn:schemas-microsoft-com:vml" Requires="v">
                <p:oleObj spid="_x0000_s16413" r:id="rId9" imgW="1104900" imgH="203200" progId="Equation.3">
                  <p:embed/>
                </p:oleObj>
              </mc:Choice>
              <mc:Fallback>
                <p:oleObj r:id="rId9" imgW="11049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895725"/>
                        <a:ext cx="2895600" cy="5238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6" name="Rectangle 10"/>
          <p:cNvSpPr>
            <a:spLocks noChangeArrowheads="1"/>
          </p:cNvSpPr>
          <p:nvPr/>
        </p:nvSpPr>
        <p:spPr bwMode="auto">
          <a:xfrm>
            <a:off x="36433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90" name="Object 11"/>
          <p:cNvGraphicFramePr>
            <a:graphicFrameLocks noChangeAspect="1"/>
          </p:cNvGraphicFramePr>
          <p:nvPr/>
        </p:nvGraphicFramePr>
        <p:xfrm>
          <a:off x="2819400" y="4724400"/>
          <a:ext cx="4343400" cy="468313"/>
        </p:xfrm>
        <a:graphic>
          <a:graphicData uri="http://schemas.openxmlformats.org/presentationml/2006/ole">
            <mc:AlternateContent xmlns:mc="http://schemas.openxmlformats.org/markup-compatibility/2006">
              <mc:Choice xmlns:v="urn:schemas-microsoft-com:vml" Requires="v">
                <p:oleObj spid="_x0000_s16414" r:id="rId11" imgW="1854200" imgH="203200" progId="Equation.3">
                  <p:embed/>
                </p:oleObj>
              </mc:Choice>
              <mc:Fallback>
                <p:oleObj r:id="rId11" imgW="1854200" imgH="203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724400"/>
                        <a:ext cx="4343400" cy="46831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7" name="Rectangle 12"/>
          <p:cNvSpPr>
            <a:spLocks noChangeArrowheads="1"/>
          </p:cNvSpPr>
          <p:nvPr/>
        </p:nvSpPr>
        <p:spPr bwMode="auto">
          <a:xfrm>
            <a:off x="36337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6391" name="Object 13"/>
          <p:cNvGraphicFramePr>
            <a:graphicFrameLocks noChangeAspect="1"/>
          </p:cNvGraphicFramePr>
          <p:nvPr/>
        </p:nvGraphicFramePr>
        <p:xfrm>
          <a:off x="2819400" y="5486400"/>
          <a:ext cx="4267200" cy="533400"/>
        </p:xfrm>
        <a:graphic>
          <a:graphicData uri="http://schemas.openxmlformats.org/presentationml/2006/ole">
            <mc:AlternateContent xmlns:mc="http://schemas.openxmlformats.org/markup-compatibility/2006">
              <mc:Choice xmlns:v="urn:schemas-microsoft-com:vml" Requires="v">
                <p:oleObj spid="_x0000_s16415" r:id="rId13" imgW="1879600" imgH="203200" progId="Equation.3">
                  <p:embed/>
                </p:oleObj>
              </mc:Choice>
              <mc:Fallback>
                <p:oleObj r:id="rId13" imgW="1879600" imgH="2032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5486400"/>
                        <a:ext cx="4267200" cy="5334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95288" y="304800"/>
            <a:ext cx="8353425" cy="4111625"/>
          </a:xfrm>
          <a:prstGeom prst="rect">
            <a:avLst/>
          </a:prstGeom>
          <a:noFill/>
          <a:ln>
            <a:noFill/>
          </a:ln>
          <a:effectLst/>
          <a:extLst/>
        </p:spPr>
        <p:txBody>
          <a:bodyPr>
            <a:spAutoFit/>
          </a:bodyPr>
          <a:lstStyle/>
          <a:p>
            <a:pPr algn="just">
              <a:lnSpc>
                <a:spcPct val="140000"/>
              </a:lnSpc>
              <a:spcBef>
                <a:spcPct val="50000"/>
              </a:spcBef>
              <a:defRPr/>
            </a:pPr>
            <a:r>
              <a:rPr kumimoji="1" lang="en-US" altLang="zh-CN" sz="2800" b="1">
                <a:effectLst>
                  <a:outerShdw blurRad="38100" dist="38100" dir="2700000" algn="tl">
                    <a:srgbClr val="C0C0C0"/>
                  </a:outerShdw>
                </a:effectLst>
                <a:latin typeface="Times New Roman" pitchFamily="18" charset="0"/>
              </a:rPr>
              <a:t>2  </a:t>
            </a:r>
            <a:r>
              <a:rPr kumimoji="1" lang="zh-CN" altLang="en-US" sz="2800" b="1">
                <a:effectLst>
                  <a:outerShdw blurRad="38100" dist="38100" dir="2700000" algn="tl">
                    <a:srgbClr val="C0C0C0"/>
                  </a:outerShdw>
                </a:effectLst>
                <a:latin typeface="Times New Roman" pitchFamily="18" charset="0"/>
              </a:rPr>
              <a:t>模糊算子</a:t>
            </a:r>
          </a:p>
          <a:p>
            <a:pPr algn="just">
              <a:lnSpc>
                <a:spcPct val="140000"/>
              </a:lnSpc>
              <a:spcBef>
                <a:spcPct val="50000"/>
              </a:spcBef>
              <a:defRPr/>
            </a:pPr>
            <a:r>
              <a:rPr kumimoji="1" lang="zh-CN" altLang="en-US" sz="2800" b="1">
                <a:effectLst>
                  <a:outerShdw blurRad="38100" dist="38100" dir="2700000" algn="tl">
                    <a:srgbClr val="C0C0C0"/>
                  </a:outerShdw>
                </a:effectLst>
                <a:latin typeface="Times New Roman" pitchFamily="18" charset="0"/>
              </a:rPr>
              <a:t>        模糊集合的逻辑运算实质上就是隶属函数的运算过程。采用隶属函数的取大（</a:t>
            </a:r>
            <a:r>
              <a:rPr kumimoji="1" lang="en-US" altLang="zh-CN" sz="2800" b="1">
                <a:effectLst>
                  <a:outerShdw blurRad="38100" dist="38100" dir="2700000" algn="tl">
                    <a:srgbClr val="C0C0C0"/>
                  </a:outerShdw>
                </a:effectLst>
                <a:latin typeface="Times New Roman" pitchFamily="18" charset="0"/>
              </a:rPr>
              <a:t>MAX</a:t>
            </a: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a:t>
            </a:r>
            <a:r>
              <a:rPr kumimoji="1" lang="zh-CN" altLang="en-US" sz="2800" b="1">
                <a:effectLst>
                  <a:outerShdw blurRad="38100" dist="38100" dir="2700000" algn="tl">
                    <a:srgbClr val="C0C0C0"/>
                  </a:outerShdw>
                </a:effectLst>
                <a:latin typeface="Times New Roman" pitchFamily="18" charset="0"/>
              </a:rPr>
              <a:t>取小（</a:t>
            </a:r>
            <a:r>
              <a:rPr kumimoji="1" lang="en-US" altLang="zh-CN" sz="2800" b="1">
                <a:effectLst>
                  <a:outerShdw blurRad="38100" dist="38100" dir="2700000" algn="tl">
                    <a:srgbClr val="C0C0C0"/>
                  </a:outerShdw>
                </a:effectLst>
                <a:latin typeface="Times New Roman" pitchFamily="18" charset="0"/>
              </a:rPr>
              <a:t>MIN</a:t>
            </a:r>
            <a:r>
              <a:rPr kumimoji="1" lang="zh-CN" altLang="en-US" sz="2800" b="1">
                <a:effectLst>
                  <a:outerShdw blurRad="38100" dist="38100" dir="2700000" algn="tl">
                    <a:srgbClr val="C0C0C0"/>
                  </a:outerShdw>
                </a:effectLst>
                <a:latin typeface="Times New Roman" pitchFamily="18" charset="0"/>
              </a:rPr>
              <a:t>）进行模糊集合的并、交逻辑运算是目前最常用的方法。但还有其它公式，这些公式统称为“模糊算子”。</a:t>
            </a:r>
          </a:p>
          <a:p>
            <a:pPr algn="just">
              <a:lnSpc>
                <a:spcPct val="140000"/>
              </a:lnSpc>
              <a:spcBef>
                <a:spcPct val="50000"/>
              </a:spcBef>
              <a:defRPr/>
            </a:pPr>
            <a:r>
              <a:rPr kumimoji="1" lang="zh-CN" altLang="en-US" sz="2800" b="1">
                <a:effectLst>
                  <a:outerShdw blurRad="38100" dist="38100" dir="2700000" algn="tl">
                    <a:srgbClr val="C0C0C0"/>
                  </a:outerShdw>
                </a:effectLst>
                <a:latin typeface="Times New Roman" pitchFamily="18" charset="0"/>
              </a:rPr>
              <a:t>        设有模糊集合</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和</a:t>
            </a:r>
            <a:r>
              <a:rPr kumimoji="1" lang="en-US" altLang="zh-CN" sz="2800" b="1">
                <a:effectLst>
                  <a:outerShdw blurRad="38100" dist="38100" dir="2700000" algn="tl">
                    <a:srgbClr val="C0C0C0"/>
                  </a:outerShdw>
                </a:effectLst>
                <a:latin typeface="Times New Roman" pitchFamily="18" charset="0"/>
              </a:rPr>
              <a:t>C</a:t>
            </a:r>
            <a:r>
              <a:rPr kumimoji="1" lang="zh-CN" altLang="en-US" sz="2800" b="1">
                <a:effectLst>
                  <a:outerShdw blurRad="38100" dist="38100" dir="2700000" algn="tl">
                    <a:srgbClr val="C0C0C0"/>
                  </a:outerShdw>
                </a:effectLst>
                <a:latin typeface="Times New Roman" pitchFamily="18" charset="0"/>
              </a:rPr>
              <a:t>，常用的模糊算子如下：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611188" y="609600"/>
            <a:ext cx="7391400" cy="4970463"/>
          </a:xfrm>
          <a:prstGeom prst="rect">
            <a:avLst/>
          </a:prstGeom>
          <a:noFill/>
          <a:ln>
            <a:noFill/>
          </a:ln>
          <a:effectLst/>
          <a:extLst/>
        </p:spPr>
        <p:txBody>
          <a:bodyPr>
            <a:spAutoFit/>
          </a:bodyPr>
          <a:lstStyle/>
          <a:p>
            <a:pPr algn="just">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1</a:t>
            </a:r>
            <a:r>
              <a:rPr kumimoji="1" lang="zh-CN" altLang="en-US" sz="3200" b="1">
                <a:effectLst>
                  <a:outerShdw blurRad="38100" dist="38100" dir="2700000" algn="tl">
                    <a:srgbClr val="C0C0C0"/>
                  </a:outerShdw>
                </a:effectLst>
                <a:latin typeface="Times New Roman" pitchFamily="18" charset="0"/>
              </a:rPr>
              <a:t>）交运算算子</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设</a:t>
            </a:r>
            <a:r>
              <a:rPr kumimoji="1" lang="en-US" altLang="zh-CN" sz="3200" b="1">
                <a:effectLst>
                  <a:outerShdw blurRad="38100" dist="38100" dir="2700000" algn="tl">
                    <a:srgbClr val="C0C0C0"/>
                  </a:outerShdw>
                </a:effectLst>
                <a:latin typeface="Times New Roman" pitchFamily="18" charset="0"/>
              </a:rPr>
              <a:t>C=A∩B</a:t>
            </a:r>
            <a:r>
              <a:rPr kumimoji="1" lang="zh-CN" altLang="en-US" sz="3200" b="1">
                <a:effectLst>
                  <a:outerShdw blurRad="38100" dist="38100" dir="2700000" algn="tl">
                    <a:srgbClr val="C0C0C0"/>
                  </a:outerShdw>
                </a:effectLst>
                <a:latin typeface="Times New Roman" pitchFamily="18" charset="0"/>
              </a:rPr>
              <a:t>，有三种模糊算子：</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①</a:t>
            </a:r>
            <a:r>
              <a:rPr kumimoji="1" lang="zh-CN" altLang="en-US" sz="3200" b="1">
                <a:effectLst>
                  <a:outerShdw blurRad="38100" dist="38100" dir="2700000" algn="tl">
                    <a:srgbClr val="C0C0C0"/>
                  </a:outerShdw>
                </a:effectLst>
                <a:latin typeface="Times New Roman" pitchFamily="18" charset="0"/>
                <a:cs typeface="Times New Roman" pitchFamily="18" charset="0"/>
              </a:rPr>
              <a:t>    </a:t>
            </a:r>
            <a:r>
              <a:rPr kumimoji="1" lang="zh-CN" altLang="en-US" sz="3200" b="1">
                <a:effectLst>
                  <a:outerShdw blurRad="38100" dist="38100" dir="2700000" algn="tl">
                    <a:srgbClr val="C0C0C0"/>
                  </a:outerShdw>
                </a:effectLst>
                <a:latin typeface="Times New Roman" pitchFamily="18" charset="0"/>
              </a:rPr>
              <a:t>模糊交算子</a:t>
            </a: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②</a:t>
            </a:r>
            <a:r>
              <a:rPr kumimoji="1" lang="zh-CN" altLang="en-US" sz="3200" b="1">
                <a:effectLst>
                  <a:outerShdw blurRad="38100" dist="38100" dir="2700000" algn="tl">
                    <a:srgbClr val="C0C0C0"/>
                  </a:outerShdw>
                </a:effectLst>
                <a:latin typeface="Times New Roman" pitchFamily="18" charset="0"/>
                <a:cs typeface="Times New Roman" pitchFamily="18" charset="0"/>
              </a:rPr>
              <a:t>    </a:t>
            </a:r>
            <a:r>
              <a:rPr kumimoji="1" lang="zh-CN" altLang="en-US" sz="3200" b="1">
                <a:effectLst>
                  <a:outerShdw blurRad="38100" dist="38100" dir="2700000" algn="tl">
                    <a:srgbClr val="C0C0C0"/>
                  </a:outerShdw>
                </a:effectLst>
                <a:latin typeface="Times New Roman" pitchFamily="18" charset="0"/>
              </a:rPr>
              <a:t>代数积算子</a:t>
            </a: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③ 有界积算子</a:t>
            </a:r>
          </a:p>
        </p:txBody>
      </p:sp>
      <p:sp>
        <p:nvSpPr>
          <p:cNvPr id="17414" name="Rectangle 3"/>
          <p:cNvSpPr>
            <a:spLocks noChangeArrowheads="1"/>
          </p:cNvSpPr>
          <p:nvPr/>
        </p:nvSpPr>
        <p:spPr bwMode="auto">
          <a:xfrm>
            <a:off x="38338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410" name="Object 4"/>
          <p:cNvGraphicFramePr>
            <a:graphicFrameLocks noChangeAspect="1"/>
          </p:cNvGraphicFramePr>
          <p:nvPr/>
        </p:nvGraphicFramePr>
        <p:xfrm>
          <a:off x="2555875" y="2895600"/>
          <a:ext cx="4114800" cy="468313"/>
        </p:xfrm>
        <a:graphic>
          <a:graphicData uri="http://schemas.openxmlformats.org/presentationml/2006/ole">
            <mc:AlternateContent xmlns:mc="http://schemas.openxmlformats.org/markup-compatibility/2006">
              <mc:Choice xmlns:v="urn:schemas-microsoft-com:vml" Requires="v">
                <p:oleObj spid="_x0000_s17422" r:id="rId3" imgW="1473200" imgH="190500" progId="Equation.3">
                  <p:embed/>
                </p:oleObj>
              </mc:Choice>
              <mc:Fallback>
                <p:oleObj r:id="rId3" imgW="14732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895600"/>
                        <a:ext cx="4114800" cy="46831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Rectangle 5"/>
          <p:cNvSpPr>
            <a:spLocks noChangeArrowheads="1"/>
          </p:cNvSpPr>
          <p:nvPr/>
        </p:nvSpPr>
        <p:spPr bwMode="auto">
          <a:xfrm>
            <a:off x="39766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411" name="Object 6"/>
          <p:cNvGraphicFramePr>
            <a:graphicFrameLocks noChangeAspect="1"/>
          </p:cNvGraphicFramePr>
          <p:nvPr/>
        </p:nvGraphicFramePr>
        <p:xfrm>
          <a:off x="2843213" y="4343400"/>
          <a:ext cx="3200400" cy="512763"/>
        </p:xfrm>
        <a:graphic>
          <a:graphicData uri="http://schemas.openxmlformats.org/presentationml/2006/ole">
            <mc:AlternateContent xmlns:mc="http://schemas.openxmlformats.org/markup-compatibility/2006">
              <mc:Choice xmlns:v="urn:schemas-microsoft-com:vml" Requires="v">
                <p:oleObj spid="_x0000_s17423" r:id="rId5" imgW="1193800" imgH="190500" progId="Equation.3">
                  <p:embed/>
                </p:oleObj>
              </mc:Choice>
              <mc:Fallback>
                <p:oleObj r:id="rId5" imgW="1193800" imgH="190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343400"/>
                        <a:ext cx="3200400" cy="51276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7"/>
          <p:cNvGraphicFramePr>
            <a:graphicFrameLocks noChangeAspect="1"/>
          </p:cNvGraphicFramePr>
          <p:nvPr/>
        </p:nvGraphicFramePr>
        <p:xfrm>
          <a:off x="2195513" y="5753100"/>
          <a:ext cx="4495800" cy="495300"/>
        </p:xfrm>
        <a:graphic>
          <a:graphicData uri="http://schemas.openxmlformats.org/presentationml/2006/ole">
            <mc:AlternateContent xmlns:mc="http://schemas.openxmlformats.org/markup-compatibility/2006">
              <mc:Choice xmlns:v="urn:schemas-microsoft-com:vml" Requires="v">
                <p:oleObj spid="_x0000_s17424" r:id="rId7" imgW="1816100" imgH="190500" progId="Equation.3">
                  <p:embed/>
                </p:oleObj>
              </mc:Choice>
              <mc:Fallback>
                <p:oleObj r:id="rId7" imgW="1816100" imgH="190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753100"/>
                        <a:ext cx="4495800" cy="4953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81025" y="685800"/>
            <a:ext cx="7086600" cy="5702300"/>
          </a:xfrm>
          <a:prstGeom prst="rect">
            <a:avLst/>
          </a:prstGeom>
          <a:noFill/>
          <a:ln>
            <a:noFill/>
          </a:ln>
          <a:effectLst/>
          <a:ex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a:t>
            </a:r>
            <a:r>
              <a:rPr kumimoji="1" lang="en-US" altLang="zh-CN" sz="3200" b="1">
                <a:effectLst>
                  <a:outerShdw blurRad="38100" dist="38100" dir="2700000" algn="tl">
                    <a:srgbClr val="C0C0C0"/>
                  </a:outerShdw>
                </a:effectLst>
                <a:latin typeface="Times New Roman" pitchFamily="18" charset="0"/>
              </a:rPr>
              <a:t>2</a:t>
            </a:r>
            <a:r>
              <a:rPr kumimoji="1" lang="zh-CN" altLang="en-US" sz="3200" b="1">
                <a:effectLst>
                  <a:outerShdw blurRad="38100" dist="38100" dir="2700000" algn="tl">
                    <a:srgbClr val="C0C0C0"/>
                  </a:outerShdw>
                </a:effectLst>
                <a:latin typeface="Times New Roman" pitchFamily="18" charset="0"/>
              </a:rPr>
              <a:t>）并运算算子</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设</a:t>
            </a:r>
            <a:r>
              <a:rPr kumimoji="1" lang="en-US" altLang="zh-CN" sz="3200" b="1">
                <a:effectLst>
                  <a:outerShdw blurRad="38100" dist="38100" dir="2700000" algn="tl">
                    <a:srgbClr val="C0C0C0"/>
                  </a:outerShdw>
                </a:effectLst>
                <a:latin typeface="Times New Roman" pitchFamily="18" charset="0"/>
              </a:rPr>
              <a:t>C=A∪B</a:t>
            </a:r>
            <a:r>
              <a:rPr kumimoji="1" lang="zh-CN" altLang="en-US" sz="3200" b="1">
                <a:effectLst>
                  <a:outerShdw blurRad="38100" dist="38100" dir="2700000" algn="tl">
                    <a:srgbClr val="C0C0C0"/>
                  </a:outerShdw>
                </a:effectLst>
                <a:latin typeface="Times New Roman" pitchFamily="18" charset="0"/>
              </a:rPr>
              <a:t>，有三种模糊算子：</a:t>
            </a: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①</a:t>
            </a:r>
            <a:r>
              <a:rPr kumimoji="1" lang="zh-CN" altLang="en-US" sz="3200" b="1">
                <a:effectLst>
                  <a:outerShdw blurRad="38100" dist="38100" dir="2700000" algn="tl">
                    <a:srgbClr val="C0C0C0"/>
                  </a:outerShdw>
                </a:effectLst>
                <a:latin typeface="Times New Roman" pitchFamily="18" charset="0"/>
                <a:cs typeface="Times New Roman" pitchFamily="18" charset="0"/>
              </a:rPr>
              <a:t>    </a:t>
            </a:r>
            <a:r>
              <a:rPr kumimoji="1" lang="zh-CN" altLang="en-US" sz="3200" b="1">
                <a:effectLst>
                  <a:outerShdw blurRad="38100" dist="38100" dir="2700000" algn="tl">
                    <a:srgbClr val="C0C0C0"/>
                  </a:outerShdw>
                </a:effectLst>
                <a:latin typeface="Times New Roman" pitchFamily="18" charset="0"/>
              </a:rPr>
              <a:t>模糊并算子</a:t>
            </a: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  ②</a:t>
            </a:r>
            <a:r>
              <a:rPr kumimoji="1" lang="zh-CN" altLang="en-US" sz="3200" b="1">
                <a:effectLst>
                  <a:outerShdw blurRad="38100" dist="38100" dir="2700000" algn="tl">
                    <a:srgbClr val="C0C0C0"/>
                  </a:outerShdw>
                </a:effectLst>
                <a:latin typeface="Times New Roman" pitchFamily="18" charset="0"/>
                <a:cs typeface="Times New Roman" pitchFamily="18" charset="0"/>
              </a:rPr>
              <a:t> 代数和</a:t>
            </a:r>
            <a:r>
              <a:rPr kumimoji="1" lang="zh-CN" altLang="en-US" sz="3200" b="1">
                <a:effectLst>
                  <a:outerShdw blurRad="38100" dist="38100" dir="2700000" algn="tl">
                    <a:srgbClr val="C0C0C0"/>
                  </a:outerShdw>
                </a:effectLst>
                <a:latin typeface="Times New Roman" pitchFamily="18" charset="0"/>
              </a:rPr>
              <a:t>算子</a:t>
            </a:r>
          </a:p>
          <a:p>
            <a:pPr algn="just">
              <a:spcBef>
                <a:spcPct val="50000"/>
              </a:spcBef>
              <a:defRPr/>
            </a:pPr>
            <a:endParaRPr kumimoji="1" lang="zh-CN" altLang="en-US" sz="3200" b="1">
              <a:effectLst>
                <a:outerShdw blurRad="38100" dist="38100" dir="2700000" algn="tl">
                  <a:srgbClr val="C0C0C0"/>
                </a:outerShdw>
              </a:effectLst>
              <a:latin typeface="Times New Roman" pitchFamily="18" charset="0"/>
            </a:endParaRPr>
          </a:p>
          <a:p>
            <a:pPr algn="just">
              <a:spcBef>
                <a:spcPct val="50000"/>
              </a:spcBef>
              <a:defRPr/>
            </a:pPr>
            <a:r>
              <a:rPr kumimoji="1" lang="zh-CN" altLang="en-US" sz="3200" b="1">
                <a:effectLst>
                  <a:outerShdw blurRad="38100" dist="38100" dir="2700000" algn="tl">
                    <a:srgbClr val="C0C0C0"/>
                  </a:outerShdw>
                </a:effectLst>
                <a:latin typeface="Times New Roman" pitchFamily="18" charset="0"/>
              </a:rPr>
              <a:t>③ 有界和算子</a:t>
            </a:r>
          </a:p>
          <a:p>
            <a:pPr algn="ctr">
              <a:spcBef>
                <a:spcPct val="50000"/>
              </a:spcBef>
              <a:defRPr/>
            </a:pPr>
            <a:endParaRPr kumimoji="1" lang="en-US" altLang="zh-CN" sz="3200" b="1">
              <a:effectLst>
                <a:outerShdw blurRad="38100" dist="38100" dir="2700000" algn="tl">
                  <a:srgbClr val="C0C0C0"/>
                </a:outerShdw>
              </a:effectLst>
              <a:latin typeface="Times New Roman" pitchFamily="18" charset="0"/>
            </a:endParaRPr>
          </a:p>
        </p:txBody>
      </p:sp>
      <p:sp>
        <p:nvSpPr>
          <p:cNvPr id="18438" name="Rectangle 3"/>
          <p:cNvSpPr>
            <a:spLocks noChangeArrowheads="1"/>
          </p:cNvSpPr>
          <p:nvPr/>
        </p:nvSpPr>
        <p:spPr bwMode="auto">
          <a:xfrm>
            <a:off x="38290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34" name="Object 4"/>
          <p:cNvGraphicFramePr>
            <a:graphicFrameLocks noChangeAspect="1"/>
          </p:cNvGraphicFramePr>
          <p:nvPr/>
        </p:nvGraphicFramePr>
        <p:xfrm>
          <a:off x="2438400" y="2971800"/>
          <a:ext cx="4572000" cy="441325"/>
        </p:xfrm>
        <a:graphic>
          <a:graphicData uri="http://schemas.openxmlformats.org/presentationml/2006/ole">
            <mc:AlternateContent xmlns:mc="http://schemas.openxmlformats.org/markup-compatibility/2006">
              <mc:Choice xmlns:v="urn:schemas-microsoft-com:vml" Requires="v">
                <p:oleObj spid="_x0000_s18447" r:id="rId3" imgW="1485900" imgH="190500" progId="Equation.3">
                  <p:embed/>
                </p:oleObj>
              </mc:Choice>
              <mc:Fallback>
                <p:oleObj r:id="rId3" imgW="14859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971800"/>
                        <a:ext cx="4572000" cy="4413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5"/>
          <p:cNvSpPr>
            <a:spLocks noChangeArrowheads="1"/>
          </p:cNvSpPr>
          <p:nvPr/>
        </p:nvSpPr>
        <p:spPr bwMode="auto">
          <a:xfrm>
            <a:off x="35194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35" name="Object 6"/>
          <p:cNvGraphicFramePr>
            <a:graphicFrameLocks noChangeAspect="1"/>
          </p:cNvGraphicFramePr>
          <p:nvPr/>
        </p:nvGraphicFramePr>
        <p:xfrm>
          <a:off x="2149475" y="4375150"/>
          <a:ext cx="5454650" cy="546100"/>
        </p:xfrm>
        <a:graphic>
          <a:graphicData uri="http://schemas.openxmlformats.org/presentationml/2006/ole">
            <mc:AlternateContent xmlns:mc="http://schemas.openxmlformats.org/markup-compatibility/2006">
              <mc:Choice xmlns:v="urn:schemas-microsoft-com:vml" Requires="v">
                <p:oleObj spid="_x0000_s18448" name="Equation" r:id="rId5" imgW="2286000" imgH="228600" progId="Equation.DSMT4">
                  <p:embed/>
                </p:oleObj>
              </mc:Choice>
              <mc:Fallback>
                <p:oleObj name="Equation" r:id="rId5" imgW="22860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75" y="4375150"/>
                        <a:ext cx="5454650" cy="5461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7"/>
          <p:cNvSpPr>
            <a:spLocks noChangeArrowheads="1"/>
          </p:cNvSpPr>
          <p:nvPr/>
        </p:nvSpPr>
        <p:spPr bwMode="auto">
          <a:xfrm>
            <a:off x="37576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36" name="Object 8"/>
          <p:cNvGraphicFramePr>
            <a:graphicFrameLocks noChangeAspect="1"/>
          </p:cNvGraphicFramePr>
          <p:nvPr/>
        </p:nvGraphicFramePr>
        <p:xfrm>
          <a:off x="2362200" y="5870575"/>
          <a:ext cx="3886200" cy="454025"/>
        </p:xfrm>
        <a:graphic>
          <a:graphicData uri="http://schemas.openxmlformats.org/presentationml/2006/ole">
            <mc:AlternateContent xmlns:mc="http://schemas.openxmlformats.org/markup-compatibility/2006">
              <mc:Choice xmlns:v="urn:schemas-microsoft-com:vml" Requires="v">
                <p:oleObj spid="_x0000_s18449" r:id="rId7" imgW="1625600" imgH="190500" progId="Equation.3">
                  <p:embed/>
                </p:oleObj>
              </mc:Choice>
              <mc:Fallback>
                <p:oleObj r:id="rId7" imgW="1625600" imgH="190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870575"/>
                        <a:ext cx="3886200" cy="4540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304800"/>
            <a:ext cx="8370887" cy="4912114"/>
          </a:xfrm>
          <a:prstGeom prst="rect">
            <a:avLst/>
          </a:prstGeom>
          <a:noFill/>
          <a:ln>
            <a:noFill/>
          </a:ln>
          <a:effectLst/>
          <a:extLst/>
        </p:spPr>
        <p:txBody>
          <a:bodyPr>
            <a:spAutoFit/>
          </a:bodyPr>
          <a:lstStyle/>
          <a:p>
            <a:pPr algn="just">
              <a:lnSpc>
                <a:spcPct val="135000"/>
              </a:lnSpc>
              <a:defRPr/>
            </a:pPr>
            <a:r>
              <a:rPr kumimoji="1" lang="en-US" altLang="zh-CN" sz="3600" b="1" dirty="0">
                <a:effectLst>
                  <a:outerShdw blurRad="38100" dist="38100" dir="2700000" algn="tl">
                    <a:srgbClr val="C0C0C0"/>
                  </a:outerShdw>
                </a:effectLst>
                <a:latin typeface="Times New Roman" pitchFamily="18" charset="0"/>
              </a:rPr>
              <a:t>2.1 </a:t>
            </a:r>
            <a:r>
              <a:rPr kumimoji="1" lang="zh-CN" altLang="en-US" sz="3600" b="1" dirty="0">
                <a:effectLst>
                  <a:outerShdw blurRad="38100" dist="38100" dir="2700000" algn="tl">
                    <a:srgbClr val="C0C0C0"/>
                  </a:outerShdw>
                </a:effectLst>
                <a:latin typeface="Times New Roman" pitchFamily="18" charset="0"/>
              </a:rPr>
              <a:t>概述</a:t>
            </a:r>
            <a:r>
              <a:rPr kumimoji="1" lang="en-US" altLang="zh-CN" sz="3600" b="1" dirty="0">
                <a:effectLst>
                  <a:outerShdw blurRad="38100" dist="38100" dir="2700000" algn="tl">
                    <a:srgbClr val="C0C0C0"/>
                  </a:outerShdw>
                </a:effectLst>
                <a:latin typeface="Times New Roman" pitchFamily="18" charset="0"/>
              </a:rPr>
              <a:t>——</a:t>
            </a:r>
            <a:r>
              <a:rPr kumimoji="1" lang="zh-CN" altLang="en-US" sz="3600" b="1" dirty="0">
                <a:effectLst>
                  <a:outerShdw blurRad="38100" dist="38100" dir="2700000" algn="tl">
                    <a:srgbClr val="C0C0C0"/>
                  </a:outerShdw>
                </a:effectLst>
                <a:latin typeface="Times New Roman" pitchFamily="18" charset="0"/>
              </a:rPr>
              <a:t>模糊控制的特点</a:t>
            </a:r>
          </a:p>
          <a:p>
            <a:pPr>
              <a:lnSpc>
                <a:spcPct val="135000"/>
              </a:lnSpc>
              <a:defRPr/>
            </a:pPr>
            <a:r>
              <a:rPr kumimoji="1" lang="zh-CN" altLang="en-US" sz="2800" b="1" dirty="0" smtClean="0">
                <a:solidFill>
                  <a:srgbClr val="000000"/>
                </a:solidFill>
                <a:effectLst>
                  <a:outerShdw blurRad="38100" dist="38100" dir="2700000" algn="tl">
                    <a:srgbClr val="C0C0C0"/>
                  </a:outerShdw>
                </a:effectLst>
                <a:latin typeface="宋体" pitchFamily="2" charset="-122"/>
              </a:rPr>
              <a:t>   模糊控制是建立在人工经验基础之上的。对于一个熟练的操作人员，他往往凭借丰富的实践经验，采取适当的对策来巧妙地控制一个复杂过程。若能将这些熟练操作员的实践经验加以总结和描述，并用语言表达出来，就会得到一种定性的、不精确的控制规则。如果用模糊数学将其定量化就转化为模糊控制算法，形成模糊控制理论。</a:t>
            </a:r>
            <a:endParaRPr kumimoji="1" lang="zh-CN" altLang="en-US" sz="2800" b="1" dirty="0">
              <a:solidFill>
                <a:srgbClr val="000000"/>
              </a:solidFill>
              <a:effectLst>
                <a:outerShdw blurRad="38100" dist="38100" dir="2700000" algn="tl">
                  <a:srgbClr val="C0C0C0"/>
                </a:outerShdw>
              </a:effectLst>
              <a:latin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95288" y="152400"/>
            <a:ext cx="8424862" cy="5392738"/>
          </a:xfrm>
          <a:prstGeom prst="rect">
            <a:avLst/>
          </a:prstGeom>
          <a:noFill/>
          <a:ln>
            <a:noFill/>
          </a:ln>
          <a:effectLst/>
          <a:extLst/>
        </p:spPr>
        <p:txBody>
          <a:bodyPr>
            <a:spAutoFit/>
          </a:bodyPr>
          <a:lstStyle/>
          <a:p>
            <a:pPr algn="just">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3</a:t>
            </a:r>
            <a:r>
              <a:rPr kumimoji="1" lang="zh-CN" altLang="en-US" sz="2800" b="1">
                <a:effectLst>
                  <a:outerShdw blurRad="38100" dist="38100" dir="2700000" algn="tl">
                    <a:srgbClr val="C0C0C0"/>
                  </a:outerShdw>
                </a:effectLst>
                <a:latin typeface="Times New Roman" pitchFamily="18" charset="0"/>
              </a:rPr>
              <a:t>）平衡算子</a:t>
            </a:r>
          </a:p>
          <a:p>
            <a:pPr algn="just">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rPr>
              <a:t>       当隶属函数取大、取小运算时，不可避免地要丢失部分信息，采用一种平衡算子，即“算子”可起到补偿作用。</a:t>
            </a:r>
          </a:p>
          <a:p>
            <a:pPr algn="just">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rPr>
              <a:t>       设</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经过平衡运算得到</a:t>
            </a:r>
            <a:r>
              <a:rPr kumimoji="1" lang="en-US" altLang="zh-CN" sz="2800" b="1">
                <a:effectLst>
                  <a:outerShdw blurRad="38100" dist="38100" dir="2700000" algn="tl">
                    <a:srgbClr val="C0C0C0"/>
                  </a:outerShdw>
                </a:effectLst>
                <a:latin typeface="Times New Roman" pitchFamily="18" charset="0"/>
              </a:rPr>
              <a:t>C</a:t>
            </a:r>
            <a:r>
              <a:rPr kumimoji="1" lang="zh-CN" altLang="en-US" sz="2800" b="1">
                <a:effectLst>
                  <a:outerShdw blurRad="38100" dist="38100" dir="2700000" algn="tl">
                    <a:srgbClr val="C0C0C0"/>
                  </a:outerShdw>
                </a:effectLst>
                <a:latin typeface="Times New Roman" pitchFamily="18" charset="0"/>
              </a:rPr>
              <a:t>，则</a:t>
            </a:r>
          </a:p>
          <a:p>
            <a:pPr algn="just">
              <a:lnSpc>
                <a:spcPct val="110000"/>
              </a:lnSpc>
              <a:spcBef>
                <a:spcPct val="50000"/>
              </a:spcBef>
              <a:defRPr/>
            </a:pPr>
            <a:endParaRPr kumimoji="1" lang="zh-CN" altLang="en-US" sz="2800" b="1">
              <a:effectLst>
                <a:outerShdw blurRad="38100" dist="38100" dir="2700000" algn="tl">
                  <a:srgbClr val="C0C0C0"/>
                </a:outerShdw>
              </a:effectLst>
              <a:latin typeface="Times New Roman" pitchFamily="18" charset="0"/>
            </a:endParaRPr>
          </a:p>
          <a:p>
            <a:pPr algn="just">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rPr>
              <a:t>   其中</a:t>
            </a:r>
            <a:r>
              <a:rPr kumimoji="1" lang="en-US" altLang="zh-CN" sz="2800" b="1">
                <a:effectLst>
                  <a:outerShdw blurRad="38100" dist="38100" dir="2700000" algn="tl">
                    <a:srgbClr val="C0C0C0"/>
                  </a:outerShdw>
                </a:effectLst>
                <a:latin typeface="Times New Roman" pitchFamily="18" charset="0"/>
              </a:rPr>
              <a:t>γ</a:t>
            </a:r>
            <a:r>
              <a:rPr kumimoji="1" lang="zh-CN" altLang="en-US" sz="2800" b="1">
                <a:effectLst>
                  <a:outerShdw blurRad="38100" dist="38100" dir="2700000" algn="tl">
                    <a:srgbClr val="C0C0C0"/>
                  </a:outerShdw>
                </a:effectLst>
                <a:latin typeface="Times New Roman" pitchFamily="18" charset="0"/>
              </a:rPr>
              <a:t>取值为</a:t>
            </a:r>
            <a:r>
              <a:rPr kumimoji="1" lang="en-US" altLang="zh-CN" sz="2800" b="1">
                <a:effectLst>
                  <a:outerShdw blurRad="38100" dist="38100" dir="2700000" algn="tl">
                    <a:srgbClr val="C0C0C0"/>
                  </a:outerShdw>
                </a:effectLst>
                <a:latin typeface="Times New Roman" pitchFamily="18" charset="0"/>
              </a:rPr>
              <a:t>[0</a:t>
            </a: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1]</a:t>
            </a:r>
            <a:r>
              <a:rPr kumimoji="1" lang="zh-CN" altLang="en-US" sz="2800" b="1">
                <a:effectLst>
                  <a:outerShdw blurRad="38100" dist="38100" dir="2700000" algn="tl">
                    <a:srgbClr val="C0C0C0"/>
                  </a:outerShdw>
                </a:effectLst>
                <a:latin typeface="Times New Roman" pitchFamily="18" charset="0"/>
              </a:rPr>
              <a:t>。</a:t>
            </a:r>
          </a:p>
          <a:p>
            <a:pPr algn="just">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rPr>
              <a:t>    当</a:t>
            </a:r>
            <a:r>
              <a:rPr kumimoji="1" lang="en-US" altLang="zh-CN" sz="2800" b="1">
                <a:effectLst>
                  <a:outerShdw blurRad="38100" dist="38100" dir="2700000" algn="tl">
                    <a:srgbClr val="C0C0C0"/>
                  </a:outerShdw>
                </a:effectLst>
                <a:latin typeface="Times New Roman" pitchFamily="18" charset="0"/>
              </a:rPr>
              <a:t>γ=0</a:t>
            </a:r>
            <a:r>
              <a:rPr kumimoji="1" lang="zh-CN" altLang="en-US" sz="2800" b="1">
                <a:effectLst>
                  <a:outerShdw blurRad="38100" dist="38100" dir="2700000" algn="tl">
                    <a:srgbClr val="C0C0C0"/>
                  </a:outerShdw>
                </a:effectLst>
                <a:latin typeface="Times New Roman" pitchFamily="18" charset="0"/>
              </a:rPr>
              <a:t>时，                           ，相当于</a:t>
            </a:r>
            <a:r>
              <a:rPr kumimoji="1" lang="en-US" altLang="zh-CN" sz="2800" b="1">
                <a:effectLst>
                  <a:outerShdw blurRad="38100" dist="38100" dir="2700000" algn="tl">
                    <a:srgbClr val="C0C0C0"/>
                  </a:outerShdw>
                </a:effectLst>
                <a:latin typeface="Times New Roman" pitchFamily="18" charset="0"/>
              </a:rPr>
              <a:t>A∩B</a:t>
            </a:r>
            <a:r>
              <a:rPr kumimoji="1" lang="zh-CN" altLang="en-US" sz="2800" b="1">
                <a:effectLst>
                  <a:outerShdw blurRad="38100" dist="38100" dir="2700000" algn="tl">
                    <a:srgbClr val="C0C0C0"/>
                  </a:outerShdw>
                </a:effectLst>
                <a:latin typeface="Times New Roman" pitchFamily="18" charset="0"/>
              </a:rPr>
              <a:t>时的算子。</a:t>
            </a:r>
          </a:p>
        </p:txBody>
      </p:sp>
      <p:sp>
        <p:nvSpPr>
          <p:cNvPr id="19461" name="Rectangle 3"/>
          <p:cNvSpPr>
            <a:spLocks noChangeArrowheads="1"/>
          </p:cNvSpPr>
          <p:nvPr/>
        </p:nvSpPr>
        <p:spPr bwMode="auto">
          <a:xfrm>
            <a:off x="31003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58" name="Object 4"/>
          <p:cNvGraphicFramePr>
            <a:graphicFrameLocks noChangeAspect="1"/>
          </p:cNvGraphicFramePr>
          <p:nvPr/>
        </p:nvGraphicFramePr>
        <p:xfrm>
          <a:off x="1116013" y="3068638"/>
          <a:ext cx="7010400" cy="593725"/>
        </p:xfrm>
        <a:graphic>
          <a:graphicData uri="http://schemas.openxmlformats.org/presentationml/2006/ole">
            <mc:AlternateContent xmlns:mc="http://schemas.openxmlformats.org/markup-compatibility/2006">
              <mc:Choice xmlns:v="urn:schemas-microsoft-com:vml" Requires="v">
                <p:oleObj spid="_x0000_s19466" r:id="rId3" imgW="2946400" imgH="228600" progId="Equation.3">
                  <p:embed/>
                </p:oleObj>
              </mc:Choice>
              <mc:Fallback>
                <p:oleObj r:id="rId3" imgW="2946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7010400" cy="5937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5"/>
          <p:cNvGraphicFramePr>
            <a:graphicFrameLocks noChangeAspect="1"/>
          </p:cNvGraphicFramePr>
          <p:nvPr/>
        </p:nvGraphicFramePr>
        <p:xfrm>
          <a:off x="2268538" y="4581525"/>
          <a:ext cx="2895600" cy="461963"/>
        </p:xfrm>
        <a:graphic>
          <a:graphicData uri="http://schemas.openxmlformats.org/presentationml/2006/ole">
            <mc:AlternateContent xmlns:mc="http://schemas.openxmlformats.org/markup-compatibility/2006">
              <mc:Choice xmlns:v="urn:schemas-microsoft-com:vml" Requires="v">
                <p:oleObj spid="_x0000_s19467" r:id="rId5" imgW="1193800" imgH="190500" progId="Equation.3">
                  <p:embed/>
                </p:oleObj>
              </mc:Choice>
              <mc:Fallback>
                <p:oleObj r:id="rId5" imgW="1193800" imgH="190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581525"/>
                        <a:ext cx="2895600" cy="461963"/>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539750" y="914400"/>
            <a:ext cx="8064500" cy="2700338"/>
          </a:xfrm>
          <a:prstGeom prst="rect">
            <a:avLst/>
          </a:prstGeom>
          <a:noFill/>
          <a:ln>
            <a:noFill/>
          </a:ln>
          <a:effectLst/>
          <a:extLst/>
        </p:spPr>
        <p:txBody>
          <a:bodyPr>
            <a:spAutoFit/>
          </a:bodyPr>
          <a:lstStyle/>
          <a:p>
            <a:pPr>
              <a:lnSpc>
                <a:spcPct val="140000"/>
              </a:lnSpc>
              <a:spcBef>
                <a:spcPct val="50000"/>
              </a:spcBef>
              <a:defRPr/>
            </a:pPr>
            <a:r>
              <a:rPr kumimoji="1" lang="zh-CN" altLang="en-US" sz="2800" b="1">
                <a:effectLst>
                  <a:outerShdw blurRad="38100" dist="38100" dir="2700000" algn="tl">
                    <a:srgbClr val="C0C0C0"/>
                  </a:outerShdw>
                </a:effectLst>
                <a:latin typeface="Times New Roman" pitchFamily="18" charset="0"/>
              </a:rPr>
              <a:t>当</a:t>
            </a:r>
            <a:r>
              <a:rPr kumimoji="1" lang="en-US" altLang="zh-CN" sz="2800" b="1">
                <a:effectLst>
                  <a:outerShdw blurRad="38100" dist="38100" dir="2700000" algn="tl">
                    <a:srgbClr val="C0C0C0"/>
                  </a:outerShdw>
                </a:effectLst>
                <a:latin typeface="Times New Roman" pitchFamily="18" charset="0"/>
              </a:rPr>
              <a:t>γ=1</a:t>
            </a:r>
            <a:r>
              <a:rPr kumimoji="1" lang="zh-CN" altLang="en-US" sz="2800" b="1">
                <a:effectLst>
                  <a:outerShdw blurRad="38100" dist="38100" dir="2700000" algn="tl">
                    <a:srgbClr val="C0C0C0"/>
                  </a:outerShdw>
                </a:effectLst>
                <a:latin typeface="Times New Roman" pitchFamily="18" charset="0"/>
              </a:rPr>
              <a:t>，                                                       ，相当于</a:t>
            </a:r>
            <a:r>
              <a:rPr kumimoji="1" lang="en-US" altLang="zh-CN" sz="2800" b="1">
                <a:effectLst>
                  <a:outerShdw blurRad="38100" dist="38100" dir="2700000" algn="tl">
                    <a:srgbClr val="C0C0C0"/>
                  </a:outerShdw>
                </a:effectLst>
                <a:latin typeface="Times New Roman" pitchFamily="18" charset="0"/>
              </a:rPr>
              <a:t>A∪B</a:t>
            </a:r>
            <a:r>
              <a:rPr kumimoji="1" lang="zh-CN" altLang="en-US" sz="2800" b="1">
                <a:effectLst>
                  <a:outerShdw blurRad="38100" dist="38100" dir="2700000" algn="tl">
                    <a:srgbClr val="C0C0C0"/>
                  </a:outerShdw>
                </a:effectLst>
                <a:latin typeface="Times New Roman" pitchFamily="18" charset="0"/>
              </a:rPr>
              <a:t>时的代数和算子。</a:t>
            </a:r>
          </a:p>
          <a:p>
            <a:pPr algn="just">
              <a:lnSpc>
                <a:spcPct val="140000"/>
              </a:lnSpc>
              <a:spcBef>
                <a:spcPct val="50000"/>
              </a:spcBef>
              <a:defRPr/>
            </a:pPr>
            <a:r>
              <a:rPr kumimoji="1" lang="zh-CN" altLang="en-US" sz="2800" b="1">
                <a:effectLst>
                  <a:outerShdw blurRad="38100" dist="38100" dir="2700000" algn="tl">
                    <a:srgbClr val="C0C0C0"/>
                  </a:outerShdw>
                </a:effectLst>
                <a:latin typeface="Times New Roman" pitchFamily="18" charset="0"/>
              </a:rPr>
              <a:t>        平衡算子目前已经应用于德国</a:t>
            </a:r>
            <a:r>
              <a:rPr kumimoji="1" lang="en-US" altLang="zh-CN" sz="2800" b="1">
                <a:effectLst>
                  <a:outerShdw blurRad="38100" dist="38100" dir="2700000" algn="tl">
                    <a:srgbClr val="C0C0C0"/>
                  </a:outerShdw>
                </a:effectLst>
                <a:latin typeface="Times New Roman" pitchFamily="18" charset="0"/>
              </a:rPr>
              <a:t>Inform</a:t>
            </a:r>
            <a:r>
              <a:rPr kumimoji="1" lang="zh-CN" altLang="en-US" sz="2800" b="1">
                <a:effectLst>
                  <a:outerShdw blurRad="38100" dist="38100" dir="2700000" algn="tl">
                    <a:srgbClr val="C0C0C0"/>
                  </a:outerShdw>
                </a:effectLst>
                <a:latin typeface="Times New Roman" pitchFamily="18" charset="0"/>
              </a:rPr>
              <a:t>公司研制的著名模糊控制软件</a:t>
            </a:r>
            <a:r>
              <a:rPr kumimoji="1" lang="en-US" altLang="zh-CN" sz="2800" b="1">
                <a:effectLst>
                  <a:outerShdw blurRad="38100" dist="38100" dir="2700000" algn="tl">
                    <a:srgbClr val="C0C0C0"/>
                  </a:outerShdw>
                </a:effectLst>
                <a:latin typeface="Times New Roman" pitchFamily="18" charset="0"/>
              </a:rPr>
              <a:t>Fuzzy-Tech</a:t>
            </a:r>
            <a:r>
              <a:rPr kumimoji="1" lang="zh-CN" altLang="en-US" sz="2800" b="1">
                <a:effectLst>
                  <a:outerShdw blurRad="38100" dist="38100" dir="2700000" algn="tl">
                    <a:srgbClr val="C0C0C0"/>
                  </a:outerShdw>
                </a:effectLst>
                <a:latin typeface="Times New Roman" pitchFamily="18" charset="0"/>
              </a:rPr>
              <a:t>中。</a:t>
            </a:r>
          </a:p>
        </p:txBody>
      </p:sp>
      <p:sp>
        <p:nvSpPr>
          <p:cNvPr id="20484" name="Rectangle 3"/>
          <p:cNvSpPr>
            <a:spLocks noChangeArrowheads="1"/>
          </p:cNvSpPr>
          <p:nvPr/>
        </p:nvSpPr>
        <p:spPr bwMode="auto">
          <a:xfrm>
            <a:off x="35194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482" name="Object 4"/>
          <p:cNvGraphicFramePr>
            <a:graphicFrameLocks noChangeAspect="1"/>
          </p:cNvGraphicFramePr>
          <p:nvPr/>
        </p:nvGraphicFramePr>
        <p:xfrm>
          <a:off x="1712913" y="1006475"/>
          <a:ext cx="5040312" cy="555625"/>
        </p:xfrm>
        <a:graphic>
          <a:graphicData uri="http://schemas.openxmlformats.org/presentationml/2006/ole">
            <mc:AlternateContent xmlns:mc="http://schemas.openxmlformats.org/markup-compatibility/2006">
              <mc:Choice xmlns:v="urn:schemas-microsoft-com:vml" Requires="v">
                <p:oleObj spid="_x0000_s20487" name="Equation" r:id="rId3" imgW="2286000" imgH="228600" progId="Equation.DSMT4">
                  <p:embed/>
                </p:oleObj>
              </mc:Choice>
              <mc:Fallback>
                <p:oleObj name="Equation" r:id="rId3" imgW="2286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1006475"/>
                        <a:ext cx="5040312" cy="5556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43000" y="152400"/>
            <a:ext cx="7772400" cy="1143000"/>
          </a:xfrm>
        </p:spPr>
        <p:txBody>
          <a:bodyPr/>
          <a:lstStyle/>
          <a:p>
            <a:pPr algn="l" eaLnBrk="1" hangingPunct="1"/>
            <a:r>
              <a:rPr lang="en-US" altLang="zh-CN" sz="3600" b="1" dirty="0"/>
              <a:t>2</a:t>
            </a:r>
            <a:r>
              <a:rPr lang="en-US" altLang="zh-CN" sz="3600" b="1" dirty="0" smtClean="0"/>
              <a:t>.3</a:t>
            </a:r>
            <a:r>
              <a:rPr lang="zh-CN" altLang="en-US" sz="3600" b="1" dirty="0" smtClean="0"/>
              <a:t>  隶属函数</a:t>
            </a:r>
            <a:endParaRPr lang="zh-CN" altLang="en-US" sz="3600" dirty="0" smtClean="0"/>
          </a:p>
        </p:txBody>
      </p:sp>
      <p:sp>
        <p:nvSpPr>
          <p:cNvPr id="108547" name="Text Box 3"/>
          <p:cNvSpPr txBox="1">
            <a:spLocks noChangeArrowheads="1"/>
          </p:cNvSpPr>
          <p:nvPr/>
        </p:nvSpPr>
        <p:spPr bwMode="auto">
          <a:xfrm>
            <a:off x="395288" y="1268413"/>
            <a:ext cx="8280400" cy="4751387"/>
          </a:xfrm>
          <a:prstGeom prst="rect">
            <a:avLst/>
          </a:prstGeom>
          <a:noFill/>
          <a:ln>
            <a:noFill/>
          </a:ln>
          <a:effectLst/>
          <a:extLst/>
        </p:spPr>
        <p:txBody>
          <a:bodyPr>
            <a:spAutoFit/>
          </a:bodyPr>
          <a:lstStyle/>
          <a:p>
            <a:pPr algn="just">
              <a:lnSpc>
                <a:spcPct val="130000"/>
              </a:lnSpc>
              <a:spcBef>
                <a:spcPct val="50000"/>
              </a:spcBef>
              <a:defRPr/>
            </a:pPr>
            <a:r>
              <a:rPr kumimoji="1" lang="en-US" altLang="zh-CN" sz="2800" b="1" dirty="0">
                <a:effectLst>
                  <a:outerShdw blurRad="38100" dist="38100" dir="2700000" algn="tl">
                    <a:srgbClr val="C0C0C0"/>
                  </a:outerShdw>
                </a:effectLst>
                <a:latin typeface="Times New Roman" pitchFamily="18" charset="0"/>
              </a:rPr>
              <a:t>2 </a:t>
            </a:r>
            <a:r>
              <a:rPr kumimoji="1" lang="zh-CN" altLang="en-US" sz="2800" b="1" dirty="0">
                <a:effectLst>
                  <a:outerShdw blurRad="38100" dist="38100" dir="2700000" algn="tl">
                    <a:srgbClr val="C0C0C0"/>
                  </a:outerShdw>
                </a:effectLst>
                <a:latin typeface="Times New Roman" pitchFamily="18" charset="0"/>
              </a:rPr>
              <a:t>几种典型的隶属函数</a:t>
            </a:r>
          </a:p>
          <a:p>
            <a:pPr algn="just">
              <a:lnSpc>
                <a:spcPct val="130000"/>
              </a:lnSpc>
              <a:spcBef>
                <a:spcPct val="50000"/>
              </a:spcBef>
              <a:defRPr/>
            </a:pPr>
            <a:r>
              <a:rPr kumimoji="1" lang="zh-CN" altLang="en-US" sz="2800" b="1" dirty="0">
                <a:effectLst>
                  <a:outerShdw blurRad="38100" dist="38100" dir="2700000" algn="tl">
                    <a:srgbClr val="C0C0C0"/>
                  </a:outerShdw>
                </a:effectLst>
                <a:latin typeface="Times New Roman" pitchFamily="18" charset="0"/>
              </a:rPr>
              <a:t>       在</a:t>
            </a:r>
            <a:r>
              <a:rPr kumimoji="1" lang="en-US" altLang="zh-CN" sz="2800" b="1" dirty="0" err="1">
                <a:effectLst>
                  <a:outerShdw blurRad="38100" dist="38100" dir="2700000" algn="tl">
                    <a:srgbClr val="C0C0C0"/>
                  </a:outerShdw>
                </a:effectLst>
                <a:latin typeface="Times New Roman" pitchFamily="18" charset="0"/>
              </a:rPr>
              <a:t>Matlab</a:t>
            </a:r>
            <a:r>
              <a:rPr kumimoji="1" lang="zh-CN" altLang="en-US" sz="2800" b="1" dirty="0">
                <a:effectLst>
                  <a:outerShdw blurRad="38100" dist="38100" dir="2700000" algn="tl">
                    <a:srgbClr val="C0C0C0"/>
                  </a:outerShdw>
                </a:effectLst>
                <a:latin typeface="Times New Roman" pitchFamily="18" charset="0"/>
              </a:rPr>
              <a:t>中已经开发出了</a:t>
            </a:r>
            <a:r>
              <a:rPr kumimoji="1" lang="en-US" altLang="zh-CN" sz="2800" b="1" dirty="0">
                <a:effectLst>
                  <a:outerShdw blurRad="38100" dist="38100" dir="2700000" algn="tl">
                    <a:srgbClr val="C0C0C0"/>
                  </a:outerShdw>
                </a:effectLst>
                <a:latin typeface="Times New Roman" pitchFamily="18" charset="0"/>
              </a:rPr>
              <a:t>11</a:t>
            </a:r>
            <a:r>
              <a:rPr kumimoji="1" lang="zh-CN" altLang="en-US" sz="2800" b="1" dirty="0">
                <a:effectLst>
                  <a:outerShdw blurRad="38100" dist="38100" dir="2700000" algn="tl">
                    <a:srgbClr val="C0C0C0"/>
                  </a:outerShdw>
                </a:effectLst>
                <a:latin typeface="Times New Roman" pitchFamily="18" charset="0"/>
              </a:rPr>
              <a:t>种隶属函数，即双</a:t>
            </a:r>
            <a:r>
              <a:rPr kumimoji="1" lang="en-US" altLang="zh-CN" sz="2800" b="1" dirty="0">
                <a:effectLst>
                  <a:outerShdw blurRad="38100" dist="38100" dir="2700000" algn="tl">
                    <a:srgbClr val="C0C0C0"/>
                  </a:outerShdw>
                </a:effectLst>
                <a:latin typeface="Times New Roman" pitchFamily="18" charset="0"/>
              </a:rPr>
              <a:t>S</a:t>
            </a:r>
            <a:r>
              <a:rPr kumimoji="1" lang="zh-CN" altLang="en-US" sz="2800" b="1" dirty="0">
                <a:effectLst>
                  <a:outerShdw blurRad="38100" dist="38100" dir="2700000" algn="tl">
                    <a:srgbClr val="C0C0C0"/>
                  </a:outerShdw>
                </a:effectLst>
                <a:latin typeface="Times New Roman" pitchFamily="18" charset="0"/>
              </a:rPr>
              <a:t>形隶属函数（</a:t>
            </a:r>
            <a:r>
              <a:rPr kumimoji="1" lang="en-US" altLang="zh-CN" sz="2800" b="1" dirty="0" err="1">
                <a:effectLst>
                  <a:outerShdw blurRad="38100" dist="38100" dir="2700000" algn="tl">
                    <a:srgbClr val="C0C0C0"/>
                  </a:outerShdw>
                </a:effectLst>
                <a:latin typeface="Times New Roman" pitchFamily="18" charset="0"/>
              </a:rPr>
              <a:t>dsigmf</a:t>
            </a:r>
            <a:r>
              <a:rPr kumimoji="1" lang="zh-CN" altLang="en-US" sz="2800" b="1" dirty="0">
                <a:effectLst>
                  <a:outerShdw blurRad="38100" dist="38100" dir="2700000" algn="tl">
                    <a:srgbClr val="C0C0C0"/>
                  </a:outerShdw>
                </a:effectLst>
                <a:latin typeface="Times New Roman" pitchFamily="18" charset="0"/>
              </a:rPr>
              <a:t>）、联合高斯型隶属函数（</a:t>
            </a:r>
            <a:r>
              <a:rPr kumimoji="1" lang="en-US" altLang="zh-CN" sz="2800" b="1" dirty="0">
                <a:effectLst>
                  <a:outerShdw blurRad="38100" dist="38100" dir="2700000" algn="tl">
                    <a:srgbClr val="C0C0C0"/>
                  </a:outerShdw>
                </a:effectLst>
                <a:latin typeface="Times New Roman" pitchFamily="18" charset="0"/>
              </a:rPr>
              <a:t>gauss2mf</a:t>
            </a:r>
            <a:r>
              <a:rPr kumimoji="1" lang="zh-CN" altLang="en-US" sz="2800" b="1" dirty="0">
                <a:effectLst>
                  <a:outerShdw blurRad="38100" dist="38100" dir="2700000" algn="tl">
                    <a:srgbClr val="C0C0C0"/>
                  </a:outerShdw>
                </a:effectLst>
                <a:latin typeface="Times New Roman" pitchFamily="18" charset="0"/>
              </a:rPr>
              <a:t>）、高斯型隶属函数（</a:t>
            </a:r>
            <a:r>
              <a:rPr kumimoji="1" lang="en-US" altLang="zh-CN" sz="2800" b="1" dirty="0" err="1">
                <a:effectLst>
                  <a:outerShdw blurRad="38100" dist="38100" dir="2700000" algn="tl">
                    <a:srgbClr val="C0C0C0"/>
                  </a:outerShdw>
                </a:effectLst>
                <a:latin typeface="Times New Roman" pitchFamily="18" charset="0"/>
              </a:rPr>
              <a:t>gaussmf</a:t>
            </a:r>
            <a:r>
              <a:rPr kumimoji="1" lang="zh-CN" altLang="en-US" sz="2800" b="1" dirty="0">
                <a:effectLst>
                  <a:outerShdw blurRad="38100" dist="38100" dir="2700000" algn="tl">
                    <a:srgbClr val="C0C0C0"/>
                  </a:outerShdw>
                </a:effectLst>
                <a:latin typeface="Times New Roman" pitchFamily="18" charset="0"/>
              </a:rPr>
              <a:t>）、广义钟形隶属函数（</a:t>
            </a:r>
            <a:r>
              <a:rPr kumimoji="1" lang="en-US" altLang="zh-CN" sz="2800" b="1" dirty="0" err="1">
                <a:effectLst>
                  <a:outerShdw blurRad="38100" dist="38100" dir="2700000" algn="tl">
                    <a:srgbClr val="C0C0C0"/>
                  </a:outerShdw>
                </a:effectLst>
                <a:latin typeface="Times New Roman" pitchFamily="18" charset="0"/>
              </a:rPr>
              <a:t>gbellmf</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II</a:t>
            </a:r>
            <a:r>
              <a:rPr kumimoji="1" lang="zh-CN" altLang="en-US" sz="2800" b="1" dirty="0">
                <a:effectLst>
                  <a:outerShdw blurRad="38100" dist="38100" dir="2700000" algn="tl">
                    <a:srgbClr val="C0C0C0"/>
                  </a:outerShdw>
                </a:effectLst>
                <a:latin typeface="Times New Roman" pitchFamily="18" charset="0"/>
              </a:rPr>
              <a:t>型隶属函数</a:t>
            </a:r>
            <a:r>
              <a:rPr kumimoji="1" lang="en-US" altLang="zh-CN" sz="2800" b="1" dirty="0">
                <a:effectLst>
                  <a:outerShdw blurRad="38100" dist="38100" dir="2700000" algn="tl">
                    <a:srgbClr val="C0C0C0"/>
                  </a:outerShdw>
                </a:effectLst>
                <a:latin typeface="Times New Roman" pitchFamily="18" charset="0"/>
              </a:rPr>
              <a:t>(</a:t>
            </a:r>
            <a:r>
              <a:rPr kumimoji="1" lang="en-US" altLang="zh-CN" sz="2800" b="1" dirty="0" err="1">
                <a:effectLst>
                  <a:outerShdw blurRad="38100" dist="38100" dir="2700000" algn="tl">
                    <a:srgbClr val="C0C0C0"/>
                  </a:outerShdw>
                </a:effectLst>
                <a:latin typeface="Times New Roman" pitchFamily="18" charset="0"/>
              </a:rPr>
              <a:t>pimf</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、双</a:t>
            </a:r>
            <a:r>
              <a:rPr kumimoji="1" lang="en-US" altLang="zh-CN" sz="2800" b="1" dirty="0">
                <a:effectLst>
                  <a:outerShdw blurRad="38100" dist="38100" dir="2700000" algn="tl">
                    <a:srgbClr val="C0C0C0"/>
                  </a:outerShdw>
                </a:effectLst>
                <a:latin typeface="Times New Roman" pitchFamily="18" charset="0"/>
              </a:rPr>
              <a:t>S</a:t>
            </a:r>
            <a:r>
              <a:rPr kumimoji="1" lang="zh-CN" altLang="en-US" sz="2800" b="1" dirty="0">
                <a:effectLst>
                  <a:outerShdw blurRad="38100" dist="38100" dir="2700000" algn="tl">
                    <a:srgbClr val="C0C0C0"/>
                  </a:outerShdw>
                </a:effectLst>
                <a:latin typeface="Times New Roman" pitchFamily="18" charset="0"/>
              </a:rPr>
              <a:t>形乘积隶属函数（</a:t>
            </a:r>
            <a:r>
              <a:rPr kumimoji="1" lang="en-US" altLang="zh-CN" sz="2800" b="1" dirty="0" err="1">
                <a:effectLst>
                  <a:outerShdw blurRad="38100" dist="38100" dir="2700000" algn="tl">
                    <a:srgbClr val="C0C0C0"/>
                  </a:outerShdw>
                </a:effectLst>
                <a:latin typeface="Times New Roman" pitchFamily="18" charset="0"/>
              </a:rPr>
              <a:t>psigmf</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S</a:t>
            </a:r>
            <a:r>
              <a:rPr kumimoji="1" lang="zh-CN" altLang="en-US" sz="2800" b="1" dirty="0">
                <a:effectLst>
                  <a:outerShdw blurRad="38100" dist="38100" dir="2700000" algn="tl">
                    <a:srgbClr val="C0C0C0"/>
                  </a:outerShdw>
                </a:effectLst>
                <a:latin typeface="Times New Roman" pitchFamily="18" charset="0"/>
              </a:rPr>
              <a:t>状隶属函数（</a:t>
            </a:r>
            <a:r>
              <a:rPr kumimoji="1" lang="en-US" altLang="zh-CN" sz="2800" b="1" dirty="0" err="1">
                <a:effectLst>
                  <a:outerShdw blurRad="38100" dist="38100" dir="2700000" algn="tl">
                    <a:srgbClr val="C0C0C0"/>
                  </a:outerShdw>
                </a:effectLst>
                <a:latin typeface="Times New Roman" pitchFamily="18" charset="0"/>
              </a:rPr>
              <a:t>smf</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S</a:t>
            </a:r>
            <a:r>
              <a:rPr kumimoji="1" lang="zh-CN" altLang="en-US" sz="2800" b="1" dirty="0">
                <a:effectLst>
                  <a:outerShdw blurRad="38100" dist="38100" dir="2700000" algn="tl">
                    <a:srgbClr val="C0C0C0"/>
                  </a:outerShdw>
                </a:effectLst>
                <a:latin typeface="Times New Roman" pitchFamily="18" charset="0"/>
              </a:rPr>
              <a:t>形隶属函数（</a:t>
            </a:r>
            <a:r>
              <a:rPr kumimoji="1" lang="en-US" altLang="zh-CN" sz="2800" b="1" dirty="0" err="1">
                <a:effectLst>
                  <a:outerShdw blurRad="38100" dist="38100" dir="2700000" algn="tl">
                    <a:srgbClr val="C0C0C0"/>
                  </a:outerShdw>
                </a:effectLst>
                <a:latin typeface="Times New Roman" pitchFamily="18" charset="0"/>
              </a:rPr>
              <a:t>sigmf</a:t>
            </a:r>
            <a:r>
              <a:rPr kumimoji="1" lang="zh-CN" altLang="en-US" sz="2800" b="1" dirty="0">
                <a:effectLst>
                  <a:outerShdw blurRad="38100" dist="38100" dir="2700000" algn="tl">
                    <a:srgbClr val="C0C0C0"/>
                  </a:outerShdw>
                </a:effectLst>
                <a:latin typeface="Times New Roman" pitchFamily="18" charset="0"/>
              </a:rPr>
              <a:t>）、梯形隶属函数（</a:t>
            </a:r>
            <a:r>
              <a:rPr kumimoji="1" lang="en-US" altLang="zh-CN" sz="2800" b="1" dirty="0" err="1">
                <a:effectLst>
                  <a:outerShdw blurRad="38100" dist="38100" dir="2700000" algn="tl">
                    <a:srgbClr val="C0C0C0"/>
                  </a:outerShdw>
                </a:effectLst>
                <a:latin typeface="Times New Roman" pitchFamily="18" charset="0"/>
              </a:rPr>
              <a:t>trapmf</a:t>
            </a:r>
            <a:r>
              <a:rPr kumimoji="1" lang="zh-CN" altLang="en-US" sz="2800" b="1" dirty="0">
                <a:effectLst>
                  <a:outerShdw blurRad="38100" dist="38100" dir="2700000" algn="tl">
                    <a:srgbClr val="C0C0C0"/>
                  </a:outerShdw>
                </a:effectLst>
                <a:latin typeface="Times New Roman" pitchFamily="18" charset="0"/>
              </a:rPr>
              <a:t>）、三角形隶属函数（</a:t>
            </a:r>
            <a:r>
              <a:rPr kumimoji="1" lang="en-US" altLang="zh-CN" sz="2800" b="1" dirty="0" err="1">
                <a:effectLst>
                  <a:outerShdw blurRad="38100" dist="38100" dir="2700000" algn="tl">
                    <a:srgbClr val="C0C0C0"/>
                  </a:outerShdw>
                </a:effectLst>
                <a:latin typeface="Times New Roman" pitchFamily="18" charset="0"/>
              </a:rPr>
              <a:t>trimf</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Z</a:t>
            </a:r>
            <a:r>
              <a:rPr kumimoji="1" lang="zh-CN" altLang="en-US" sz="2800" b="1" dirty="0">
                <a:effectLst>
                  <a:outerShdw blurRad="38100" dist="38100" dir="2700000" algn="tl">
                    <a:srgbClr val="C0C0C0"/>
                  </a:outerShdw>
                </a:effectLst>
                <a:latin typeface="Times New Roman" pitchFamily="18" charset="0"/>
              </a:rPr>
              <a:t>形隶属函数（</a:t>
            </a:r>
            <a:r>
              <a:rPr kumimoji="1" lang="en-US" altLang="zh-CN" sz="2800" b="1" dirty="0" err="1">
                <a:effectLst>
                  <a:outerShdw blurRad="38100" dist="38100" dir="2700000" algn="tl">
                    <a:srgbClr val="C0C0C0"/>
                  </a:outerShdw>
                </a:effectLst>
                <a:latin typeface="Times New Roman" pitchFamily="18" charset="0"/>
              </a:rPr>
              <a:t>zmf</a:t>
            </a:r>
            <a:r>
              <a:rPr kumimoji="1" lang="zh-CN" altLang="en-US" sz="28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Rot="1" noChangeAspect="1" noMove="1" noResize="1" noEditPoints="1" noAdjustHandles="1" noChangeArrowheads="1" noChangeShapeType="1" noTextEdit="1"/>
          </p:cNvSpPr>
          <p:nvPr/>
        </p:nvSpPr>
        <p:spPr bwMode="auto">
          <a:xfrm>
            <a:off x="323850" y="304800"/>
            <a:ext cx="8424863" cy="5265738"/>
          </a:xfrm>
          <a:prstGeom prst="rect">
            <a:avLst/>
          </a:prstGeom>
          <a:blipFill rotWithShape="1">
            <a:blip r:embed="rId3"/>
            <a:stretch>
              <a:fillRect l="-1520" t="-926" r="-1881" b="-2894"/>
            </a:stretch>
          </a:blipFill>
          <a:ln>
            <a:noFill/>
          </a:ln>
          <a:effectLst/>
          <a:extLst/>
        </p:spPr>
        <p:txBody>
          <a:bodyPr/>
          <a:lstStyle/>
          <a:p>
            <a:pPr>
              <a:defRPr/>
            </a:pPr>
            <a:r>
              <a:rPr lang="zh-CN" altLang="en-US">
                <a:noFill/>
                <a:latin typeface="Arial" charset="0"/>
              </a:rPr>
              <a:t> </a:t>
            </a:r>
          </a:p>
        </p:txBody>
      </p:sp>
      <p:sp>
        <p:nvSpPr>
          <p:cNvPr id="21510" name="Rectangle 3"/>
          <p:cNvSpPr>
            <a:spLocks noChangeArrowheads="1"/>
          </p:cNvSpPr>
          <p:nvPr/>
        </p:nvSpPr>
        <p:spPr bwMode="auto">
          <a:xfrm>
            <a:off x="4500563"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 name="Rectangle 4"/>
          <p:cNvSpPr>
            <a:spLocks noChangeArrowheads="1"/>
          </p:cNvSpPr>
          <p:nvPr/>
        </p:nvSpPr>
        <p:spPr bwMode="auto">
          <a:xfrm>
            <a:off x="4500563"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2" name="Rectangle 5"/>
          <p:cNvSpPr>
            <a:spLocks noChangeArrowheads="1"/>
          </p:cNvSpPr>
          <p:nvPr/>
        </p:nvSpPr>
        <p:spPr bwMode="auto">
          <a:xfrm>
            <a:off x="4357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06" name="Object 6"/>
          <p:cNvGraphicFramePr>
            <a:graphicFrameLocks noChangeAspect="1"/>
          </p:cNvGraphicFramePr>
          <p:nvPr/>
        </p:nvGraphicFramePr>
        <p:xfrm>
          <a:off x="5219700" y="2476500"/>
          <a:ext cx="304800" cy="304800"/>
        </p:xfrm>
        <a:graphic>
          <a:graphicData uri="http://schemas.openxmlformats.org/presentationml/2006/ole">
            <mc:AlternateContent xmlns:mc="http://schemas.openxmlformats.org/markup-compatibility/2006">
              <mc:Choice xmlns:v="urn:schemas-microsoft-com:vml" Requires="v">
                <p:oleObj spid="_x0000_s21520" r:id="rId4" imgW="139518" imgH="126835" progId="Equation.3">
                  <p:embed/>
                </p:oleObj>
              </mc:Choice>
              <mc:Fallback>
                <p:oleObj r:id="rId4" imgW="139518" imgH="12683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2476500"/>
                        <a:ext cx="304800" cy="3048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7"/>
          <p:cNvGraphicFramePr>
            <a:graphicFrameLocks noChangeAspect="1"/>
          </p:cNvGraphicFramePr>
          <p:nvPr/>
        </p:nvGraphicFramePr>
        <p:xfrm>
          <a:off x="2765425" y="3170238"/>
          <a:ext cx="2743200" cy="906462"/>
        </p:xfrm>
        <a:graphic>
          <a:graphicData uri="http://schemas.openxmlformats.org/presentationml/2006/ole">
            <mc:AlternateContent xmlns:mc="http://schemas.openxmlformats.org/markup-compatibility/2006">
              <mc:Choice xmlns:v="urn:schemas-microsoft-com:vml" Requires="v">
                <p:oleObj spid="_x0000_s21521" r:id="rId6" imgW="1066337" imgH="355446" progId="Equation.3">
                  <p:embed/>
                </p:oleObj>
              </mc:Choice>
              <mc:Fallback>
                <p:oleObj r:id="rId6" imgW="1066337" imgH="3554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5425" y="3170238"/>
                        <a:ext cx="2743200" cy="90646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Rectangle 8"/>
          <p:cNvSpPr>
            <a:spLocks noChangeArrowheads="1"/>
          </p:cNvSpPr>
          <p:nvPr/>
        </p:nvSpPr>
        <p:spPr bwMode="auto">
          <a:xfrm>
            <a:off x="41148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508" name="Object 9"/>
          <p:cNvGraphicFramePr>
            <a:graphicFrameLocks noChangeAspect="1"/>
          </p:cNvGraphicFramePr>
          <p:nvPr/>
        </p:nvGraphicFramePr>
        <p:xfrm>
          <a:off x="2700338" y="5516563"/>
          <a:ext cx="2819400" cy="561975"/>
        </p:xfrm>
        <a:graphic>
          <a:graphicData uri="http://schemas.openxmlformats.org/presentationml/2006/ole">
            <mc:AlternateContent xmlns:mc="http://schemas.openxmlformats.org/markup-compatibility/2006">
              <mc:Choice xmlns:v="urn:schemas-microsoft-com:vml" Requires="v">
                <p:oleObj spid="_x0000_s21522" r:id="rId8" imgW="914400" imgH="190500" progId="Equation.3">
                  <p:embed/>
                </p:oleObj>
              </mc:Choice>
              <mc:Fallback>
                <p:oleObj r:id="rId8" imgW="914400" imgH="190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5516563"/>
                        <a:ext cx="2819400" cy="5619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07950" y="228600"/>
            <a:ext cx="8567738" cy="4194175"/>
          </a:xfrm>
          <a:prstGeom prst="rect">
            <a:avLst/>
          </a:prstGeom>
          <a:noFill/>
          <a:ln>
            <a:noFill/>
          </a:ln>
          <a:effectLst/>
          <a:extLst/>
        </p:spPr>
        <p:txBody>
          <a:bodyPr>
            <a:spAutoFit/>
          </a:bodyPr>
          <a:lstStyle>
            <a:lvl1pPr>
              <a:defRPr>
                <a:solidFill>
                  <a:schemeClr val="tx1"/>
                </a:solidFill>
                <a:latin typeface="Arial" charset="0"/>
                <a:ea typeface="宋体" pitchFamily="2" charset="-122"/>
              </a:defRPr>
            </a:lvl1pPr>
            <a:lvl2pPr marL="190500">
              <a:defRPr>
                <a:solidFill>
                  <a:schemeClr val="tx1"/>
                </a:solidFill>
                <a:latin typeface="Arial" charset="0"/>
                <a:ea typeface="宋体" pitchFamily="2" charset="-122"/>
              </a:defRPr>
            </a:lvl2pPr>
            <a:lvl3pPr marL="381000">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lvl="2">
              <a:lnSpc>
                <a:spcPct val="120000"/>
              </a:lnSpc>
              <a:defRPr/>
            </a:pPr>
            <a:r>
              <a:rPr kumimoji="1" lang="en-US" altLang="zh-CN" sz="2800" b="1" dirty="0" smtClean="0">
                <a:effectLst>
                  <a:outerShdw blurRad="38100" dist="38100" dir="2700000" algn="tl">
                    <a:srgbClr val="C0C0C0"/>
                  </a:outerShdw>
                </a:effectLst>
                <a:latin typeface="Times New Roman" pitchFamily="18" charset="0"/>
              </a:rPr>
              <a:t>(2) </a:t>
            </a:r>
            <a:r>
              <a:rPr kumimoji="1" lang="zh-CN" altLang="en-US" sz="2800" b="1" dirty="0" smtClean="0">
                <a:effectLst>
                  <a:outerShdw blurRad="38100" dist="38100" dir="2700000" algn="tl">
                    <a:srgbClr val="C0C0C0"/>
                  </a:outerShdw>
                </a:effectLst>
                <a:latin typeface="Times New Roman" pitchFamily="18" charset="0"/>
              </a:rPr>
              <a:t>广义钟型隶属函数</a:t>
            </a:r>
          </a:p>
          <a:p>
            <a:pPr algn="just">
              <a:lnSpc>
                <a:spcPct val="120000"/>
              </a:lnSpc>
              <a:defRPr/>
            </a:pPr>
            <a:r>
              <a:rPr kumimoji="1" lang="zh-CN" altLang="en-US" sz="2800" b="1" dirty="0" smtClean="0">
                <a:effectLst>
                  <a:outerShdw blurRad="38100" dist="38100" dir="2700000" algn="tl">
                    <a:srgbClr val="C0C0C0"/>
                  </a:outerShdw>
                </a:effectLst>
                <a:latin typeface="Times New Roman" pitchFamily="18" charset="0"/>
              </a:rPr>
              <a:t>        广义钟型隶属函数由三个参数</a:t>
            </a:r>
            <a:r>
              <a:rPr kumimoji="1" lang="en-US" altLang="zh-CN" sz="2800" b="1" dirty="0" smtClean="0">
                <a:effectLst>
                  <a:outerShdw blurRad="38100" dist="38100" dir="2700000" algn="tl">
                    <a:srgbClr val="C0C0C0"/>
                  </a:outerShdw>
                </a:effectLst>
                <a:latin typeface="Times New Roman" pitchFamily="18" charset="0"/>
              </a:rPr>
              <a:t>a</a:t>
            </a:r>
            <a:r>
              <a:rPr kumimoji="1" lang="zh-CN" altLang="en-US" sz="2800" b="1" dirty="0" smtClean="0">
                <a:effectLst>
                  <a:outerShdw blurRad="38100" dist="38100" dir="2700000" algn="tl">
                    <a:srgbClr val="C0C0C0"/>
                  </a:outerShdw>
                </a:effectLst>
                <a:latin typeface="Times New Roman" pitchFamily="18" charset="0"/>
              </a:rPr>
              <a:t>，</a:t>
            </a:r>
            <a:r>
              <a:rPr kumimoji="1" lang="en-US" altLang="zh-CN" sz="2800" b="1" dirty="0" smtClean="0">
                <a:effectLst>
                  <a:outerShdw blurRad="38100" dist="38100" dir="2700000" algn="tl">
                    <a:srgbClr val="C0C0C0"/>
                  </a:outerShdw>
                </a:effectLst>
                <a:latin typeface="Times New Roman" pitchFamily="18" charset="0"/>
              </a:rPr>
              <a:t>b</a:t>
            </a:r>
            <a:r>
              <a:rPr kumimoji="1" lang="zh-CN" altLang="en-US" sz="2800" b="1" dirty="0" smtClean="0">
                <a:effectLst>
                  <a:outerShdw blurRad="38100" dist="38100" dir="2700000" algn="tl">
                    <a:srgbClr val="C0C0C0"/>
                  </a:outerShdw>
                </a:effectLst>
                <a:latin typeface="Times New Roman" pitchFamily="18" charset="0"/>
              </a:rPr>
              <a:t>，</a:t>
            </a:r>
            <a:r>
              <a:rPr kumimoji="1" lang="en-US" altLang="zh-CN" sz="2800" b="1" dirty="0" smtClean="0">
                <a:effectLst>
                  <a:outerShdw blurRad="38100" dist="38100" dir="2700000" algn="tl">
                    <a:srgbClr val="C0C0C0"/>
                  </a:outerShdw>
                </a:effectLst>
                <a:latin typeface="Times New Roman" pitchFamily="18" charset="0"/>
              </a:rPr>
              <a:t>c</a:t>
            </a:r>
            <a:r>
              <a:rPr kumimoji="1" lang="zh-CN" altLang="en-US" sz="2800" b="1" dirty="0" smtClean="0">
                <a:effectLst>
                  <a:outerShdw blurRad="38100" dist="38100" dir="2700000" algn="tl">
                    <a:srgbClr val="C0C0C0"/>
                  </a:outerShdw>
                </a:effectLst>
                <a:latin typeface="Times New Roman" pitchFamily="18" charset="0"/>
              </a:rPr>
              <a:t>确定：</a:t>
            </a:r>
          </a:p>
          <a:p>
            <a:pPr algn="ctr">
              <a:lnSpc>
                <a:spcPct val="120000"/>
              </a:lnSpc>
              <a:defRPr/>
            </a:pPr>
            <a:endParaRPr kumimoji="1" lang="zh-CN" altLang="en-US" sz="2800" b="1" dirty="0" smtClean="0">
              <a:effectLst>
                <a:outerShdw blurRad="38100" dist="38100" dir="2700000" algn="tl">
                  <a:srgbClr val="C0C0C0"/>
                </a:outerShdw>
              </a:effectLst>
              <a:latin typeface="Times New Roman" pitchFamily="18" charset="0"/>
            </a:endParaRPr>
          </a:p>
          <a:p>
            <a:pPr algn="ctr">
              <a:lnSpc>
                <a:spcPct val="120000"/>
              </a:lnSpc>
              <a:defRPr/>
            </a:pPr>
            <a:endParaRPr kumimoji="1" lang="zh-CN" altLang="en-US" sz="2800" b="1" dirty="0" smtClean="0">
              <a:effectLst>
                <a:outerShdw blurRad="38100" dist="38100" dir="2700000" algn="tl">
                  <a:srgbClr val="C0C0C0"/>
                </a:outerShdw>
              </a:effectLst>
              <a:latin typeface="Times New Roman" pitchFamily="18" charset="0"/>
            </a:endParaRPr>
          </a:p>
          <a:p>
            <a:pPr algn="ctr">
              <a:lnSpc>
                <a:spcPct val="120000"/>
              </a:lnSpc>
              <a:defRPr/>
            </a:pPr>
            <a:endParaRPr kumimoji="1" lang="zh-CN" altLang="en-US" sz="2800" b="1" dirty="0" smtClean="0">
              <a:effectLst>
                <a:outerShdw blurRad="38100" dist="38100" dir="2700000" algn="tl">
                  <a:srgbClr val="C0C0C0"/>
                </a:outerShdw>
              </a:effectLst>
              <a:latin typeface="Times New Roman" pitchFamily="18" charset="0"/>
            </a:endParaRPr>
          </a:p>
          <a:p>
            <a:pPr algn="ctr">
              <a:lnSpc>
                <a:spcPct val="120000"/>
              </a:lnSpc>
              <a:defRPr/>
            </a:pPr>
            <a:endParaRPr kumimoji="1" lang="zh-CN" altLang="en-US" sz="2800" b="1" dirty="0" smtClean="0">
              <a:effectLst>
                <a:outerShdw blurRad="38100" dist="38100" dir="2700000" algn="tl">
                  <a:srgbClr val="C0C0C0"/>
                </a:outerShdw>
              </a:effectLst>
              <a:latin typeface="Times New Roman" pitchFamily="18" charset="0"/>
            </a:endParaRPr>
          </a:p>
          <a:p>
            <a:pPr>
              <a:lnSpc>
                <a:spcPct val="120000"/>
              </a:lnSpc>
              <a:defRPr/>
            </a:pPr>
            <a:r>
              <a:rPr kumimoji="1" lang="zh-CN" altLang="en-US" sz="2800" b="1" dirty="0" smtClean="0">
                <a:effectLst>
                  <a:outerShdw blurRad="38100" dist="38100" dir="2700000" algn="tl">
                    <a:srgbClr val="C0C0C0"/>
                  </a:outerShdw>
                </a:effectLst>
                <a:latin typeface="Times New Roman" pitchFamily="18" charset="0"/>
              </a:rPr>
              <a:t>其中参数</a:t>
            </a:r>
            <a:r>
              <a:rPr kumimoji="1" lang="en-US" altLang="zh-CN" sz="2800" b="1" dirty="0" smtClean="0">
                <a:effectLst>
                  <a:outerShdw blurRad="38100" dist="38100" dir="2700000" algn="tl">
                    <a:srgbClr val="C0C0C0"/>
                  </a:outerShdw>
                </a:effectLst>
                <a:latin typeface="Times New Roman" pitchFamily="18" charset="0"/>
              </a:rPr>
              <a:t>a</a:t>
            </a:r>
            <a:r>
              <a:rPr kumimoji="1" lang="zh-CN" altLang="en-US" sz="2800" b="1" dirty="0" smtClean="0">
                <a:effectLst>
                  <a:outerShdw blurRad="38100" dist="38100" dir="2700000" algn="tl">
                    <a:srgbClr val="C0C0C0"/>
                  </a:outerShdw>
                </a:effectLst>
                <a:latin typeface="Times New Roman" pitchFamily="18" charset="0"/>
              </a:rPr>
              <a:t>和</a:t>
            </a:r>
            <a:r>
              <a:rPr kumimoji="1" lang="en-US" altLang="zh-CN" sz="2800" b="1" dirty="0" smtClean="0">
                <a:effectLst>
                  <a:outerShdw blurRad="38100" dist="38100" dir="2700000" algn="tl">
                    <a:srgbClr val="C0C0C0"/>
                  </a:outerShdw>
                </a:effectLst>
                <a:latin typeface="Times New Roman" pitchFamily="18" charset="0"/>
              </a:rPr>
              <a:t>b</a:t>
            </a:r>
            <a:r>
              <a:rPr kumimoji="1" lang="zh-CN" altLang="en-US" sz="2800" b="1" dirty="0" smtClean="0">
                <a:effectLst>
                  <a:outerShdw blurRad="38100" dist="38100" dir="2700000" algn="tl">
                    <a:srgbClr val="C0C0C0"/>
                  </a:outerShdw>
                </a:effectLst>
                <a:latin typeface="Times New Roman" pitchFamily="18" charset="0"/>
              </a:rPr>
              <a:t>通常为正，参数</a:t>
            </a:r>
            <a:r>
              <a:rPr kumimoji="1" lang="en-US" altLang="zh-CN" sz="2800" b="1" dirty="0" smtClean="0">
                <a:effectLst>
                  <a:outerShdw blurRad="38100" dist="38100" dir="2700000" algn="tl">
                    <a:srgbClr val="C0C0C0"/>
                  </a:outerShdw>
                </a:effectLst>
                <a:latin typeface="Times New Roman" pitchFamily="18" charset="0"/>
              </a:rPr>
              <a:t>c</a:t>
            </a:r>
            <a:r>
              <a:rPr kumimoji="1" lang="zh-CN" altLang="en-US" sz="2800" b="1" dirty="0" smtClean="0">
                <a:effectLst>
                  <a:outerShdw blurRad="38100" dist="38100" dir="2700000" algn="tl">
                    <a:srgbClr val="C0C0C0"/>
                  </a:outerShdw>
                </a:effectLst>
                <a:latin typeface="Times New Roman" pitchFamily="18" charset="0"/>
              </a:rPr>
              <a:t>用于确定曲线的中心。</a:t>
            </a:r>
            <a:r>
              <a:rPr kumimoji="1" lang="en-US" altLang="zh-CN" sz="2800" b="1" dirty="0" err="1" smtClean="0">
                <a:effectLst>
                  <a:outerShdw blurRad="38100" dist="38100" dir="2700000" algn="tl">
                    <a:srgbClr val="C0C0C0"/>
                  </a:outerShdw>
                </a:effectLst>
                <a:latin typeface="Times New Roman" pitchFamily="18" charset="0"/>
              </a:rPr>
              <a:t>Matlab</a:t>
            </a:r>
            <a:r>
              <a:rPr kumimoji="1" lang="zh-CN" altLang="en-US" sz="2800" b="1" dirty="0" smtClean="0">
                <a:effectLst>
                  <a:outerShdw blurRad="38100" dist="38100" dir="2700000" algn="tl">
                    <a:srgbClr val="C0C0C0"/>
                  </a:outerShdw>
                </a:effectLst>
                <a:latin typeface="Times New Roman" pitchFamily="18" charset="0"/>
              </a:rPr>
              <a:t>表示为</a:t>
            </a:r>
          </a:p>
        </p:txBody>
      </p:sp>
      <p:graphicFrame>
        <p:nvGraphicFramePr>
          <p:cNvPr id="22530" name="Object 3"/>
          <p:cNvGraphicFramePr>
            <a:graphicFrameLocks noChangeAspect="1"/>
          </p:cNvGraphicFramePr>
          <p:nvPr/>
        </p:nvGraphicFramePr>
        <p:xfrm>
          <a:off x="2411413" y="1557338"/>
          <a:ext cx="3733800" cy="1641475"/>
        </p:xfrm>
        <a:graphic>
          <a:graphicData uri="http://schemas.openxmlformats.org/presentationml/2006/ole">
            <mc:AlternateContent xmlns:mc="http://schemas.openxmlformats.org/markup-compatibility/2006">
              <mc:Choice xmlns:v="urn:schemas-microsoft-com:vml" Requires="v">
                <p:oleObj spid="_x0000_s22537" name="公式" r:id="rId3" imgW="1345616" imgH="583947" progId="Equation.3">
                  <p:embed/>
                </p:oleObj>
              </mc:Choice>
              <mc:Fallback>
                <p:oleObj name="公式" r:id="rId3" imgW="1345616" imgH="58394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557338"/>
                        <a:ext cx="37338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ChangeAspect="1"/>
          </p:cNvGraphicFramePr>
          <p:nvPr/>
        </p:nvGraphicFramePr>
        <p:xfrm>
          <a:off x="2771775" y="5013325"/>
          <a:ext cx="3352800" cy="654050"/>
        </p:xfrm>
        <a:graphic>
          <a:graphicData uri="http://schemas.openxmlformats.org/presentationml/2006/ole">
            <mc:AlternateContent xmlns:mc="http://schemas.openxmlformats.org/markup-compatibility/2006">
              <mc:Choice xmlns:v="urn:schemas-microsoft-com:vml" Requires="v">
                <p:oleObj spid="_x0000_s22538" name="公式" r:id="rId5" imgW="977900" imgH="190500" progId="Equation.3">
                  <p:embed/>
                </p:oleObj>
              </mc:Choice>
              <mc:Fallback>
                <p:oleObj name="公式" r:id="rId5" imgW="9779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013325"/>
                        <a:ext cx="33528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79388" y="685800"/>
            <a:ext cx="7772400" cy="4879975"/>
          </a:xfrm>
          <a:prstGeom prst="rect">
            <a:avLst/>
          </a:prstGeom>
          <a:noFill/>
          <a:ln>
            <a:noFill/>
          </a:ln>
          <a:effectLst/>
          <a:extLst/>
        </p:spPr>
        <p:txBody>
          <a:bodyPr>
            <a:spAutoFit/>
          </a:bodyPr>
          <a:lstStyle>
            <a:lvl1pPr>
              <a:defRPr>
                <a:solidFill>
                  <a:schemeClr val="tx1"/>
                </a:solidFill>
                <a:latin typeface="Arial" charset="0"/>
                <a:ea typeface="宋体" pitchFamily="2" charset="-122"/>
              </a:defRPr>
            </a:lvl1pPr>
            <a:lvl2pPr marL="190500">
              <a:defRPr>
                <a:solidFill>
                  <a:schemeClr val="tx1"/>
                </a:solidFill>
                <a:latin typeface="Arial" charset="0"/>
                <a:ea typeface="宋体" pitchFamily="2" charset="-122"/>
              </a:defRPr>
            </a:lvl2pPr>
            <a:lvl3pPr marL="381000">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lvl="2">
              <a:lnSpc>
                <a:spcPct val="140000"/>
              </a:lnSpc>
              <a:defRPr/>
            </a:pPr>
            <a:r>
              <a:rPr kumimoji="1" lang="en-US" altLang="zh-CN" sz="2800" b="1" smtClean="0">
                <a:effectLst>
                  <a:outerShdw blurRad="38100" dist="38100" dir="2700000" algn="tl">
                    <a:srgbClr val="C0C0C0"/>
                  </a:outerShdw>
                </a:effectLst>
                <a:latin typeface="Times New Roman" pitchFamily="18" charset="0"/>
              </a:rPr>
              <a:t>(3) S</a:t>
            </a:r>
            <a:r>
              <a:rPr kumimoji="1" lang="zh-CN" altLang="en-US" sz="2800" b="1" smtClean="0">
                <a:effectLst>
                  <a:outerShdw blurRad="38100" dist="38100" dir="2700000" algn="tl">
                    <a:srgbClr val="C0C0C0"/>
                  </a:outerShdw>
                </a:effectLst>
                <a:latin typeface="Times New Roman" pitchFamily="18" charset="0"/>
              </a:rPr>
              <a:t>形隶属函数</a:t>
            </a: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        </a:t>
            </a:r>
            <a:r>
              <a:rPr kumimoji="1" lang="en-US" altLang="zh-CN" sz="2800" b="1" smtClean="0">
                <a:effectLst>
                  <a:outerShdw blurRad="38100" dist="38100" dir="2700000" algn="tl">
                    <a:srgbClr val="C0C0C0"/>
                  </a:outerShdw>
                </a:effectLst>
                <a:latin typeface="Times New Roman" pitchFamily="18" charset="0"/>
              </a:rPr>
              <a:t>S</a:t>
            </a:r>
            <a:r>
              <a:rPr kumimoji="1" lang="zh-CN" altLang="en-US" sz="2800" b="1" smtClean="0">
                <a:effectLst>
                  <a:outerShdw blurRad="38100" dist="38100" dir="2700000" algn="tl">
                    <a:srgbClr val="C0C0C0"/>
                  </a:outerShdw>
                </a:effectLst>
                <a:latin typeface="Times New Roman" pitchFamily="18" charset="0"/>
              </a:rPr>
              <a:t>形函数</a:t>
            </a:r>
            <a:r>
              <a:rPr kumimoji="1" lang="en-US" altLang="zh-CN" sz="2800" b="1" smtClean="0">
                <a:effectLst>
                  <a:outerShdw blurRad="38100" dist="38100" dir="2700000" algn="tl">
                    <a:srgbClr val="C0C0C0"/>
                  </a:outerShdw>
                </a:effectLst>
                <a:latin typeface="Times New Roman" pitchFamily="18" charset="0"/>
              </a:rPr>
              <a:t>sigmf(x,[a c])</a:t>
            </a:r>
            <a:r>
              <a:rPr kumimoji="1" lang="zh-CN" altLang="en-US" sz="2800" b="1" smtClean="0">
                <a:effectLst>
                  <a:outerShdw blurRad="38100" dist="38100" dir="2700000" algn="tl">
                    <a:srgbClr val="C0C0C0"/>
                  </a:outerShdw>
                </a:effectLst>
                <a:latin typeface="Times New Roman" pitchFamily="18" charset="0"/>
              </a:rPr>
              <a:t>由参数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和</a:t>
            </a:r>
            <a:r>
              <a:rPr kumimoji="1" lang="en-US" altLang="zh-CN" sz="2800" b="1" smtClean="0">
                <a:effectLst>
                  <a:outerShdw blurRad="38100" dist="38100" dir="2700000" algn="tl">
                    <a:srgbClr val="C0C0C0"/>
                  </a:outerShdw>
                </a:effectLst>
                <a:latin typeface="Times New Roman" pitchFamily="18" charset="0"/>
              </a:rPr>
              <a:t>c</a:t>
            </a:r>
            <a:r>
              <a:rPr kumimoji="1" lang="zh-CN" altLang="en-US" sz="2800" b="1" smtClean="0">
                <a:effectLst>
                  <a:outerShdw blurRad="38100" dist="38100" dir="2700000" algn="tl">
                    <a:srgbClr val="C0C0C0"/>
                  </a:outerShdw>
                </a:effectLst>
                <a:latin typeface="Times New Roman" pitchFamily="18" charset="0"/>
              </a:rPr>
              <a:t>决定：</a:t>
            </a:r>
          </a:p>
          <a:p>
            <a:pPr algn="ct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ct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ct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其中参数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的正负符号决定了</a:t>
            </a:r>
            <a:r>
              <a:rPr kumimoji="1" lang="en-US" altLang="zh-CN" sz="2800" b="1" smtClean="0">
                <a:effectLst>
                  <a:outerShdw blurRad="38100" dist="38100" dir="2700000" algn="tl">
                    <a:srgbClr val="C0C0C0"/>
                  </a:outerShdw>
                </a:effectLst>
                <a:latin typeface="Times New Roman" pitchFamily="18" charset="0"/>
              </a:rPr>
              <a:t>S</a:t>
            </a:r>
            <a:r>
              <a:rPr kumimoji="1" lang="zh-CN" altLang="en-US" sz="2800" b="1" smtClean="0">
                <a:effectLst>
                  <a:outerShdw blurRad="38100" dist="38100" dir="2700000" algn="tl">
                    <a:srgbClr val="C0C0C0"/>
                  </a:outerShdw>
                </a:effectLst>
                <a:latin typeface="Times New Roman" pitchFamily="18" charset="0"/>
              </a:rPr>
              <a:t>形隶属函数的开口朝左或朝右，用来表示“正大”或“负大”的概念。</a:t>
            </a:r>
            <a:r>
              <a:rPr kumimoji="1" lang="en-US" altLang="zh-CN" sz="2800" b="1" smtClean="0">
                <a:effectLst>
                  <a:outerShdw blurRad="38100" dist="38100" dir="2700000" algn="tl">
                    <a:srgbClr val="C0C0C0"/>
                  </a:outerShdw>
                </a:effectLst>
                <a:latin typeface="Times New Roman" pitchFamily="18" charset="0"/>
              </a:rPr>
              <a:t>Matlab</a:t>
            </a:r>
            <a:r>
              <a:rPr kumimoji="1" lang="zh-CN" altLang="en-US" sz="2800" b="1" smtClean="0">
                <a:effectLst>
                  <a:outerShdw blurRad="38100" dist="38100" dir="2700000" algn="tl">
                    <a:srgbClr val="C0C0C0"/>
                  </a:outerShdw>
                </a:effectLst>
                <a:latin typeface="Times New Roman" pitchFamily="18" charset="0"/>
              </a:rPr>
              <a:t>表示为 </a:t>
            </a:r>
          </a:p>
        </p:txBody>
      </p:sp>
      <p:graphicFrame>
        <p:nvGraphicFramePr>
          <p:cNvPr id="23554" name="Object 3"/>
          <p:cNvGraphicFramePr>
            <a:graphicFrameLocks noChangeAspect="1"/>
          </p:cNvGraphicFramePr>
          <p:nvPr/>
        </p:nvGraphicFramePr>
        <p:xfrm>
          <a:off x="2484438" y="2349500"/>
          <a:ext cx="3581400" cy="1038225"/>
        </p:xfrm>
        <a:graphic>
          <a:graphicData uri="http://schemas.openxmlformats.org/presentationml/2006/ole">
            <mc:AlternateContent xmlns:mc="http://schemas.openxmlformats.org/markup-compatibility/2006">
              <mc:Choice xmlns:v="urn:schemas-microsoft-com:vml" Requires="v">
                <p:oleObj spid="_x0000_s23561" name="公式" r:id="rId3" imgW="1218671" imgH="355446" progId="Equation.3">
                  <p:embed/>
                </p:oleObj>
              </mc:Choice>
              <mc:Fallback>
                <p:oleObj name="公式" r:id="rId3" imgW="1218671" imgH="35544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3581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5"/>
          <p:cNvGraphicFramePr>
            <a:graphicFrameLocks noChangeAspect="1"/>
          </p:cNvGraphicFramePr>
          <p:nvPr/>
        </p:nvGraphicFramePr>
        <p:xfrm>
          <a:off x="2484438" y="5516563"/>
          <a:ext cx="2735262" cy="635000"/>
        </p:xfrm>
        <a:graphic>
          <a:graphicData uri="http://schemas.openxmlformats.org/presentationml/2006/ole">
            <mc:AlternateContent xmlns:mc="http://schemas.openxmlformats.org/markup-compatibility/2006">
              <mc:Choice xmlns:v="urn:schemas-microsoft-com:vml" Requires="v">
                <p:oleObj spid="_x0000_s23562" name="Equation" r:id="rId5" imgW="876300" imgH="203200" progId="Equation.DSMT4">
                  <p:embed/>
                </p:oleObj>
              </mc:Choice>
              <mc:Fallback>
                <p:oleObj name="Equation" r:id="rId5" imgW="876300" imgH="203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516563"/>
                        <a:ext cx="273526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92088" y="228600"/>
            <a:ext cx="8196262" cy="5478463"/>
          </a:xfrm>
          <a:prstGeom prst="rect">
            <a:avLst/>
          </a:prstGeom>
          <a:noFill/>
          <a:ln>
            <a:noFill/>
          </a:ln>
          <a:effectLst/>
          <a:extLst/>
        </p:spPr>
        <p:txBody>
          <a:bodyPr>
            <a:spAutoFit/>
          </a:bodyPr>
          <a:lstStyle>
            <a:lvl1pPr>
              <a:tabLst>
                <a:tab pos="0" algn="l"/>
              </a:tabLst>
              <a:defRPr>
                <a:solidFill>
                  <a:schemeClr val="tx1"/>
                </a:solidFill>
                <a:latin typeface="Arial" charset="0"/>
                <a:ea typeface="宋体" pitchFamily="2" charset="-122"/>
              </a:defRPr>
            </a:lvl1pPr>
            <a:lvl2pPr marL="190500">
              <a:tabLst>
                <a:tab pos="0" algn="l"/>
              </a:tabLst>
              <a:defRPr>
                <a:solidFill>
                  <a:schemeClr val="tx1"/>
                </a:solidFill>
                <a:latin typeface="Arial" charset="0"/>
                <a:ea typeface="宋体" pitchFamily="2" charset="-122"/>
              </a:defRPr>
            </a:lvl2pPr>
            <a:lvl3pPr marL="381000">
              <a:tabLst>
                <a:tab pos="0" algn="l"/>
              </a:tabLst>
              <a:defRPr>
                <a:solidFill>
                  <a:schemeClr val="tx1"/>
                </a:solidFill>
                <a:latin typeface="Arial" charset="0"/>
                <a:ea typeface="宋体" pitchFamily="2" charset="-122"/>
              </a:defRPr>
            </a:lvl3pPr>
            <a:lvl4pPr>
              <a:tabLst>
                <a:tab pos="0" algn="l"/>
              </a:tabLst>
              <a:defRPr>
                <a:solidFill>
                  <a:schemeClr val="tx1"/>
                </a:solidFill>
                <a:latin typeface="Arial" charset="0"/>
                <a:ea typeface="宋体" pitchFamily="2" charset="-122"/>
              </a:defRPr>
            </a:lvl4pPr>
            <a:lvl5pPr>
              <a:tabLst>
                <a:tab pos="0" algn="l"/>
              </a:tabLst>
              <a:defRPr>
                <a:solidFill>
                  <a:schemeClr val="tx1"/>
                </a:solidFill>
                <a:latin typeface="Arial" charset="0"/>
                <a:ea typeface="宋体" pitchFamily="2" charset="-122"/>
              </a:defRPr>
            </a:lvl5pPr>
            <a:lvl6pPr fontAlgn="base">
              <a:spcBef>
                <a:spcPct val="0"/>
              </a:spcBef>
              <a:spcAft>
                <a:spcPct val="0"/>
              </a:spcAft>
              <a:tabLst>
                <a:tab pos="0" algn="l"/>
              </a:tabLst>
              <a:defRPr>
                <a:solidFill>
                  <a:schemeClr val="tx1"/>
                </a:solidFill>
                <a:latin typeface="Arial" charset="0"/>
                <a:ea typeface="宋体" pitchFamily="2" charset="-122"/>
              </a:defRPr>
            </a:lvl6pPr>
            <a:lvl7pPr fontAlgn="base">
              <a:spcBef>
                <a:spcPct val="0"/>
              </a:spcBef>
              <a:spcAft>
                <a:spcPct val="0"/>
              </a:spcAft>
              <a:tabLst>
                <a:tab pos="0" algn="l"/>
              </a:tabLst>
              <a:defRPr>
                <a:solidFill>
                  <a:schemeClr val="tx1"/>
                </a:solidFill>
                <a:latin typeface="Arial" charset="0"/>
                <a:ea typeface="宋体" pitchFamily="2" charset="-122"/>
              </a:defRPr>
            </a:lvl7pPr>
            <a:lvl8pPr fontAlgn="base">
              <a:spcBef>
                <a:spcPct val="0"/>
              </a:spcBef>
              <a:spcAft>
                <a:spcPct val="0"/>
              </a:spcAft>
              <a:tabLst>
                <a:tab pos="0" algn="l"/>
              </a:tabLst>
              <a:defRPr>
                <a:solidFill>
                  <a:schemeClr val="tx1"/>
                </a:solidFill>
                <a:latin typeface="Arial" charset="0"/>
                <a:ea typeface="宋体" pitchFamily="2" charset="-122"/>
              </a:defRPr>
            </a:lvl8pPr>
            <a:lvl9pPr fontAlgn="base">
              <a:spcBef>
                <a:spcPct val="0"/>
              </a:spcBef>
              <a:spcAft>
                <a:spcPct val="0"/>
              </a:spcAft>
              <a:tabLst>
                <a:tab pos="0" algn="l"/>
              </a:tabLst>
              <a:defRPr>
                <a:solidFill>
                  <a:schemeClr val="tx1"/>
                </a:solidFill>
                <a:latin typeface="Arial" charset="0"/>
                <a:ea typeface="宋体" pitchFamily="2" charset="-122"/>
              </a:defRPr>
            </a:lvl9pPr>
          </a:lstStyle>
          <a:p>
            <a:pPr lvl="2">
              <a:lnSpc>
                <a:spcPct val="140000"/>
              </a:lnSpc>
              <a:defRPr/>
            </a:pP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4</a:t>
            </a:r>
            <a:r>
              <a:rPr kumimoji="1" lang="zh-CN" altLang="en-US" sz="2800" b="1" smtClean="0">
                <a:effectLst>
                  <a:outerShdw blurRad="38100" dist="38100" dir="2700000" algn="tl">
                    <a:srgbClr val="C0C0C0"/>
                  </a:outerShdw>
                </a:effectLst>
                <a:latin typeface="Times New Roman" pitchFamily="18" charset="0"/>
              </a:rPr>
              <a:t>）梯形隶属函数</a:t>
            </a: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          梯形曲线可由四个参数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b</a:t>
            </a: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c</a:t>
            </a: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d</a:t>
            </a:r>
            <a:r>
              <a:rPr kumimoji="1" lang="zh-CN" altLang="en-US" sz="2800" b="1" smtClean="0">
                <a:effectLst>
                  <a:outerShdw blurRad="38100" dist="38100" dir="2700000" algn="tl">
                    <a:srgbClr val="C0C0C0"/>
                  </a:outerShdw>
                </a:effectLst>
                <a:latin typeface="Times New Roman" pitchFamily="18" charset="0"/>
              </a:rPr>
              <a:t>确定：</a:t>
            </a:r>
          </a:p>
          <a:p>
            <a:pPr algn="ct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其中参数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和</a:t>
            </a:r>
            <a:r>
              <a:rPr kumimoji="1" lang="en-US" altLang="zh-CN" sz="2800" b="1" smtClean="0">
                <a:effectLst>
                  <a:outerShdw blurRad="38100" dist="38100" dir="2700000" algn="tl">
                    <a:srgbClr val="C0C0C0"/>
                  </a:outerShdw>
                </a:effectLst>
                <a:latin typeface="Times New Roman" pitchFamily="18" charset="0"/>
              </a:rPr>
              <a:t>d</a:t>
            </a:r>
            <a:r>
              <a:rPr kumimoji="1" lang="zh-CN" altLang="en-US" sz="2800" b="1" smtClean="0">
                <a:effectLst>
                  <a:outerShdw blurRad="38100" dist="38100" dir="2700000" algn="tl">
                    <a:srgbClr val="C0C0C0"/>
                  </a:outerShdw>
                </a:effectLst>
                <a:latin typeface="Times New Roman" pitchFamily="18" charset="0"/>
              </a:rPr>
              <a:t>确定梯形的“脚”，而参数</a:t>
            </a:r>
            <a:r>
              <a:rPr kumimoji="1" lang="en-US" altLang="zh-CN" sz="2800" b="1" smtClean="0">
                <a:effectLst>
                  <a:outerShdw blurRad="38100" dist="38100" dir="2700000" algn="tl">
                    <a:srgbClr val="C0C0C0"/>
                  </a:outerShdw>
                </a:effectLst>
                <a:latin typeface="Times New Roman" pitchFamily="18" charset="0"/>
              </a:rPr>
              <a:t>b</a:t>
            </a:r>
            <a:r>
              <a:rPr kumimoji="1" lang="zh-CN" altLang="en-US" sz="2800" b="1" smtClean="0">
                <a:effectLst>
                  <a:outerShdw blurRad="38100" dist="38100" dir="2700000" algn="tl">
                    <a:srgbClr val="C0C0C0"/>
                  </a:outerShdw>
                </a:effectLst>
                <a:latin typeface="Times New Roman" pitchFamily="18" charset="0"/>
              </a:rPr>
              <a:t>和</a:t>
            </a:r>
            <a:r>
              <a:rPr kumimoji="1" lang="en-US" altLang="zh-CN" sz="2800" b="1" smtClean="0">
                <a:effectLst>
                  <a:outerShdw blurRad="38100" dist="38100" dir="2700000" algn="tl">
                    <a:srgbClr val="C0C0C0"/>
                  </a:outerShdw>
                </a:effectLst>
                <a:latin typeface="Times New Roman" pitchFamily="18" charset="0"/>
              </a:rPr>
              <a:t>c</a:t>
            </a:r>
            <a:r>
              <a:rPr kumimoji="1" lang="zh-CN" altLang="en-US" sz="2800" b="1" smtClean="0">
                <a:effectLst>
                  <a:outerShdw blurRad="38100" dist="38100" dir="2700000" algn="tl">
                    <a:srgbClr val="C0C0C0"/>
                  </a:outerShdw>
                </a:effectLst>
                <a:latin typeface="Times New Roman" pitchFamily="18" charset="0"/>
              </a:rPr>
              <a:t>确定梯形的“肩膀”。 </a:t>
            </a:r>
            <a:r>
              <a:rPr kumimoji="1" lang="en-US" altLang="zh-CN" sz="2800" b="1" smtClean="0">
                <a:effectLst>
                  <a:outerShdw blurRad="38100" dist="38100" dir="2700000" algn="tl">
                    <a:srgbClr val="C0C0C0"/>
                  </a:outerShdw>
                </a:effectLst>
                <a:latin typeface="Times New Roman" pitchFamily="18" charset="0"/>
              </a:rPr>
              <a:t>Matlab</a:t>
            </a:r>
            <a:r>
              <a:rPr kumimoji="1" lang="zh-CN" altLang="en-US" sz="2800" b="1" smtClean="0">
                <a:effectLst>
                  <a:outerShdw blurRad="38100" dist="38100" dir="2700000" algn="tl">
                    <a:srgbClr val="C0C0C0"/>
                  </a:outerShdw>
                </a:effectLst>
                <a:latin typeface="Times New Roman" pitchFamily="18" charset="0"/>
              </a:rPr>
              <a:t>表示为：</a:t>
            </a:r>
          </a:p>
        </p:txBody>
      </p:sp>
      <p:graphicFrame>
        <p:nvGraphicFramePr>
          <p:cNvPr id="24578" name="Object 3"/>
          <p:cNvGraphicFramePr>
            <a:graphicFrameLocks noChangeAspect="1"/>
          </p:cNvGraphicFramePr>
          <p:nvPr/>
        </p:nvGraphicFramePr>
        <p:xfrm>
          <a:off x="1619250" y="1700213"/>
          <a:ext cx="4876800" cy="2667000"/>
        </p:xfrm>
        <a:graphic>
          <a:graphicData uri="http://schemas.openxmlformats.org/presentationml/2006/ole">
            <mc:AlternateContent xmlns:mc="http://schemas.openxmlformats.org/markup-compatibility/2006">
              <mc:Choice xmlns:v="urn:schemas-microsoft-com:vml" Requires="v">
                <p:oleObj spid="_x0000_s24585" name="公式" r:id="rId3" imgW="1943100" imgH="1282700" progId="Equation.3">
                  <p:embed/>
                </p:oleObj>
              </mc:Choice>
              <mc:Fallback>
                <p:oleObj name="公式" r:id="rId3" imgW="1943100" imgH="1282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487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4"/>
          <p:cNvGraphicFramePr>
            <a:graphicFrameLocks noChangeAspect="1"/>
          </p:cNvGraphicFramePr>
          <p:nvPr/>
        </p:nvGraphicFramePr>
        <p:xfrm>
          <a:off x="2506663" y="5805488"/>
          <a:ext cx="3505200" cy="650875"/>
        </p:xfrm>
        <a:graphic>
          <a:graphicData uri="http://schemas.openxmlformats.org/presentationml/2006/ole">
            <mc:AlternateContent xmlns:mc="http://schemas.openxmlformats.org/markup-compatibility/2006">
              <mc:Choice xmlns:v="urn:schemas-microsoft-com:vml" Requires="v">
                <p:oleObj spid="_x0000_s24586" name="公式" r:id="rId5" imgW="1028700" imgH="190500" progId="Equation.3">
                  <p:embed/>
                </p:oleObj>
              </mc:Choice>
              <mc:Fallback>
                <p:oleObj name="公式" r:id="rId5" imgW="10287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663" y="5805488"/>
                        <a:ext cx="35052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468313" y="476250"/>
            <a:ext cx="7467600" cy="5478463"/>
          </a:xfrm>
          <a:prstGeom prst="rect">
            <a:avLst/>
          </a:prstGeom>
          <a:noFill/>
          <a:ln>
            <a:noFill/>
          </a:ln>
          <a:effectLst/>
          <a:extLst/>
        </p:spPr>
        <p:txBody>
          <a:bodyPr>
            <a:spAutoFit/>
          </a:bodyPr>
          <a:lstStyle>
            <a:lvl1pPr>
              <a:defRPr>
                <a:solidFill>
                  <a:schemeClr val="tx1"/>
                </a:solidFill>
                <a:latin typeface="Arial" charset="0"/>
                <a:ea typeface="宋体" pitchFamily="2" charset="-122"/>
              </a:defRPr>
            </a:lvl1pPr>
            <a:lvl2pPr marL="190500">
              <a:defRPr>
                <a:solidFill>
                  <a:schemeClr val="tx1"/>
                </a:solidFill>
                <a:latin typeface="Arial" charset="0"/>
                <a:ea typeface="宋体" pitchFamily="2" charset="-122"/>
              </a:defRPr>
            </a:lvl2pPr>
            <a:lvl3pPr marL="381000">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lvl="2" algn="just">
              <a:lnSpc>
                <a:spcPct val="140000"/>
              </a:lnSpc>
              <a:defRPr/>
            </a:pPr>
            <a:r>
              <a:rPr kumimoji="1" lang="en-US" altLang="zh-CN" sz="2800" b="1" smtClean="0">
                <a:effectLst>
                  <a:outerShdw blurRad="38100" dist="38100" dir="2700000" algn="tl">
                    <a:srgbClr val="C0C0C0"/>
                  </a:outerShdw>
                </a:effectLst>
                <a:latin typeface="Times New Roman" pitchFamily="18" charset="0"/>
              </a:rPr>
              <a:t>(5)</a:t>
            </a:r>
            <a:r>
              <a:rPr kumimoji="1" lang="zh-CN" altLang="en-US" sz="2800" b="1" smtClean="0">
                <a:effectLst>
                  <a:outerShdw blurRad="38100" dist="38100" dir="2700000" algn="tl">
                    <a:srgbClr val="C0C0C0"/>
                  </a:outerShdw>
                </a:effectLst>
                <a:latin typeface="Times New Roman" pitchFamily="18" charset="0"/>
              </a:rPr>
              <a:t>三角形隶属函数</a:t>
            </a: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          三角形曲线的形状由三个参数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b</a:t>
            </a:r>
            <a:r>
              <a:rPr kumimoji="1" lang="zh-CN" altLang="en-US" sz="2800" b="1" smtClean="0">
                <a:effectLst>
                  <a:outerShdw blurRad="38100" dist="38100" dir="2700000" algn="tl">
                    <a:srgbClr val="C0C0C0"/>
                  </a:outerShdw>
                </a:effectLst>
                <a:latin typeface="Times New Roman" pitchFamily="18" charset="0"/>
              </a:rPr>
              <a:t>，</a:t>
            </a:r>
            <a:r>
              <a:rPr kumimoji="1" lang="en-US" altLang="zh-CN" sz="2800" b="1" smtClean="0">
                <a:effectLst>
                  <a:outerShdw blurRad="38100" dist="38100" dir="2700000" algn="tl">
                    <a:srgbClr val="C0C0C0"/>
                  </a:outerShdw>
                </a:effectLst>
                <a:latin typeface="Times New Roman" pitchFamily="18" charset="0"/>
              </a:rPr>
              <a:t>c</a:t>
            </a:r>
            <a:r>
              <a:rPr kumimoji="1" lang="zh-CN" altLang="en-US" sz="2800" b="1" smtClean="0">
                <a:effectLst>
                  <a:outerShdw blurRad="38100" dist="38100" dir="2700000" algn="tl">
                    <a:srgbClr val="C0C0C0"/>
                  </a:outerShdw>
                </a:effectLst>
                <a:latin typeface="Times New Roman" pitchFamily="18" charset="0"/>
              </a:rPr>
              <a:t>确定：</a:t>
            </a:r>
          </a:p>
          <a:p>
            <a:pPr algn="just">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just">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ctr">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just">
              <a:lnSpc>
                <a:spcPct val="140000"/>
              </a:lnSpc>
              <a:defRPr/>
            </a:pPr>
            <a:endParaRPr kumimoji="1" lang="zh-CN" altLang="en-US" sz="2800" b="1" smtClean="0">
              <a:effectLst>
                <a:outerShdw blurRad="38100" dist="38100" dir="2700000" algn="tl">
                  <a:srgbClr val="C0C0C0"/>
                </a:outerShdw>
              </a:effectLst>
              <a:latin typeface="Times New Roman" pitchFamily="18" charset="0"/>
            </a:endParaRPr>
          </a:p>
          <a:p>
            <a:pPr algn="just">
              <a:lnSpc>
                <a:spcPct val="140000"/>
              </a:lnSpc>
              <a:defRPr/>
            </a:pPr>
            <a:r>
              <a:rPr kumimoji="1" lang="zh-CN" altLang="en-US" sz="2800" b="1" smtClean="0">
                <a:effectLst>
                  <a:outerShdw blurRad="38100" dist="38100" dir="2700000" algn="tl">
                    <a:srgbClr val="C0C0C0"/>
                  </a:outerShdw>
                </a:effectLst>
                <a:latin typeface="Times New Roman" pitchFamily="18" charset="0"/>
              </a:rPr>
              <a:t>其中参数</a:t>
            </a:r>
            <a:r>
              <a:rPr kumimoji="1" lang="en-US" altLang="zh-CN" sz="2800" b="1" smtClean="0">
                <a:effectLst>
                  <a:outerShdw blurRad="38100" dist="38100" dir="2700000" algn="tl">
                    <a:srgbClr val="C0C0C0"/>
                  </a:outerShdw>
                </a:effectLst>
                <a:latin typeface="Times New Roman" pitchFamily="18" charset="0"/>
              </a:rPr>
              <a:t>a</a:t>
            </a:r>
            <a:r>
              <a:rPr kumimoji="1" lang="zh-CN" altLang="en-US" sz="2800" b="1" smtClean="0">
                <a:effectLst>
                  <a:outerShdw blurRad="38100" dist="38100" dir="2700000" algn="tl">
                    <a:srgbClr val="C0C0C0"/>
                  </a:outerShdw>
                </a:effectLst>
                <a:latin typeface="Times New Roman" pitchFamily="18" charset="0"/>
              </a:rPr>
              <a:t>和</a:t>
            </a:r>
            <a:r>
              <a:rPr kumimoji="1" lang="en-US" altLang="zh-CN" sz="2800" b="1" smtClean="0">
                <a:effectLst>
                  <a:outerShdw blurRad="38100" dist="38100" dir="2700000" algn="tl">
                    <a:srgbClr val="C0C0C0"/>
                  </a:outerShdw>
                </a:effectLst>
                <a:latin typeface="Times New Roman" pitchFamily="18" charset="0"/>
              </a:rPr>
              <a:t>c</a:t>
            </a:r>
            <a:r>
              <a:rPr kumimoji="1" lang="zh-CN" altLang="en-US" sz="2800" b="1" smtClean="0">
                <a:effectLst>
                  <a:outerShdw blurRad="38100" dist="38100" dir="2700000" algn="tl">
                    <a:srgbClr val="C0C0C0"/>
                  </a:outerShdw>
                </a:effectLst>
                <a:latin typeface="Times New Roman" pitchFamily="18" charset="0"/>
              </a:rPr>
              <a:t>确定三角形的“脚”，而参数</a:t>
            </a:r>
            <a:r>
              <a:rPr kumimoji="1" lang="en-US" altLang="zh-CN" sz="2800" b="1" smtClean="0">
                <a:effectLst>
                  <a:outerShdw blurRad="38100" dist="38100" dir="2700000" algn="tl">
                    <a:srgbClr val="C0C0C0"/>
                  </a:outerShdw>
                </a:effectLst>
                <a:latin typeface="Times New Roman" pitchFamily="18" charset="0"/>
              </a:rPr>
              <a:t>b</a:t>
            </a:r>
            <a:r>
              <a:rPr kumimoji="1" lang="zh-CN" altLang="en-US" sz="2800" b="1" smtClean="0">
                <a:effectLst>
                  <a:outerShdw blurRad="38100" dist="38100" dir="2700000" algn="tl">
                    <a:srgbClr val="C0C0C0"/>
                  </a:outerShdw>
                </a:effectLst>
                <a:latin typeface="Times New Roman" pitchFamily="18" charset="0"/>
              </a:rPr>
              <a:t>确定三角形的“峰”。 </a:t>
            </a:r>
            <a:r>
              <a:rPr kumimoji="1" lang="en-US" altLang="zh-CN" sz="2800" b="1" smtClean="0">
                <a:effectLst>
                  <a:outerShdw blurRad="38100" dist="38100" dir="2700000" algn="tl">
                    <a:srgbClr val="C0C0C0"/>
                  </a:outerShdw>
                </a:effectLst>
                <a:latin typeface="Times New Roman" pitchFamily="18" charset="0"/>
              </a:rPr>
              <a:t>Matlab</a:t>
            </a:r>
            <a:r>
              <a:rPr kumimoji="1" lang="zh-CN" altLang="en-US" sz="2800" b="1" smtClean="0">
                <a:effectLst>
                  <a:outerShdw blurRad="38100" dist="38100" dir="2700000" algn="tl">
                    <a:srgbClr val="C0C0C0"/>
                  </a:outerShdw>
                </a:effectLst>
                <a:latin typeface="Times New Roman" pitchFamily="18" charset="0"/>
              </a:rPr>
              <a:t>表示为</a:t>
            </a:r>
          </a:p>
        </p:txBody>
      </p:sp>
      <p:graphicFrame>
        <p:nvGraphicFramePr>
          <p:cNvPr id="25602" name="Object 3"/>
          <p:cNvGraphicFramePr>
            <a:graphicFrameLocks noChangeAspect="1"/>
          </p:cNvGraphicFramePr>
          <p:nvPr/>
        </p:nvGraphicFramePr>
        <p:xfrm>
          <a:off x="1619250" y="1916113"/>
          <a:ext cx="5334000" cy="2333625"/>
        </p:xfrm>
        <a:graphic>
          <a:graphicData uri="http://schemas.openxmlformats.org/presentationml/2006/ole">
            <mc:AlternateContent xmlns:mc="http://schemas.openxmlformats.org/markup-compatibility/2006">
              <mc:Choice xmlns:v="urn:schemas-microsoft-com:vml" Requires="v">
                <p:oleObj spid="_x0000_s25609" name="公式" r:id="rId3" imgW="1803400" imgH="1104900" progId="Equation.3">
                  <p:embed/>
                </p:oleObj>
              </mc:Choice>
              <mc:Fallback>
                <p:oleObj name="公式" r:id="rId3" imgW="1803400" imgH="1104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16113"/>
                        <a:ext cx="53340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4"/>
          <p:cNvGraphicFramePr>
            <a:graphicFrameLocks noChangeAspect="1"/>
          </p:cNvGraphicFramePr>
          <p:nvPr/>
        </p:nvGraphicFramePr>
        <p:xfrm>
          <a:off x="2627313" y="6021388"/>
          <a:ext cx="2819400" cy="584200"/>
        </p:xfrm>
        <a:graphic>
          <a:graphicData uri="http://schemas.openxmlformats.org/presentationml/2006/ole">
            <mc:AlternateContent xmlns:mc="http://schemas.openxmlformats.org/markup-compatibility/2006">
              <mc:Choice xmlns:v="urn:schemas-microsoft-com:vml" Requires="v">
                <p:oleObj spid="_x0000_s25610" name="公式" r:id="rId5" imgW="838200" imgH="190500" progId="Equation.3">
                  <p:embed/>
                </p:oleObj>
              </mc:Choice>
              <mc:Fallback>
                <p:oleObj name="公式" r:id="rId5" imgW="8382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6021388"/>
                        <a:ext cx="2819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23850" y="228600"/>
            <a:ext cx="7924800" cy="5219700"/>
          </a:xfrm>
          <a:prstGeom prst="rect">
            <a:avLst/>
          </a:prstGeom>
          <a:noFill/>
          <a:ln>
            <a:noFill/>
          </a:ln>
          <a:effectLst/>
          <a:extLst/>
        </p:spPr>
        <p:txBody>
          <a:bodyPr>
            <a:spAutoFit/>
          </a:bodyPr>
          <a:lstStyle/>
          <a:p>
            <a:pPr algn="just">
              <a:lnSpc>
                <a:spcPct val="12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6</a:t>
            </a: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Z</a:t>
            </a:r>
            <a:r>
              <a:rPr kumimoji="1" lang="zh-CN" altLang="en-US" sz="2800" b="1">
                <a:effectLst>
                  <a:outerShdw blurRad="38100" dist="38100" dir="2700000" algn="tl">
                    <a:srgbClr val="C0C0C0"/>
                  </a:outerShdw>
                </a:effectLst>
                <a:latin typeface="Times New Roman" pitchFamily="18" charset="0"/>
              </a:rPr>
              <a:t>形隶属函数</a:t>
            </a:r>
          </a:p>
          <a:p>
            <a:pPr algn="just">
              <a:lnSpc>
                <a:spcPct val="120000"/>
              </a:lnSpc>
              <a:defRPr/>
            </a:pPr>
            <a:r>
              <a:rPr kumimoji="1" lang="zh-CN" altLang="en-US" sz="2800" b="1">
                <a:effectLst>
                  <a:outerShdw blurRad="38100" dist="38100" dir="2700000" algn="tl">
                    <a:srgbClr val="C0C0C0"/>
                  </a:outerShdw>
                </a:effectLst>
                <a:latin typeface="Times New Roman" pitchFamily="18" charset="0"/>
              </a:rPr>
              <a:t>     这是基于样条函数的曲线，因其呈现</a:t>
            </a:r>
            <a:r>
              <a:rPr kumimoji="1" lang="en-US" altLang="zh-CN" sz="2800" b="1">
                <a:effectLst>
                  <a:outerShdw blurRad="38100" dist="38100" dir="2700000" algn="tl">
                    <a:srgbClr val="C0C0C0"/>
                  </a:outerShdw>
                </a:effectLst>
                <a:latin typeface="Times New Roman" pitchFamily="18" charset="0"/>
              </a:rPr>
              <a:t>Z</a:t>
            </a:r>
            <a:r>
              <a:rPr kumimoji="1" lang="zh-CN" altLang="en-US" sz="2800" b="1">
                <a:effectLst>
                  <a:outerShdw blurRad="38100" dist="38100" dir="2700000" algn="tl">
                    <a:srgbClr val="C0C0C0"/>
                  </a:outerShdw>
                </a:effectLst>
                <a:latin typeface="Times New Roman" pitchFamily="18" charset="0"/>
              </a:rPr>
              <a:t>形状而得名。参数</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确定了曲线的形状。</a:t>
            </a:r>
            <a:r>
              <a:rPr kumimoji="1" lang="en-US" altLang="zh-CN" sz="2800" b="1">
                <a:effectLst>
                  <a:outerShdw blurRad="38100" dist="38100" dir="2700000" algn="tl">
                    <a:srgbClr val="C0C0C0"/>
                  </a:outerShdw>
                </a:effectLst>
                <a:latin typeface="Times New Roman" pitchFamily="18" charset="0"/>
              </a:rPr>
              <a:t>Matlab</a:t>
            </a:r>
            <a:r>
              <a:rPr kumimoji="1" lang="zh-CN" altLang="en-US" sz="2800" b="1">
                <a:effectLst>
                  <a:outerShdw blurRad="38100" dist="38100" dir="2700000" algn="tl">
                    <a:srgbClr val="C0C0C0"/>
                  </a:outerShdw>
                </a:effectLst>
                <a:latin typeface="Times New Roman" pitchFamily="18" charset="0"/>
              </a:rPr>
              <a:t>表示为</a:t>
            </a:r>
          </a:p>
          <a:p>
            <a:pPr algn="just">
              <a:lnSpc>
                <a:spcPct val="120000"/>
              </a:lnSpc>
              <a:defRPr/>
            </a:pPr>
            <a:endParaRPr kumimoji="1" lang="zh-CN" altLang="en-US" sz="2800" b="1">
              <a:effectLst>
                <a:outerShdw blurRad="38100" dist="38100" dir="2700000" algn="tl">
                  <a:srgbClr val="C0C0C0"/>
                </a:outerShdw>
              </a:effectLst>
              <a:latin typeface="Times New Roman" pitchFamily="18" charset="0"/>
            </a:endParaRPr>
          </a:p>
          <a:p>
            <a:pPr algn="just">
              <a:lnSpc>
                <a:spcPct val="120000"/>
              </a:lnSpc>
              <a:defRPr/>
            </a:pPr>
            <a:r>
              <a:rPr kumimoji="1" lang="zh-CN" altLang="en-US" sz="2800" b="1">
                <a:effectLst>
                  <a:outerShdw blurRad="38100" dist="38100" dir="2700000" algn="tl">
                    <a:srgbClr val="C0C0C0"/>
                  </a:outerShdw>
                </a:effectLst>
                <a:latin typeface="Times New Roman" pitchFamily="18" charset="0"/>
              </a:rPr>
              <a:t>      有关隶属函数的</a:t>
            </a:r>
            <a:r>
              <a:rPr kumimoji="1" lang="en-US" altLang="zh-CN" sz="2800" b="1">
                <a:effectLst>
                  <a:outerShdw blurRad="38100" dist="38100" dir="2700000" algn="tl">
                    <a:srgbClr val="C0C0C0"/>
                  </a:outerShdw>
                </a:effectLst>
                <a:latin typeface="Times New Roman" pitchFamily="18" charset="0"/>
              </a:rPr>
              <a:t>MATLAB</a:t>
            </a:r>
            <a:r>
              <a:rPr kumimoji="1" lang="zh-CN" altLang="en-US" sz="2800" b="1">
                <a:effectLst>
                  <a:outerShdw blurRad="38100" dist="38100" dir="2700000" algn="tl">
                    <a:srgbClr val="C0C0C0"/>
                  </a:outerShdw>
                </a:effectLst>
                <a:latin typeface="Times New Roman" pitchFamily="18" charset="0"/>
              </a:rPr>
              <a:t>设计，见著作：</a:t>
            </a:r>
          </a:p>
          <a:p>
            <a:pPr algn="just">
              <a:lnSpc>
                <a:spcPct val="120000"/>
              </a:lnSpc>
              <a:defRPr/>
            </a:pPr>
            <a:endParaRPr kumimoji="1" lang="zh-CN" altLang="en-US" sz="2800" i="1">
              <a:effectLst>
                <a:outerShdw blurRad="38100" dist="38100" dir="2700000" algn="tl">
                  <a:srgbClr val="C0C0C0"/>
                </a:outerShdw>
              </a:effectLst>
              <a:latin typeface="Times New Roman" pitchFamily="18" charset="0"/>
            </a:endParaRPr>
          </a:p>
          <a:p>
            <a:pPr algn="just">
              <a:lnSpc>
                <a:spcPct val="120000"/>
              </a:lnSpc>
              <a:defRPr/>
            </a:pPr>
            <a:r>
              <a:rPr kumimoji="1" lang="zh-CN" altLang="en-US" sz="2800" i="1">
                <a:effectLst>
                  <a:outerShdw blurRad="38100" dist="38100" dir="2700000" algn="tl">
                    <a:srgbClr val="C0C0C0"/>
                  </a:outerShdw>
                </a:effectLst>
                <a:latin typeface="Times New Roman" pitchFamily="18" charset="0"/>
              </a:rPr>
              <a:t>楼顺天，胡昌华，张伟，基于</a:t>
            </a:r>
            <a:r>
              <a:rPr kumimoji="1" lang="en-US" altLang="zh-CN" sz="2800" i="1">
                <a:effectLst>
                  <a:outerShdw blurRad="38100" dist="38100" dir="2700000" algn="tl">
                    <a:srgbClr val="C0C0C0"/>
                  </a:outerShdw>
                </a:effectLst>
                <a:latin typeface="Times New Roman" pitchFamily="18" charset="0"/>
              </a:rPr>
              <a:t>MATLAB</a:t>
            </a:r>
            <a:r>
              <a:rPr kumimoji="1" lang="zh-CN" altLang="en-US" sz="2800" i="1">
                <a:effectLst>
                  <a:outerShdw blurRad="38100" dist="38100" dir="2700000" algn="tl">
                    <a:srgbClr val="C0C0C0"/>
                  </a:outerShdw>
                </a:effectLst>
                <a:latin typeface="Times New Roman" pitchFamily="18" charset="0"/>
              </a:rPr>
              <a:t>的系统分析与设计</a:t>
            </a:r>
            <a:r>
              <a:rPr kumimoji="1" lang="en-US" altLang="zh-CN" sz="2800" i="1">
                <a:effectLst>
                  <a:outerShdw blurRad="38100" dist="38100" dir="2700000" algn="tl">
                    <a:srgbClr val="C0C0C0"/>
                  </a:outerShdw>
                </a:effectLst>
                <a:latin typeface="Times New Roman" pitchFamily="18" charset="0"/>
              </a:rPr>
              <a:t>-</a:t>
            </a:r>
            <a:r>
              <a:rPr kumimoji="1" lang="zh-CN" altLang="en-US" sz="2800" i="1">
                <a:effectLst>
                  <a:outerShdw blurRad="38100" dist="38100" dir="2700000" algn="tl">
                    <a:srgbClr val="C0C0C0"/>
                  </a:outerShdw>
                </a:effectLst>
                <a:latin typeface="Times New Roman" pitchFamily="18" charset="0"/>
              </a:rPr>
              <a:t>模糊系统，西安：西安电子科技大学出版社，</a:t>
            </a:r>
            <a:r>
              <a:rPr kumimoji="1" lang="en-US" altLang="zh-CN" sz="2800" i="1">
                <a:effectLst>
                  <a:outerShdw blurRad="38100" dist="38100" dir="2700000" algn="tl">
                    <a:srgbClr val="C0C0C0"/>
                  </a:outerShdw>
                </a:effectLst>
                <a:latin typeface="Times New Roman" pitchFamily="18" charset="0"/>
              </a:rPr>
              <a:t>2001</a:t>
            </a:r>
          </a:p>
        </p:txBody>
      </p:sp>
      <p:graphicFrame>
        <p:nvGraphicFramePr>
          <p:cNvPr id="26626" name="Object 3"/>
          <p:cNvGraphicFramePr>
            <a:graphicFrameLocks noChangeAspect="1"/>
          </p:cNvGraphicFramePr>
          <p:nvPr/>
        </p:nvGraphicFramePr>
        <p:xfrm>
          <a:off x="2484438" y="2133600"/>
          <a:ext cx="2095500" cy="581025"/>
        </p:xfrm>
        <a:graphic>
          <a:graphicData uri="http://schemas.openxmlformats.org/presentationml/2006/ole">
            <mc:AlternateContent xmlns:mc="http://schemas.openxmlformats.org/markup-compatibility/2006">
              <mc:Choice xmlns:v="urn:schemas-microsoft-com:vml" Requires="v">
                <p:oleObj spid="_x0000_s26630" name="公式" r:id="rId3" imgW="685800" imgH="190500" progId="Equation.3">
                  <p:embed/>
                </p:oleObj>
              </mc:Choice>
              <mc:Fallback>
                <p:oleObj name="公式" r:id="rId3" imgW="6858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133600"/>
                        <a:ext cx="20955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209800" y="685800"/>
            <a:ext cx="5867400" cy="579438"/>
          </a:xfrm>
          <a:prstGeom prst="rect">
            <a:avLst/>
          </a:prstGeom>
          <a:noFill/>
          <a:ln>
            <a:noFill/>
          </a:ln>
          <a:effectLst/>
          <a:extLst/>
        </p:spPr>
        <p:txBody>
          <a:bodyPr>
            <a:spAutoFit/>
          </a:bodyPr>
          <a:lstStyle/>
          <a:p>
            <a:pPr algn="ctr">
              <a:spcBef>
                <a:spcPct val="50000"/>
              </a:spcBef>
              <a:defRPr/>
            </a:pPr>
            <a:endParaRPr kumimoji="1" lang="zh-CN" altLang="zh-CN" sz="3200">
              <a:effectLst>
                <a:outerShdw blurRad="38100" dist="38100" dir="2700000" algn="tl">
                  <a:srgbClr val="C0C0C0"/>
                </a:outerShdw>
              </a:effectLst>
              <a:latin typeface="Times New Roman" pitchFamily="18" charset="0"/>
            </a:endParaRPr>
          </a:p>
        </p:txBody>
      </p:sp>
      <p:sp>
        <p:nvSpPr>
          <p:cNvPr id="115715" name="Text Box 3"/>
          <p:cNvSpPr txBox="1">
            <a:spLocks noChangeArrowheads="1"/>
          </p:cNvSpPr>
          <p:nvPr/>
        </p:nvSpPr>
        <p:spPr bwMode="auto">
          <a:xfrm>
            <a:off x="539750" y="620713"/>
            <a:ext cx="7848600" cy="3683000"/>
          </a:xfrm>
          <a:prstGeom prst="rect">
            <a:avLst/>
          </a:prstGeom>
          <a:noFill/>
          <a:ln>
            <a:noFill/>
          </a:ln>
          <a:effectLst/>
          <a:extLst/>
        </p:spPr>
        <p:txBody>
          <a:bodyPr>
            <a:spAutoFit/>
          </a:bodyPr>
          <a:lstStyle/>
          <a:p>
            <a:pPr algn="just">
              <a:lnSpc>
                <a:spcPct val="140000"/>
              </a:lnSpc>
              <a:defRPr/>
            </a:pPr>
            <a:r>
              <a:rPr kumimoji="1" lang="zh-CN" altLang="en-US" sz="2800" b="1" dirty="0" smtClean="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.5  </a:t>
            </a:r>
            <a:r>
              <a:rPr kumimoji="1" lang="zh-CN" altLang="en-US" sz="2800" b="1" dirty="0">
                <a:effectLst>
                  <a:outerShdw blurRad="38100" dist="38100" dir="2700000" algn="tl">
                    <a:srgbClr val="C0C0C0"/>
                  </a:outerShdw>
                </a:effectLst>
                <a:latin typeface="Times New Roman" pitchFamily="18" charset="0"/>
              </a:rPr>
              <a:t>隶属函数的设计：针对上述描述的</a:t>
            </a:r>
            <a:r>
              <a:rPr kumimoji="1" lang="en-US" altLang="zh-CN" sz="2800" b="1" dirty="0">
                <a:effectLst>
                  <a:outerShdw blurRad="38100" dist="38100" dir="2700000" algn="tl">
                    <a:srgbClr val="C0C0C0"/>
                  </a:outerShdw>
                </a:effectLst>
                <a:latin typeface="Times New Roman" pitchFamily="18" charset="0"/>
              </a:rPr>
              <a:t>6</a:t>
            </a:r>
            <a:r>
              <a:rPr kumimoji="1" lang="zh-CN" altLang="en-US" sz="2800" b="1" dirty="0">
                <a:effectLst>
                  <a:outerShdw blurRad="38100" dist="38100" dir="2700000" algn="tl">
                    <a:srgbClr val="C0C0C0"/>
                  </a:outerShdw>
                </a:effectLst>
                <a:latin typeface="Times New Roman" pitchFamily="18" charset="0"/>
              </a:rPr>
              <a:t>种隶属函数进行设计。</a:t>
            </a:r>
            <a:r>
              <a:rPr kumimoji="1" lang="en-US" altLang="zh-CN" sz="2800" b="1" dirty="0">
                <a:effectLst>
                  <a:outerShdw blurRad="38100" dist="38100" dir="2700000" algn="tl">
                    <a:srgbClr val="C0C0C0"/>
                  </a:outerShdw>
                </a:effectLst>
                <a:latin typeface="Times New Roman" pitchFamily="18" charset="0"/>
              </a:rPr>
              <a:t>M</a:t>
            </a:r>
            <a:r>
              <a:rPr kumimoji="1" lang="zh-CN" altLang="en-US" sz="2800" b="1" dirty="0">
                <a:effectLst>
                  <a:outerShdw blurRad="38100" dist="38100" dir="2700000" algn="tl">
                    <a:srgbClr val="C0C0C0"/>
                  </a:outerShdw>
                </a:effectLst>
                <a:latin typeface="Times New Roman" pitchFamily="18" charset="0"/>
              </a:rPr>
              <a:t>为隶属函数的类型，其中</a:t>
            </a:r>
            <a:r>
              <a:rPr kumimoji="1" lang="en-US" altLang="zh-CN" sz="2800" b="1" dirty="0">
                <a:effectLst>
                  <a:outerShdw blurRad="38100" dist="38100" dir="2700000" algn="tl">
                    <a:srgbClr val="C0C0C0"/>
                  </a:outerShdw>
                </a:effectLst>
                <a:latin typeface="Times New Roman" pitchFamily="18" charset="0"/>
              </a:rPr>
              <a:t>M=1</a:t>
            </a:r>
            <a:r>
              <a:rPr kumimoji="1" lang="zh-CN" altLang="en-US" sz="2800" b="1" dirty="0">
                <a:effectLst>
                  <a:outerShdw blurRad="38100" dist="38100" dir="2700000" algn="tl">
                    <a:srgbClr val="C0C0C0"/>
                  </a:outerShdw>
                </a:effectLst>
                <a:latin typeface="Times New Roman" pitchFamily="18" charset="0"/>
              </a:rPr>
              <a:t>为高斯型隶属函数，</a:t>
            </a:r>
            <a:r>
              <a:rPr kumimoji="1" lang="en-US" altLang="zh-CN" sz="2800" b="1" dirty="0">
                <a:effectLst>
                  <a:outerShdw blurRad="38100" dist="38100" dir="2700000" algn="tl">
                    <a:srgbClr val="C0C0C0"/>
                  </a:outerShdw>
                </a:effectLst>
                <a:latin typeface="Times New Roman" pitchFamily="18" charset="0"/>
              </a:rPr>
              <a:t>M=2</a:t>
            </a:r>
            <a:r>
              <a:rPr kumimoji="1" lang="zh-CN" altLang="en-US" sz="2800" b="1" dirty="0">
                <a:effectLst>
                  <a:outerShdw blurRad="38100" dist="38100" dir="2700000" algn="tl">
                    <a:srgbClr val="C0C0C0"/>
                  </a:outerShdw>
                </a:effectLst>
                <a:latin typeface="Times New Roman" pitchFamily="18" charset="0"/>
              </a:rPr>
              <a:t>为广义钟形隶属函数，</a:t>
            </a:r>
            <a:r>
              <a:rPr kumimoji="1" lang="en-US" altLang="zh-CN" sz="2800" b="1" dirty="0">
                <a:effectLst>
                  <a:outerShdw blurRad="38100" dist="38100" dir="2700000" algn="tl">
                    <a:srgbClr val="C0C0C0"/>
                  </a:outerShdw>
                </a:effectLst>
                <a:latin typeface="Times New Roman" pitchFamily="18" charset="0"/>
              </a:rPr>
              <a:t>M=3</a:t>
            </a:r>
            <a:r>
              <a:rPr kumimoji="1" lang="zh-CN" altLang="en-US" sz="2800" b="1" dirty="0">
                <a:effectLst>
                  <a:outerShdw blurRad="38100" dist="38100" dir="2700000" algn="tl">
                    <a:srgbClr val="C0C0C0"/>
                  </a:outerShdw>
                </a:effectLst>
                <a:latin typeface="Times New Roman" pitchFamily="18" charset="0"/>
              </a:rPr>
              <a:t>为</a:t>
            </a:r>
            <a:r>
              <a:rPr kumimoji="1" lang="en-US" altLang="zh-CN" sz="2800" b="1" dirty="0">
                <a:effectLst>
                  <a:outerShdw blurRad="38100" dist="38100" dir="2700000" algn="tl">
                    <a:srgbClr val="C0C0C0"/>
                  </a:outerShdw>
                </a:effectLst>
                <a:latin typeface="Times New Roman" pitchFamily="18" charset="0"/>
              </a:rPr>
              <a:t>S</a:t>
            </a:r>
            <a:r>
              <a:rPr kumimoji="1" lang="zh-CN" altLang="en-US" sz="2800" b="1" dirty="0">
                <a:effectLst>
                  <a:outerShdw blurRad="38100" dist="38100" dir="2700000" algn="tl">
                    <a:srgbClr val="C0C0C0"/>
                  </a:outerShdw>
                </a:effectLst>
                <a:latin typeface="Times New Roman" pitchFamily="18" charset="0"/>
              </a:rPr>
              <a:t>形隶属函数，</a:t>
            </a:r>
            <a:r>
              <a:rPr kumimoji="1" lang="en-US" altLang="zh-CN" sz="2800" b="1" dirty="0">
                <a:effectLst>
                  <a:outerShdw blurRad="38100" dist="38100" dir="2700000" algn="tl">
                    <a:srgbClr val="C0C0C0"/>
                  </a:outerShdw>
                </a:effectLst>
                <a:latin typeface="Times New Roman" pitchFamily="18" charset="0"/>
              </a:rPr>
              <a:t>M=4</a:t>
            </a:r>
            <a:r>
              <a:rPr kumimoji="1" lang="zh-CN" altLang="en-US" sz="2800" b="1" dirty="0">
                <a:effectLst>
                  <a:outerShdw blurRad="38100" dist="38100" dir="2700000" algn="tl">
                    <a:srgbClr val="C0C0C0"/>
                  </a:outerShdw>
                </a:effectLst>
                <a:latin typeface="Times New Roman" pitchFamily="18" charset="0"/>
              </a:rPr>
              <a:t>为梯形隶属函数，</a:t>
            </a:r>
            <a:r>
              <a:rPr kumimoji="1" lang="en-US" altLang="zh-CN" sz="2800" b="1" dirty="0">
                <a:effectLst>
                  <a:outerShdw blurRad="38100" dist="38100" dir="2700000" algn="tl">
                    <a:srgbClr val="C0C0C0"/>
                  </a:outerShdw>
                </a:effectLst>
                <a:latin typeface="Times New Roman" pitchFamily="18" charset="0"/>
              </a:rPr>
              <a:t>M=5</a:t>
            </a:r>
            <a:r>
              <a:rPr kumimoji="1" lang="zh-CN" altLang="en-US" sz="2800" b="1" dirty="0">
                <a:effectLst>
                  <a:outerShdw blurRad="38100" dist="38100" dir="2700000" algn="tl">
                    <a:srgbClr val="C0C0C0"/>
                  </a:outerShdw>
                </a:effectLst>
                <a:latin typeface="Times New Roman" pitchFamily="18" charset="0"/>
              </a:rPr>
              <a:t>为三角形隶属函数，</a:t>
            </a:r>
            <a:r>
              <a:rPr kumimoji="1" lang="en-US" altLang="zh-CN" sz="2800" b="1" dirty="0">
                <a:effectLst>
                  <a:outerShdw blurRad="38100" dist="38100" dir="2700000" algn="tl">
                    <a:srgbClr val="C0C0C0"/>
                  </a:outerShdw>
                </a:effectLst>
                <a:latin typeface="Times New Roman" pitchFamily="18" charset="0"/>
              </a:rPr>
              <a:t>M=6</a:t>
            </a:r>
            <a:r>
              <a:rPr kumimoji="1" lang="zh-CN" altLang="en-US" sz="2800" b="1" dirty="0">
                <a:effectLst>
                  <a:outerShdw blurRad="38100" dist="38100" dir="2700000" algn="tl">
                    <a:srgbClr val="C0C0C0"/>
                  </a:outerShdw>
                </a:effectLst>
                <a:latin typeface="Times New Roman" pitchFamily="18" charset="0"/>
              </a:rPr>
              <a:t>为</a:t>
            </a:r>
            <a:r>
              <a:rPr kumimoji="1" lang="en-US" altLang="zh-CN" sz="2800" b="1" dirty="0">
                <a:effectLst>
                  <a:outerShdw blurRad="38100" dist="38100" dir="2700000" algn="tl">
                    <a:srgbClr val="C0C0C0"/>
                  </a:outerShdw>
                </a:effectLst>
                <a:latin typeface="Times New Roman" pitchFamily="18" charset="0"/>
              </a:rPr>
              <a:t>Z</a:t>
            </a:r>
            <a:r>
              <a:rPr kumimoji="1" lang="zh-CN" altLang="en-US" sz="2800" b="1" dirty="0">
                <a:effectLst>
                  <a:outerShdw blurRad="38100" dist="38100" dir="2700000" algn="tl">
                    <a:srgbClr val="C0C0C0"/>
                  </a:outerShdw>
                </a:effectLst>
                <a:latin typeface="Times New Roman" pitchFamily="18" charset="0"/>
              </a:rPr>
              <a:t>形隶属函数。如图所示。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68313" y="620713"/>
            <a:ext cx="8280400" cy="4702175"/>
          </a:xfrm>
          <a:prstGeom prst="rect">
            <a:avLst/>
          </a:prstGeom>
          <a:noFill/>
          <a:ln>
            <a:noFill/>
          </a:ln>
          <a:effectLst/>
          <a:extLst/>
        </p:spPr>
        <p:txBody>
          <a:bodyPr>
            <a:spAutoFit/>
          </a:bodyPr>
          <a:lstStyle/>
          <a:p>
            <a:pPr>
              <a:lnSpc>
                <a:spcPct val="135000"/>
              </a:lnSpc>
              <a:spcBef>
                <a:spcPct val="50000"/>
              </a:spcBef>
              <a:defRPr/>
            </a:pPr>
            <a:r>
              <a:rPr kumimoji="1" lang="en-US" altLang="zh-CN" sz="2800" b="1">
                <a:effectLst>
                  <a:outerShdw blurRad="38100" dist="38100" dir="2700000" algn="tl">
                    <a:srgbClr val="C0C0C0"/>
                  </a:outerShdw>
                </a:effectLst>
                <a:latin typeface="Times New Roman" pitchFamily="18" charset="0"/>
              </a:rPr>
              <a:t>    </a:t>
            </a:r>
            <a:r>
              <a:rPr kumimoji="1" lang="en-US" altLang="zh-CN" sz="2800" b="1">
                <a:solidFill>
                  <a:srgbClr val="000000"/>
                </a:solidFill>
                <a:effectLst>
                  <a:outerShdw blurRad="38100" dist="38100" dir="2700000" algn="tl">
                    <a:srgbClr val="C0C0C0"/>
                  </a:outerShdw>
                </a:effectLst>
                <a:latin typeface="Times New Roman" pitchFamily="18" charset="0"/>
              </a:rPr>
              <a:t>	</a:t>
            </a:r>
            <a:r>
              <a:rPr kumimoji="1" lang="zh-CN" altLang="en-US" sz="2800" b="1">
                <a:solidFill>
                  <a:srgbClr val="000000"/>
                </a:solidFill>
                <a:effectLst>
                  <a:outerShdw blurRad="38100" dist="38100" dir="2700000" algn="tl">
                    <a:srgbClr val="C0C0C0"/>
                  </a:outerShdw>
                </a:effectLst>
                <a:latin typeface="宋体" pitchFamily="2" charset="-122"/>
              </a:rPr>
              <a:t>模糊控制理论具有一些明显的特点：</a:t>
            </a:r>
            <a:endParaRPr kumimoji="1" lang="zh-CN" altLang="en-US" sz="2800" b="1">
              <a:solidFill>
                <a:srgbClr val="000000"/>
              </a:solidFill>
              <a:effectLst>
                <a:outerShdw blurRad="38100" dist="38100" dir="2700000" algn="tl">
                  <a:srgbClr val="C0C0C0"/>
                </a:outerShdw>
              </a:effectLst>
              <a:latin typeface="Times New Roman" pitchFamily="18" charset="0"/>
            </a:endParaRPr>
          </a:p>
          <a:p>
            <a:pPr>
              <a:lnSpc>
                <a:spcPct val="135000"/>
              </a:lnSpc>
              <a:defRPr/>
            </a:pPr>
            <a:r>
              <a:rPr kumimoji="1" lang="zh-CN" altLang="en-US" sz="2800" b="1">
                <a:solidFill>
                  <a:srgbClr val="000000"/>
                </a:solidFill>
                <a:effectLst>
                  <a:outerShdw blurRad="38100" dist="38100" dir="2700000" algn="tl">
                    <a:srgbClr val="C0C0C0"/>
                  </a:outerShdw>
                </a:effectLst>
                <a:latin typeface="宋体" pitchFamily="2" charset="-122"/>
              </a:rPr>
              <a:t>（</a:t>
            </a:r>
            <a:r>
              <a:rPr kumimoji="1" lang="en-US" altLang="zh-CN" sz="2800" b="1">
                <a:solidFill>
                  <a:srgbClr val="000000"/>
                </a:solidFill>
                <a:effectLst>
                  <a:outerShdw blurRad="38100" dist="38100" dir="2700000" algn="tl">
                    <a:srgbClr val="C0C0C0"/>
                  </a:outerShdw>
                </a:effectLst>
                <a:latin typeface="宋体" pitchFamily="2" charset="-122"/>
              </a:rPr>
              <a:t>1</a:t>
            </a:r>
            <a:r>
              <a:rPr kumimoji="1" lang="zh-CN" altLang="en-US" sz="2800" b="1">
                <a:solidFill>
                  <a:srgbClr val="000000"/>
                </a:solidFill>
                <a:effectLst>
                  <a:outerShdw blurRad="38100" dist="38100" dir="2700000" algn="tl">
                    <a:srgbClr val="C0C0C0"/>
                  </a:outerShdw>
                </a:effectLst>
                <a:latin typeface="宋体" pitchFamily="2" charset="-122"/>
              </a:rPr>
              <a:t>）模糊控制不需要被控对象的数学模型。模糊控制是以人对被控对象的控制经验为依据而设计的控制器，故无需知道被控对象的数学模型。</a:t>
            </a:r>
            <a:endParaRPr kumimoji="1" lang="zh-CN" altLang="en-US" sz="2800" b="1">
              <a:solidFill>
                <a:srgbClr val="000000"/>
              </a:solidFill>
              <a:effectLst>
                <a:outerShdw blurRad="38100" dist="38100" dir="2700000" algn="tl">
                  <a:srgbClr val="C0C0C0"/>
                </a:outerShdw>
              </a:effectLst>
              <a:latin typeface="Times New Roman" pitchFamily="18" charset="0"/>
            </a:endParaRPr>
          </a:p>
          <a:p>
            <a:pPr>
              <a:lnSpc>
                <a:spcPct val="135000"/>
              </a:lnSpc>
              <a:defRPr/>
            </a:pPr>
            <a:r>
              <a:rPr kumimoji="1" lang="zh-CN" altLang="en-US" sz="2800" b="1">
                <a:solidFill>
                  <a:srgbClr val="000000"/>
                </a:solidFill>
                <a:effectLst>
                  <a:outerShdw blurRad="38100" dist="38100" dir="2700000" algn="tl">
                    <a:srgbClr val="C0C0C0"/>
                  </a:outerShdw>
                </a:effectLst>
                <a:latin typeface="宋体" pitchFamily="2" charset="-122"/>
              </a:rPr>
              <a:t>（</a:t>
            </a:r>
            <a:r>
              <a:rPr kumimoji="1" lang="en-US" altLang="zh-CN" sz="2800" b="1">
                <a:solidFill>
                  <a:srgbClr val="000000"/>
                </a:solidFill>
                <a:effectLst>
                  <a:outerShdw blurRad="38100" dist="38100" dir="2700000" algn="tl">
                    <a:srgbClr val="C0C0C0"/>
                  </a:outerShdw>
                </a:effectLst>
                <a:latin typeface="宋体" pitchFamily="2" charset="-122"/>
              </a:rPr>
              <a:t>2</a:t>
            </a:r>
            <a:r>
              <a:rPr kumimoji="1" lang="zh-CN" altLang="en-US" sz="2800" b="1">
                <a:solidFill>
                  <a:srgbClr val="000000"/>
                </a:solidFill>
                <a:effectLst>
                  <a:outerShdw blurRad="38100" dist="38100" dir="2700000" algn="tl">
                    <a:srgbClr val="C0C0C0"/>
                  </a:outerShdw>
                </a:effectLst>
                <a:latin typeface="宋体" pitchFamily="2" charset="-122"/>
              </a:rPr>
              <a:t>）模糊控制是一种反映人类智慧的智能控制方法。模糊控制采用人类思维中的模糊量，如</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高</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中</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低</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大</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小</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等，控制量由模糊推理导出。这些模糊量和模糊推理是人类智能活动的体现。</a:t>
            </a:r>
            <a:endParaRPr kumimoji="1" lang="zh-CN" altLang="en-US" sz="2800" b="1">
              <a:effectLst>
                <a:outerShdw blurRad="38100" dist="38100" dir="2700000" algn="tl">
                  <a:srgbClr val="C0C0C0"/>
                </a:outerShdw>
              </a:effectLst>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7200"/>
            <a:ext cx="6858000"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Text Box 3"/>
          <p:cNvSpPr txBox="1">
            <a:spLocks noChangeArrowheads="1"/>
          </p:cNvSpPr>
          <p:nvPr/>
        </p:nvSpPr>
        <p:spPr bwMode="auto">
          <a:xfrm>
            <a:off x="2209800" y="5257800"/>
            <a:ext cx="5986463" cy="584200"/>
          </a:xfrm>
          <a:prstGeom prst="rect">
            <a:avLst/>
          </a:prstGeom>
          <a:noFill/>
          <a:ln>
            <a:noFill/>
          </a:ln>
          <a:effectLst/>
          <a:extLst/>
        </p:spPr>
        <p:txBody>
          <a:bodyPr wrap="none">
            <a:spAutoFit/>
          </a:bodyPr>
          <a:lstStyle/>
          <a:p>
            <a:pPr algn="ctr">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smtClean="0">
                <a:effectLst>
                  <a:outerShdw blurRad="38100" dist="38100" dir="2700000" algn="tl">
                    <a:srgbClr val="C0C0C0"/>
                  </a:outerShdw>
                </a:effectLst>
                <a:latin typeface="Times New Roman" pitchFamily="18" charset="0"/>
              </a:rPr>
              <a:t>2-2</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高斯型隶属函数（</a:t>
            </a:r>
            <a:r>
              <a:rPr kumimoji="1" lang="en-US" altLang="zh-CN" sz="3200" b="1" dirty="0">
                <a:effectLst>
                  <a:outerShdw blurRad="38100" dist="38100" dir="2700000" algn="tl">
                    <a:srgbClr val="C0C0C0"/>
                  </a:outerShdw>
                </a:effectLst>
                <a:latin typeface="Times New Roman" pitchFamily="18" charset="0"/>
              </a:rPr>
              <a:t>M=1</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6400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Text Box 3"/>
          <p:cNvSpPr txBox="1">
            <a:spLocks noChangeArrowheads="1"/>
          </p:cNvSpPr>
          <p:nvPr/>
        </p:nvSpPr>
        <p:spPr bwMode="auto">
          <a:xfrm>
            <a:off x="2133600" y="5410200"/>
            <a:ext cx="5638800" cy="1077218"/>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smtClean="0">
                <a:effectLst>
                  <a:outerShdw blurRad="38100" dist="38100" dir="2700000" algn="tl">
                    <a:srgbClr val="C0C0C0"/>
                  </a:outerShdw>
                </a:effectLst>
                <a:latin typeface="Times New Roman" pitchFamily="18" charset="0"/>
              </a:rPr>
              <a:t>2-3</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广义钟形隶属函数（</a:t>
            </a:r>
            <a:r>
              <a:rPr kumimoji="1" lang="en-US" altLang="zh-CN" sz="3200" b="1" dirty="0">
                <a:effectLst>
                  <a:outerShdw blurRad="38100" dist="38100" dir="2700000" algn="tl">
                    <a:srgbClr val="C0C0C0"/>
                  </a:outerShdw>
                </a:effectLst>
                <a:latin typeface="Times New Roman" pitchFamily="18" charset="0"/>
              </a:rPr>
              <a:t>M=2</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81000"/>
            <a:ext cx="61722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Text Box 3"/>
          <p:cNvSpPr txBox="1">
            <a:spLocks noChangeArrowheads="1"/>
          </p:cNvSpPr>
          <p:nvPr/>
        </p:nvSpPr>
        <p:spPr bwMode="auto">
          <a:xfrm>
            <a:off x="2555875" y="5410200"/>
            <a:ext cx="4989513" cy="579438"/>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-4</a:t>
            </a:r>
            <a:r>
              <a:rPr kumimoji="1" lang="zh-CN" altLang="en-US" sz="3200" b="1" dirty="0" smtClean="0">
                <a:effectLst>
                  <a:outerShdw blurRad="38100" dist="38100" dir="2700000" algn="tl">
                    <a:srgbClr val="C0C0C0"/>
                  </a:outerShdw>
                </a:effectLst>
                <a:latin typeface="Times New Roman" pitchFamily="18" charset="0"/>
              </a:rPr>
              <a:t>  </a:t>
            </a:r>
            <a:r>
              <a:rPr kumimoji="1" lang="en-US" altLang="zh-CN" sz="3200" b="1" dirty="0">
                <a:effectLst>
                  <a:outerShdw blurRad="38100" dist="38100" dir="2700000" algn="tl">
                    <a:srgbClr val="C0C0C0"/>
                  </a:outerShdw>
                </a:effectLst>
                <a:latin typeface="Times New Roman" pitchFamily="18" charset="0"/>
              </a:rPr>
              <a:t>S</a:t>
            </a:r>
            <a:r>
              <a:rPr kumimoji="1" lang="zh-CN" altLang="en-US" sz="3200" b="1" dirty="0">
                <a:effectLst>
                  <a:outerShdw blurRad="38100" dist="38100" dir="2700000" algn="tl">
                    <a:srgbClr val="C0C0C0"/>
                  </a:outerShdw>
                </a:effectLst>
                <a:latin typeface="Times New Roman" pitchFamily="18" charset="0"/>
              </a:rPr>
              <a:t>形隶属函数（</a:t>
            </a:r>
            <a:r>
              <a:rPr kumimoji="1" lang="en-US" altLang="zh-CN" sz="3200" b="1" dirty="0">
                <a:effectLst>
                  <a:outerShdw blurRad="38100" dist="38100" dir="2700000" algn="tl">
                    <a:srgbClr val="C0C0C0"/>
                  </a:outerShdw>
                </a:effectLst>
                <a:latin typeface="Times New Roman" pitchFamily="18" charset="0"/>
              </a:rPr>
              <a:t>M=3</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82600"/>
            <a:ext cx="59436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1" name="Text Box 3"/>
          <p:cNvSpPr txBox="1">
            <a:spLocks noChangeArrowheads="1"/>
          </p:cNvSpPr>
          <p:nvPr/>
        </p:nvSpPr>
        <p:spPr bwMode="auto">
          <a:xfrm>
            <a:off x="2411413" y="5257800"/>
            <a:ext cx="4648200" cy="1077913"/>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-5</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梯形隶属函数（</a:t>
            </a:r>
            <a:r>
              <a:rPr kumimoji="1" lang="en-US" altLang="zh-CN" sz="3200" b="1" dirty="0">
                <a:effectLst>
                  <a:outerShdw blurRad="38100" dist="38100" dir="2700000" algn="tl">
                    <a:srgbClr val="C0C0C0"/>
                  </a:outerShdw>
                </a:effectLst>
                <a:latin typeface="Times New Roman" pitchFamily="18" charset="0"/>
              </a:rPr>
              <a:t>M=4</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96875"/>
            <a:ext cx="6248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Text Box 3"/>
          <p:cNvSpPr txBox="1">
            <a:spLocks noChangeArrowheads="1"/>
          </p:cNvSpPr>
          <p:nvPr/>
        </p:nvSpPr>
        <p:spPr bwMode="auto">
          <a:xfrm>
            <a:off x="2286000" y="5410200"/>
            <a:ext cx="5181600" cy="1077913"/>
          </a:xfrm>
          <a:prstGeom prst="rect">
            <a:avLst/>
          </a:prstGeom>
          <a:noFill/>
          <a:ln>
            <a:noFill/>
          </a:ln>
          <a:effectLst/>
          <a:extLst/>
        </p:spPr>
        <p:txBody>
          <a:bodyPr>
            <a:spAutoFit/>
          </a:bodyPr>
          <a:lstStyle/>
          <a:p>
            <a:pPr algn="ctr">
              <a:spcBef>
                <a:spcPct val="50000"/>
              </a:spcBef>
              <a:defRPr/>
            </a:pPr>
            <a:r>
              <a:rPr kumimoji="1" lang="zh-CN" altLang="en-US" sz="3200" b="1" dirty="0">
                <a:effectLst>
                  <a:outerShdw blurRad="38100" dist="38100" dir="2700000" algn="tl">
                    <a:srgbClr val="C0C0C0"/>
                  </a:outerShdw>
                </a:effectLst>
                <a:latin typeface="Times New Roman" pitchFamily="18" charset="0"/>
              </a:rPr>
              <a:t>图 </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-6 </a:t>
            </a:r>
            <a:r>
              <a:rPr kumimoji="1" lang="zh-CN" altLang="en-US" sz="3200" b="1" dirty="0">
                <a:effectLst>
                  <a:outerShdw blurRad="38100" dist="38100" dir="2700000" algn="tl">
                    <a:srgbClr val="C0C0C0"/>
                  </a:outerShdw>
                </a:effectLst>
                <a:latin typeface="Times New Roman" pitchFamily="18" charset="0"/>
              </a:rPr>
              <a:t>三角形隶属函数（</a:t>
            </a:r>
            <a:r>
              <a:rPr kumimoji="1" lang="en-US" altLang="zh-CN" sz="3200" b="1" dirty="0">
                <a:effectLst>
                  <a:outerShdw blurRad="38100" dist="38100" dir="2700000" algn="tl">
                    <a:srgbClr val="C0C0C0"/>
                  </a:outerShdw>
                </a:effectLst>
                <a:latin typeface="Times New Roman" pitchFamily="18" charset="0"/>
              </a:rPr>
              <a:t>M=5</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533400"/>
            <a:ext cx="61722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Text Box 3"/>
          <p:cNvSpPr txBox="1">
            <a:spLocks noChangeArrowheads="1"/>
          </p:cNvSpPr>
          <p:nvPr/>
        </p:nvSpPr>
        <p:spPr bwMode="auto">
          <a:xfrm>
            <a:off x="2700338" y="5410200"/>
            <a:ext cx="4343400" cy="1077913"/>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smtClean="0">
                <a:effectLst>
                  <a:outerShdw blurRad="38100" dist="38100" dir="2700000" algn="tl">
                    <a:srgbClr val="C0C0C0"/>
                  </a:outerShdw>
                </a:effectLst>
                <a:latin typeface="Times New Roman" pitchFamily="18" charset="0"/>
              </a:rPr>
              <a:t>2-7</a:t>
            </a:r>
            <a:r>
              <a:rPr kumimoji="1" lang="zh-CN" altLang="en-US" sz="3200" b="1" dirty="0" smtClean="0">
                <a:effectLst>
                  <a:outerShdw blurRad="38100" dist="38100" dir="2700000" algn="tl">
                    <a:srgbClr val="C0C0C0"/>
                  </a:outerShdw>
                </a:effectLst>
                <a:latin typeface="Times New Roman" pitchFamily="18" charset="0"/>
              </a:rPr>
              <a:t>  </a:t>
            </a:r>
            <a:r>
              <a:rPr kumimoji="1" lang="en-US" altLang="zh-CN" sz="3200" b="1" dirty="0">
                <a:effectLst>
                  <a:outerShdw blurRad="38100" dist="38100" dir="2700000" algn="tl">
                    <a:srgbClr val="C0C0C0"/>
                  </a:outerShdw>
                </a:effectLst>
                <a:latin typeface="Times New Roman" pitchFamily="18" charset="0"/>
              </a:rPr>
              <a:t>Z</a:t>
            </a:r>
            <a:r>
              <a:rPr kumimoji="1" lang="zh-CN" altLang="en-US" sz="3200" b="1" dirty="0">
                <a:effectLst>
                  <a:outerShdw blurRad="38100" dist="38100" dir="2700000" algn="tl">
                    <a:srgbClr val="C0C0C0"/>
                  </a:outerShdw>
                </a:effectLst>
                <a:latin typeface="Times New Roman" pitchFamily="18" charset="0"/>
              </a:rPr>
              <a:t>形隶属函数（</a:t>
            </a:r>
            <a:r>
              <a:rPr kumimoji="1" lang="en-US" altLang="zh-CN" sz="3200" b="1" dirty="0">
                <a:effectLst>
                  <a:outerShdw blurRad="38100" dist="38100" dir="2700000" algn="tl">
                    <a:srgbClr val="C0C0C0"/>
                  </a:outerShdw>
                </a:effectLst>
                <a:latin typeface="Times New Roman" pitchFamily="18" charset="0"/>
              </a:rPr>
              <a:t>M=6</a:t>
            </a:r>
            <a:r>
              <a:rPr kumimoji="1" lang="zh-CN" altLang="en-US" sz="3200" b="1" dirty="0">
                <a:effectLst>
                  <a:outerShdw blurRad="38100" dist="38100" dir="2700000" algn="tl">
                    <a:srgbClr val="C0C0C0"/>
                  </a:outerShdw>
                </a:effectLst>
                <a:latin typeface="Times New Roman"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18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Text Box 3"/>
          <p:cNvSpPr txBox="1">
            <a:spLocks noChangeArrowheads="1"/>
          </p:cNvSpPr>
          <p:nvPr/>
        </p:nvSpPr>
        <p:spPr bwMode="auto">
          <a:xfrm>
            <a:off x="2590800" y="5486400"/>
            <a:ext cx="4724400" cy="1077913"/>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图</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-8</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三角形隶属函数曲线</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755650" y="685800"/>
            <a:ext cx="7772400" cy="3549650"/>
          </a:xfrm>
          <a:prstGeom prst="rect">
            <a:avLst/>
          </a:prstGeom>
          <a:noFill/>
          <a:ln>
            <a:noFill/>
          </a:ln>
          <a:effectLst/>
          <a:extLst/>
        </p:spPr>
        <p:txBody>
          <a:bodyPr>
            <a:spAutoFit/>
          </a:bodyPr>
          <a:lstStyle/>
          <a:p>
            <a:pPr algn="just">
              <a:lnSpc>
                <a:spcPct val="135000"/>
              </a:lnSpc>
              <a:defRPr/>
            </a:pPr>
            <a:r>
              <a:rPr kumimoji="1" lang="en-US" altLang="zh-CN" sz="2800" b="1" dirty="0">
                <a:effectLst>
                  <a:outerShdw blurRad="38100" dist="38100" dir="2700000" algn="tl">
                    <a:srgbClr val="C0C0C0"/>
                  </a:outerShdw>
                </a:effectLst>
                <a:latin typeface="Times New Roman" pitchFamily="18" charset="0"/>
              </a:rPr>
              <a:t>3 </a:t>
            </a:r>
            <a:r>
              <a:rPr kumimoji="1" lang="zh-CN" altLang="en-US" sz="2800" b="1" dirty="0">
                <a:effectLst>
                  <a:outerShdw blurRad="38100" dist="38100" dir="2700000" algn="tl">
                    <a:srgbClr val="C0C0C0"/>
                  </a:outerShdw>
                </a:effectLst>
                <a:latin typeface="Times New Roman" pitchFamily="18" charset="0"/>
              </a:rPr>
              <a:t>模糊系统的设计</a:t>
            </a:r>
          </a:p>
          <a:p>
            <a:pPr algn="just">
              <a:lnSpc>
                <a:spcPct val="135000"/>
              </a:lnSpc>
              <a:defRPr/>
            </a:pPr>
            <a:endParaRPr kumimoji="1" lang="zh-CN" altLang="en-US" sz="2800" b="1" dirty="0">
              <a:effectLst>
                <a:outerShdw blurRad="38100" dist="38100" dir="2700000" algn="tl">
                  <a:srgbClr val="C0C0C0"/>
                </a:outerShdw>
              </a:effectLst>
              <a:latin typeface="Times New Roman" pitchFamily="18" charset="0"/>
            </a:endParaRPr>
          </a:p>
          <a:p>
            <a:pPr algn="just">
              <a:lnSpc>
                <a:spcPct val="135000"/>
              </a:lnSpc>
              <a:defRPr/>
            </a:pPr>
            <a:r>
              <a:rPr kumimoji="1" lang="zh-CN" altLang="en-US" sz="2800" b="1" dirty="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：设计一个三角形隶属函数，按</a:t>
            </a:r>
            <a:r>
              <a:rPr kumimoji="1" lang="en-US" altLang="zh-CN" sz="2800" b="1" dirty="0">
                <a:effectLst>
                  <a:outerShdw blurRad="38100" dist="38100" dir="2700000" algn="tl">
                    <a:srgbClr val="C0C0C0"/>
                  </a:outerShdw>
                </a:effectLst>
                <a:latin typeface="Times New Roman" pitchFamily="18" charset="0"/>
              </a:rPr>
              <a:t>[-3</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3]</a:t>
            </a:r>
            <a:r>
              <a:rPr kumimoji="1" lang="zh-CN" altLang="en-US" sz="2800" b="1" dirty="0">
                <a:effectLst>
                  <a:outerShdw blurRad="38100" dist="38100" dir="2700000" algn="tl">
                    <a:srgbClr val="C0C0C0"/>
                  </a:outerShdw>
                </a:effectLst>
                <a:latin typeface="Times New Roman" pitchFamily="18" charset="0"/>
              </a:rPr>
              <a:t>范围七个等级，建立一个模糊系统，用来表示</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宋体" pitchFamily="2" charset="-122"/>
              </a:rPr>
              <a:t>负大，负中，负小，零，正小，正中，正大</a:t>
            </a:r>
            <a:r>
              <a:rPr kumimoji="1" lang="en-US" altLang="zh-CN" sz="2800" b="1" dirty="0">
                <a:effectLst>
                  <a:outerShdw blurRad="38100" dist="38100" dir="2700000" algn="tl">
                    <a:srgbClr val="C0C0C0"/>
                  </a:outerShdw>
                </a:effectLst>
                <a:latin typeface="宋体" pitchFamily="2" charset="-122"/>
              </a:rPr>
              <a:t>}</a:t>
            </a:r>
            <a:r>
              <a:rPr kumimoji="1" lang="zh-CN" altLang="en-US" sz="2800" b="1" dirty="0">
                <a:effectLst>
                  <a:outerShdw blurRad="38100" dist="38100" dir="2700000" algn="tl">
                    <a:srgbClr val="C0C0C0"/>
                  </a:outerShdw>
                </a:effectLst>
                <a:latin typeface="宋体" pitchFamily="2" charset="-122"/>
              </a:rPr>
              <a:t>。</a:t>
            </a:r>
            <a:r>
              <a:rPr kumimoji="1" lang="zh-CN" altLang="en-US" sz="2800" b="1" dirty="0">
                <a:effectLst>
                  <a:outerShdw blurRad="38100" dist="38100" dir="2700000" algn="tl">
                    <a:srgbClr val="C0C0C0"/>
                  </a:outerShdw>
                </a:effectLst>
                <a:latin typeface="Times New Roman" pitchFamily="18" charset="0"/>
              </a:rPr>
              <a:t>仿真结果如图</a:t>
            </a:r>
            <a:r>
              <a:rPr kumimoji="1" lang="en-US" altLang="zh-CN" sz="2800" b="1" dirty="0">
                <a:effectLst>
                  <a:outerShdw blurRad="38100" dist="38100" dir="2700000" algn="tl">
                    <a:srgbClr val="C0C0C0"/>
                  </a:outerShdw>
                </a:effectLst>
                <a:latin typeface="Times New Roman" pitchFamily="18" charset="0"/>
              </a:rPr>
              <a:t>3-8</a:t>
            </a:r>
            <a:r>
              <a:rPr kumimoji="1" lang="zh-CN" altLang="en-US" sz="2800" b="1" dirty="0">
                <a:effectLst>
                  <a:outerShdw blurRad="38100" dist="38100" dir="2700000" algn="tl">
                    <a:srgbClr val="C0C0C0"/>
                  </a:outerShdw>
                </a:effectLst>
                <a:latin typeface="Times New Roman" pitchFamily="18" charset="0"/>
              </a:rPr>
              <a:t>所示。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900113" y="620713"/>
            <a:ext cx="7620000" cy="3084512"/>
          </a:xfrm>
          <a:prstGeom prst="rect">
            <a:avLst/>
          </a:prstGeom>
          <a:noFill/>
          <a:ln>
            <a:noFill/>
          </a:ln>
          <a:effectLst/>
          <a:extLst/>
        </p:spPr>
        <p:txBody>
          <a:bodyPr>
            <a:spAutoFit/>
          </a:bodyPr>
          <a:lstStyle/>
          <a:p>
            <a:pPr algn="just">
              <a:lnSpc>
                <a:spcPct val="140000"/>
              </a:lnSpc>
              <a:defRPr/>
            </a:pPr>
            <a:r>
              <a:rPr kumimoji="1" lang="zh-CN" altLang="en-US" sz="2800" b="1" dirty="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2</a:t>
            </a:r>
            <a:r>
              <a:rPr kumimoji="1" lang="zh-CN" altLang="en-US" sz="2800" b="1" dirty="0">
                <a:effectLst>
                  <a:outerShdw blurRad="38100" dist="38100" dir="2700000" algn="tl">
                    <a:srgbClr val="C0C0C0"/>
                  </a:outerShdw>
                </a:effectLst>
                <a:latin typeface="Times New Roman" pitchFamily="18" charset="0"/>
              </a:rPr>
              <a:t>：设计评价一个学生成绩的隶属函数，在</a:t>
            </a:r>
            <a:r>
              <a:rPr kumimoji="1" lang="en-US" altLang="zh-CN" sz="2800" b="1" dirty="0">
                <a:effectLst>
                  <a:outerShdw blurRad="38100" dist="38100" dir="2700000" algn="tl">
                    <a:srgbClr val="C0C0C0"/>
                  </a:outerShdw>
                </a:effectLst>
                <a:latin typeface="Times New Roman" pitchFamily="18" charset="0"/>
              </a:rPr>
              <a:t>[0</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100]</a:t>
            </a:r>
            <a:r>
              <a:rPr kumimoji="1" lang="zh-CN" altLang="en-US" sz="2800" b="1" dirty="0">
                <a:effectLst>
                  <a:outerShdw blurRad="38100" dist="38100" dir="2700000" algn="tl">
                    <a:srgbClr val="C0C0C0"/>
                  </a:outerShdw>
                </a:effectLst>
                <a:latin typeface="Times New Roman" pitchFamily="18" charset="0"/>
              </a:rPr>
              <a:t>之内按</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C</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D</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E</a:t>
            </a:r>
            <a:r>
              <a:rPr kumimoji="1" lang="zh-CN" altLang="en-US" sz="2800" b="1" dirty="0">
                <a:effectLst>
                  <a:outerShdw blurRad="38100" dist="38100" dir="2700000" algn="tl">
                    <a:srgbClr val="C0C0C0"/>
                  </a:outerShdw>
                </a:effectLst>
                <a:latin typeface="Times New Roman" pitchFamily="18" charset="0"/>
              </a:rPr>
              <a:t>分为五个等级，即</a:t>
            </a:r>
            <a:r>
              <a:rPr kumimoji="1" lang="en-US" altLang="zh-CN" sz="2800" b="1"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不及格，及格</a:t>
            </a:r>
            <a:r>
              <a:rPr kumimoji="1" lang="zh-CN" altLang="en-US" sz="2800" b="1" dirty="0">
                <a:effectLst>
                  <a:outerShdw blurRad="38100" dist="38100" dir="2700000" algn="tl">
                    <a:srgbClr val="C0C0C0"/>
                  </a:outerShdw>
                </a:effectLst>
                <a:latin typeface="宋体" pitchFamily="2" charset="-122"/>
              </a:rPr>
              <a:t>，中，良，优</a:t>
            </a:r>
            <a:r>
              <a:rPr kumimoji="1" lang="en-US" altLang="zh-CN" sz="2800" b="1" dirty="0">
                <a:effectLst>
                  <a:outerShdw blurRad="38100" dist="38100" dir="2700000" algn="tl">
                    <a:srgbClr val="C0C0C0"/>
                  </a:outerShdw>
                </a:effectLst>
                <a:latin typeface="宋体" pitchFamily="2" charset="-122"/>
              </a:rPr>
              <a:t>}</a:t>
            </a:r>
            <a:r>
              <a:rPr kumimoji="1" lang="zh-CN" altLang="en-US" sz="2800" b="1" dirty="0">
                <a:effectLst>
                  <a:outerShdw blurRad="38100" dist="38100" dir="2700000" algn="tl">
                    <a:srgbClr val="C0C0C0"/>
                  </a:outerShdw>
                </a:effectLst>
                <a:latin typeface="宋体" pitchFamily="2" charset="-122"/>
              </a:rPr>
              <a:t>。</a:t>
            </a:r>
            <a:r>
              <a:rPr kumimoji="1" lang="zh-CN" altLang="en-US" sz="2800" b="1" dirty="0">
                <a:effectLst>
                  <a:outerShdw blurRad="38100" dist="38100" dir="2700000" algn="tl">
                    <a:srgbClr val="C0C0C0"/>
                  </a:outerShdw>
                </a:effectLst>
                <a:latin typeface="Times New Roman" pitchFamily="18" charset="0"/>
              </a:rPr>
              <a:t>分别采用五个高斯型隶属函数来表示，建立一个模糊系统，仿真结果如</a:t>
            </a: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-9</a:t>
            </a:r>
            <a:r>
              <a:rPr kumimoji="1" lang="zh-CN" altLang="en-US" sz="2800" b="1" dirty="0">
                <a:effectLst>
                  <a:outerShdw blurRad="38100" dist="38100" dir="2700000" algn="tl">
                    <a:srgbClr val="C0C0C0"/>
                  </a:outerShdw>
                </a:effectLst>
                <a:latin typeface="Times New Roman" pitchFamily="18" charset="0"/>
              </a:rPr>
              <a:t>所示。</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23875"/>
            <a:ext cx="64008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5" name="Text Box 3"/>
          <p:cNvSpPr txBox="1">
            <a:spLocks noChangeArrowheads="1"/>
          </p:cNvSpPr>
          <p:nvPr/>
        </p:nvSpPr>
        <p:spPr bwMode="auto">
          <a:xfrm>
            <a:off x="2411413" y="5257800"/>
            <a:ext cx="4800600" cy="519113"/>
          </a:xfrm>
          <a:prstGeom prst="rect">
            <a:avLst/>
          </a:prstGeom>
          <a:noFill/>
          <a:ln>
            <a:noFill/>
          </a:ln>
          <a:effectLst/>
          <a:extLst/>
        </p:spPr>
        <p:txBody>
          <a:bodyPr>
            <a:spAutoFit/>
          </a:bodyPr>
          <a:lstStyle/>
          <a:p>
            <a:pPr algn="ctr">
              <a:spcBef>
                <a:spcPct val="50000"/>
              </a:spcBef>
              <a:defRPr/>
            </a:pP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-9</a:t>
            </a:r>
            <a:r>
              <a:rPr kumimoji="1" lang="zh-CN" altLang="en-US" sz="2800" b="1" dirty="0" smtClean="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高斯型隶属函数曲线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684213" y="476250"/>
            <a:ext cx="7991475" cy="4125913"/>
          </a:xfrm>
          <a:prstGeom prst="rect">
            <a:avLst/>
          </a:prstGeom>
          <a:noFill/>
          <a:ln>
            <a:noFill/>
          </a:ln>
          <a:effectLst/>
          <a:extLst/>
        </p:spPr>
        <p:txBody>
          <a:bodyPr>
            <a:spAutoFit/>
          </a:bodyPr>
          <a:lstStyle/>
          <a:p>
            <a:pPr>
              <a:lnSpc>
                <a:spcPct val="135000"/>
              </a:lnSpc>
              <a:defRPr/>
            </a:pPr>
            <a:r>
              <a:rPr kumimoji="1" lang="zh-CN" altLang="en-US" sz="2800" b="1">
                <a:solidFill>
                  <a:srgbClr val="000000"/>
                </a:solidFill>
                <a:effectLst>
                  <a:outerShdw blurRad="38100" dist="38100" dir="2700000" algn="tl">
                    <a:srgbClr val="C0C0C0"/>
                  </a:outerShdw>
                </a:effectLst>
                <a:latin typeface="宋体" pitchFamily="2" charset="-122"/>
              </a:rPr>
              <a:t>（</a:t>
            </a:r>
            <a:r>
              <a:rPr kumimoji="1" lang="en-US" altLang="zh-CN" sz="2800" b="1">
                <a:solidFill>
                  <a:srgbClr val="000000"/>
                </a:solidFill>
                <a:effectLst>
                  <a:outerShdw blurRad="38100" dist="38100" dir="2700000" algn="tl">
                    <a:srgbClr val="C0C0C0"/>
                  </a:outerShdw>
                </a:effectLst>
                <a:latin typeface="宋体" pitchFamily="2" charset="-122"/>
              </a:rPr>
              <a:t>3</a:t>
            </a:r>
            <a:r>
              <a:rPr kumimoji="1" lang="zh-CN" altLang="en-US" sz="2800" b="1">
                <a:solidFill>
                  <a:srgbClr val="000000"/>
                </a:solidFill>
                <a:effectLst>
                  <a:outerShdw blurRad="38100" dist="38100" dir="2700000" algn="tl">
                    <a:srgbClr val="C0C0C0"/>
                  </a:outerShdw>
                </a:effectLst>
                <a:latin typeface="宋体" pitchFamily="2" charset="-122"/>
              </a:rPr>
              <a:t>）模糊控制易于被人们接受。模糊控制的核心是控制规则，模糊规则是用语言来表示的，如</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今天气温高，则今天天气暖和</a:t>
            </a:r>
            <a:r>
              <a:rPr kumimoji="1" lang="zh-CN" altLang="en-US" sz="2800" b="1">
                <a:solidFill>
                  <a:srgbClr val="000000"/>
                </a:solidFill>
                <a:effectLst>
                  <a:outerShdw blurRad="38100" dist="38100" dir="2700000" algn="tl">
                    <a:srgbClr val="C0C0C0"/>
                  </a:outerShdw>
                </a:effectLst>
                <a:latin typeface="Courier New"/>
              </a:rPr>
              <a:t>”</a:t>
            </a:r>
            <a:r>
              <a:rPr kumimoji="1" lang="zh-CN" altLang="en-US" sz="2800" b="1">
                <a:solidFill>
                  <a:srgbClr val="000000"/>
                </a:solidFill>
                <a:effectLst>
                  <a:outerShdw blurRad="38100" dist="38100" dir="2700000" algn="tl">
                    <a:srgbClr val="C0C0C0"/>
                  </a:outerShdw>
                </a:effectLst>
                <a:latin typeface="宋体" pitchFamily="2" charset="-122"/>
              </a:rPr>
              <a:t>，易于被一般人所接受。</a:t>
            </a:r>
            <a:endParaRPr kumimoji="1" lang="zh-CN" altLang="en-US" sz="2800" b="1">
              <a:solidFill>
                <a:srgbClr val="000000"/>
              </a:solidFill>
              <a:effectLst>
                <a:outerShdw blurRad="38100" dist="38100" dir="2700000" algn="tl">
                  <a:srgbClr val="C0C0C0"/>
                </a:outerShdw>
              </a:effectLst>
              <a:latin typeface="Times New Roman" pitchFamily="18" charset="0"/>
            </a:endParaRPr>
          </a:p>
          <a:p>
            <a:pPr>
              <a:lnSpc>
                <a:spcPct val="135000"/>
              </a:lnSpc>
              <a:defRPr/>
            </a:pPr>
            <a:r>
              <a:rPr kumimoji="1" lang="zh-CN" altLang="en-US" sz="2800" b="1">
                <a:solidFill>
                  <a:srgbClr val="000000"/>
                </a:solidFill>
                <a:effectLst>
                  <a:outerShdw blurRad="38100" dist="38100" dir="2700000" algn="tl">
                    <a:srgbClr val="C0C0C0"/>
                  </a:outerShdw>
                </a:effectLst>
                <a:latin typeface="宋体" pitchFamily="2" charset="-122"/>
              </a:rPr>
              <a:t>（</a:t>
            </a:r>
            <a:r>
              <a:rPr kumimoji="1" lang="en-US" altLang="zh-CN" sz="2800" b="1">
                <a:solidFill>
                  <a:srgbClr val="000000"/>
                </a:solidFill>
                <a:effectLst>
                  <a:outerShdw blurRad="38100" dist="38100" dir="2700000" algn="tl">
                    <a:srgbClr val="C0C0C0"/>
                  </a:outerShdw>
                </a:effectLst>
                <a:latin typeface="宋体" pitchFamily="2" charset="-122"/>
              </a:rPr>
              <a:t>4</a:t>
            </a:r>
            <a:r>
              <a:rPr kumimoji="1" lang="zh-CN" altLang="en-US" sz="2800" b="1">
                <a:solidFill>
                  <a:srgbClr val="000000"/>
                </a:solidFill>
                <a:effectLst>
                  <a:outerShdw blurRad="38100" dist="38100" dir="2700000" algn="tl">
                    <a:srgbClr val="C0C0C0"/>
                  </a:outerShdw>
                </a:effectLst>
                <a:latin typeface="宋体" pitchFamily="2" charset="-122"/>
              </a:rPr>
              <a:t>）构造容易。模糊控制规则易于软件实现。</a:t>
            </a:r>
            <a:endParaRPr kumimoji="1" lang="zh-CN" altLang="en-US" sz="2800" b="1">
              <a:solidFill>
                <a:srgbClr val="000000"/>
              </a:solidFill>
              <a:effectLst>
                <a:outerShdw blurRad="38100" dist="38100" dir="2700000" algn="tl">
                  <a:srgbClr val="C0C0C0"/>
                </a:outerShdw>
              </a:effectLst>
              <a:latin typeface="Times New Roman" pitchFamily="18" charset="0"/>
            </a:endParaRPr>
          </a:p>
          <a:p>
            <a:pPr>
              <a:lnSpc>
                <a:spcPct val="135000"/>
              </a:lnSpc>
              <a:defRPr/>
            </a:pPr>
            <a:r>
              <a:rPr kumimoji="1" lang="zh-CN" altLang="en-US" sz="2800" b="1">
                <a:solidFill>
                  <a:srgbClr val="000000"/>
                </a:solidFill>
                <a:effectLst>
                  <a:outerShdw blurRad="38100" dist="38100" dir="2700000" algn="tl">
                    <a:srgbClr val="C0C0C0"/>
                  </a:outerShdw>
                </a:effectLst>
                <a:latin typeface="宋体" pitchFamily="2" charset="-122"/>
              </a:rPr>
              <a:t>（</a:t>
            </a:r>
            <a:r>
              <a:rPr kumimoji="1" lang="en-US" altLang="zh-CN" sz="2800" b="1">
                <a:solidFill>
                  <a:srgbClr val="000000"/>
                </a:solidFill>
                <a:effectLst>
                  <a:outerShdw blurRad="38100" dist="38100" dir="2700000" algn="tl">
                    <a:srgbClr val="C0C0C0"/>
                  </a:outerShdw>
                </a:effectLst>
                <a:latin typeface="宋体" pitchFamily="2" charset="-122"/>
              </a:rPr>
              <a:t>5</a:t>
            </a:r>
            <a:r>
              <a:rPr kumimoji="1" lang="zh-CN" altLang="en-US" sz="2800" b="1">
                <a:solidFill>
                  <a:srgbClr val="000000"/>
                </a:solidFill>
                <a:effectLst>
                  <a:outerShdw blurRad="38100" dist="38100" dir="2700000" algn="tl">
                    <a:srgbClr val="C0C0C0"/>
                  </a:outerShdw>
                </a:effectLst>
                <a:latin typeface="宋体" pitchFamily="2" charset="-122"/>
              </a:rPr>
              <a:t>）鲁棒性和适应性好。通过专家经验设计的模糊规则可以对复杂的对象进行有效的控制。</a:t>
            </a:r>
            <a:endParaRPr kumimoji="1" lang="zh-CN" altLang="en-US" sz="2800" b="1">
              <a:effectLst>
                <a:outerShdw blurRad="38100" dist="38100" dir="2700000" algn="tl">
                  <a:srgbClr val="C0C0C0"/>
                </a:outerShdw>
              </a:effectLst>
              <a:latin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395288" y="304800"/>
            <a:ext cx="8001000" cy="4194175"/>
          </a:xfrm>
          <a:prstGeom prst="rect">
            <a:avLst/>
          </a:prstGeom>
          <a:noFill/>
          <a:ln>
            <a:noFill/>
          </a:ln>
          <a:effectLst/>
          <a:extLst/>
        </p:spPr>
        <p:txBody>
          <a:bodyPr>
            <a:spAutoFit/>
          </a:bodyPr>
          <a:lstStyle/>
          <a:p>
            <a:pPr algn="just">
              <a:lnSpc>
                <a:spcPct val="120000"/>
              </a:lnSpc>
              <a:defRPr/>
            </a:pPr>
            <a:r>
              <a:rPr kumimoji="1" lang="en-US" altLang="zh-CN" sz="2800" b="1" dirty="0">
                <a:effectLst>
                  <a:outerShdw blurRad="38100" dist="38100" dir="2700000" algn="tl">
                    <a:srgbClr val="C0C0C0"/>
                  </a:outerShdw>
                </a:effectLst>
                <a:latin typeface="Times New Roman" pitchFamily="18" charset="0"/>
              </a:rPr>
              <a:t>4 </a:t>
            </a:r>
            <a:r>
              <a:rPr kumimoji="1" lang="zh-CN" altLang="en-US" sz="2800" b="1" dirty="0">
                <a:effectLst>
                  <a:outerShdw blurRad="38100" dist="38100" dir="2700000" algn="tl">
                    <a:srgbClr val="C0C0C0"/>
                  </a:outerShdw>
                </a:effectLst>
                <a:latin typeface="Times New Roman" pitchFamily="18" charset="0"/>
              </a:rPr>
              <a:t> 隶属函数的确定方法</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隶属函数是模糊控制的应用基础。目前还没有成熟的方法来确定隶属函数，主要还停留在经验和实验的基础上。通常的方法是初步确定粗略的隶属函数，然后通过“学习”和实践来不断地调整和完善。遵照这一原则的隶属函数选择方法有以下几种。</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11188" y="304800"/>
            <a:ext cx="7620000" cy="3168650"/>
          </a:xfrm>
          <a:prstGeom prst="rect">
            <a:avLst/>
          </a:prstGeom>
          <a:noFill/>
          <a:ln>
            <a:noFill/>
          </a:ln>
          <a:effectLst/>
          <a:extLst/>
        </p:spPr>
        <p:txBody>
          <a:bodyPr>
            <a:spAutoFit/>
          </a:bodyPr>
          <a:lstStyle/>
          <a:p>
            <a:pPr algn="just">
              <a:lnSpc>
                <a:spcPct val="12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1</a:t>
            </a:r>
            <a:r>
              <a:rPr kumimoji="1" lang="zh-CN" altLang="en-US" sz="2800" b="1">
                <a:effectLst>
                  <a:outerShdw blurRad="38100" dist="38100" dir="2700000" algn="tl">
                    <a:srgbClr val="C0C0C0"/>
                  </a:outerShdw>
                </a:effectLst>
                <a:latin typeface="Times New Roman" pitchFamily="18" charset="0"/>
              </a:rPr>
              <a:t>）模糊统计法</a:t>
            </a:r>
          </a:p>
          <a:p>
            <a:pPr algn="just">
              <a:lnSpc>
                <a:spcPct val="120000"/>
              </a:lnSpc>
              <a:defRPr/>
            </a:pPr>
            <a:r>
              <a:rPr kumimoji="1" lang="zh-CN" altLang="en-US" sz="2800" b="1">
                <a:effectLst>
                  <a:outerShdw blurRad="38100" dist="38100" dir="2700000" algn="tl">
                    <a:srgbClr val="C0C0C0"/>
                  </a:outerShdw>
                </a:effectLst>
                <a:latin typeface="Times New Roman" pitchFamily="18" charset="0"/>
              </a:rPr>
              <a:t>     根据所提出的模糊概念进行调查统计，提出与之对应的模糊集</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，通过统计实验，确定不同元素隶属于</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的程度。</a:t>
            </a:r>
          </a:p>
          <a:p>
            <a:pPr>
              <a:lnSpc>
                <a:spcPct val="120000"/>
              </a:lnSpc>
              <a:defRPr/>
            </a:pPr>
            <a:endParaRPr kumimoji="1" lang="zh-CN" altLang="en-US" sz="2800" b="1">
              <a:effectLst>
                <a:outerShdw blurRad="38100" dist="38100" dir="2700000" algn="tl">
                  <a:srgbClr val="C0C0C0"/>
                </a:outerShdw>
              </a:effectLst>
              <a:latin typeface="Times New Roman" pitchFamily="18" charset="0"/>
            </a:endParaRPr>
          </a:p>
          <a:p>
            <a:pPr>
              <a:lnSpc>
                <a:spcPct val="120000"/>
              </a:lnSpc>
              <a:defRPr/>
            </a:pPr>
            <a:r>
              <a:rPr kumimoji="1" lang="zh-CN" altLang="en-US" sz="2800" b="1">
                <a:effectLst>
                  <a:outerShdw blurRad="38100" dist="38100" dir="2700000" algn="tl">
                    <a:srgbClr val="C0C0C0"/>
                  </a:outerShdw>
                </a:effectLst>
                <a:latin typeface="Times New Roman" pitchFamily="18" charset="0"/>
              </a:rPr>
              <a:t>        对模糊集</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的隶属度 </a:t>
            </a:r>
            <a:r>
              <a:rPr kumimoji="1" lang="en-US" altLang="zh-CN" sz="2800" b="1">
                <a:effectLst>
                  <a:outerShdw blurRad="38100" dist="38100" dir="2700000" algn="tl">
                    <a:srgbClr val="C0C0C0"/>
                  </a:outerShdw>
                </a:effectLst>
                <a:latin typeface="Times New Roman" pitchFamily="18" charset="0"/>
              </a:rPr>
              <a:t>=                  </a:t>
            </a:r>
          </a:p>
        </p:txBody>
      </p:sp>
      <p:sp>
        <p:nvSpPr>
          <p:cNvPr id="27653" name="Rectangle 3"/>
          <p:cNvSpPr>
            <a:spLocks noChangeArrowheads="1"/>
          </p:cNvSpPr>
          <p:nvPr/>
        </p:nvSpPr>
        <p:spPr bwMode="auto">
          <a:xfrm>
            <a:off x="4133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0" name="Object 4"/>
          <p:cNvGraphicFramePr>
            <a:graphicFrameLocks noChangeAspect="1"/>
          </p:cNvGraphicFramePr>
          <p:nvPr/>
        </p:nvGraphicFramePr>
        <p:xfrm>
          <a:off x="2987675" y="4076700"/>
          <a:ext cx="2520950" cy="1122363"/>
        </p:xfrm>
        <a:graphic>
          <a:graphicData uri="http://schemas.openxmlformats.org/presentationml/2006/ole">
            <mc:AlternateContent xmlns:mc="http://schemas.openxmlformats.org/markup-compatibility/2006">
              <mc:Choice xmlns:v="urn:schemas-microsoft-com:vml" Requires="v">
                <p:oleObj spid="_x0000_s27659" r:id="rId3" imgW="952087" imgH="418918" progId="Equation.3">
                  <p:embed/>
                </p:oleObj>
              </mc:Choice>
              <mc:Fallback>
                <p:oleObj r:id="rId3" imgW="952087" imgH="41891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76700"/>
                        <a:ext cx="25209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5"/>
          <p:cNvSpPr>
            <a:spLocks noChangeArrowheads="1"/>
          </p:cNvSpPr>
          <p:nvPr/>
        </p:nvSpPr>
        <p:spPr bwMode="auto">
          <a:xfrm>
            <a:off x="44815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1" name="Object 6"/>
          <p:cNvGraphicFramePr>
            <a:graphicFrameLocks noChangeAspect="1"/>
          </p:cNvGraphicFramePr>
          <p:nvPr/>
        </p:nvGraphicFramePr>
        <p:xfrm>
          <a:off x="900113" y="2924175"/>
          <a:ext cx="482600" cy="609600"/>
        </p:xfrm>
        <a:graphic>
          <a:graphicData uri="http://schemas.openxmlformats.org/presentationml/2006/ole">
            <mc:AlternateContent xmlns:mc="http://schemas.openxmlformats.org/markup-compatibility/2006">
              <mc:Choice xmlns:v="urn:schemas-microsoft-com:vml" Requires="v">
                <p:oleObj spid="_x0000_s27660" r:id="rId5" imgW="177646" imgH="228402" progId="Equation.3">
                  <p:embed/>
                </p:oleObj>
              </mc:Choice>
              <mc:Fallback>
                <p:oleObj r:id="rId5" imgW="177646" imgH="22840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924175"/>
                        <a:ext cx="48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95288" y="457200"/>
            <a:ext cx="8137525" cy="4622800"/>
          </a:xfrm>
          <a:prstGeom prst="rect">
            <a:avLst/>
          </a:prstGeom>
          <a:noFill/>
          <a:ln>
            <a:noFill/>
          </a:ln>
          <a:effectLst/>
          <a:extLst/>
        </p:spPr>
        <p:txBody>
          <a:bodyPr>
            <a:spAutoFit/>
          </a:bodyPr>
          <a:lstStyle/>
          <a:p>
            <a:pPr algn="just">
              <a:lnSpc>
                <a:spcPct val="12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2</a:t>
            </a:r>
            <a:r>
              <a:rPr kumimoji="1" lang="zh-CN" altLang="en-US" sz="2800" b="1">
                <a:effectLst>
                  <a:outerShdw blurRad="38100" dist="38100" dir="2700000" algn="tl">
                    <a:srgbClr val="C0C0C0"/>
                  </a:outerShdw>
                </a:effectLst>
                <a:latin typeface="Times New Roman" pitchFamily="18" charset="0"/>
              </a:rPr>
              <a:t>）主观经验法</a:t>
            </a:r>
          </a:p>
          <a:p>
            <a:pPr algn="just">
              <a:lnSpc>
                <a:spcPct val="120000"/>
              </a:lnSpc>
              <a:defRPr/>
            </a:pPr>
            <a:r>
              <a:rPr kumimoji="1" lang="zh-CN" altLang="en-US" sz="2800" b="1">
                <a:effectLst>
                  <a:outerShdw blurRad="38100" dist="38100" dir="2700000" algn="tl">
                    <a:srgbClr val="C0C0C0"/>
                  </a:outerShdw>
                </a:effectLst>
                <a:latin typeface="Times New Roman" pitchFamily="18" charset="0"/>
              </a:rPr>
              <a:t>    当论域为离散论域时，可根据主观认识，结合个人经验，经过分析和推理，直接给出隶属度。这种确定隶属函数的方法已经被广泛应用。</a:t>
            </a:r>
          </a:p>
          <a:p>
            <a:pPr>
              <a:lnSpc>
                <a:spcPct val="120000"/>
              </a:lnSpc>
              <a:spcBef>
                <a:spcPct val="50000"/>
              </a:spcBef>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3</a:t>
            </a:r>
            <a:r>
              <a:rPr kumimoji="1" lang="zh-CN" altLang="en-US" sz="2800" b="1">
                <a:effectLst>
                  <a:outerShdw blurRad="38100" dist="38100" dir="2700000" algn="tl">
                    <a:srgbClr val="C0C0C0"/>
                  </a:outerShdw>
                </a:effectLst>
                <a:latin typeface="Times New Roman" pitchFamily="18" charset="0"/>
              </a:rPr>
              <a:t>）神经网络法</a:t>
            </a:r>
          </a:p>
          <a:p>
            <a:pPr>
              <a:lnSpc>
                <a:spcPct val="120000"/>
              </a:lnSpc>
              <a:spcBef>
                <a:spcPct val="50000"/>
              </a:spcBef>
              <a:defRPr/>
            </a:pPr>
            <a:r>
              <a:rPr kumimoji="1" lang="zh-CN" altLang="en-US" sz="2800" b="1">
                <a:effectLst>
                  <a:outerShdw blurRad="38100" dist="38100" dir="2700000" algn="tl">
                    <a:srgbClr val="C0C0C0"/>
                  </a:outerShdw>
                </a:effectLst>
                <a:latin typeface="Times New Roman" pitchFamily="18" charset="0"/>
              </a:rPr>
              <a:t>    利用神经网络的学习功能，由神经网络自动生成隶属函数，并通过网络的学习自动调整隶属函数的值。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55650" y="228600"/>
            <a:ext cx="7772400" cy="1143000"/>
          </a:xfrm>
        </p:spPr>
        <p:txBody>
          <a:bodyPr/>
          <a:lstStyle/>
          <a:p>
            <a:pPr eaLnBrk="1" hangingPunct="1"/>
            <a:r>
              <a:rPr lang="en-US" altLang="zh-CN" sz="3200" b="1" dirty="0">
                <a:solidFill>
                  <a:schemeClr val="tx1"/>
                </a:solidFill>
              </a:rPr>
              <a:t>2</a:t>
            </a:r>
            <a:r>
              <a:rPr lang="en-US" altLang="zh-CN" sz="3200" b="1" dirty="0" smtClean="0">
                <a:solidFill>
                  <a:schemeClr val="tx1"/>
                </a:solidFill>
              </a:rPr>
              <a:t>.4</a:t>
            </a:r>
            <a:r>
              <a:rPr lang="zh-CN" altLang="en-US" sz="3200" b="1" dirty="0" smtClean="0">
                <a:solidFill>
                  <a:schemeClr val="tx1"/>
                </a:solidFill>
              </a:rPr>
              <a:t>  模糊关系及其运算</a:t>
            </a:r>
            <a:endParaRPr lang="zh-CN" altLang="en-US" b="1" dirty="0" smtClean="0">
              <a:solidFill>
                <a:schemeClr val="tx1"/>
              </a:solidFill>
            </a:endParaRPr>
          </a:p>
        </p:txBody>
      </p:sp>
      <p:sp>
        <p:nvSpPr>
          <p:cNvPr id="130051" name="Text Box 3"/>
          <p:cNvSpPr txBox="1">
            <a:spLocks noChangeArrowheads="1"/>
          </p:cNvSpPr>
          <p:nvPr/>
        </p:nvSpPr>
        <p:spPr bwMode="auto">
          <a:xfrm>
            <a:off x="900113" y="1371600"/>
            <a:ext cx="7939087" cy="2973388"/>
          </a:xfrm>
          <a:prstGeom prst="rect">
            <a:avLst/>
          </a:prstGeom>
          <a:noFill/>
          <a:ln>
            <a:noFill/>
          </a:ln>
          <a:effectLst/>
          <a:extLst/>
        </p:spPr>
        <p:txBody>
          <a:bodyPr>
            <a:spAutoFit/>
          </a:bodyPr>
          <a:lstStyle>
            <a:lvl1pPr>
              <a:defRPr>
                <a:solidFill>
                  <a:schemeClr val="tx1"/>
                </a:solidFill>
                <a:latin typeface="Arial" charset="0"/>
                <a:ea typeface="宋体" pitchFamily="2" charset="-122"/>
              </a:defRPr>
            </a:lvl1pPr>
            <a:lvl2pPr marL="190500">
              <a:defRPr>
                <a:solidFill>
                  <a:schemeClr val="tx1"/>
                </a:solidFill>
                <a:latin typeface="Arial" charset="0"/>
                <a:ea typeface="宋体" pitchFamily="2" charset="-122"/>
              </a:defRPr>
            </a:lvl2pPr>
            <a:lvl3pPr marL="381000">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lvl="2" algn="just">
              <a:lnSpc>
                <a:spcPct val="135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.4.1 </a:t>
            </a:r>
            <a:r>
              <a:rPr kumimoji="1" lang="zh-CN" altLang="en-US" sz="2800" b="1" dirty="0" smtClean="0">
                <a:effectLst>
                  <a:outerShdw blurRad="38100" dist="38100" dir="2700000" algn="tl">
                    <a:srgbClr val="C0C0C0"/>
                  </a:outerShdw>
                </a:effectLst>
                <a:latin typeface="Times New Roman" pitchFamily="18" charset="0"/>
              </a:rPr>
              <a:t>模糊矩阵</a:t>
            </a:r>
          </a:p>
          <a:p>
            <a:pPr algn="just">
              <a:lnSpc>
                <a:spcPct val="135000"/>
              </a:lnSpc>
              <a:defRPr/>
            </a:pPr>
            <a:endParaRPr kumimoji="1" lang="zh-CN" altLang="en-US" sz="2800" b="1" dirty="0" smtClean="0">
              <a:effectLst>
                <a:outerShdw blurRad="38100" dist="38100" dir="2700000" algn="tl">
                  <a:srgbClr val="C0C0C0"/>
                </a:outerShdw>
              </a:effectLst>
              <a:latin typeface="Times New Roman" pitchFamily="18" charset="0"/>
            </a:endParaRPr>
          </a:p>
          <a:p>
            <a:pPr algn="just">
              <a:lnSpc>
                <a:spcPct val="135000"/>
              </a:lnSpc>
              <a:defRPr/>
            </a:pPr>
            <a:r>
              <a:rPr kumimoji="1" lang="zh-CN" altLang="en-US" sz="2800" b="1" dirty="0" smtClean="0">
                <a:effectLst>
                  <a:outerShdw blurRad="38100" dist="38100" dir="2700000" algn="tl">
                    <a:srgbClr val="C0C0C0"/>
                  </a:outerShdw>
                </a:effectLst>
                <a:latin typeface="Times New Roman" pitchFamily="18" charset="0"/>
              </a:rPr>
              <a:t>例</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.6  </a:t>
            </a:r>
            <a:r>
              <a:rPr kumimoji="1" lang="zh-CN" altLang="en-US" sz="2800" b="1" dirty="0" smtClean="0">
                <a:effectLst>
                  <a:outerShdw blurRad="38100" dist="38100" dir="2700000" algn="tl">
                    <a:srgbClr val="C0C0C0"/>
                  </a:outerShdw>
                </a:effectLst>
                <a:latin typeface="Times New Roman" pitchFamily="18" charset="0"/>
              </a:rPr>
              <a:t>设有一组同学</a:t>
            </a:r>
            <a:r>
              <a:rPr kumimoji="1" lang="en-US" altLang="zh-CN" sz="2800" b="1" dirty="0" smtClean="0">
                <a:effectLst>
                  <a:outerShdw blurRad="38100" dist="38100" dir="2700000" algn="tl">
                    <a:srgbClr val="C0C0C0"/>
                  </a:outerShdw>
                </a:effectLst>
                <a:latin typeface="Times New Roman" pitchFamily="18" charset="0"/>
              </a:rPr>
              <a:t>X</a:t>
            </a:r>
            <a:r>
              <a:rPr kumimoji="1" lang="zh-CN" altLang="en-US" sz="2800" b="1" dirty="0" smtClean="0">
                <a:effectLst>
                  <a:outerShdw blurRad="38100" dist="38100" dir="2700000" algn="tl">
                    <a:srgbClr val="C0C0C0"/>
                  </a:outerShdw>
                </a:effectLst>
                <a:latin typeface="Times New Roman" pitchFamily="18" charset="0"/>
              </a:rPr>
              <a:t>，</a:t>
            </a:r>
            <a:r>
              <a:rPr kumimoji="1" lang="en-US" altLang="zh-CN" sz="2800" b="1" dirty="0" smtClean="0">
                <a:effectLst>
                  <a:outerShdw blurRad="38100" dist="38100" dir="2700000" algn="tl">
                    <a:srgbClr val="C0C0C0"/>
                  </a:outerShdw>
                </a:effectLst>
                <a:latin typeface="Times New Roman" pitchFamily="18" charset="0"/>
              </a:rPr>
              <a:t>X={</a:t>
            </a:r>
            <a:r>
              <a:rPr kumimoji="1" lang="zh-CN" altLang="en-US" sz="2800" b="1" dirty="0" smtClean="0">
                <a:effectLst>
                  <a:outerShdw blurRad="38100" dist="38100" dir="2700000" algn="tl">
                    <a:srgbClr val="C0C0C0"/>
                  </a:outerShdw>
                </a:effectLst>
                <a:latin typeface="Times New Roman" pitchFamily="18" charset="0"/>
              </a:rPr>
              <a:t>张三，李四，王五</a:t>
            </a:r>
            <a:r>
              <a:rPr kumimoji="1" lang="en-US" altLang="zh-CN" sz="2800" b="1" dirty="0" smtClean="0">
                <a:effectLst>
                  <a:outerShdw blurRad="38100" dist="38100" dir="2700000" algn="tl">
                    <a:srgbClr val="C0C0C0"/>
                  </a:outerShdw>
                </a:effectLst>
                <a:latin typeface="Times New Roman" pitchFamily="18" charset="0"/>
              </a:rPr>
              <a:t>}</a:t>
            </a:r>
            <a:r>
              <a:rPr kumimoji="1" lang="zh-CN" altLang="en-US" sz="2800" b="1" dirty="0" smtClean="0">
                <a:effectLst>
                  <a:outerShdw blurRad="38100" dist="38100" dir="2700000" algn="tl">
                    <a:srgbClr val="C0C0C0"/>
                  </a:outerShdw>
                </a:effectLst>
                <a:latin typeface="Times New Roman" pitchFamily="18" charset="0"/>
              </a:rPr>
              <a:t>，他们的功课为</a:t>
            </a:r>
            <a:r>
              <a:rPr kumimoji="1" lang="en-US" altLang="zh-CN" sz="2800" b="1" dirty="0" smtClean="0">
                <a:effectLst>
                  <a:outerShdw blurRad="38100" dist="38100" dir="2700000" algn="tl">
                    <a:srgbClr val="C0C0C0"/>
                  </a:outerShdw>
                </a:effectLst>
                <a:latin typeface="Times New Roman" pitchFamily="18" charset="0"/>
              </a:rPr>
              <a:t>Y</a:t>
            </a:r>
            <a:r>
              <a:rPr kumimoji="1" lang="zh-CN" altLang="en-US" sz="2800" b="1" dirty="0" smtClean="0">
                <a:effectLst>
                  <a:outerShdw blurRad="38100" dist="38100" dir="2700000" algn="tl">
                    <a:srgbClr val="C0C0C0"/>
                  </a:outerShdw>
                </a:effectLst>
                <a:latin typeface="Times New Roman" pitchFamily="18" charset="0"/>
              </a:rPr>
              <a:t>，</a:t>
            </a:r>
            <a:r>
              <a:rPr kumimoji="1" lang="en-US" altLang="zh-CN" sz="2800" b="1" dirty="0" smtClean="0">
                <a:effectLst>
                  <a:outerShdw blurRad="38100" dist="38100" dir="2700000" algn="tl">
                    <a:srgbClr val="C0C0C0"/>
                  </a:outerShdw>
                </a:effectLst>
                <a:latin typeface="Times New Roman" pitchFamily="18" charset="0"/>
              </a:rPr>
              <a:t>Y={</a:t>
            </a:r>
            <a:r>
              <a:rPr kumimoji="1" lang="zh-CN" altLang="en-US" sz="2800" b="1" dirty="0" smtClean="0">
                <a:effectLst>
                  <a:outerShdw blurRad="38100" dist="38100" dir="2700000" algn="tl">
                    <a:srgbClr val="C0C0C0"/>
                  </a:outerShdw>
                </a:effectLst>
                <a:latin typeface="Times New Roman" pitchFamily="18" charset="0"/>
              </a:rPr>
              <a:t>英语，数学，物理，化学</a:t>
            </a:r>
            <a:r>
              <a:rPr kumimoji="1" lang="en-US" altLang="zh-CN" sz="2800" b="1" dirty="0" smtClean="0">
                <a:effectLst>
                  <a:outerShdw blurRad="38100" dist="38100" dir="2700000" algn="tl">
                    <a:srgbClr val="C0C0C0"/>
                  </a:outerShdw>
                </a:effectLst>
                <a:latin typeface="Times New Roman" pitchFamily="18" charset="0"/>
              </a:rPr>
              <a:t>}</a:t>
            </a:r>
            <a:r>
              <a:rPr kumimoji="1" lang="zh-CN" altLang="en-US" sz="2800" b="1" dirty="0" smtClean="0">
                <a:effectLst>
                  <a:outerShdw blurRad="38100" dist="38100" dir="2700000" algn="tl">
                    <a:srgbClr val="C0C0C0"/>
                  </a:outerShdw>
                </a:effectLst>
                <a:latin typeface="Times New Roman" pitchFamily="18" charset="0"/>
              </a:rPr>
              <a:t>。他们的考试成绩如下表：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34925" y="1447800"/>
          <a:ext cx="8991600" cy="2419350"/>
        </p:xfrm>
        <a:graphic>
          <a:graphicData uri="http://schemas.openxmlformats.org/presentationml/2006/ole">
            <mc:AlternateContent xmlns:mc="http://schemas.openxmlformats.org/markup-compatibility/2006">
              <mc:Choice xmlns:v="urn:schemas-microsoft-com:vml" Requires="v">
                <p:oleObj spid="_x0000_s28682" name="Document" r:id="rId3" imgW="5623560" imgH="1249680" progId="Word.Document.8">
                  <p:embed/>
                </p:oleObj>
              </mc:Choice>
              <mc:Fallback>
                <p:oleObj name="Document" r:id="rId3" imgW="5623560" imgH="1249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447800"/>
                        <a:ext cx="89916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5" name="Text Box 3"/>
          <p:cNvSpPr txBox="1">
            <a:spLocks noChangeArrowheads="1"/>
          </p:cNvSpPr>
          <p:nvPr/>
        </p:nvSpPr>
        <p:spPr bwMode="auto">
          <a:xfrm>
            <a:off x="2627313" y="609600"/>
            <a:ext cx="3733800" cy="579438"/>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表</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-2</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考试成绩表</a:t>
            </a:r>
          </a:p>
        </p:txBody>
      </p:sp>
      <p:sp>
        <p:nvSpPr>
          <p:cNvPr id="131076" name="Text Box 4"/>
          <p:cNvSpPr txBox="1">
            <a:spLocks noChangeArrowheads="1"/>
          </p:cNvSpPr>
          <p:nvPr/>
        </p:nvSpPr>
        <p:spPr bwMode="auto">
          <a:xfrm>
            <a:off x="1066800" y="4038600"/>
            <a:ext cx="7543800" cy="1887538"/>
          </a:xfrm>
          <a:prstGeom prst="rect">
            <a:avLst/>
          </a:prstGeom>
          <a:noFill/>
          <a:ln>
            <a:noFill/>
          </a:ln>
          <a:effectLst/>
          <a:extLst/>
        </p:spPr>
        <p:txBody>
          <a:bodyPr>
            <a:spAutoFit/>
          </a:bodyPr>
          <a:lstStyle/>
          <a:p>
            <a:pPr algn="just">
              <a:lnSpc>
                <a:spcPct val="140000"/>
              </a:lnSpc>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取隶属函数                ，其中</a:t>
            </a:r>
            <a:r>
              <a:rPr kumimoji="1" lang="en-US" altLang="zh-CN" sz="2800" b="1" dirty="0">
                <a:effectLst>
                  <a:outerShdw blurRad="38100" dist="38100" dir="2700000" algn="tl">
                    <a:srgbClr val="C0C0C0"/>
                  </a:outerShdw>
                </a:effectLst>
                <a:latin typeface="Times New Roman" pitchFamily="18" charset="0"/>
              </a:rPr>
              <a:t>u</a:t>
            </a:r>
            <a:r>
              <a:rPr kumimoji="1" lang="zh-CN" altLang="en-US" sz="2800" b="1" dirty="0">
                <a:effectLst>
                  <a:outerShdw blurRad="38100" dist="38100" dir="2700000" algn="tl">
                    <a:srgbClr val="C0C0C0"/>
                  </a:outerShdw>
                </a:effectLst>
                <a:latin typeface="Times New Roman" pitchFamily="18" charset="0"/>
              </a:rPr>
              <a:t>为成绩。如果将他们的成绩转化为隶属度，则构成一个</a:t>
            </a:r>
            <a:r>
              <a:rPr kumimoji="1" lang="en-US" altLang="zh-CN" sz="2800" b="1" dirty="0" err="1">
                <a:effectLst>
                  <a:outerShdw blurRad="38100" dist="38100" dir="2700000" algn="tl">
                    <a:srgbClr val="C0C0C0"/>
                  </a:outerShdw>
                </a:effectLst>
                <a:latin typeface="Times New Roman" pitchFamily="18" charset="0"/>
              </a:rPr>
              <a:t>x</a:t>
            </a:r>
            <a:r>
              <a:rPr kumimoji="1" lang="en-US" altLang="zh-CN" sz="2800" b="1" dirty="0" err="1">
                <a:effectLst>
                  <a:outerShdw blurRad="38100" dist="38100" dir="2700000" algn="tl">
                    <a:srgbClr val="C0C0C0"/>
                  </a:outerShdw>
                </a:effectLst>
                <a:latin typeface="宋体" pitchFamily="2" charset="-122"/>
              </a:rPr>
              <a:t>×</a:t>
            </a:r>
            <a:r>
              <a:rPr kumimoji="1" lang="en-US" altLang="zh-CN" sz="2800" b="1" dirty="0" err="1">
                <a:effectLst>
                  <a:outerShdw blurRad="38100" dist="38100" dir="2700000" algn="tl">
                    <a:srgbClr val="C0C0C0"/>
                  </a:outerShdw>
                </a:effectLst>
                <a:latin typeface="Times New Roman" pitchFamily="18" charset="0"/>
              </a:rPr>
              <a:t>y</a:t>
            </a:r>
            <a:r>
              <a:rPr kumimoji="1" lang="zh-CN" altLang="en-US" sz="2800" b="1" dirty="0">
                <a:effectLst>
                  <a:outerShdw blurRad="38100" dist="38100" dir="2700000" algn="tl">
                    <a:srgbClr val="C0C0C0"/>
                  </a:outerShdw>
                </a:effectLst>
                <a:latin typeface="Times New Roman" pitchFamily="18" charset="0"/>
              </a:rPr>
              <a:t>上的一个模糊关系</a:t>
            </a:r>
            <a:r>
              <a:rPr kumimoji="1" lang="en-US" altLang="zh-CN" sz="2800" b="1" dirty="0">
                <a:effectLst>
                  <a:outerShdw blurRad="38100" dist="38100" dir="2700000" algn="tl">
                    <a:srgbClr val="C0C0C0"/>
                  </a:outerShdw>
                </a:effectLst>
                <a:latin typeface="Times New Roman" pitchFamily="18" charset="0"/>
              </a:rPr>
              <a:t>R</a:t>
            </a:r>
            <a:r>
              <a:rPr kumimoji="1" lang="zh-CN" altLang="en-US" sz="2800" b="1" dirty="0">
                <a:effectLst>
                  <a:outerShdw blurRad="38100" dist="38100" dir="2700000" algn="tl">
                    <a:srgbClr val="C0C0C0"/>
                  </a:outerShdw>
                </a:effectLst>
                <a:latin typeface="Times New Roman" pitchFamily="18" charset="0"/>
              </a:rPr>
              <a:t>，见下表。</a:t>
            </a:r>
          </a:p>
        </p:txBody>
      </p:sp>
      <p:graphicFrame>
        <p:nvGraphicFramePr>
          <p:cNvPr id="28675" name="Object 5"/>
          <p:cNvGraphicFramePr>
            <a:graphicFrameLocks noChangeAspect="1"/>
          </p:cNvGraphicFramePr>
          <p:nvPr/>
        </p:nvGraphicFramePr>
        <p:xfrm>
          <a:off x="3563938" y="3933825"/>
          <a:ext cx="1524000" cy="857250"/>
        </p:xfrm>
        <a:graphic>
          <a:graphicData uri="http://schemas.openxmlformats.org/presentationml/2006/ole">
            <mc:AlternateContent xmlns:mc="http://schemas.openxmlformats.org/markup-compatibility/2006">
              <mc:Choice xmlns:v="urn:schemas-microsoft-com:vml" Requires="v">
                <p:oleObj spid="_x0000_s28683" name="公式" r:id="rId5" imgW="622030" imgH="355446" progId="Equation.3">
                  <p:embed/>
                </p:oleObj>
              </mc:Choice>
              <mc:Fallback>
                <p:oleObj name="公式" r:id="rId5" imgW="622030" imgH="35544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933825"/>
                        <a:ext cx="15240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1219200" y="1219200"/>
          <a:ext cx="12338050" cy="2740025"/>
        </p:xfrm>
        <a:graphic>
          <a:graphicData uri="http://schemas.openxmlformats.org/presentationml/2006/ole">
            <mc:AlternateContent xmlns:mc="http://schemas.openxmlformats.org/markup-compatibility/2006">
              <mc:Choice xmlns:v="urn:schemas-microsoft-com:vml" Requires="v">
                <p:oleObj spid="_x0000_s29706" name="Document" r:id="rId3" imgW="5633779" imgH="1251299" progId="Word.Document.8">
                  <p:embed/>
                </p:oleObj>
              </mc:Choice>
              <mc:Fallback>
                <p:oleObj name="Document" r:id="rId3" imgW="5633779" imgH="125129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19200"/>
                        <a:ext cx="1233805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099" name="Text Box 3"/>
          <p:cNvSpPr txBox="1">
            <a:spLocks noChangeArrowheads="1"/>
          </p:cNvSpPr>
          <p:nvPr/>
        </p:nvSpPr>
        <p:spPr bwMode="auto">
          <a:xfrm>
            <a:off x="2286000" y="533400"/>
            <a:ext cx="5029200" cy="579438"/>
          </a:xfrm>
          <a:prstGeom prst="rect">
            <a:avLst/>
          </a:prstGeom>
          <a:noFill/>
          <a:ln>
            <a:noFill/>
          </a:ln>
          <a:effectLst/>
          <a:extLst/>
        </p:spPr>
        <p:txBody>
          <a:bodyPr>
            <a:spAutoFit/>
          </a:bodyPr>
          <a:lstStyle/>
          <a:p>
            <a:pPr algn="ctr">
              <a:spcBef>
                <a:spcPct val="50000"/>
              </a:spcBef>
              <a:defRPr/>
            </a:pPr>
            <a:r>
              <a:rPr kumimoji="1" lang="zh-CN" altLang="en-US" sz="3200" b="1" dirty="0" smtClean="0">
                <a:effectLst>
                  <a:outerShdw blurRad="38100" dist="38100" dir="2700000" algn="tl">
                    <a:srgbClr val="C0C0C0"/>
                  </a:outerShdw>
                </a:effectLst>
                <a:latin typeface="Times New Roman" pitchFamily="18" charset="0"/>
              </a:rPr>
              <a:t>表</a:t>
            </a:r>
            <a:r>
              <a:rPr kumimoji="1" lang="en-US" altLang="zh-CN" sz="3200" b="1" dirty="0">
                <a:effectLst>
                  <a:outerShdw blurRad="38100" dist="38100" dir="2700000" algn="tl">
                    <a:srgbClr val="C0C0C0"/>
                  </a:outerShdw>
                </a:effectLst>
                <a:latin typeface="Times New Roman" pitchFamily="18" charset="0"/>
              </a:rPr>
              <a:t>2</a:t>
            </a:r>
            <a:r>
              <a:rPr kumimoji="1" lang="en-US" altLang="zh-CN" sz="3200" b="1" dirty="0" smtClean="0">
                <a:effectLst>
                  <a:outerShdw blurRad="38100" dist="38100" dir="2700000" algn="tl">
                    <a:srgbClr val="C0C0C0"/>
                  </a:outerShdw>
                </a:effectLst>
                <a:latin typeface="Times New Roman" pitchFamily="18" charset="0"/>
              </a:rPr>
              <a:t>-3</a:t>
            </a:r>
            <a:r>
              <a:rPr kumimoji="1" lang="zh-CN" altLang="en-US" sz="3200" b="1" dirty="0" smtClean="0">
                <a:effectLst>
                  <a:outerShdw blurRad="38100" dist="38100" dir="2700000" algn="tl">
                    <a:srgbClr val="C0C0C0"/>
                  </a:outerShdw>
                </a:effectLst>
                <a:latin typeface="Times New Roman" pitchFamily="18" charset="0"/>
              </a:rPr>
              <a:t> </a:t>
            </a:r>
            <a:r>
              <a:rPr kumimoji="1" lang="zh-CN" altLang="en-US" sz="3200" b="1" dirty="0">
                <a:effectLst>
                  <a:outerShdw blurRad="38100" dist="38100" dir="2700000" algn="tl">
                    <a:srgbClr val="C0C0C0"/>
                  </a:outerShdw>
                </a:effectLst>
                <a:latin typeface="Times New Roman" pitchFamily="18" charset="0"/>
              </a:rPr>
              <a:t>考试成绩表的模糊化</a:t>
            </a:r>
          </a:p>
        </p:txBody>
      </p:sp>
      <p:sp>
        <p:nvSpPr>
          <p:cNvPr id="132100" name="Text Box 4"/>
          <p:cNvSpPr txBox="1">
            <a:spLocks noChangeArrowheads="1"/>
          </p:cNvSpPr>
          <p:nvPr/>
        </p:nvSpPr>
        <p:spPr bwMode="auto">
          <a:xfrm>
            <a:off x="990600" y="3886200"/>
            <a:ext cx="5715000" cy="579438"/>
          </a:xfrm>
          <a:prstGeom prst="rect">
            <a:avLst/>
          </a:prstGeom>
          <a:noFill/>
          <a:ln>
            <a:noFill/>
          </a:ln>
          <a:effectLst/>
          <a:extLst/>
        </p:spPr>
        <p:txBody>
          <a:bodyPr>
            <a:spAutoFit/>
          </a:bodyPr>
          <a:lstStyle/>
          <a:p>
            <a:pPr algn="just">
              <a:defRPr/>
            </a:pPr>
            <a:r>
              <a:rPr kumimoji="1" lang="en-US" altLang="zh-CN" sz="3200" b="1">
                <a:effectLst>
                  <a:outerShdw blurRad="38100" dist="38100" dir="2700000" algn="tl">
                    <a:srgbClr val="C0C0C0"/>
                  </a:outerShdw>
                </a:effectLst>
                <a:latin typeface="Times New Roman" pitchFamily="18" charset="0"/>
              </a:rPr>
              <a:t>	</a:t>
            </a:r>
            <a:r>
              <a:rPr kumimoji="1" lang="zh-CN" altLang="en-US" sz="3200" b="1">
                <a:effectLst>
                  <a:outerShdw blurRad="38100" dist="38100" dir="2700000" algn="tl">
                    <a:srgbClr val="C0C0C0"/>
                  </a:outerShdw>
                </a:effectLst>
                <a:latin typeface="Times New Roman" pitchFamily="18" charset="0"/>
              </a:rPr>
              <a:t>将上表写成矩阵形式，得：</a:t>
            </a:r>
          </a:p>
        </p:txBody>
      </p:sp>
      <p:graphicFrame>
        <p:nvGraphicFramePr>
          <p:cNvPr id="29699" name="Object 5"/>
          <p:cNvGraphicFramePr>
            <a:graphicFrameLocks noChangeAspect="1"/>
          </p:cNvGraphicFramePr>
          <p:nvPr/>
        </p:nvGraphicFramePr>
        <p:xfrm>
          <a:off x="2895600" y="4724400"/>
          <a:ext cx="3886200" cy="1282700"/>
        </p:xfrm>
        <a:graphic>
          <a:graphicData uri="http://schemas.openxmlformats.org/presentationml/2006/ole">
            <mc:AlternateContent xmlns:mc="http://schemas.openxmlformats.org/markup-compatibility/2006">
              <mc:Choice xmlns:v="urn:schemas-microsoft-com:vml" Requires="v">
                <p:oleObj spid="_x0000_s29707" name="公式" r:id="rId5" imgW="1612900" imgH="596900" progId="Equation.3">
                  <p:embed/>
                </p:oleObj>
              </mc:Choice>
              <mc:Fallback>
                <p:oleObj name="公式" r:id="rId5" imgW="1612900" imgH="596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724400"/>
                        <a:ext cx="38862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971550" y="333375"/>
            <a:ext cx="7543800" cy="1630363"/>
          </a:xfrm>
          <a:prstGeom prst="rect">
            <a:avLst/>
          </a:prstGeom>
          <a:noFill/>
          <a:ln>
            <a:noFill/>
          </a:ln>
          <a:effectLst/>
          <a:extLst/>
        </p:spPr>
        <p:txBody>
          <a:bodyPr>
            <a:spAutoFit/>
          </a:bodyPr>
          <a:lstStyle/>
          <a:p>
            <a:pPr algn="just">
              <a:lnSpc>
                <a:spcPct val="120000"/>
              </a:lnSpc>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该矩阵称作模糊矩阵，其中各个元素必须在</a:t>
            </a:r>
            <a:r>
              <a:rPr kumimoji="1" lang="en-US" altLang="zh-CN" sz="2800" b="1" dirty="0">
                <a:effectLst>
                  <a:outerShdw blurRad="38100" dist="38100" dir="2700000" algn="tl">
                    <a:srgbClr val="C0C0C0"/>
                  </a:outerShdw>
                </a:effectLst>
                <a:latin typeface="Times New Roman" pitchFamily="18" charset="0"/>
              </a:rPr>
              <a:t>[0</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闭环区间上取值。矩阵</a:t>
            </a:r>
            <a:r>
              <a:rPr kumimoji="1" lang="en-US" altLang="zh-CN" sz="2800" b="1" dirty="0">
                <a:effectLst>
                  <a:outerShdw blurRad="38100" dist="38100" dir="2700000" algn="tl">
                    <a:srgbClr val="C0C0C0"/>
                  </a:outerShdw>
                </a:effectLst>
                <a:latin typeface="Times New Roman" pitchFamily="18" charset="0"/>
              </a:rPr>
              <a:t>R</a:t>
            </a:r>
            <a:r>
              <a:rPr kumimoji="1" lang="zh-CN" altLang="en-US" sz="2800" b="1" dirty="0">
                <a:effectLst>
                  <a:outerShdw blurRad="38100" dist="38100" dir="2700000" algn="tl">
                    <a:srgbClr val="C0C0C0"/>
                  </a:outerShdw>
                </a:effectLst>
                <a:latin typeface="Times New Roman" pitchFamily="18" charset="0"/>
              </a:rPr>
              <a:t>也可以用关系图来表示，如</a:t>
            </a: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-10</a:t>
            </a:r>
            <a:r>
              <a:rPr kumimoji="1" lang="zh-CN" altLang="en-US" sz="2800" b="1" dirty="0">
                <a:effectLst>
                  <a:outerShdw blurRad="38100" dist="38100" dir="2700000" algn="tl">
                    <a:srgbClr val="C0C0C0"/>
                  </a:outerShdw>
                </a:effectLst>
                <a:latin typeface="Times New Roman" pitchFamily="18" charset="0"/>
              </a:rPr>
              <a:t>所示。</a:t>
            </a:r>
          </a:p>
        </p:txBody>
      </p:sp>
      <p:graphicFrame>
        <p:nvGraphicFramePr>
          <p:cNvPr id="30722" name="Object 3"/>
          <p:cNvGraphicFramePr>
            <a:graphicFrameLocks noChangeAspect="1"/>
          </p:cNvGraphicFramePr>
          <p:nvPr/>
        </p:nvGraphicFramePr>
        <p:xfrm>
          <a:off x="1979613" y="2438400"/>
          <a:ext cx="5564187" cy="2527300"/>
        </p:xfrm>
        <a:graphic>
          <a:graphicData uri="http://schemas.openxmlformats.org/presentationml/2006/ole">
            <mc:AlternateContent xmlns:mc="http://schemas.openxmlformats.org/markup-compatibility/2006">
              <mc:Choice xmlns:v="urn:schemas-microsoft-com:vml" Requires="v">
                <p:oleObj spid="_x0000_s30727" name="BMP 图象" r:id="rId3" imgW="2895238" imgH="1314286" progId="Paint.Picture">
                  <p:embed/>
                </p:oleObj>
              </mc:Choice>
              <mc:Fallback>
                <p:oleObj name="BMP 图象" r:id="rId3" imgW="2895238" imgH="131428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38400"/>
                        <a:ext cx="5564187"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24" name="Text Box 4"/>
          <p:cNvSpPr txBox="1">
            <a:spLocks noChangeArrowheads="1"/>
          </p:cNvSpPr>
          <p:nvPr/>
        </p:nvSpPr>
        <p:spPr bwMode="auto">
          <a:xfrm>
            <a:off x="2895600" y="5257800"/>
            <a:ext cx="4391025" cy="400050"/>
          </a:xfrm>
          <a:prstGeom prst="rect">
            <a:avLst/>
          </a:prstGeom>
          <a:noFill/>
          <a:ln>
            <a:noFill/>
          </a:ln>
          <a:effectLst/>
          <a:extLst/>
        </p:spPr>
        <p:txBody>
          <a:bodyPr>
            <a:spAutoFit/>
          </a:bodyPr>
          <a:lstStyle/>
          <a:p>
            <a:pPr algn="ctr">
              <a:spcBef>
                <a:spcPct val="50000"/>
              </a:spcBef>
              <a:defRPr/>
            </a:pPr>
            <a:r>
              <a:rPr kumimoji="1" lang="zh-CN" altLang="en-US" sz="2000" b="1" dirty="0" smtClean="0">
                <a:effectLst>
                  <a:outerShdw blurRad="38100" dist="38100" dir="2700000" algn="tl">
                    <a:srgbClr val="C0C0C0"/>
                  </a:outerShdw>
                </a:effectLst>
                <a:latin typeface="Times New Roman" pitchFamily="18" charset="0"/>
              </a:rPr>
              <a:t>图</a:t>
            </a:r>
            <a:r>
              <a:rPr kumimoji="1" lang="en-US" altLang="zh-CN" sz="2000" b="1" dirty="0" smtClean="0">
                <a:effectLst>
                  <a:outerShdw blurRad="38100" dist="38100" dir="2700000" algn="tl">
                    <a:srgbClr val="C0C0C0"/>
                  </a:outerShdw>
                </a:effectLst>
                <a:latin typeface="Times New Roman" pitchFamily="18" charset="0"/>
              </a:rPr>
              <a:t>2-10</a:t>
            </a:r>
            <a:r>
              <a:rPr kumimoji="1" lang="zh-CN" altLang="en-US" sz="2000" b="1" dirty="0" smtClean="0">
                <a:effectLst>
                  <a:outerShdw blurRad="38100" dist="38100" dir="2700000" algn="tl">
                    <a:srgbClr val="C0C0C0"/>
                  </a:outerShdw>
                </a:effectLst>
                <a:latin typeface="Times New Roman" pitchFamily="18" charset="0"/>
              </a:rPr>
              <a:t>  </a:t>
            </a:r>
            <a:r>
              <a:rPr kumimoji="1" lang="zh-CN" altLang="en-US" sz="2000" b="1" dirty="0">
                <a:effectLst>
                  <a:outerShdw blurRad="38100" dist="38100" dir="2700000" algn="tl">
                    <a:srgbClr val="C0C0C0"/>
                  </a:outerShdw>
                </a:effectLst>
                <a:latin typeface="Times New Roman" pitchFamily="18" charset="0"/>
              </a:rPr>
              <a:t>模糊矩阵</a:t>
            </a:r>
            <a:r>
              <a:rPr kumimoji="1" lang="en-US" altLang="zh-CN" sz="2000" b="1" dirty="0">
                <a:effectLst>
                  <a:outerShdw blurRad="38100" dist="38100" dir="2700000" algn="tl">
                    <a:srgbClr val="C0C0C0"/>
                  </a:outerShdw>
                </a:effectLst>
                <a:latin typeface="Times New Roman" pitchFamily="18" charset="0"/>
              </a:rPr>
              <a:t>R</a:t>
            </a:r>
            <a:r>
              <a:rPr kumimoji="1" lang="zh-CN" altLang="en-US" sz="2000" b="1" dirty="0">
                <a:effectLst>
                  <a:outerShdw blurRad="38100" dist="38100" dir="2700000" algn="tl">
                    <a:srgbClr val="C0C0C0"/>
                  </a:outerShdw>
                </a:effectLst>
                <a:latin typeface="Times New Roman" pitchFamily="18" charset="0"/>
              </a:rPr>
              <a:t>的关系图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143000" y="304800"/>
            <a:ext cx="7696200" cy="2143125"/>
          </a:xfrm>
          <a:prstGeom prst="rect">
            <a:avLst/>
          </a:prstGeom>
          <a:noFill/>
          <a:ln>
            <a:noFill/>
          </a:ln>
          <a:effectLst/>
          <a:extLst/>
        </p:spPr>
        <p:txBody>
          <a:bodyPr>
            <a:spAutoFit/>
          </a:bodyPr>
          <a:lstStyle/>
          <a:p>
            <a:pPr algn="just">
              <a:lnSpc>
                <a:spcPct val="120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.4.2 </a:t>
            </a:r>
            <a:r>
              <a:rPr kumimoji="1" lang="zh-CN" altLang="en-US" sz="2800" b="1" dirty="0">
                <a:effectLst>
                  <a:outerShdw blurRad="38100" dist="38100" dir="2700000" algn="tl">
                    <a:srgbClr val="C0C0C0"/>
                  </a:outerShdw>
                </a:effectLst>
                <a:latin typeface="Times New Roman" pitchFamily="18" charset="0"/>
              </a:rPr>
              <a:t>模糊矩阵运算与模糊关系  </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设有</a:t>
            </a:r>
            <a:r>
              <a:rPr kumimoji="1" lang="en-US" altLang="zh-CN" sz="2800" b="1" dirty="0">
                <a:effectLst>
                  <a:outerShdw blurRad="38100" dist="38100" dir="2700000" algn="tl">
                    <a:srgbClr val="C0C0C0"/>
                  </a:outerShdw>
                </a:effectLst>
                <a:latin typeface="Times New Roman" pitchFamily="18" charset="0"/>
              </a:rPr>
              <a:t>n</a:t>
            </a:r>
            <a:r>
              <a:rPr kumimoji="1" lang="zh-CN" altLang="en-US" sz="2800" b="1" dirty="0">
                <a:effectLst>
                  <a:outerShdw blurRad="38100" dist="38100" dir="2700000" algn="tl">
                    <a:srgbClr val="C0C0C0"/>
                  </a:outerShdw>
                </a:effectLst>
                <a:latin typeface="Times New Roman" pitchFamily="18" charset="0"/>
              </a:rPr>
              <a:t>阶模糊矩阵</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和</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              ，                     </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，且                 。则定义如下几种模糊矩阵运算方式：</a:t>
            </a:r>
          </a:p>
        </p:txBody>
      </p:sp>
      <p:graphicFrame>
        <p:nvGraphicFramePr>
          <p:cNvPr id="31746" name="Object 3"/>
          <p:cNvGraphicFramePr>
            <a:graphicFrameLocks noChangeAspect="1"/>
          </p:cNvGraphicFramePr>
          <p:nvPr/>
        </p:nvGraphicFramePr>
        <p:xfrm>
          <a:off x="5940425" y="908050"/>
          <a:ext cx="1308100" cy="582613"/>
        </p:xfrm>
        <a:graphic>
          <a:graphicData uri="http://schemas.openxmlformats.org/presentationml/2006/ole">
            <mc:AlternateContent xmlns:mc="http://schemas.openxmlformats.org/markup-compatibility/2006">
              <mc:Choice xmlns:v="urn:schemas-microsoft-com:vml" Requires="v">
                <p:oleObj spid="_x0000_s31759" name="公式" r:id="rId3" imgW="482181" imgH="215713" progId="Equation.3">
                  <p:embed/>
                </p:oleObj>
              </mc:Choice>
              <mc:Fallback>
                <p:oleObj name="公式" r:id="rId3" imgW="482181"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908050"/>
                        <a:ext cx="13081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4"/>
          <p:cNvGraphicFramePr>
            <a:graphicFrameLocks noChangeAspect="1"/>
          </p:cNvGraphicFramePr>
          <p:nvPr/>
        </p:nvGraphicFramePr>
        <p:xfrm>
          <a:off x="1116013" y="1412875"/>
          <a:ext cx="1308100" cy="582613"/>
        </p:xfrm>
        <a:graphic>
          <a:graphicData uri="http://schemas.openxmlformats.org/presentationml/2006/ole">
            <mc:AlternateContent xmlns:mc="http://schemas.openxmlformats.org/markup-compatibility/2006">
              <mc:Choice xmlns:v="urn:schemas-microsoft-com:vml" Requires="v">
                <p:oleObj spid="_x0000_s31760" name="公式" r:id="rId5" imgW="482181" imgH="215713" progId="Equation.3">
                  <p:embed/>
                </p:oleObj>
              </mc:Choice>
              <mc:Fallback>
                <p:oleObj name="公式" r:id="rId5" imgW="482181"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412875"/>
                        <a:ext cx="13081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5"/>
          <p:cNvGraphicFramePr>
            <a:graphicFrameLocks noChangeAspect="1"/>
          </p:cNvGraphicFramePr>
          <p:nvPr/>
        </p:nvGraphicFramePr>
        <p:xfrm>
          <a:off x="3203575" y="1484313"/>
          <a:ext cx="1511300" cy="452437"/>
        </p:xfrm>
        <a:graphic>
          <a:graphicData uri="http://schemas.openxmlformats.org/presentationml/2006/ole">
            <mc:AlternateContent xmlns:mc="http://schemas.openxmlformats.org/markup-compatibility/2006">
              <mc:Choice xmlns:v="urn:schemas-microsoft-com:vml" Requires="v">
                <p:oleObj spid="_x0000_s31761" name="公式" r:id="rId7" imgW="736280" imgH="177723" progId="Equation.3">
                  <p:embed/>
                </p:oleObj>
              </mc:Choice>
              <mc:Fallback>
                <p:oleObj name="公式" r:id="rId7" imgW="736280" imgH="17772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484313"/>
                        <a:ext cx="15113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6"/>
          <p:cNvGraphicFramePr>
            <a:graphicFrameLocks noChangeAspect="1"/>
          </p:cNvGraphicFramePr>
          <p:nvPr/>
        </p:nvGraphicFramePr>
        <p:xfrm>
          <a:off x="1066800" y="3124200"/>
          <a:ext cx="13639800" cy="2239963"/>
        </p:xfrm>
        <a:graphic>
          <a:graphicData uri="http://schemas.openxmlformats.org/presentationml/2006/ole">
            <mc:AlternateContent xmlns:mc="http://schemas.openxmlformats.org/markup-compatibility/2006">
              <mc:Choice xmlns:v="urn:schemas-microsoft-com:vml" Requires="v">
                <p:oleObj spid="_x0000_s31762" name="Document" r:id="rId9" imgW="5496370" imgH="794905" progId="Word.Document.8">
                  <p:embed/>
                </p:oleObj>
              </mc:Choice>
              <mc:Fallback>
                <p:oleObj name="Document" r:id="rId9" imgW="5496370" imgH="794905"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124200"/>
                        <a:ext cx="136398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143000" y="4484688"/>
            <a:ext cx="6597650" cy="457200"/>
          </a:xfrm>
          <a:prstGeom prst="rect">
            <a:avLst/>
          </a:prstGeom>
          <a:noFill/>
          <a:ln>
            <a:noFill/>
          </a:ln>
          <a:effectLst/>
          <a:extLst/>
        </p:spPr>
        <p:txBody>
          <a:bodyPr>
            <a:spAutoFit/>
          </a:bodyPr>
          <a:lstStyle/>
          <a:p>
            <a:pPr algn="just">
              <a:defRPr/>
            </a:pPr>
            <a:r>
              <a:rPr kumimoji="1" lang="zh-CN" altLang="en-US" sz="2400" b="1" dirty="0" smtClean="0">
                <a:latin typeface="Times New Roman" pitchFamily="18" charset="0"/>
              </a:rPr>
              <a:t>例</a:t>
            </a:r>
            <a:r>
              <a:rPr kumimoji="1" lang="en-US" altLang="zh-CN" sz="2400" b="1" dirty="0">
                <a:latin typeface="Times New Roman" pitchFamily="18" charset="0"/>
              </a:rPr>
              <a:t>2</a:t>
            </a:r>
            <a:r>
              <a:rPr kumimoji="1" lang="en-US" altLang="zh-CN" sz="2400" b="1" dirty="0" smtClean="0">
                <a:latin typeface="Times New Roman" pitchFamily="18" charset="0"/>
              </a:rPr>
              <a:t>.7 </a:t>
            </a:r>
            <a:r>
              <a:rPr kumimoji="1" lang="en-US" altLang="zh-CN" sz="2400" dirty="0" smtClean="0">
                <a:latin typeface="Times New Roman" pitchFamily="18" charset="0"/>
              </a:rPr>
              <a:t> </a:t>
            </a:r>
            <a:r>
              <a:rPr kumimoji="1" lang="zh-CN" altLang="en-US" sz="2400" dirty="0">
                <a:latin typeface="Times New Roman" pitchFamily="18" charset="0"/>
              </a:rPr>
              <a:t>设</a:t>
            </a:r>
            <a:endParaRPr kumimoji="1" lang="zh-CN" altLang="en-US" sz="3200" dirty="0">
              <a:effectLst>
                <a:outerShdw blurRad="38100" dist="38100" dir="2700000" algn="tl">
                  <a:srgbClr val="C0C0C0"/>
                </a:outerShdw>
              </a:effectLst>
              <a:latin typeface="Times New Roman" pitchFamily="18" charset="0"/>
            </a:endParaRPr>
          </a:p>
        </p:txBody>
      </p:sp>
      <p:graphicFrame>
        <p:nvGraphicFramePr>
          <p:cNvPr id="32770" name="Object 3"/>
          <p:cNvGraphicFramePr>
            <a:graphicFrameLocks noChangeAspect="1"/>
          </p:cNvGraphicFramePr>
          <p:nvPr/>
        </p:nvGraphicFramePr>
        <p:xfrm>
          <a:off x="2743200" y="4343400"/>
          <a:ext cx="1625600" cy="785813"/>
        </p:xfrm>
        <a:graphic>
          <a:graphicData uri="http://schemas.openxmlformats.org/presentationml/2006/ole">
            <mc:AlternateContent xmlns:mc="http://schemas.openxmlformats.org/markup-compatibility/2006">
              <mc:Choice xmlns:v="urn:schemas-microsoft-com:vml" Requires="v">
                <p:oleObj spid="_x0000_s32780" name="公式" r:id="rId3" imgW="812447" imgH="393529" progId="Equation.3">
                  <p:embed/>
                </p:oleObj>
              </mc:Choice>
              <mc:Fallback>
                <p:oleObj name="公式" r:id="rId3" imgW="81244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343400"/>
                        <a:ext cx="16256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4"/>
          <p:cNvGraphicFramePr>
            <a:graphicFrameLocks noChangeAspect="1"/>
          </p:cNvGraphicFramePr>
          <p:nvPr/>
        </p:nvGraphicFramePr>
        <p:xfrm>
          <a:off x="4648200" y="4343400"/>
          <a:ext cx="1676400" cy="809625"/>
        </p:xfrm>
        <a:graphic>
          <a:graphicData uri="http://schemas.openxmlformats.org/presentationml/2006/ole">
            <mc:AlternateContent xmlns:mc="http://schemas.openxmlformats.org/markup-compatibility/2006">
              <mc:Choice xmlns:v="urn:schemas-microsoft-com:vml" Requires="v">
                <p:oleObj spid="_x0000_s32781" name="公式" r:id="rId5" imgW="812447" imgH="393529" progId="Equation.3">
                  <p:embed/>
                </p:oleObj>
              </mc:Choice>
              <mc:Fallback>
                <p:oleObj name="公式" r:id="rId5" imgW="812447"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343400"/>
                        <a:ext cx="1676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2" name="Object 5"/>
          <p:cNvGraphicFramePr>
            <a:graphicFrameLocks noChangeAspect="1"/>
          </p:cNvGraphicFramePr>
          <p:nvPr/>
        </p:nvGraphicFramePr>
        <p:xfrm>
          <a:off x="914400" y="381000"/>
          <a:ext cx="9220200" cy="3886200"/>
        </p:xfrm>
        <a:graphic>
          <a:graphicData uri="http://schemas.openxmlformats.org/presentationml/2006/ole">
            <mc:AlternateContent xmlns:mc="http://schemas.openxmlformats.org/markup-compatibility/2006">
              <mc:Choice xmlns:v="urn:schemas-microsoft-com:vml" Requires="v">
                <p:oleObj spid="_x0000_s32782" name="Document" r:id="rId7" imgW="5283945" imgH="1785562" progId="Word.Document.8">
                  <p:embed/>
                </p:oleObj>
              </mc:Choice>
              <mc:Fallback>
                <p:oleObj name="Document" r:id="rId7" imgW="5283945" imgH="1785562"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81000"/>
                        <a:ext cx="9220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1295400" y="685800"/>
          <a:ext cx="4876800" cy="1143000"/>
        </p:xfrm>
        <a:graphic>
          <a:graphicData uri="http://schemas.openxmlformats.org/presentationml/2006/ole">
            <mc:AlternateContent xmlns:mc="http://schemas.openxmlformats.org/markup-compatibility/2006">
              <mc:Choice xmlns:v="urn:schemas-microsoft-com:vml" Requires="v">
                <p:oleObj spid="_x0000_s33803" name="公式" r:id="rId3" imgW="2235200" imgH="393700" progId="Equation.3">
                  <p:embed/>
                </p:oleObj>
              </mc:Choice>
              <mc:Fallback>
                <p:oleObj name="公式" r:id="rId3" imgW="22352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85800"/>
                        <a:ext cx="487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ChangeAspect="1"/>
          </p:cNvGraphicFramePr>
          <p:nvPr/>
        </p:nvGraphicFramePr>
        <p:xfrm>
          <a:off x="1295400" y="2433638"/>
          <a:ext cx="4953000" cy="1066800"/>
        </p:xfrm>
        <a:graphic>
          <a:graphicData uri="http://schemas.openxmlformats.org/presentationml/2006/ole">
            <mc:AlternateContent xmlns:mc="http://schemas.openxmlformats.org/markup-compatibility/2006">
              <mc:Choice xmlns:v="urn:schemas-microsoft-com:vml" Requires="v">
                <p:oleObj spid="_x0000_s33804" name="公式" r:id="rId5" imgW="2222500" imgH="393700" progId="Equation.3">
                  <p:embed/>
                </p:oleObj>
              </mc:Choice>
              <mc:Fallback>
                <p:oleObj name="公式" r:id="rId5" imgW="22225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33638"/>
                        <a:ext cx="495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ChangeAspect="1"/>
          </p:cNvGraphicFramePr>
          <p:nvPr/>
        </p:nvGraphicFramePr>
        <p:xfrm>
          <a:off x="1447800" y="4097338"/>
          <a:ext cx="4876800" cy="1060450"/>
        </p:xfrm>
        <a:graphic>
          <a:graphicData uri="http://schemas.openxmlformats.org/presentationml/2006/ole">
            <mc:AlternateContent xmlns:mc="http://schemas.openxmlformats.org/markup-compatibility/2006">
              <mc:Choice xmlns:v="urn:schemas-microsoft-com:vml" Requires="v">
                <p:oleObj spid="_x0000_s33805" name="公式" r:id="rId7" imgW="1803400" imgH="393700" progId="Equation.3">
                  <p:embed/>
                </p:oleObj>
              </mc:Choice>
              <mc:Fallback>
                <p:oleObj name="公式" r:id="rId7" imgW="1803400" imgH="3937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97338"/>
                        <a:ext cx="48768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28625" y="214313"/>
            <a:ext cx="4343400" cy="1143000"/>
          </a:xfrm>
        </p:spPr>
        <p:txBody>
          <a:bodyPr/>
          <a:lstStyle/>
          <a:p>
            <a:pPr algn="l" eaLnBrk="1" hangingPunct="1"/>
            <a:r>
              <a:rPr lang="en-US" altLang="zh-CN" sz="3600" b="1" dirty="0">
                <a:solidFill>
                  <a:schemeClr val="tx1"/>
                </a:solidFill>
              </a:rPr>
              <a:t>2</a:t>
            </a:r>
            <a:r>
              <a:rPr lang="en-US" altLang="zh-CN" sz="3600" b="1" dirty="0" smtClean="0">
                <a:solidFill>
                  <a:schemeClr val="tx1"/>
                </a:solidFill>
              </a:rPr>
              <a:t>.2 </a:t>
            </a:r>
            <a:r>
              <a:rPr lang="zh-CN" altLang="en-US" sz="3600" b="1" dirty="0" smtClean="0">
                <a:solidFill>
                  <a:schemeClr val="tx1"/>
                </a:solidFill>
              </a:rPr>
              <a:t>  模糊集合</a:t>
            </a:r>
            <a:endParaRPr lang="zh-CN" altLang="en-US" b="1" dirty="0" smtClean="0">
              <a:solidFill>
                <a:schemeClr val="tx1"/>
              </a:solidFill>
            </a:endParaRPr>
          </a:p>
        </p:txBody>
      </p:sp>
      <p:sp>
        <p:nvSpPr>
          <p:cNvPr id="83971" name="Text Box 3"/>
          <p:cNvSpPr txBox="1">
            <a:spLocks noChangeArrowheads="1"/>
          </p:cNvSpPr>
          <p:nvPr/>
        </p:nvSpPr>
        <p:spPr bwMode="auto">
          <a:xfrm>
            <a:off x="395288" y="1341438"/>
            <a:ext cx="8353425" cy="4832350"/>
          </a:xfrm>
          <a:prstGeom prst="rect">
            <a:avLst/>
          </a:prstGeom>
          <a:noFill/>
          <a:ln>
            <a:noFill/>
          </a:ln>
          <a:effectLst/>
          <a:extLst/>
        </p:spPr>
        <p:txBody>
          <a:bodyPr>
            <a:spAutoFit/>
          </a:bodyPr>
          <a:lstStyle/>
          <a:p>
            <a:pPr algn="just">
              <a:lnSpc>
                <a:spcPct val="140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.2.1 </a:t>
            </a:r>
            <a:r>
              <a:rPr kumimoji="1" lang="zh-CN" altLang="en-US" sz="2800" b="1" dirty="0">
                <a:effectLst>
                  <a:outerShdw blurRad="38100" dist="38100" dir="2700000" algn="tl">
                    <a:srgbClr val="C0C0C0"/>
                  </a:outerShdw>
                </a:effectLst>
                <a:latin typeface="Times New Roman" pitchFamily="18" charset="0"/>
              </a:rPr>
              <a:t>模糊集合</a:t>
            </a:r>
          </a:p>
          <a:p>
            <a:pPr>
              <a:lnSpc>
                <a:spcPct val="140000"/>
              </a:lnSpc>
              <a:defRPr/>
            </a:pPr>
            <a:r>
              <a:rPr kumimoji="1" lang="zh-CN" altLang="en-US" b="1" dirty="0">
                <a:effectLst>
                  <a:outerShdw blurRad="38100" dist="38100" dir="2700000" algn="tl">
                    <a:srgbClr val="C0C0C0"/>
                  </a:outerShdw>
                </a:effectLst>
                <a:latin typeface="Arial" charset="0"/>
              </a:rPr>
              <a:t>        </a:t>
            </a:r>
            <a:r>
              <a:rPr kumimoji="1" lang="zh-CN" altLang="en-US" sz="2400" b="1" dirty="0">
                <a:effectLst>
                  <a:outerShdw blurRad="38100" dist="38100" dir="2700000" algn="tl">
                    <a:srgbClr val="C0C0C0"/>
                  </a:outerShdw>
                </a:effectLst>
                <a:latin typeface="Arial" charset="0"/>
              </a:rPr>
              <a:t>对大多数应用系统而言，其主要且重要的信息来源有两种，即来自传感器的数据信息和来自专家的语言信息。数据信息常用</a:t>
            </a:r>
            <a:r>
              <a:rPr kumimoji="1" lang="en-US" altLang="zh-CN" sz="2400" b="1" dirty="0">
                <a:effectLst>
                  <a:outerShdw blurRad="38100" dist="38100" dir="2700000" algn="tl">
                    <a:srgbClr val="C0C0C0"/>
                  </a:outerShdw>
                </a:effectLst>
                <a:latin typeface="Arial" charset="0"/>
              </a:rPr>
              <a:t>0.5</a:t>
            </a:r>
            <a:r>
              <a:rPr kumimoji="1" lang="zh-CN" altLang="en-US" sz="2400" b="1" dirty="0">
                <a:effectLst>
                  <a:outerShdw blurRad="38100" dist="38100" dir="2700000" algn="tl">
                    <a:srgbClr val="C0C0C0"/>
                  </a:outerShdw>
                </a:effectLst>
                <a:latin typeface="Arial" charset="0"/>
              </a:rPr>
              <a:t>，</a:t>
            </a:r>
            <a:r>
              <a:rPr kumimoji="1" lang="en-US" altLang="zh-CN" sz="2400" b="1" dirty="0">
                <a:effectLst>
                  <a:outerShdw blurRad="38100" dist="38100" dir="2700000" algn="tl">
                    <a:srgbClr val="C0C0C0"/>
                  </a:outerShdw>
                </a:effectLst>
                <a:latin typeface="Arial" charset="0"/>
              </a:rPr>
              <a:t>2</a:t>
            </a:r>
            <a:r>
              <a:rPr kumimoji="1" lang="zh-CN" altLang="en-US" sz="2400" b="1" dirty="0">
                <a:effectLst>
                  <a:outerShdw blurRad="38100" dist="38100" dir="2700000" algn="tl">
                    <a:srgbClr val="C0C0C0"/>
                  </a:outerShdw>
                </a:effectLst>
                <a:latin typeface="Arial" charset="0"/>
              </a:rPr>
              <a:t>，</a:t>
            </a:r>
            <a:r>
              <a:rPr kumimoji="1" lang="en-US" altLang="zh-CN" sz="2400" b="1" dirty="0">
                <a:effectLst>
                  <a:outerShdw blurRad="38100" dist="38100" dir="2700000" algn="tl">
                    <a:srgbClr val="C0C0C0"/>
                  </a:outerShdw>
                </a:effectLst>
                <a:latin typeface="Arial" charset="0"/>
              </a:rPr>
              <a:t>3</a:t>
            </a:r>
            <a:r>
              <a:rPr kumimoji="1" lang="zh-CN" altLang="en-US" sz="2400" b="1" dirty="0">
                <a:effectLst>
                  <a:outerShdw blurRad="38100" dist="38100" dir="2700000" algn="tl">
                    <a:srgbClr val="C0C0C0"/>
                  </a:outerShdw>
                </a:effectLst>
                <a:latin typeface="Arial" charset="0"/>
              </a:rPr>
              <a:t>，</a:t>
            </a:r>
            <a:r>
              <a:rPr kumimoji="1" lang="en-US" altLang="zh-CN" sz="2400" b="1" dirty="0">
                <a:effectLst>
                  <a:outerShdw blurRad="38100" dist="38100" dir="2700000" algn="tl">
                    <a:srgbClr val="C0C0C0"/>
                  </a:outerShdw>
                </a:effectLst>
                <a:latin typeface="Arial" charset="0"/>
              </a:rPr>
              <a:t>3.5</a:t>
            </a:r>
            <a:r>
              <a:rPr kumimoji="1" lang="zh-CN" altLang="en-US" sz="2400" b="1" dirty="0">
                <a:effectLst>
                  <a:outerShdw blurRad="38100" dist="38100" dir="2700000" algn="tl">
                    <a:srgbClr val="C0C0C0"/>
                  </a:outerShdw>
                </a:effectLst>
                <a:latin typeface="Arial" charset="0"/>
              </a:rPr>
              <a:t>等数字来表示，而语言信息则用诸如“大”、“小”、“中等”、“非常小”等文字来表示。传统的工程设计方法只能用数据信息而无法使用语言信息，而人类解决问题时所使用的大量知识是经验性的，它们通常是用语言信息来描述。语言信息通常呈经验性，是模糊的。因此，如何描述模糊语言信息成为解决问题的关键。       </a:t>
            </a:r>
            <a:endParaRPr kumimoji="1" lang="zh-CN" altLang="en-US" sz="2400" b="1" dirty="0">
              <a:effectLst>
                <a:outerShdw blurRad="38100" dist="38100" dir="2700000" algn="tl">
                  <a:srgbClr val="C0C0C0"/>
                </a:outerShdw>
              </a:effectLst>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9750" y="609600"/>
            <a:ext cx="7993063" cy="5003800"/>
          </a:xfrm>
          <a:prstGeom prst="rect">
            <a:avLst/>
          </a:prstGeom>
          <a:noFill/>
          <a:ln>
            <a:noFill/>
          </a:ln>
          <a:effectLst/>
          <a:extLst/>
        </p:spPr>
        <p:txBody>
          <a:bodyPr>
            <a:spAutoFit/>
          </a:bodyPr>
          <a:lstStyle/>
          <a:p>
            <a:pPr algn="just">
              <a:lnSpc>
                <a:spcPct val="140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.4.3 </a:t>
            </a:r>
            <a:r>
              <a:rPr kumimoji="1" lang="zh-CN" altLang="en-US" sz="2800" b="1" dirty="0">
                <a:effectLst>
                  <a:outerShdw blurRad="38100" dist="38100" dir="2700000" algn="tl">
                    <a:srgbClr val="C0C0C0"/>
                  </a:outerShdw>
                </a:effectLst>
                <a:latin typeface="Times New Roman" pitchFamily="18" charset="0"/>
              </a:rPr>
              <a:t>模糊矩阵的合成</a:t>
            </a:r>
          </a:p>
          <a:p>
            <a:pPr>
              <a:defRPr/>
            </a:pPr>
            <a:r>
              <a:rPr kumimoji="1" lang="zh-CN" altLang="en-US" sz="2800" b="1" dirty="0">
                <a:effectLst>
                  <a:outerShdw blurRad="38100" dist="38100" dir="2700000" algn="tl">
                    <a:srgbClr val="C0C0C0"/>
                  </a:outerShdw>
                </a:effectLst>
                <a:latin typeface="Times New Roman" pitchFamily="18" charset="0"/>
              </a:rPr>
              <a:t>	</a:t>
            </a:r>
            <a:r>
              <a:rPr lang="zh-CN" altLang="zh-CN" sz="2800" dirty="0">
                <a:latin typeface="Arial" charset="0"/>
              </a:rPr>
              <a:t>所谓合成，即由两个或两个以上的关系构成一个新的关系。模糊关系也存在合成运算，是通过模糊矩阵的合成进行的。</a:t>
            </a:r>
          </a:p>
          <a:p>
            <a:pPr>
              <a:defRPr/>
            </a:pPr>
            <a:r>
              <a:rPr lang="zh-CN" altLang="zh-CN" sz="2800" dirty="0">
                <a:latin typeface="Arial" charset="0"/>
              </a:rPr>
              <a:t>和</a:t>
            </a:r>
            <a:r>
              <a:rPr lang="en-US" altLang="zh-CN" sz="2800" dirty="0">
                <a:latin typeface="Arial" charset="0"/>
              </a:rPr>
              <a:t> </a:t>
            </a:r>
            <a:r>
              <a:rPr lang="zh-CN" altLang="zh-CN" sz="2800" dirty="0">
                <a:latin typeface="Arial" charset="0"/>
              </a:rPr>
              <a:t>分别为</a:t>
            </a:r>
            <a:r>
              <a:rPr lang="en-US" altLang="zh-CN" sz="2800" dirty="0">
                <a:latin typeface="Arial" charset="0"/>
              </a:rPr>
              <a:t> </a:t>
            </a:r>
            <a:r>
              <a:rPr lang="zh-CN" altLang="zh-CN" sz="2800" dirty="0">
                <a:latin typeface="Arial" charset="0"/>
              </a:rPr>
              <a:t>和</a:t>
            </a:r>
            <a:r>
              <a:rPr lang="en-US" altLang="zh-CN" sz="2800" dirty="0">
                <a:latin typeface="Arial" charset="0"/>
              </a:rPr>
              <a:t> </a:t>
            </a:r>
            <a:r>
              <a:rPr lang="zh-CN" altLang="zh-CN" sz="2800" dirty="0">
                <a:latin typeface="Arial" charset="0"/>
              </a:rPr>
              <a:t>上的模糊关系，而</a:t>
            </a:r>
            <a:r>
              <a:rPr lang="en-US" altLang="zh-CN" sz="2800" dirty="0">
                <a:latin typeface="Arial" charset="0"/>
              </a:rPr>
              <a:t> </a:t>
            </a:r>
            <a:r>
              <a:rPr lang="zh-CN" altLang="zh-CN" sz="2800" dirty="0">
                <a:latin typeface="Arial" charset="0"/>
              </a:rPr>
              <a:t>和</a:t>
            </a:r>
            <a:r>
              <a:rPr lang="en-US" altLang="zh-CN" sz="2800" dirty="0">
                <a:latin typeface="Arial" charset="0"/>
              </a:rPr>
              <a:t> </a:t>
            </a:r>
            <a:r>
              <a:rPr lang="zh-CN" altLang="zh-CN" sz="2800" dirty="0">
                <a:latin typeface="Arial" charset="0"/>
              </a:rPr>
              <a:t>的合成是</a:t>
            </a:r>
            <a:r>
              <a:rPr lang="en-US" altLang="zh-CN" sz="2800" dirty="0">
                <a:latin typeface="Arial" charset="0"/>
              </a:rPr>
              <a:t> </a:t>
            </a:r>
            <a:r>
              <a:rPr lang="zh-CN" altLang="zh-CN" sz="2800" dirty="0">
                <a:latin typeface="Arial" charset="0"/>
              </a:rPr>
              <a:t>上的模糊关系，记为</a:t>
            </a:r>
            <a:r>
              <a:rPr lang="en-US" altLang="zh-CN" sz="2800" dirty="0">
                <a:latin typeface="Arial" charset="0"/>
              </a:rPr>
              <a:t> </a:t>
            </a:r>
            <a:r>
              <a:rPr lang="zh-CN" altLang="zh-CN" sz="2800" dirty="0">
                <a:latin typeface="Arial" charset="0"/>
              </a:rPr>
              <a:t>，其隶属函数为</a:t>
            </a:r>
            <a:endParaRPr lang="en-US" altLang="zh-CN" sz="2800" dirty="0">
              <a:latin typeface="Arial" charset="0"/>
            </a:endParaRPr>
          </a:p>
          <a:p>
            <a:pPr>
              <a:defRPr/>
            </a:pPr>
            <a:endParaRPr lang="en-US" altLang="zh-CN" sz="2800" dirty="0">
              <a:latin typeface="Arial" charset="0"/>
            </a:endParaRPr>
          </a:p>
          <a:p>
            <a:pPr>
              <a:defRPr/>
            </a:pPr>
            <a:r>
              <a:rPr lang="en-US" altLang="zh-CN" sz="2800" dirty="0">
                <a:latin typeface="Arial" charset="0"/>
              </a:rPr>
              <a:t>                                                                   </a:t>
            </a:r>
            <a:r>
              <a:rPr lang="zh-CN" altLang="zh-CN" sz="2800" dirty="0" smtClean="0">
                <a:latin typeface="Arial" charset="0"/>
              </a:rPr>
              <a:t>（</a:t>
            </a:r>
            <a:r>
              <a:rPr lang="en-US" altLang="zh-CN" sz="2800" dirty="0">
                <a:latin typeface="Arial" charset="0"/>
              </a:rPr>
              <a:t>2</a:t>
            </a:r>
            <a:r>
              <a:rPr lang="en-US" altLang="zh-CN" sz="2800" dirty="0" smtClean="0">
                <a:latin typeface="Arial" charset="0"/>
              </a:rPr>
              <a:t>.26</a:t>
            </a:r>
            <a:r>
              <a:rPr lang="zh-CN" altLang="zh-CN" sz="2800" dirty="0">
                <a:latin typeface="Arial" charset="0"/>
              </a:rPr>
              <a:t>）</a:t>
            </a:r>
            <a:endParaRPr lang="en-US" altLang="zh-CN" sz="2800" dirty="0">
              <a:latin typeface="Arial" charset="0"/>
            </a:endParaRPr>
          </a:p>
          <a:p>
            <a:pPr>
              <a:defRPr/>
            </a:pPr>
            <a:endParaRPr lang="en-US" altLang="zh-CN" sz="2800" dirty="0">
              <a:latin typeface="Arial" charset="0"/>
            </a:endParaRPr>
          </a:p>
          <a:p>
            <a:pPr>
              <a:defRPr/>
            </a:pPr>
            <a:r>
              <a:rPr lang="en-US" altLang="zh-CN" sz="2800" dirty="0">
                <a:latin typeface="Arial" charset="0"/>
              </a:rPr>
              <a:t>                 </a:t>
            </a:r>
            <a:endParaRPr lang="zh-CN" altLang="zh-CN" sz="2800" dirty="0">
              <a:latin typeface="Arial" charset="0"/>
            </a:endParaRPr>
          </a:p>
          <a:p>
            <a:pPr>
              <a:defRPr/>
            </a:pPr>
            <a:r>
              <a:rPr lang="en-US" altLang="zh-CN" sz="2800" dirty="0">
                <a:latin typeface="Arial" charset="0"/>
              </a:rPr>
              <a:t>     </a:t>
            </a:r>
            <a:endParaRPr kumimoji="1" lang="zh-CN" altLang="en-US" sz="2800" b="1" dirty="0">
              <a:effectLst>
                <a:outerShdw blurRad="38100" dist="38100" dir="2700000" algn="tl">
                  <a:srgbClr val="C0C0C0"/>
                </a:outerShdw>
              </a:effectLst>
              <a:latin typeface="Times New Roman" pitchFamily="18" charset="0"/>
            </a:endParaRPr>
          </a:p>
        </p:txBody>
      </p:sp>
      <p:graphicFrame>
        <p:nvGraphicFramePr>
          <p:cNvPr id="34818" name="对象 1"/>
          <p:cNvGraphicFramePr>
            <a:graphicFrameLocks noChangeAspect="1"/>
          </p:cNvGraphicFramePr>
          <p:nvPr/>
        </p:nvGraphicFramePr>
        <p:xfrm>
          <a:off x="827088" y="3716338"/>
          <a:ext cx="6337300" cy="585787"/>
        </p:xfrm>
        <a:graphic>
          <a:graphicData uri="http://schemas.openxmlformats.org/presentationml/2006/ole">
            <mc:AlternateContent xmlns:mc="http://schemas.openxmlformats.org/markup-compatibility/2006">
              <mc:Choice xmlns:v="urn:schemas-microsoft-com:vml" Requires="v">
                <p:oleObj spid="_x0000_s34822" name="Equation" r:id="rId3" imgW="3162300" imgH="292100" progId="Equation.DSMT4">
                  <p:embed/>
                </p:oleObj>
              </mc:Choice>
              <mc:Fallback>
                <p:oleObj name="Equation" r:id="rId3" imgW="3162300" imgH="2921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716338"/>
                        <a:ext cx="63373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371600" y="457200"/>
            <a:ext cx="6934200" cy="1189038"/>
          </a:xfrm>
          <a:prstGeom prst="rect">
            <a:avLst/>
          </a:prstGeom>
          <a:noFill/>
          <a:ln>
            <a:noFill/>
          </a:ln>
          <a:effectLst/>
          <a:extLst/>
        </p:spPr>
        <p:txBody>
          <a:bodyPr>
            <a:spAutoFit/>
          </a:bodyPr>
          <a:lstStyle/>
          <a:p>
            <a:pPr algn="just">
              <a:defRPr/>
            </a:pPr>
            <a:r>
              <a:rPr kumimoji="1" lang="zh-CN" altLang="en-US" sz="2400" b="1" dirty="0">
                <a:latin typeface="Times New Roman" pitchFamily="18" charset="0"/>
              </a:rPr>
              <a:t>例 </a:t>
            </a:r>
            <a:r>
              <a:rPr kumimoji="1" lang="en-US" altLang="zh-CN" sz="2400" b="1" dirty="0">
                <a:latin typeface="Times New Roman" pitchFamily="18" charset="0"/>
              </a:rPr>
              <a:t>2</a:t>
            </a:r>
            <a:r>
              <a:rPr kumimoji="1" lang="en-US" altLang="zh-CN" sz="2400" b="1" dirty="0" smtClean="0">
                <a:latin typeface="Times New Roman" pitchFamily="18" charset="0"/>
              </a:rPr>
              <a:t>.8 </a:t>
            </a:r>
            <a:r>
              <a:rPr kumimoji="1" lang="en-US" altLang="zh-CN" sz="2400" dirty="0" smtClean="0">
                <a:latin typeface="Times New Roman" pitchFamily="18" charset="0"/>
              </a:rPr>
              <a:t> </a:t>
            </a:r>
            <a:r>
              <a:rPr kumimoji="1" lang="zh-CN" altLang="en-US" sz="2400" dirty="0">
                <a:latin typeface="Times New Roman" pitchFamily="18" charset="0"/>
              </a:rPr>
              <a:t>设，                          ，</a:t>
            </a:r>
          </a:p>
          <a:p>
            <a:pPr algn="ctr">
              <a:spcBef>
                <a:spcPct val="50000"/>
              </a:spcBef>
              <a:defRPr/>
            </a:pPr>
            <a:endParaRPr kumimoji="1" lang="en-US" altLang="zh-CN" sz="3200" dirty="0">
              <a:effectLst>
                <a:outerShdw blurRad="38100" dist="38100" dir="2700000" algn="tl">
                  <a:srgbClr val="C0C0C0"/>
                </a:outerShdw>
              </a:effectLst>
              <a:latin typeface="Times New Roman" pitchFamily="18" charset="0"/>
            </a:endParaRPr>
          </a:p>
        </p:txBody>
      </p:sp>
      <p:graphicFrame>
        <p:nvGraphicFramePr>
          <p:cNvPr id="35842" name="Object 3"/>
          <p:cNvGraphicFramePr>
            <a:graphicFrameLocks noChangeAspect="1"/>
          </p:cNvGraphicFramePr>
          <p:nvPr/>
        </p:nvGraphicFramePr>
        <p:xfrm>
          <a:off x="3114675" y="365125"/>
          <a:ext cx="1943100" cy="781050"/>
        </p:xfrm>
        <a:graphic>
          <a:graphicData uri="http://schemas.openxmlformats.org/presentationml/2006/ole">
            <mc:AlternateContent xmlns:mc="http://schemas.openxmlformats.org/markup-compatibility/2006">
              <mc:Choice xmlns:v="urn:schemas-microsoft-com:vml" Requires="v">
                <p:oleObj spid="_x0000_s35857" name="公式" r:id="rId3" imgW="838200" imgH="419100" progId="Equation.3">
                  <p:embed/>
                </p:oleObj>
              </mc:Choice>
              <mc:Fallback>
                <p:oleObj name="公式" r:id="rId3" imgW="8382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5" y="365125"/>
                        <a:ext cx="19431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4"/>
          <p:cNvGraphicFramePr>
            <a:graphicFrameLocks noChangeAspect="1"/>
          </p:cNvGraphicFramePr>
          <p:nvPr/>
        </p:nvGraphicFramePr>
        <p:xfrm>
          <a:off x="5715000" y="381000"/>
          <a:ext cx="1625600" cy="839788"/>
        </p:xfrm>
        <a:graphic>
          <a:graphicData uri="http://schemas.openxmlformats.org/presentationml/2006/ole">
            <mc:AlternateContent xmlns:mc="http://schemas.openxmlformats.org/markup-compatibility/2006">
              <mc:Choice xmlns:v="urn:schemas-microsoft-com:vml" Requires="v">
                <p:oleObj spid="_x0000_s35858" name="公式" r:id="rId5" imgW="812447" imgH="418918" progId="Equation.3">
                  <p:embed/>
                </p:oleObj>
              </mc:Choice>
              <mc:Fallback>
                <p:oleObj name="公式" r:id="rId5" imgW="812447" imgH="41891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81000"/>
                        <a:ext cx="1625600"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5"/>
          <p:cNvGraphicFramePr>
            <a:graphicFrameLocks noChangeAspect="1"/>
          </p:cNvGraphicFramePr>
          <p:nvPr/>
        </p:nvGraphicFramePr>
        <p:xfrm>
          <a:off x="3733800" y="2286000"/>
          <a:ext cx="2584450" cy="896938"/>
        </p:xfrm>
        <a:graphic>
          <a:graphicData uri="http://schemas.openxmlformats.org/presentationml/2006/ole">
            <mc:AlternateContent xmlns:mc="http://schemas.openxmlformats.org/markup-compatibility/2006">
              <mc:Choice xmlns:v="urn:schemas-microsoft-com:vml" Requires="v">
                <p:oleObj spid="_x0000_s35859" name="公式" r:id="rId7" imgW="1206500" imgH="419100" progId="Equation.3">
                  <p:embed/>
                </p:oleObj>
              </mc:Choice>
              <mc:Fallback>
                <p:oleObj name="公式" r:id="rId7" imgW="1206500" imgH="419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286000"/>
                        <a:ext cx="258445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6" name="Text Box 6"/>
          <p:cNvSpPr txBox="1">
            <a:spLocks noChangeArrowheads="1"/>
          </p:cNvSpPr>
          <p:nvPr/>
        </p:nvSpPr>
        <p:spPr bwMode="auto">
          <a:xfrm>
            <a:off x="1143000" y="1600200"/>
            <a:ext cx="3886200" cy="579438"/>
          </a:xfrm>
          <a:prstGeom prst="rect">
            <a:avLst/>
          </a:prstGeom>
          <a:noFill/>
          <a:ln>
            <a:noFill/>
          </a:ln>
          <a:effectLst/>
          <a:extLst/>
        </p:spPr>
        <p:txBody>
          <a:bodyPr>
            <a:spAutoFit/>
          </a:bodyPr>
          <a:lstStyle/>
          <a:p>
            <a:pPr algn="ctr">
              <a:spcBef>
                <a:spcPct val="50000"/>
              </a:spcBef>
              <a:defRPr/>
            </a:pPr>
            <a:r>
              <a:rPr kumimoji="1" lang="zh-CN" altLang="en-US" sz="3200">
                <a:effectLst>
                  <a:outerShdw blurRad="38100" dist="38100" dir="2700000" algn="tl">
                    <a:srgbClr val="C0C0C0"/>
                  </a:outerShdw>
                </a:effectLst>
                <a:latin typeface="Times New Roman" pitchFamily="18" charset="0"/>
              </a:rPr>
              <a:t>则</a:t>
            </a:r>
            <a:r>
              <a:rPr kumimoji="1" lang="en-US" altLang="zh-CN" sz="3200">
                <a:effectLst>
                  <a:outerShdw blurRad="38100" dist="38100" dir="2700000" algn="tl">
                    <a:srgbClr val="C0C0C0"/>
                  </a:outerShdw>
                </a:effectLst>
                <a:latin typeface="Times New Roman" pitchFamily="18" charset="0"/>
              </a:rPr>
              <a:t>A</a:t>
            </a:r>
            <a:r>
              <a:rPr kumimoji="1" lang="zh-CN" altLang="en-US" sz="3200">
                <a:effectLst>
                  <a:outerShdw blurRad="38100" dist="38100" dir="2700000" algn="tl">
                    <a:srgbClr val="C0C0C0"/>
                  </a:outerShdw>
                </a:effectLst>
                <a:latin typeface="Times New Roman" pitchFamily="18" charset="0"/>
              </a:rPr>
              <a:t>和</a:t>
            </a:r>
            <a:r>
              <a:rPr kumimoji="1" lang="en-US" altLang="zh-CN" sz="3200">
                <a:effectLst>
                  <a:outerShdw blurRad="38100" dist="38100" dir="2700000" algn="tl">
                    <a:srgbClr val="C0C0C0"/>
                  </a:outerShdw>
                </a:effectLst>
                <a:latin typeface="Times New Roman" pitchFamily="18" charset="0"/>
              </a:rPr>
              <a:t>B</a:t>
            </a:r>
            <a:r>
              <a:rPr kumimoji="1" lang="zh-CN" altLang="en-US" sz="3200">
                <a:effectLst>
                  <a:outerShdw blurRad="38100" dist="38100" dir="2700000" algn="tl">
                    <a:srgbClr val="C0C0C0"/>
                  </a:outerShdw>
                </a:effectLst>
                <a:latin typeface="Times New Roman" pitchFamily="18" charset="0"/>
              </a:rPr>
              <a:t>的合成为：</a:t>
            </a:r>
          </a:p>
        </p:txBody>
      </p:sp>
      <p:graphicFrame>
        <p:nvGraphicFramePr>
          <p:cNvPr id="35845" name="Object 7"/>
          <p:cNvGraphicFramePr>
            <a:graphicFrameLocks noChangeAspect="1"/>
          </p:cNvGraphicFramePr>
          <p:nvPr/>
        </p:nvGraphicFramePr>
        <p:xfrm>
          <a:off x="0" y="4038600"/>
          <a:ext cx="11734800" cy="1752600"/>
        </p:xfrm>
        <a:graphic>
          <a:graphicData uri="http://schemas.openxmlformats.org/presentationml/2006/ole">
            <mc:AlternateContent xmlns:mc="http://schemas.openxmlformats.org/markup-compatibility/2006">
              <mc:Choice xmlns:v="urn:schemas-microsoft-com:vml" Requires="v">
                <p:oleObj spid="_x0000_s35860" name="文档" r:id="rId9" imgW="5486400" imgH="762000" progId="Word.Document.8">
                  <p:embed/>
                </p:oleObj>
              </mc:Choice>
              <mc:Fallback>
                <p:oleObj name="文档" r:id="rId9" imgW="5486400" imgH="762000"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038600"/>
                        <a:ext cx="11734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8" name="Text Box 8"/>
          <p:cNvSpPr txBox="1">
            <a:spLocks noChangeArrowheads="1"/>
          </p:cNvSpPr>
          <p:nvPr/>
        </p:nvSpPr>
        <p:spPr bwMode="auto">
          <a:xfrm>
            <a:off x="914400" y="3200400"/>
            <a:ext cx="1676400" cy="579438"/>
          </a:xfrm>
          <a:prstGeom prst="rect">
            <a:avLst/>
          </a:prstGeom>
          <a:noFill/>
          <a:ln>
            <a:noFill/>
          </a:ln>
          <a:effectLst/>
          <a:extLst/>
        </p:spPr>
        <p:txBody>
          <a:bodyPr>
            <a:spAutoFit/>
          </a:bodyPr>
          <a:lstStyle/>
          <a:p>
            <a:pPr algn="ctr">
              <a:spcBef>
                <a:spcPct val="50000"/>
              </a:spcBef>
              <a:defRPr/>
            </a:pPr>
            <a:r>
              <a:rPr kumimoji="1" lang="zh-CN" altLang="en-US" sz="3200">
                <a:effectLst>
                  <a:outerShdw blurRad="38100" dist="38100" dir="2700000" algn="tl">
                    <a:srgbClr val="C0C0C0"/>
                  </a:outerShdw>
                </a:effectLst>
                <a:latin typeface="Times New Roman" pitchFamily="18" charset="0"/>
              </a:rPr>
              <a:t>其中</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971550" y="765175"/>
          <a:ext cx="10972800" cy="3511550"/>
        </p:xfrm>
        <a:graphic>
          <a:graphicData uri="http://schemas.openxmlformats.org/presentationml/2006/ole">
            <mc:AlternateContent xmlns:mc="http://schemas.openxmlformats.org/markup-compatibility/2006">
              <mc:Choice xmlns:v="urn:schemas-microsoft-com:vml" Requires="v">
                <p:oleObj spid="_x0000_s36869" name="Document" r:id="rId3" imgW="5283945" imgH="1389371" progId="Word.Document.8">
                  <p:embed/>
                </p:oleObj>
              </mc:Choice>
              <mc:Fallback>
                <p:oleObj name="Document" r:id="rId3" imgW="5283945" imgH="138937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65175"/>
                        <a:ext cx="109728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088" y="620713"/>
            <a:ext cx="7993062" cy="5694362"/>
          </a:xfrm>
          <a:prstGeom prst="rect">
            <a:avLst/>
          </a:prstGeom>
          <a:noFill/>
        </p:spPr>
        <p:txBody>
          <a:bodyPr>
            <a:spAutoFit/>
          </a:bodyPr>
          <a:lstStyle/>
          <a:p>
            <a:pPr>
              <a:defRPr/>
            </a:pPr>
            <a:r>
              <a:rPr lang="zh-CN" altLang="zh-CN" sz="2800" b="1" dirty="0" smtClean="0">
                <a:latin typeface="+mn-ea"/>
                <a:ea typeface="+mn-ea"/>
              </a:rPr>
              <a:t>例</a:t>
            </a:r>
            <a:r>
              <a:rPr lang="en-US" altLang="zh-CN" sz="2800" b="1" dirty="0">
                <a:latin typeface="+mn-ea"/>
                <a:ea typeface="+mn-ea"/>
              </a:rPr>
              <a:t>2</a:t>
            </a:r>
            <a:r>
              <a:rPr lang="en-US" altLang="zh-CN" sz="2800" b="1" dirty="0" smtClean="0">
                <a:latin typeface="+mn-ea"/>
                <a:ea typeface="+mn-ea"/>
              </a:rPr>
              <a:t>.9 </a:t>
            </a:r>
            <a:r>
              <a:rPr lang="zh-CN" altLang="zh-CN" sz="2800" b="1" dirty="0">
                <a:latin typeface="+mn-ea"/>
                <a:ea typeface="+mn-ea"/>
              </a:rPr>
              <a:t>某家中子女和父母的长相“相似关系”</a:t>
            </a:r>
            <a:r>
              <a:rPr lang="en-US" altLang="zh-CN" sz="2800" b="1" dirty="0">
                <a:latin typeface="+mn-ea"/>
                <a:ea typeface="+mn-ea"/>
              </a:rPr>
              <a:t>R </a:t>
            </a:r>
            <a:r>
              <a:rPr lang="zh-CN" altLang="zh-CN" sz="2800" b="1" dirty="0">
                <a:latin typeface="+mn-ea"/>
                <a:ea typeface="+mn-ea"/>
              </a:rPr>
              <a:t>为模糊关系，可表示为</a:t>
            </a: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r>
              <a:rPr lang="zh-CN" altLang="zh-CN" sz="2800" b="1" dirty="0">
                <a:latin typeface="Arial" charset="0"/>
              </a:rPr>
              <a:t>用模糊矩阵</a:t>
            </a:r>
            <a:r>
              <a:rPr lang="en-US" altLang="zh-CN" sz="2800" b="1" dirty="0">
                <a:latin typeface="Arial" charset="0"/>
              </a:rPr>
              <a:t> R</a:t>
            </a:r>
            <a:r>
              <a:rPr lang="zh-CN" altLang="zh-CN" sz="2800" b="1" dirty="0">
                <a:latin typeface="Arial" charset="0"/>
              </a:rPr>
              <a:t>表示为</a:t>
            </a: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zh-CN" altLang="en-US" sz="2800" b="1" dirty="0">
              <a:latin typeface="+mn-ea"/>
              <a:ea typeface="+mn-ea"/>
            </a:endParaRPr>
          </a:p>
        </p:txBody>
      </p:sp>
      <p:graphicFrame>
        <p:nvGraphicFramePr>
          <p:cNvPr id="37890" name="对象 24"/>
          <p:cNvGraphicFramePr>
            <a:graphicFrameLocks noChangeAspect="1"/>
          </p:cNvGraphicFramePr>
          <p:nvPr/>
        </p:nvGraphicFramePr>
        <p:xfrm>
          <a:off x="-1044575" y="1773238"/>
          <a:ext cx="10925175" cy="1576387"/>
        </p:xfrm>
        <a:graphic>
          <a:graphicData uri="http://schemas.openxmlformats.org/presentationml/2006/ole">
            <mc:AlternateContent xmlns:mc="http://schemas.openxmlformats.org/markup-compatibility/2006">
              <mc:Choice xmlns:v="urn:schemas-microsoft-com:vml" Requires="v">
                <p:oleObj spid="_x0000_s37897" name="Document" r:id="rId3" imgW="5042667" imgH="727852" progId="Word.Document.8">
                  <p:embed/>
                </p:oleObj>
              </mc:Choice>
              <mc:Fallback>
                <p:oleObj name="Document" r:id="rId3" imgW="5042667" imgH="727852" progId="Word.Document.8">
                  <p:embed/>
                  <p:pic>
                    <p:nvPicPr>
                      <p:cNvPr id="0" name="对象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1773238"/>
                        <a:ext cx="10925175"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对象 25"/>
          <p:cNvGraphicFramePr>
            <a:graphicFrameLocks noChangeAspect="1"/>
          </p:cNvGraphicFramePr>
          <p:nvPr/>
        </p:nvGraphicFramePr>
        <p:xfrm>
          <a:off x="3276600" y="4221163"/>
          <a:ext cx="2232025" cy="1100137"/>
        </p:xfrm>
        <a:graphic>
          <a:graphicData uri="http://schemas.openxmlformats.org/presentationml/2006/ole">
            <mc:AlternateContent xmlns:mc="http://schemas.openxmlformats.org/markup-compatibility/2006">
              <mc:Choice xmlns:v="urn:schemas-microsoft-com:vml" Requires="v">
                <p:oleObj spid="_x0000_s37898" name="Equation" r:id="rId5" imgW="927100" imgH="457200" progId="Equation.DSMT4">
                  <p:embed/>
                </p:oleObj>
              </mc:Choice>
              <mc:Fallback>
                <p:oleObj name="Equation" r:id="rId5" imgW="927100" imgH="457200" progId="Equation.DSMT4">
                  <p:embed/>
                  <p:pic>
                    <p:nvPicPr>
                      <p:cNvPr id="0" name="对象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221163"/>
                        <a:ext cx="223202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50" y="333375"/>
            <a:ext cx="8064500" cy="4676775"/>
          </a:xfrm>
          <a:prstGeom prst="rect">
            <a:avLst/>
          </a:prstGeom>
          <a:noFill/>
        </p:spPr>
        <p:txBody>
          <a:bodyPr>
            <a:spAutoFit/>
          </a:bodyPr>
          <a:lstStyle/>
          <a:p>
            <a:pPr>
              <a:defRPr/>
            </a:pPr>
            <a:r>
              <a:rPr lang="zh-CN" altLang="zh-CN" sz="2800" b="1" dirty="0">
                <a:latin typeface="+mn-ea"/>
                <a:ea typeface="+mn-ea"/>
              </a:rPr>
              <a:t>该家中，父母与祖父的“相似关系”</a:t>
            </a:r>
            <a:r>
              <a:rPr lang="en-US" altLang="zh-CN" sz="2800" b="1" dirty="0">
                <a:latin typeface="+mn-ea"/>
                <a:ea typeface="+mn-ea"/>
              </a:rPr>
              <a:t> S</a:t>
            </a:r>
            <a:r>
              <a:rPr lang="zh-CN" altLang="zh-CN" sz="2800" b="1" dirty="0">
                <a:latin typeface="+mn-ea"/>
                <a:ea typeface="+mn-ea"/>
              </a:rPr>
              <a:t>也是模糊关系，可表示为</a:t>
            </a: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en-US" altLang="zh-CN" sz="2800" b="1" dirty="0">
              <a:latin typeface="+mn-ea"/>
              <a:ea typeface="+mn-ea"/>
            </a:endParaRPr>
          </a:p>
          <a:p>
            <a:pPr>
              <a:defRPr/>
            </a:pPr>
            <a:r>
              <a:rPr lang="zh-CN" altLang="zh-CN" sz="2800" b="1" dirty="0">
                <a:latin typeface="Arial" charset="0"/>
              </a:rPr>
              <a:t>用模糊矩阵</a:t>
            </a:r>
            <a:r>
              <a:rPr lang="en-US" altLang="zh-CN" sz="2800" b="1" dirty="0">
                <a:latin typeface="Arial" charset="0"/>
              </a:rPr>
              <a:t> S</a:t>
            </a:r>
            <a:r>
              <a:rPr lang="zh-CN" altLang="zh-CN" sz="2800" b="1" dirty="0">
                <a:latin typeface="Arial" charset="0"/>
              </a:rPr>
              <a:t>表示为</a:t>
            </a:r>
          </a:p>
          <a:p>
            <a:pPr>
              <a:defRPr/>
            </a:pPr>
            <a:endParaRPr lang="en-US" altLang="zh-CN" sz="2800" b="1" dirty="0">
              <a:latin typeface="+mn-ea"/>
              <a:ea typeface="+mn-ea"/>
            </a:endParaRPr>
          </a:p>
          <a:p>
            <a:pPr>
              <a:defRPr/>
            </a:pPr>
            <a:endParaRPr lang="en-US" altLang="zh-CN" sz="2800" b="1" dirty="0">
              <a:latin typeface="+mn-ea"/>
              <a:ea typeface="+mn-ea"/>
            </a:endParaRPr>
          </a:p>
          <a:p>
            <a:pPr>
              <a:defRPr/>
            </a:pPr>
            <a:endParaRPr lang="zh-CN" altLang="zh-CN" sz="2800" b="1" dirty="0">
              <a:latin typeface="+mn-ea"/>
              <a:ea typeface="+mn-ea"/>
            </a:endParaRPr>
          </a:p>
          <a:p>
            <a:pPr>
              <a:defRPr/>
            </a:pPr>
            <a:endParaRPr lang="zh-CN" altLang="en-US" dirty="0">
              <a:latin typeface="Arial" charset="0"/>
            </a:endParaRPr>
          </a:p>
        </p:txBody>
      </p:sp>
      <p:graphicFrame>
        <p:nvGraphicFramePr>
          <p:cNvPr id="38914" name="对象 2"/>
          <p:cNvGraphicFramePr>
            <a:graphicFrameLocks noChangeAspect="1"/>
          </p:cNvGraphicFramePr>
          <p:nvPr/>
        </p:nvGraphicFramePr>
        <p:xfrm>
          <a:off x="-1404938" y="1636713"/>
          <a:ext cx="10925176" cy="1576387"/>
        </p:xfrm>
        <a:graphic>
          <a:graphicData uri="http://schemas.openxmlformats.org/presentationml/2006/ole">
            <mc:AlternateContent xmlns:mc="http://schemas.openxmlformats.org/markup-compatibility/2006">
              <mc:Choice xmlns:v="urn:schemas-microsoft-com:vml" Requires="v">
                <p:oleObj spid="_x0000_s38921" name="Document" r:id="rId3" imgW="5042667" imgH="728212" progId="Word.Document.8">
                  <p:embed/>
                </p:oleObj>
              </mc:Choice>
              <mc:Fallback>
                <p:oleObj name="Document" r:id="rId3" imgW="5042667" imgH="728212"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1636713"/>
                        <a:ext cx="10925176"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5" name="对象 3"/>
          <p:cNvGraphicFramePr>
            <a:graphicFrameLocks noChangeAspect="1"/>
          </p:cNvGraphicFramePr>
          <p:nvPr/>
        </p:nvGraphicFramePr>
        <p:xfrm>
          <a:off x="3635375" y="3860800"/>
          <a:ext cx="1800225" cy="900113"/>
        </p:xfrm>
        <a:graphic>
          <a:graphicData uri="http://schemas.openxmlformats.org/presentationml/2006/ole">
            <mc:AlternateContent xmlns:mc="http://schemas.openxmlformats.org/markup-compatibility/2006">
              <mc:Choice xmlns:v="urn:schemas-microsoft-com:vml" Requires="v">
                <p:oleObj spid="_x0000_s38922" name="Equation" r:id="rId5" imgW="914400" imgH="457200" progId="Equation.DSMT4">
                  <p:embed/>
                </p:oleObj>
              </mc:Choice>
              <mc:Fallback>
                <p:oleObj name="Equation" r:id="rId5" imgW="914400" imgH="457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3860800"/>
                        <a:ext cx="18002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088" y="404813"/>
            <a:ext cx="7489825" cy="6554787"/>
          </a:xfrm>
          <a:prstGeom prst="rect">
            <a:avLst/>
          </a:prstGeom>
          <a:noFill/>
        </p:spPr>
        <p:txBody>
          <a:bodyPr>
            <a:spAutoFit/>
          </a:bodyPr>
          <a:lstStyle/>
          <a:p>
            <a:pPr>
              <a:defRPr/>
            </a:pPr>
            <a:r>
              <a:rPr lang="en-US" altLang="zh-CN" sz="2800" b="1" dirty="0">
                <a:latin typeface="Arial" charset="0"/>
              </a:rPr>
              <a:t>        </a:t>
            </a:r>
            <a:r>
              <a:rPr lang="zh-CN" altLang="zh-CN" sz="2800" b="1" dirty="0">
                <a:latin typeface="Arial" charset="0"/>
              </a:rPr>
              <a:t>那么在该家中，孙子、孙女与祖父、祖母的相似程度应该如何呢？</a:t>
            </a:r>
          </a:p>
          <a:p>
            <a:pPr>
              <a:defRPr/>
            </a:pPr>
            <a:r>
              <a:rPr lang="en-US" altLang="zh-CN" sz="2800" b="1" dirty="0">
                <a:latin typeface="Arial" charset="0"/>
              </a:rPr>
              <a:t>        </a:t>
            </a:r>
            <a:r>
              <a:rPr lang="zh-CN" altLang="zh-CN" sz="2800" b="1" dirty="0">
                <a:latin typeface="Arial" charset="0"/>
              </a:rPr>
              <a:t>模糊关系的合成运算就是为了解决诸如此类的问题而提出来的。针对此例，模糊关系的合成运算为</a:t>
            </a:r>
            <a:endParaRPr lang="en-US" altLang="zh-CN" sz="2800" b="1" dirty="0">
              <a:latin typeface="Arial" charset="0"/>
            </a:endParaRPr>
          </a:p>
          <a:p>
            <a:pPr>
              <a:defRPr/>
            </a:pPr>
            <a:endParaRPr lang="en-US" altLang="zh-CN" sz="2800" b="1" dirty="0">
              <a:latin typeface="Arial" charset="0"/>
            </a:endParaRPr>
          </a:p>
          <a:p>
            <a:pPr>
              <a:defRPr/>
            </a:pPr>
            <a:endParaRPr lang="en-US" altLang="zh-CN" sz="2800" b="1" dirty="0">
              <a:latin typeface="Arial" charset="0"/>
            </a:endParaRPr>
          </a:p>
          <a:p>
            <a:pPr>
              <a:defRPr/>
            </a:pPr>
            <a:endParaRPr lang="en-US" altLang="zh-CN" sz="2800" b="1" dirty="0">
              <a:latin typeface="Arial" charset="0"/>
            </a:endParaRPr>
          </a:p>
          <a:p>
            <a:pPr>
              <a:defRPr/>
            </a:pPr>
            <a:endParaRPr lang="en-US" altLang="zh-CN" sz="2800" b="1" dirty="0">
              <a:latin typeface="Arial" charset="0"/>
            </a:endParaRPr>
          </a:p>
          <a:p>
            <a:pPr>
              <a:defRPr/>
            </a:pPr>
            <a:endParaRPr lang="en-US" altLang="zh-CN" sz="2800" b="1" dirty="0">
              <a:latin typeface="Arial" charset="0"/>
            </a:endParaRPr>
          </a:p>
          <a:p>
            <a:pPr>
              <a:defRPr/>
            </a:pPr>
            <a:r>
              <a:rPr lang="en-US" altLang="zh-CN" sz="2800" b="1" dirty="0">
                <a:latin typeface="+mn-ea"/>
                <a:ea typeface="+mn-ea"/>
              </a:rPr>
              <a:t>    </a:t>
            </a:r>
            <a:r>
              <a:rPr lang="zh-CN" altLang="zh-CN" sz="2800" b="1" dirty="0">
                <a:latin typeface="+mn-ea"/>
                <a:ea typeface="+mn-ea"/>
              </a:rPr>
              <a:t>该结果表明，孙子与祖父、祖母的相似程度分别为</a:t>
            </a:r>
            <a:r>
              <a:rPr lang="en-US" altLang="zh-CN" sz="2800" b="1" dirty="0">
                <a:latin typeface="+mn-ea"/>
                <a:ea typeface="+mn-ea"/>
              </a:rPr>
              <a:t>0.2</a:t>
            </a:r>
            <a:r>
              <a:rPr lang="zh-CN" altLang="zh-CN" sz="2800" b="1" dirty="0">
                <a:latin typeface="+mn-ea"/>
                <a:ea typeface="+mn-ea"/>
              </a:rPr>
              <a:t>和</a:t>
            </a:r>
            <a:r>
              <a:rPr lang="en-US" altLang="zh-CN" sz="2800" b="1" dirty="0">
                <a:latin typeface="+mn-ea"/>
                <a:ea typeface="+mn-ea"/>
              </a:rPr>
              <a:t>0.2</a:t>
            </a:r>
            <a:r>
              <a:rPr lang="zh-CN" altLang="zh-CN" sz="2800" b="1" dirty="0">
                <a:latin typeface="+mn-ea"/>
                <a:ea typeface="+mn-ea"/>
              </a:rPr>
              <a:t>，而孙女与祖父、祖母的相似程度分别为</a:t>
            </a:r>
            <a:r>
              <a:rPr lang="en-US" altLang="zh-CN" sz="2800" b="1" dirty="0">
                <a:latin typeface="+mn-ea"/>
                <a:ea typeface="+mn-ea"/>
              </a:rPr>
              <a:t>0.5</a:t>
            </a:r>
            <a:r>
              <a:rPr lang="zh-CN" altLang="zh-CN" sz="2800" b="1" dirty="0">
                <a:latin typeface="+mn-ea"/>
                <a:ea typeface="+mn-ea"/>
              </a:rPr>
              <a:t>和</a:t>
            </a:r>
            <a:r>
              <a:rPr lang="en-US" altLang="zh-CN" sz="2800" b="1" dirty="0">
                <a:latin typeface="+mn-ea"/>
                <a:ea typeface="+mn-ea"/>
              </a:rPr>
              <a:t>0.6.</a:t>
            </a:r>
            <a:endParaRPr lang="zh-CN" altLang="zh-CN" sz="2800" b="1" dirty="0">
              <a:latin typeface="+mn-ea"/>
              <a:ea typeface="+mn-ea"/>
            </a:endParaRPr>
          </a:p>
          <a:p>
            <a:pPr>
              <a:defRPr/>
            </a:pPr>
            <a:endParaRPr lang="zh-CN" altLang="zh-CN" sz="2800" b="1" dirty="0">
              <a:latin typeface="Arial" charset="0"/>
            </a:endParaRPr>
          </a:p>
          <a:p>
            <a:pPr>
              <a:defRPr/>
            </a:pPr>
            <a:endParaRPr lang="zh-CN" altLang="en-US" sz="2800" b="1" dirty="0">
              <a:latin typeface="Arial" charset="0"/>
            </a:endParaRPr>
          </a:p>
        </p:txBody>
      </p:sp>
      <p:graphicFrame>
        <p:nvGraphicFramePr>
          <p:cNvPr id="39938" name="对象 2"/>
          <p:cNvGraphicFramePr>
            <a:graphicFrameLocks noChangeAspect="1"/>
          </p:cNvGraphicFramePr>
          <p:nvPr/>
        </p:nvGraphicFramePr>
        <p:xfrm>
          <a:off x="2411413" y="2492375"/>
          <a:ext cx="4876800" cy="2232025"/>
        </p:xfrm>
        <a:graphic>
          <a:graphicData uri="http://schemas.openxmlformats.org/presentationml/2006/ole">
            <mc:AlternateContent xmlns:mc="http://schemas.openxmlformats.org/markup-compatibility/2006">
              <mc:Choice xmlns:v="urn:schemas-microsoft-com:vml" Requires="v">
                <p:oleObj spid="_x0000_s39942" name="Equation" r:id="rId3" imgW="3162300" imgH="1447800" progId="Equation.DSMT4">
                  <p:embed/>
                </p:oleObj>
              </mc:Choice>
              <mc:Fallback>
                <p:oleObj name="Equation" r:id="rId3" imgW="3162300" imgH="14478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492375"/>
                        <a:ext cx="4876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90600" y="0"/>
            <a:ext cx="7772400" cy="1143000"/>
          </a:xfrm>
        </p:spPr>
        <p:txBody>
          <a:bodyPr/>
          <a:lstStyle/>
          <a:p>
            <a:pPr algn="l" eaLnBrk="1" hangingPunct="1"/>
            <a:r>
              <a:rPr lang="en-US" altLang="zh-CN" sz="3200" b="1" dirty="0">
                <a:solidFill>
                  <a:schemeClr val="tx1"/>
                </a:solidFill>
              </a:rPr>
              <a:t>2</a:t>
            </a:r>
            <a:r>
              <a:rPr lang="en-US" altLang="zh-CN" sz="3200" b="1" dirty="0" smtClean="0">
                <a:solidFill>
                  <a:schemeClr val="tx1"/>
                </a:solidFill>
              </a:rPr>
              <a:t>.5</a:t>
            </a:r>
            <a:r>
              <a:rPr lang="zh-CN" altLang="en-US" sz="3200" b="1" dirty="0" smtClean="0">
                <a:solidFill>
                  <a:schemeClr val="tx1"/>
                </a:solidFill>
              </a:rPr>
              <a:t>  模糊推理</a:t>
            </a:r>
            <a:endParaRPr lang="zh-CN" altLang="en-US" b="1" dirty="0" smtClean="0">
              <a:solidFill>
                <a:schemeClr val="tx1"/>
              </a:solidFill>
            </a:endParaRPr>
          </a:p>
        </p:txBody>
      </p:sp>
      <p:sp>
        <p:nvSpPr>
          <p:cNvPr id="140291" name="Text Box 3"/>
          <p:cNvSpPr txBox="1">
            <a:spLocks noChangeArrowheads="1"/>
          </p:cNvSpPr>
          <p:nvPr/>
        </p:nvSpPr>
        <p:spPr bwMode="auto">
          <a:xfrm>
            <a:off x="323850" y="974725"/>
            <a:ext cx="8077200" cy="5278438"/>
          </a:xfrm>
          <a:prstGeom prst="rect">
            <a:avLst/>
          </a:prstGeom>
          <a:noFill/>
          <a:ln>
            <a:noFill/>
          </a:ln>
          <a:effectLst/>
          <a:extLst/>
        </p:spPr>
        <p:txBody>
          <a:bodyPr>
            <a:spAutoFit/>
          </a:bodyPr>
          <a:lstStyle/>
          <a:p>
            <a:pPr algn="just">
              <a:lnSpc>
                <a:spcPct val="135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.5.1 </a:t>
            </a:r>
            <a:r>
              <a:rPr kumimoji="1" lang="zh-CN" altLang="en-US" sz="2800" b="1" dirty="0">
                <a:effectLst>
                  <a:outerShdw blurRad="38100" dist="38100" dir="2700000" algn="tl">
                    <a:srgbClr val="C0C0C0"/>
                  </a:outerShdw>
                </a:effectLst>
                <a:latin typeface="Times New Roman" pitchFamily="18" charset="0"/>
              </a:rPr>
              <a:t>模糊语句</a:t>
            </a:r>
          </a:p>
          <a:p>
            <a:pPr algn="just">
              <a:lnSpc>
                <a:spcPct val="135000"/>
              </a:lnSpc>
              <a:defRPr/>
            </a:pPr>
            <a:r>
              <a:rPr kumimoji="1" lang="zh-CN" altLang="en-US" sz="2800" b="1" dirty="0">
                <a:effectLst>
                  <a:outerShdw blurRad="38100" dist="38100" dir="2700000" algn="tl">
                    <a:srgbClr val="C0C0C0"/>
                  </a:outerShdw>
                </a:effectLst>
                <a:latin typeface="Times New Roman" pitchFamily="18" charset="0"/>
              </a:rPr>
              <a:t>	将含有模糊概念的语法规则所构成的语句称为模糊语句。根据其语义和构成的语法规则不同，可分为以下几种类型：</a:t>
            </a:r>
          </a:p>
          <a:p>
            <a:pPr algn="just">
              <a:lnSpc>
                <a:spcPct val="135000"/>
              </a:lnSpc>
              <a:defRPr/>
            </a:pP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）模糊陈述句：语句本身具有模糊性，又称为模糊命题。如：“今天天气很热”。</a:t>
            </a:r>
          </a:p>
          <a:p>
            <a:pPr algn="just">
              <a:lnSpc>
                <a:spcPct val="135000"/>
              </a:lnSpc>
              <a:defRPr/>
            </a:pP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2</a:t>
            </a:r>
            <a:r>
              <a:rPr kumimoji="1" lang="zh-CN" altLang="en-US" sz="2800" b="1" dirty="0">
                <a:effectLst>
                  <a:outerShdw blurRad="38100" dist="38100" dir="2700000" algn="tl">
                    <a:srgbClr val="C0C0C0"/>
                  </a:outerShdw>
                </a:effectLst>
                <a:latin typeface="Times New Roman" pitchFamily="18" charset="0"/>
              </a:rPr>
              <a:t>）模糊判断句：是模糊逻辑中最基本的语句。语句形式：“</a:t>
            </a:r>
            <a:r>
              <a:rPr kumimoji="1" lang="en-US" altLang="zh-CN" sz="2800" b="1" dirty="0">
                <a:effectLst>
                  <a:outerShdw blurRad="38100" dist="38100" dir="2700000" algn="tl">
                    <a:srgbClr val="C0C0C0"/>
                  </a:outerShdw>
                </a:effectLst>
                <a:latin typeface="Times New Roman" pitchFamily="18" charset="0"/>
              </a:rPr>
              <a:t>x</a:t>
            </a:r>
            <a:r>
              <a:rPr kumimoji="1" lang="zh-CN" altLang="en-US" sz="2800" b="1" dirty="0">
                <a:effectLst>
                  <a:outerShdw blurRad="38100" dist="38100" dir="2700000" algn="tl">
                    <a:srgbClr val="C0C0C0"/>
                  </a:outerShdw>
                </a:effectLst>
                <a:latin typeface="Times New Roman" pitchFamily="18" charset="0"/>
              </a:rPr>
              <a:t>是</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，记作（</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），且</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所表示的概念是模糊的。如“张三是好学生”。</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68313" y="457200"/>
            <a:ext cx="8135937" cy="4746625"/>
          </a:xfrm>
          <a:prstGeom prst="rect">
            <a:avLst/>
          </a:prstGeom>
          <a:noFill/>
          <a:ln>
            <a:noFill/>
          </a:ln>
          <a:effectLst/>
          <a:extLst/>
        </p:spPr>
        <p:txBody>
          <a:bodyPr>
            <a:spAutoFit/>
          </a:bodyPr>
          <a:lstStyle/>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3</a:t>
            </a:r>
            <a:r>
              <a:rPr kumimoji="1" lang="zh-CN" altLang="en-US" sz="2800" b="1" dirty="0">
                <a:effectLst>
                  <a:outerShdw blurRad="38100" dist="38100" dir="2700000" algn="tl">
                    <a:srgbClr val="C0C0C0"/>
                  </a:outerShdw>
                </a:effectLst>
                <a:latin typeface="Times New Roman" pitchFamily="18" charset="0"/>
              </a:rPr>
              <a:t>）模糊推理句：语句形式：若</a:t>
            </a:r>
            <a:r>
              <a:rPr kumimoji="1" lang="en-US" altLang="zh-CN" sz="2800" b="1" dirty="0">
                <a:effectLst>
                  <a:outerShdw blurRad="38100" dist="38100" dir="2700000" algn="tl">
                    <a:srgbClr val="C0C0C0"/>
                  </a:outerShdw>
                </a:effectLst>
                <a:latin typeface="Times New Roman" pitchFamily="18" charset="0"/>
              </a:rPr>
              <a:t>x</a:t>
            </a:r>
            <a:r>
              <a:rPr kumimoji="1" lang="zh-CN" altLang="en-US" sz="2800" b="1" dirty="0">
                <a:effectLst>
                  <a:outerShdw blurRad="38100" dist="38100" dir="2700000" algn="tl">
                    <a:srgbClr val="C0C0C0"/>
                  </a:outerShdw>
                </a:effectLst>
                <a:latin typeface="Times New Roman" pitchFamily="18" charset="0"/>
              </a:rPr>
              <a:t>是</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，则</a:t>
            </a:r>
            <a:r>
              <a:rPr kumimoji="1" lang="en-US" altLang="zh-CN" sz="2800" b="1" dirty="0">
                <a:effectLst>
                  <a:outerShdw blurRad="38100" dist="38100" dir="2700000" algn="tl">
                    <a:srgbClr val="C0C0C0"/>
                  </a:outerShdw>
                </a:effectLst>
                <a:latin typeface="Times New Roman" pitchFamily="18" charset="0"/>
              </a:rPr>
              <a:t>x</a:t>
            </a:r>
            <a:r>
              <a:rPr kumimoji="1" lang="zh-CN" altLang="en-US" sz="2800" b="1" dirty="0">
                <a:effectLst>
                  <a:outerShdw blurRad="38100" dist="38100" dir="2700000" algn="tl">
                    <a:srgbClr val="C0C0C0"/>
                  </a:outerShdw>
                </a:effectLst>
                <a:latin typeface="Times New Roman" pitchFamily="18" charset="0"/>
              </a:rPr>
              <a:t>是</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。则为模糊推理语句。如“今天是晴天，则今天暖和”。</a:t>
            </a:r>
          </a:p>
          <a:p>
            <a:pPr algn="just">
              <a:lnSpc>
                <a:spcPct val="120000"/>
              </a:lnSpc>
              <a:defRPr/>
            </a:pPr>
            <a:endParaRPr kumimoji="1" lang="zh-CN" altLang="en-US" sz="2800" b="1" dirty="0">
              <a:effectLst>
                <a:outerShdw blurRad="38100" dist="38100" dir="2700000" algn="tl">
                  <a:srgbClr val="C0C0C0"/>
                </a:outerShdw>
              </a:effectLst>
              <a:latin typeface="Times New Roman" pitchFamily="18" charset="0"/>
            </a:endParaRPr>
          </a:p>
          <a:p>
            <a:pPr algn="just">
              <a:lnSpc>
                <a:spcPct val="120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.5.2 </a:t>
            </a:r>
            <a:r>
              <a:rPr kumimoji="1" lang="zh-CN" altLang="en-US" sz="2800" b="1" dirty="0">
                <a:effectLst>
                  <a:outerShdw blurRad="38100" dist="38100" dir="2700000" algn="tl">
                    <a:srgbClr val="C0C0C0"/>
                  </a:outerShdw>
                </a:effectLst>
                <a:latin typeface="Times New Roman" pitchFamily="18" charset="0"/>
              </a:rPr>
              <a:t>模糊推理</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常用的有两种模糊条件推理语句：</a:t>
            </a:r>
            <a:r>
              <a:rPr kumimoji="1" lang="en-US" altLang="zh-CN" sz="2800" b="1" dirty="0">
                <a:effectLst>
                  <a:outerShdw blurRad="38100" dist="38100" dir="2700000" algn="tl">
                    <a:srgbClr val="C0C0C0"/>
                  </a:outerShdw>
                </a:effectLst>
                <a:latin typeface="Times New Roman" pitchFamily="18" charset="0"/>
              </a:rPr>
              <a:t>If A then B else C</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If A AND B then C</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下面以第二种推理语句为例进行探讨，该语句可构成一个简单的模糊控制器，如</a:t>
            </a: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-11</a:t>
            </a:r>
            <a:r>
              <a:rPr kumimoji="1" lang="zh-CN" altLang="en-US" sz="2800" b="1" dirty="0">
                <a:effectLst>
                  <a:outerShdw blurRad="38100" dist="38100" dir="2700000" algn="tl">
                    <a:srgbClr val="C0C0C0"/>
                  </a:outerShdw>
                </a:effectLst>
                <a:latin typeface="Times New Roman" pitchFamily="18" charset="0"/>
              </a:rPr>
              <a:t>所示。</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1476375" y="762000"/>
          <a:ext cx="6388100" cy="1671638"/>
        </p:xfrm>
        <a:graphic>
          <a:graphicData uri="http://schemas.openxmlformats.org/presentationml/2006/ole">
            <mc:AlternateContent xmlns:mc="http://schemas.openxmlformats.org/markup-compatibility/2006">
              <mc:Choice xmlns:v="urn:schemas-microsoft-com:vml" Requires="v">
                <p:oleObj spid="_x0000_s40967" name="BMP 图象" r:id="rId3" imgW="2962689" imgH="638264" progId="Paint.Picture">
                  <p:embed/>
                </p:oleObj>
              </mc:Choice>
              <mc:Fallback>
                <p:oleObj name="BMP 图象" r:id="rId3" imgW="2962689" imgH="63826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762000"/>
                        <a:ext cx="63881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39" name="Text Box 3"/>
          <p:cNvSpPr txBox="1">
            <a:spLocks noChangeArrowheads="1"/>
          </p:cNvSpPr>
          <p:nvPr/>
        </p:nvSpPr>
        <p:spPr bwMode="auto">
          <a:xfrm>
            <a:off x="1476375" y="2438400"/>
            <a:ext cx="6096000" cy="519113"/>
          </a:xfrm>
          <a:prstGeom prst="rect">
            <a:avLst/>
          </a:prstGeom>
          <a:noFill/>
          <a:ln>
            <a:noFill/>
          </a:ln>
          <a:effectLst/>
          <a:extLst/>
        </p:spPr>
        <p:txBody>
          <a:bodyPr>
            <a:spAutoFit/>
          </a:bodyPr>
          <a:lstStyle/>
          <a:p>
            <a:pPr algn="ctr">
              <a:spcBef>
                <a:spcPct val="50000"/>
              </a:spcBef>
              <a:defRPr/>
            </a:pP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-11</a:t>
            </a:r>
            <a:r>
              <a:rPr kumimoji="1" lang="zh-CN" altLang="en-US" sz="2800" b="1" dirty="0" smtClean="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二输入单输出模糊控制器</a:t>
            </a:r>
          </a:p>
        </p:txBody>
      </p:sp>
      <p:sp>
        <p:nvSpPr>
          <p:cNvPr id="142340" name="Text Box 4"/>
          <p:cNvSpPr txBox="1">
            <a:spLocks noChangeArrowheads="1"/>
          </p:cNvSpPr>
          <p:nvPr/>
        </p:nvSpPr>
        <p:spPr bwMode="auto">
          <a:xfrm>
            <a:off x="539750" y="3581400"/>
            <a:ext cx="8064500" cy="1820863"/>
          </a:xfrm>
          <a:prstGeom prst="rect">
            <a:avLst/>
          </a:prstGeom>
          <a:noFill/>
          <a:ln>
            <a:noFill/>
          </a:ln>
          <a:effectLst/>
          <a:extLst/>
        </p:spPr>
        <p:txBody>
          <a:bodyPr>
            <a:spAutoFit/>
          </a:bodyPr>
          <a:lstStyle/>
          <a:p>
            <a:pPr algn="just">
              <a:lnSpc>
                <a:spcPct val="135000"/>
              </a:lnSpc>
              <a:defRPr/>
            </a:pPr>
            <a:r>
              <a:rPr kumimoji="1" lang="zh-CN" altLang="en-US" sz="2800" b="1" dirty="0">
                <a:effectLst>
                  <a:outerShdw blurRad="38100" dist="38100" dir="2700000" algn="tl">
                    <a:srgbClr val="C0C0C0"/>
                  </a:outerShdw>
                </a:effectLst>
                <a:latin typeface="Times New Roman" pitchFamily="18" charset="0"/>
              </a:rPr>
              <a:t>其中</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C</a:t>
            </a:r>
            <a:r>
              <a:rPr kumimoji="1" lang="zh-CN" altLang="en-US" sz="2800" b="1" dirty="0">
                <a:effectLst>
                  <a:outerShdw blurRad="38100" dist="38100" dir="2700000" algn="tl">
                    <a:srgbClr val="C0C0C0"/>
                  </a:outerShdw>
                </a:effectLst>
                <a:latin typeface="Times New Roman" pitchFamily="18" charset="0"/>
              </a:rPr>
              <a:t>分别为论域</a:t>
            </a:r>
            <a:r>
              <a:rPr kumimoji="1" lang="en-US" altLang="zh-CN" sz="2800" b="1" dirty="0">
                <a:effectLst>
                  <a:outerShdw blurRad="38100" dist="38100" dir="2700000" algn="tl">
                    <a:srgbClr val="C0C0C0"/>
                  </a:outerShdw>
                </a:effectLst>
                <a:latin typeface="Times New Roman" pitchFamily="18" charset="0"/>
              </a:rPr>
              <a:t>U</a:t>
            </a:r>
            <a:r>
              <a:rPr kumimoji="1" lang="zh-CN" altLang="en-US" sz="2800" b="1" dirty="0">
                <a:effectLst>
                  <a:outerShdw blurRad="38100" dist="38100" dir="2700000" algn="tl">
                    <a:srgbClr val="C0C0C0"/>
                  </a:outerShdw>
                </a:effectLst>
                <a:latin typeface="Times New Roman" pitchFamily="18" charset="0"/>
              </a:rPr>
              <a:t>上的模糊集合，</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为误差信号上的模糊子集，</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为误差变化率上的模糊子集，</a:t>
            </a:r>
            <a:r>
              <a:rPr kumimoji="1" lang="en-US" altLang="zh-CN" sz="2800" b="1" dirty="0">
                <a:effectLst>
                  <a:outerShdw blurRad="38100" dist="38100" dir="2700000" algn="tl">
                    <a:srgbClr val="C0C0C0"/>
                  </a:outerShdw>
                </a:effectLst>
                <a:latin typeface="Times New Roman" pitchFamily="18" charset="0"/>
              </a:rPr>
              <a:t>C</a:t>
            </a:r>
            <a:r>
              <a:rPr kumimoji="1" lang="zh-CN" altLang="en-US" sz="2800" b="1" dirty="0">
                <a:effectLst>
                  <a:outerShdw blurRad="38100" dist="38100" dir="2700000" algn="tl">
                    <a:srgbClr val="C0C0C0"/>
                  </a:outerShdw>
                </a:effectLst>
                <a:latin typeface="Times New Roman" pitchFamily="18" charset="0"/>
              </a:rPr>
              <a:t>为控制器输出上的模糊子集。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650" y="333375"/>
            <a:ext cx="7704138" cy="5994400"/>
          </a:xfrm>
          <a:prstGeom prst="rect">
            <a:avLst/>
          </a:prstGeom>
          <a:noFill/>
        </p:spPr>
        <p:txBody>
          <a:bodyPr>
            <a:spAutoFit/>
          </a:bodyPr>
          <a:lstStyle/>
          <a:p>
            <a:pPr>
              <a:defRPr/>
            </a:pPr>
            <a:r>
              <a:rPr lang="en-US" altLang="zh-CN" sz="2800" b="1" dirty="0">
                <a:latin typeface="+mn-ea"/>
                <a:ea typeface="+mn-ea"/>
              </a:rPr>
              <a:t>    </a:t>
            </a:r>
            <a:r>
              <a:rPr lang="zh-CN" altLang="en-US" sz="2800" b="1" dirty="0">
                <a:latin typeface="+mn-ea"/>
                <a:ea typeface="+mn-ea"/>
              </a:rPr>
              <a:t>常用的模糊推理方法有两种：</a:t>
            </a:r>
            <a:r>
              <a:rPr lang="en-US" altLang="zh-CN" sz="2800" b="1" dirty="0" err="1">
                <a:latin typeface="+mn-ea"/>
                <a:ea typeface="+mn-ea"/>
              </a:rPr>
              <a:t>Zadeh</a:t>
            </a:r>
            <a:r>
              <a:rPr lang="zh-CN" altLang="en-US" sz="2800" b="1" dirty="0">
                <a:latin typeface="+mn-ea"/>
                <a:ea typeface="+mn-ea"/>
              </a:rPr>
              <a:t>法和</a:t>
            </a:r>
            <a:r>
              <a:rPr lang="en-US" altLang="zh-CN" sz="2800" b="1" dirty="0" err="1">
                <a:latin typeface="+mn-ea"/>
                <a:ea typeface="+mn-ea"/>
              </a:rPr>
              <a:t>Mamdani</a:t>
            </a:r>
            <a:r>
              <a:rPr lang="zh-CN" altLang="en-US" sz="2800" b="1" dirty="0">
                <a:latin typeface="+mn-ea"/>
                <a:ea typeface="+mn-ea"/>
              </a:rPr>
              <a:t>法。</a:t>
            </a:r>
            <a:r>
              <a:rPr lang="en-US" altLang="zh-CN" sz="2800" b="1" dirty="0" err="1">
                <a:latin typeface="+mn-ea"/>
                <a:ea typeface="+mn-ea"/>
              </a:rPr>
              <a:t>Mamdani</a:t>
            </a:r>
            <a:r>
              <a:rPr lang="zh-CN" altLang="en-US" sz="2800" b="1" dirty="0">
                <a:latin typeface="+mn-ea"/>
                <a:ea typeface="+mn-ea"/>
              </a:rPr>
              <a:t>推理法是模糊控制中普遍使用的方法，其本质是一种合成推理方法。</a:t>
            </a:r>
            <a:endParaRPr lang="en-US" altLang="zh-CN" sz="2800" b="1" dirty="0">
              <a:latin typeface="+mn-ea"/>
              <a:ea typeface="+mn-ea"/>
            </a:endParaRPr>
          </a:p>
          <a:p>
            <a:pPr algn="just">
              <a:lnSpc>
                <a:spcPct val="145000"/>
              </a:lnSpc>
              <a:defRPr/>
            </a:pPr>
            <a:r>
              <a:rPr kumimoji="1" lang="zh-CN" altLang="en-US" sz="2800" b="1" dirty="0">
                <a:effectLst>
                  <a:outerShdw blurRad="38100" dist="38100" dir="2700000" algn="tl">
                    <a:srgbClr val="C0C0C0"/>
                  </a:outerShdw>
                </a:effectLst>
                <a:latin typeface="Times New Roman" pitchFamily="18" charset="0"/>
              </a:rPr>
              <a:t>        模糊推理语句“</a:t>
            </a:r>
            <a:r>
              <a:rPr kumimoji="1" lang="en-US" altLang="zh-CN" sz="2800" b="1" dirty="0">
                <a:effectLst>
                  <a:outerShdw blurRad="38100" dist="38100" dir="2700000" algn="tl">
                    <a:srgbClr val="C0C0C0"/>
                  </a:outerShdw>
                </a:effectLst>
                <a:latin typeface="Times New Roman" pitchFamily="18" charset="0"/>
              </a:rPr>
              <a:t>If A AND B then C”</a:t>
            </a:r>
            <a:r>
              <a:rPr kumimoji="1" lang="zh-CN" altLang="en-US" sz="2800" b="1" dirty="0">
                <a:effectLst>
                  <a:outerShdw blurRad="38100" dist="38100" dir="2700000" algn="tl">
                    <a:srgbClr val="C0C0C0"/>
                  </a:outerShdw>
                </a:effectLst>
                <a:latin typeface="Times New Roman" pitchFamily="18" charset="0"/>
              </a:rPr>
              <a:t>确定了三元模糊关系</a:t>
            </a:r>
            <a:r>
              <a:rPr kumimoji="1" lang="en-US" altLang="zh-CN" sz="2800" b="1" dirty="0">
                <a:effectLst>
                  <a:outerShdw blurRad="38100" dist="38100" dir="2700000" algn="tl">
                    <a:srgbClr val="C0C0C0"/>
                  </a:outerShdw>
                </a:effectLst>
                <a:latin typeface="Times New Roman" pitchFamily="18" charset="0"/>
              </a:rPr>
              <a:t>R</a:t>
            </a:r>
            <a:r>
              <a:rPr kumimoji="1" lang="zh-CN" altLang="en-US" sz="2800" b="1" dirty="0">
                <a:effectLst>
                  <a:outerShdw blurRad="38100" dist="38100" dir="2700000" algn="tl">
                    <a:srgbClr val="C0C0C0"/>
                  </a:outerShdw>
                </a:effectLst>
                <a:latin typeface="Times New Roman" pitchFamily="18" charset="0"/>
              </a:rPr>
              <a:t>，即：</a:t>
            </a:r>
          </a:p>
          <a:p>
            <a:pPr algn="ctr">
              <a:lnSpc>
                <a:spcPct val="145000"/>
              </a:lnSpc>
              <a:defRPr/>
            </a:pPr>
            <a:r>
              <a:rPr kumimoji="1" lang="en-US" altLang="zh-CN" sz="2800" b="1" dirty="0">
                <a:effectLst>
                  <a:outerShdw blurRad="38100" dist="38100" dir="2700000" algn="tl">
                    <a:srgbClr val="C0C0C0"/>
                  </a:outerShdw>
                </a:effectLst>
                <a:latin typeface="Times New Roman" pitchFamily="18" charset="0"/>
              </a:rPr>
              <a:t>R=(A</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a:t>
            </a:r>
            <a:r>
              <a:rPr kumimoji="1" lang="en-US" altLang="zh-CN" sz="2800" b="1" baseline="30000" dirty="0">
                <a:effectLst>
                  <a:outerShdw blurRad="38100" dist="38100" dir="2700000" algn="tl">
                    <a:srgbClr val="C0C0C0"/>
                  </a:outerShdw>
                </a:effectLst>
                <a:latin typeface="Times New Roman" pitchFamily="18" charset="0"/>
              </a:rPr>
              <a:t>T1</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C</a:t>
            </a:r>
          </a:p>
          <a:p>
            <a:pPr algn="just">
              <a:lnSpc>
                <a:spcPct val="145000"/>
              </a:lnSpc>
              <a:defRPr/>
            </a:pPr>
            <a:r>
              <a:rPr kumimoji="1" lang="zh-CN" altLang="en-US" sz="2800" b="1" dirty="0">
                <a:effectLst>
                  <a:outerShdw blurRad="38100" dist="38100" dir="2700000" algn="tl">
                    <a:srgbClr val="C0C0C0"/>
                  </a:outerShdw>
                </a:effectLst>
                <a:latin typeface="Times New Roman" pitchFamily="18" charset="0"/>
              </a:rPr>
              <a:t>        其中</a:t>
            </a:r>
            <a:r>
              <a:rPr kumimoji="1" lang="en-US" altLang="zh-CN" sz="2800" b="1" dirty="0">
                <a:effectLst>
                  <a:outerShdw blurRad="38100" dist="38100" dir="2700000" algn="tl">
                    <a:srgbClr val="C0C0C0"/>
                  </a:outerShdw>
                </a:effectLst>
                <a:latin typeface="Times New Roman" pitchFamily="18" charset="0"/>
              </a:rPr>
              <a:t>(A</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a:t>
            </a:r>
            <a:r>
              <a:rPr kumimoji="1" lang="en-US" altLang="zh-CN" sz="2800" b="1" baseline="30000" dirty="0">
                <a:effectLst>
                  <a:outerShdw blurRad="38100" dist="38100" dir="2700000" algn="tl">
                    <a:srgbClr val="C0C0C0"/>
                  </a:outerShdw>
                </a:effectLst>
                <a:latin typeface="Times New Roman" pitchFamily="18" charset="0"/>
              </a:rPr>
              <a:t>T1</a:t>
            </a:r>
            <a:r>
              <a:rPr kumimoji="1" lang="zh-CN" altLang="en-US" sz="2800" b="1" dirty="0">
                <a:effectLst>
                  <a:outerShdw blurRad="38100" dist="38100" dir="2700000" algn="tl">
                    <a:srgbClr val="C0C0C0"/>
                  </a:outerShdw>
                </a:effectLst>
                <a:latin typeface="Times New Roman" pitchFamily="18" charset="0"/>
              </a:rPr>
              <a:t>为模糊关系矩阵</a:t>
            </a:r>
            <a:r>
              <a:rPr kumimoji="1" lang="en-US" altLang="zh-CN" sz="2800" b="1" dirty="0">
                <a:effectLst>
                  <a:outerShdw blurRad="38100" dist="38100" dir="2700000" algn="tl">
                    <a:srgbClr val="C0C0C0"/>
                  </a:outerShdw>
                </a:effectLst>
                <a:latin typeface="Times New Roman" pitchFamily="18" charset="0"/>
              </a:rPr>
              <a:t>(A</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 </a:t>
            </a:r>
            <a:r>
              <a:rPr kumimoji="1" lang="en-US" altLang="zh-CN" sz="2800" b="1" baseline="-25000" dirty="0">
                <a:effectLst>
                  <a:outerShdw blurRad="38100" dist="38100" dir="2700000" algn="tl">
                    <a:srgbClr val="C0C0C0"/>
                  </a:outerShdw>
                </a:effectLst>
                <a:latin typeface="Times New Roman" pitchFamily="18" charset="0"/>
              </a:rPr>
              <a:t>(</a:t>
            </a:r>
            <a:r>
              <a:rPr kumimoji="1" lang="en-US" altLang="zh-CN" sz="2800" b="1" baseline="-25000" dirty="0" err="1">
                <a:effectLst>
                  <a:outerShdw blurRad="38100" dist="38100" dir="2700000" algn="tl">
                    <a:srgbClr val="C0C0C0"/>
                  </a:outerShdw>
                </a:effectLst>
                <a:latin typeface="Times New Roman" pitchFamily="18" charset="0"/>
              </a:rPr>
              <a:t>m</a:t>
            </a:r>
            <a:r>
              <a:rPr kumimoji="1" lang="en-US" altLang="zh-CN" sz="2800" b="1" baseline="-25000" dirty="0" err="1">
                <a:effectLst>
                  <a:outerShdw blurRad="38100" dist="38100" dir="2700000" algn="tl">
                    <a:srgbClr val="C0C0C0"/>
                  </a:outerShdw>
                </a:effectLst>
                <a:latin typeface="宋体" pitchFamily="2" charset="-122"/>
              </a:rPr>
              <a:t>×n</a:t>
            </a:r>
            <a:r>
              <a:rPr kumimoji="1" lang="en-US" altLang="zh-CN" sz="2800" b="1" baseline="-25000"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构成的</a:t>
            </a:r>
            <a:r>
              <a:rPr kumimoji="1" lang="en-US" altLang="zh-CN" sz="2800" b="1" dirty="0" err="1">
                <a:effectLst>
                  <a:outerShdw blurRad="38100" dist="38100" dir="2700000" algn="tl">
                    <a:srgbClr val="C0C0C0"/>
                  </a:outerShdw>
                </a:effectLst>
                <a:latin typeface="Times New Roman" pitchFamily="18" charset="0"/>
              </a:rPr>
              <a:t>m</a:t>
            </a:r>
            <a:r>
              <a:rPr kumimoji="1" lang="en-US" altLang="zh-CN" sz="2800" b="1" dirty="0" err="1">
                <a:effectLst>
                  <a:outerShdw blurRad="38100" dist="38100" dir="2700000" algn="tl">
                    <a:srgbClr val="C0C0C0"/>
                  </a:outerShdw>
                </a:effectLst>
                <a:latin typeface="宋体" pitchFamily="2" charset="-122"/>
              </a:rPr>
              <a:t>×n</a:t>
            </a:r>
            <a:r>
              <a:rPr kumimoji="1" lang="zh-CN" altLang="en-US" sz="2800" b="1" dirty="0">
                <a:effectLst>
                  <a:outerShdw blurRad="38100" dist="38100" dir="2700000" algn="tl">
                    <a:srgbClr val="C0C0C0"/>
                  </a:outerShdw>
                </a:effectLst>
                <a:latin typeface="宋体" pitchFamily="2" charset="-122"/>
              </a:rPr>
              <a:t>列向量，</a:t>
            </a:r>
            <a:r>
              <a:rPr kumimoji="1" lang="en-US" altLang="zh-CN" sz="2800" b="1" dirty="0">
                <a:effectLst>
                  <a:outerShdw blurRad="38100" dist="38100" dir="2700000" algn="tl">
                    <a:srgbClr val="C0C0C0"/>
                  </a:outerShdw>
                </a:effectLst>
                <a:latin typeface="宋体" pitchFamily="2" charset="-122"/>
              </a:rPr>
              <a:t>n</a:t>
            </a:r>
            <a:r>
              <a:rPr kumimoji="1" lang="zh-CN" altLang="en-US" sz="2800" b="1" dirty="0">
                <a:effectLst>
                  <a:outerShdw blurRad="38100" dist="38100" dir="2700000" algn="tl">
                    <a:srgbClr val="C0C0C0"/>
                  </a:outerShdw>
                </a:effectLst>
                <a:latin typeface="宋体" pitchFamily="2" charset="-122"/>
              </a:rPr>
              <a:t>和</a:t>
            </a:r>
            <a:r>
              <a:rPr kumimoji="1" lang="en-US" altLang="zh-CN" sz="2800" b="1" dirty="0">
                <a:effectLst>
                  <a:outerShdw blurRad="38100" dist="38100" dir="2700000" algn="tl">
                    <a:srgbClr val="C0C0C0"/>
                  </a:outerShdw>
                </a:effectLst>
                <a:latin typeface="宋体" pitchFamily="2" charset="-122"/>
              </a:rPr>
              <a:t>m</a:t>
            </a:r>
            <a:r>
              <a:rPr kumimoji="1" lang="zh-CN" altLang="en-US" sz="2800" b="1" dirty="0">
                <a:effectLst>
                  <a:outerShdw blurRad="38100" dist="38100" dir="2700000" algn="tl">
                    <a:srgbClr val="C0C0C0"/>
                  </a:outerShdw>
                </a:effectLst>
                <a:latin typeface="宋体" pitchFamily="2" charset="-122"/>
              </a:rPr>
              <a:t>分别为</a:t>
            </a:r>
            <a:r>
              <a:rPr kumimoji="1" lang="en-US" altLang="zh-CN" sz="2800" b="1" dirty="0">
                <a:effectLst>
                  <a:outerShdw blurRad="38100" dist="38100" dir="2700000" algn="tl">
                    <a:srgbClr val="C0C0C0"/>
                  </a:outerShdw>
                </a:effectLst>
                <a:latin typeface="宋体" pitchFamily="2" charset="-122"/>
              </a:rPr>
              <a:t>A</a:t>
            </a:r>
            <a:r>
              <a:rPr kumimoji="1" lang="zh-CN" altLang="en-US" sz="2800" b="1" dirty="0">
                <a:effectLst>
                  <a:outerShdw blurRad="38100" dist="38100" dir="2700000" algn="tl">
                    <a:srgbClr val="C0C0C0"/>
                  </a:outerShdw>
                </a:effectLst>
                <a:latin typeface="宋体" pitchFamily="2" charset="-122"/>
              </a:rPr>
              <a:t>和</a:t>
            </a:r>
            <a:r>
              <a:rPr kumimoji="1" lang="en-US" altLang="zh-CN" sz="2800" b="1" dirty="0">
                <a:effectLst>
                  <a:outerShdw blurRad="38100" dist="38100" dir="2700000" algn="tl">
                    <a:srgbClr val="C0C0C0"/>
                  </a:outerShdw>
                </a:effectLst>
                <a:latin typeface="宋体" pitchFamily="2" charset="-122"/>
              </a:rPr>
              <a:t>B</a:t>
            </a:r>
            <a:r>
              <a:rPr kumimoji="1" lang="zh-CN" altLang="en-US" sz="2800" b="1" dirty="0">
                <a:effectLst>
                  <a:outerShdw blurRad="38100" dist="38100" dir="2700000" algn="tl">
                    <a:srgbClr val="C0C0C0"/>
                  </a:outerShdw>
                </a:effectLst>
                <a:latin typeface="宋体" pitchFamily="2" charset="-122"/>
              </a:rPr>
              <a:t>论域元素的个数。</a:t>
            </a:r>
            <a:endParaRPr kumimoji="1" lang="zh-CN" altLang="en-US" sz="2800" b="1" dirty="0">
              <a:effectLst>
                <a:outerShdw blurRad="38100" dist="38100" dir="2700000" algn="tl">
                  <a:srgbClr val="C0C0C0"/>
                </a:outerShdw>
              </a:effectLst>
              <a:latin typeface="Times New Roman" pitchFamily="18" charset="0"/>
            </a:endParaRPr>
          </a:p>
          <a:p>
            <a:pPr>
              <a:defRPr/>
            </a:pPr>
            <a:endParaRPr lang="en-US" altLang="zh-CN" sz="2800" b="1" dirty="0">
              <a:latin typeface="+mn-ea"/>
              <a:ea typeface="+mn-ea"/>
            </a:endParaRPr>
          </a:p>
          <a:p>
            <a:pPr>
              <a:defRPr/>
            </a:pPr>
            <a:endParaRPr lang="zh-CN" altLang="en-US" sz="2800" dirty="0">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323850" y="333375"/>
            <a:ext cx="8675688" cy="4525963"/>
          </a:xfrm>
        </p:spPr>
        <p:txBody>
          <a:bodyPr/>
          <a:lstStyle/>
          <a:p>
            <a:pPr eaLnBrk="1" hangingPunct="1">
              <a:lnSpc>
                <a:spcPct val="140000"/>
              </a:lnSpc>
              <a:buFontTx/>
              <a:buNone/>
              <a:defRPr/>
            </a:pPr>
            <a:r>
              <a:rPr kumimoji="1" lang="en-US" altLang="zh-CN" sz="2400" b="1" smtClean="0">
                <a:effectLst>
                  <a:outerShdw blurRad="38100" dist="38100" dir="2700000" algn="tl">
                    <a:srgbClr val="C0C0C0"/>
                  </a:outerShdw>
                </a:effectLst>
              </a:rPr>
              <a:t>            </a:t>
            </a:r>
            <a:r>
              <a:rPr kumimoji="1" lang="zh-CN" altLang="en-US" sz="2400" b="1" smtClean="0">
                <a:effectLst>
                  <a:outerShdw blurRad="38100" dist="38100" dir="2700000" algn="tl">
                    <a:srgbClr val="C0C0C0"/>
                  </a:outerShdw>
                </a:effectLst>
              </a:rPr>
              <a:t>模糊集合的概念是由美国加利福尼亚大学著名教授</a:t>
            </a:r>
            <a:r>
              <a:rPr kumimoji="1" lang="en-US" altLang="zh-CN" sz="2400" b="1" smtClean="0">
                <a:effectLst>
                  <a:outerShdw blurRad="38100" dist="38100" dir="2700000" algn="tl">
                    <a:srgbClr val="C0C0C0"/>
                  </a:outerShdw>
                </a:effectLst>
              </a:rPr>
              <a:t>L.A.Zadeh</a:t>
            </a:r>
            <a:r>
              <a:rPr kumimoji="1" lang="zh-CN" altLang="en-US" sz="2400" b="1" smtClean="0">
                <a:effectLst>
                  <a:outerShdw blurRad="38100" dist="38100" dir="2700000" algn="tl">
                    <a:srgbClr val="C0C0C0"/>
                  </a:outerShdw>
                </a:effectLst>
              </a:rPr>
              <a:t>于</a:t>
            </a:r>
            <a:r>
              <a:rPr kumimoji="1" lang="en-US" altLang="zh-CN" sz="2400" b="1" smtClean="0">
                <a:effectLst>
                  <a:outerShdw blurRad="38100" dist="38100" dir="2700000" algn="tl">
                    <a:srgbClr val="C0C0C0"/>
                  </a:outerShdw>
                </a:effectLst>
              </a:rPr>
              <a:t>1965</a:t>
            </a:r>
            <a:r>
              <a:rPr kumimoji="1" lang="zh-CN" altLang="en-US" sz="2400" b="1" smtClean="0">
                <a:effectLst>
                  <a:outerShdw blurRad="38100" dist="38100" dir="2700000" algn="tl">
                    <a:srgbClr val="C0C0C0"/>
                  </a:outerShdw>
                </a:effectLst>
              </a:rPr>
              <a:t>年首先提出来的。模糊集合的引入，可将人的判断、思维过程用比较简单的数学形式直接表达出来。模糊集理论为人类提供了能充分利用语言信息的有效工具。</a:t>
            </a:r>
          </a:p>
          <a:p>
            <a:pPr eaLnBrk="1" hangingPunct="1">
              <a:lnSpc>
                <a:spcPct val="140000"/>
              </a:lnSpc>
              <a:buFontTx/>
              <a:buNone/>
              <a:defRPr/>
            </a:pPr>
            <a:r>
              <a:rPr kumimoji="1" lang="zh-CN" altLang="en-US" sz="2400" b="1" smtClean="0">
                <a:effectLst>
                  <a:outerShdw blurRad="38100" dist="38100" dir="2700000" algn="tl">
                    <a:srgbClr val="C0C0C0"/>
                  </a:outerShdw>
                </a:effectLst>
              </a:rPr>
              <a:t>            模糊集合是模糊控制的数学基础。</a:t>
            </a:r>
          </a:p>
          <a:p>
            <a:pPr eaLnBrk="1" hangingPunct="1">
              <a:lnSpc>
                <a:spcPct val="140000"/>
              </a:lnSpc>
              <a:defRPr/>
            </a:pPr>
            <a:endParaRPr lang="en-US" altLang="zh-CN" sz="240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39750" y="404813"/>
            <a:ext cx="8064500" cy="4465637"/>
          </a:xfrm>
          <a:prstGeom prst="rect">
            <a:avLst/>
          </a:prstGeom>
          <a:noFill/>
          <a:ln>
            <a:noFill/>
          </a:ln>
          <a:effectLst/>
          <a:extLst/>
        </p:spPr>
        <p:txBody>
          <a:bodyPr>
            <a:spAutoFit/>
          </a:bodyPr>
          <a:lstStyle/>
          <a:p>
            <a:pPr algn="just">
              <a:lnSpc>
                <a:spcPct val="145000"/>
              </a:lnSpc>
              <a:defRPr/>
            </a:pPr>
            <a:r>
              <a:rPr kumimoji="1" lang="zh-CN" altLang="en-US" sz="2800" b="1" dirty="0">
                <a:effectLst>
                  <a:outerShdw blurRad="38100" dist="38100" dir="2700000" algn="tl">
                    <a:srgbClr val="C0C0C0"/>
                  </a:outerShdw>
                </a:effectLst>
                <a:latin typeface="Times New Roman" pitchFamily="18" charset="0"/>
              </a:rPr>
              <a:t>        基于模糊推理规则，根据模糊关系</a:t>
            </a:r>
            <a:r>
              <a:rPr kumimoji="1" lang="en-US" altLang="zh-CN" sz="2800" b="1" dirty="0">
                <a:effectLst>
                  <a:outerShdw blurRad="38100" dist="38100" dir="2700000" algn="tl">
                    <a:srgbClr val="C0C0C0"/>
                  </a:outerShdw>
                </a:effectLst>
                <a:latin typeface="Times New Roman" pitchFamily="18" charset="0"/>
              </a:rPr>
              <a:t>R</a:t>
            </a:r>
            <a:r>
              <a:rPr kumimoji="1" lang="zh-CN" altLang="en-US" sz="2800" b="1" dirty="0">
                <a:effectLst>
                  <a:outerShdw blurRad="38100" dist="38100" dir="2700000" algn="tl">
                    <a:srgbClr val="C0C0C0"/>
                  </a:outerShdw>
                </a:effectLst>
                <a:latin typeface="Times New Roman" pitchFamily="18" charset="0"/>
              </a:rPr>
              <a:t>，可求得给定输入</a:t>
            </a:r>
            <a:r>
              <a:rPr kumimoji="1" lang="en-US" altLang="zh-CN" sz="2800" b="1" dirty="0">
                <a:effectLst>
                  <a:outerShdw blurRad="38100" dist="38100" dir="2700000" algn="tl">
                    <a:srgbClr val="C0C0C0"/>
                  </a:outerShdw>
                </a:effectLst>
                <a:latin typeface="Times New Roman" pitchFamily="18" charset="0"/>
              </a:rPr>
              <a:t>A</a:t>
            </a:r>
            <a:r>
              <a:rPr kumimoji="1" lang="en-US" altLang="zh-CN" sz="2800" b="1" baseline="-25000"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和</a:t>
            </a:r>
            <a:r>
              <a:rPr kumimoji="1" lang="en-US" altLang="zh-CN" sz="2800" b="1" dirty="0">
                <a:effectLst>
                  <a:outerShdw blurRad="38100" dist="38100" dir="2700000" algn="tl">
                    <a:srgbClr val="C0C0C0"/>
                  </a:outerShdw>
                </a:effectLst>
                <a:latin typeface="Times New Roman" pitchFamily="18" charset="0"/>
              </a:rPr>
              <a:t>B</a:t>
            </a:r>
            <a:r>
              <a:rPr kumimoji="1" lang="en-US" altLang="zh-CN" sz="2800" b="1" baseline="-25000"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对应的输出</a:t>
            </a:r>
            <a:r>
              <a:rPr kumimoji="1" lang="en-US" altLang="zh-CN" sz="2800" b="1" dirty="0">
                <a:effectLst>
                  <a:outerShdw blurRad="38100" dist="38100" dir="2700000" algn="tl">
                    <a:srgbClr val="C0C0C0"/>
                  </a:outerShdw>
                </a:effectLst>
                <a:latin typeface="Times New Roman" pitchFamily="18" charset="0"/>
              </a:rPr>
              <a:t>C</a:t>
            </a:r>
            <a:r>
              <a:rPr kumimoji="1" lang="en-US" altLang="zh-CN" sz="2800" b="1" baseline="-25000"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a:t>
            </a:r>
          </a:p>
          <a:p>
            <a:pPr algn="ctr">
              <a:lnSpc>
                <a:spcPct val="145000"/>
              </a:lnSpc>
              <a:defRPr/>
            </a:pPr>
            <a:r>
              <a:rPr kumimoji="1" lang="en-US" altLang="zh-CN" sz="2800" b="1" dirty="0">
                <a:effectLst>
                  <a:outerShdw blurRad="38100" dist="38100" dir="2700000" algn="tl">
                    <a:srgbClr val="C0C0C0"/>
                  </a:outerShdw>
                </a:effectLst>
                <a:latin typeface="Times New Roman" pitchFamily="18" charset="0"/>
              </a:rPr>
              <a:t>C1=</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dirty="0">
                <a:effectLst>
                  <a:outerShdw blurRad="38100" dist="38100" dir="2700000" algn="tl">
                    <a:srgbClr val="C0C0C0"/>
                  </a:outerShdw>
                </a:effectLst>
                <a:latin typeface="Times New Roman" pitchFamily="18" charset="0"/>
              </a:rPr>
              <a:t>A1</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B1</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baseline="30000" dirty="0">
                <a:effectLst>
                  <a:outerShdw blurRad="38100" dist="38100" dir="2700000" algn="tl">
                    <a:srgbClr val="C0C0C0"/>
                  </a:outerShdw>
                </a:effectLst>
                <a:latin typeface="Times New Roman" pitchFamily="18" charset="0"/>
              </a:rPr>
              <a:t>T2</a:t>
            </a:r>
            <a:r>
              <a:rPr kumimoji="1" lang="en-US" altLang="zh-CN" sz="2800" b="1" dirty="0">
                <a:effectLst>
                  <a:outerShdw blurRad="38100" dist="38100" dir="2700000" algn="tl">
                    <a:srgbClr val="C0C0C0"/>
                  </a:outerShdw>
                </a:effectLst>
                <a:latin typeface="Times New Roman" pitchFamily="18" charset="0"/>
              </a:rPr>
              <a:t>R</a:t>
            </a:r>
          </a:p>
          <a:p>
            <a:pPr algn="just">
              <a:lnSpc>
                <a:spcPct val="145000"/>
              </a:lnSpc>
              <a:defRPr/>
            </a:pPr>
            <a:r>
              <a:rPr kumimoji="1" lang="en-US" altLang="zh-CN" sz="2800" b="1"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式中， （</a:t>
            </a:r>
            <a:r>
              <a:rPr kumimoji="1" lang="en-US" altLang="zh-CN" sz="2800" b="1" dirty="0">
                <a:effectLst>
                  <a:outerShdw blurRad="38100" dist="38100" dir="2700000" algn="tl">
                    <a:srgbClr val="C0C0C0"/>
                  </a:outerShdw>
                </a:effectLst>
                <a:latin typeface="Times New Roman" pitchFamily="18" charset="0"/>
              </a:rPr>
              <a:t>A1</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B1</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baseline="30000" dirty="0">
                <a:effectLst>
                  <a:outerShdw blurRad="38100" dist="38100" dir="2700000" algn="tl">
                    <a:srgbClr val="C0C0C0"/>
                  </a:outerShdw>
                </a:effectLst>
                <a:latin typeface="Times New Roman" pitchFamily="18" charset="0"/>
              </a:rPr>
              <a:t>T2 </a:t>
            </a:r>
            <a:r>
              <a:rPr kumimoji="1" lang="zh-CN" altLang="en-US" sz="2800" b="1" baseline="30000" dirty="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 为模糊关系矩阵（</a:t>
            </a:r>
            <a:r>
              <a:rPr kumimoji="1" lang="en-US" altLang="zh-CN" sz="2800" b="1" dirty="0">
                <a:effectLst>
                  <a:outerShdw blurRad="38100" dist="38100" dir="2700000" algn="tl">
                    <a:srgbClr val="C0C0C0"/>
                  </a:outerShdw>
                </a:effectLst>
                <a:latin typeface="Times New Roman" pitchFamily="18" charset="0"/>
              </a:rPr>
              <a:t>A1</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a:effectLst>
                  <a:outerShdw blurRad="38100" dist="38100" dir="2700000" algn="tl">
                    <a:srgbClr val="C0C0C0"/>
                  </a:outerShdw>
                </a:effectLst>
                <a:latin typeface="Times New Roman" pitchFamily="18" charset="0"/>
              </a:rPr>
              <a:t>B1</a:t>
            </a:r>
            <a:r>
              <a:rPr kumimoji="1" lang="zh-CN" altLang="en-US" sz="2800" b="1" dirty="0">
                <a:effectLst>
                  <a:outerShdw blurRad="38100" dist="38100" dir="2700000" algn="tl">
                    <a:srgbClr val="C0C0C0"/>
                  </a:outerShdw>
                </a:effectLst>
                <a:latin typeface="Times New Roman" pitchFamily="18" charset="0"/>
              </a:rPr>
              <a:t>）</a:t>
            </a:r>
            <a:r>
              <a:rPr kumimoji="1" lang="en-US" altLang="zh-CN" sz="2800" b="1" baseline="-25000" dirty="0">
                <a:effectLst>
                  <a:outerShdw blurRad="38100" dist="38100" dir="2700000" algn="tl">
                    <a:srgbClr val="C0C0C0"/>
                  </a:outerShdw>
                </a:effectLst>
                <a:latin typeface="Times New Roman" pitchFamily="18" charset="0"/>
              </a:rPr>
              <a:t>(</a:t>
            </a:r>
            <a:r>
              <a:rPr kumimoji="1" lang="en-US" altLang="zh-CN" sz="2800" b="1" baseline="-25000" dirty="0" err="1">
                <a:effectLst>
                  <a:outerShdw blurRad="38100" dist="38100" dir="2700000" algn="tl">
                    <a:srgbClr val="C0C0C0"/>
                  </a:outerShdw>
                </a:effectLst>
                <a:latin typeface="Times New Roman" pitchFamily="18" charset="0"/>
              </a:rPr>
              <a:t>m</a:t>
            </a:r>
            <a:r>
              <a:rPr kumimoji="1" lang="en-US" altLang="zh-CN" sz="2800" b="1" baseline="-25000" dirty="0" err="1">
                <a:effectLst>
                  <a:outerShdw blurRad="38100" dist="38100" dir="2700000" algn="tl">
                    <a:srgbClr val="C0C0C0"/>
                  </a:outerShdw>
                </a:effectLst>
                <a:latin typeface="宋体" pitchFamily="2" charset="-122"/>
              </a:rPr>
              <a:t>×n</a:t>
            </a:r>
            <a:r>
              <a:rPr kumimoji="1" lang="en-US" altLang="zh-CN" sz="2800" b="1" baseline="-25000" dirty="0">
                <a:effectLst>
                  <a:outerShdw blurRad="38100" dist="38100" dir="2700000" algn="tl">
                    <a:srgbClr val="C0C0C0"/>
                  </a:outerShdw>
                </a:effectLst>
                <a:latin typeface="Times New Roman" pitchFamily="18" charset="0"/>
              </a:rPr>
              <a:t>)</a:t>
            </a:r>
            <a:r>
              <a:rPr kumimoji="1" lang="zh-CN" altLang="en-US" sz="2800" b="1" dirty="0">
                <a:effectLst>
                  <a:outerShdw blurRad="38100" dist="38100" dir="2700000" algn="tl">
                    <a:srgbClr val="C0C0C0"/>
                  </a:outerShdw>
                </a:effectLst>
                <a:latin typeface="Times New Roman" pitchFamily="18" charset="0"/>
              </a:rPr>
              <a:t>构成的</a:t>
            </a:r>
            <a:r>
              <a:rPr kumimoji="1" lang="en-US" altLang="zh-CN" sz="2800" b="1" dirty="0" err="1">
                <a:effectLst>
                  <a:outerShdw blurRad="38100" dist="38100" dir="2700000" algn="tl">
                    <a:srgbClr val="C0C0C0"/>
                  </a:outerShdw>
                </a:effectLst>
                <a:latin typeface="Times New Roman" pitchFamily="18" charset="0"/>
              </a:rPr>
              <a:t>m</a:t>
            </a:r>
            <a:r>
              <a:rPr kumimoji="1" lang="en-US" altLang="zh-CN" sz="2800" b="1" dirty="0" err="1">
                <a:effectLst>
                  <a:outerShdw blurRad="38100" dist="38100" dir="2700000" algn="tl">
                    <a:srgbClr val="C0C0C0"/>
                  </a:outerShdw>
                </a:effectLst>
                <a:latin typeface="宋体" pitchFamily="2" charset="-122"/>
              </a:rPr>
              <a:t>×n</a:t>
            </a:r>
            <a:r>
              <a:rPr kumimoji="1" lang="zh-CN" altLang="en-US" sz="2800" b="1" dirty="0">
                <a:effectLst>
                  <a:outerShdw blurRad="38100" dist="38100" dir="2700000" algn="tl">
                    <a:srgbClr val="C0C0C0"/>
                  </a:outerShdw>
                </a:effectLst>
                <a:latin typeface="宋体" pitchFamily="2" charset="-122"/>
              </a:rPr>
              <a:t>列向量，</a:t>
            </a:r>
            <a:r>
              <a:rPr kumimoji="1" lang="en-US" altLang="zh-CN" sz="2800" b="1" dirty="0">
                <a:effectLst>
                  <a:outerShdw blurRad="38100" dist="38100" dir="2700000" algn="tl">
                    <a:srgbClr val="C0C0C0"/>
                  </a:outerShdw>
                </a:effectLst>
                <a:latin typeface="宋体" pitchFamily="2" charset="-122"/>
              </a:rPr>
              <a:t>T2</a:t>
            </a:r>
            <a:r>
              <a:rPr kumimoji="1" lang="zh-CN" altLang="en-US" sz="2800" b="1" dirty="0">
                <a:effectLst>
                  <a:outerShdw blurRad="38100" dist="38100" dir="2700000" algn="tl">
                    <a:srgbClr val="C0C0C0"/>
                  </a:outerShdw>
                </a:effectLst>
                <a:latin typeface="宋体" pitchFamily="2" charset="-122"/>
              </a:rPr>
              <a:t>为航向量转换。</a:t>
            </a:r>
            <a:endParaRPr kumimoji="1" lang="zh-CN" altLang="en-US" sz="2800" b="1" dirty="0">
              <a:effectLst>
                <a:outerShdw blurRad="38100" dist="38100" dir="2700000" algn="tl">
                  <a:srgbClr val="C0C0C0"/>
                </a:outerShdw>
              </a:effectLst>
              <a:latin typeface="Times New Roman" pitchFamily="18" charset="0"/>
            </a:endParaRPr>
          </a:p>
          <a:p>
            <a:pPr algn="just">
              <a:lnSpc>
                <a:spcPct val="145000"/>
              </a:lnSpc>
              <a:defRPr/>
            </a:pPr>
            <a:endParaRPr kumimoji="1" lang="en-US" altLang="zh-CN" sz="2800" b="1" dirty="0">
              <a:effectLst>
                <a:outerShdw blurRad="38100" dist="38100" dir="2700000" algn="tl">
                  <a:srgbClr val="C0C0C0"/>
                </a:outerShdw>
              </a:effectLst>
              <a:latin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066800" y="533400"/>
            <a:ext cx="7620000" cy="5114925"/>
          </a:xfrm>
          <a:prstGeom prst="rect">
            <a:avLst/>
          </a:prstGeom>
          <a:noFill/>
          <a:ln>
            <a:noFill/>
          </a:ln>
          <a:effectLst/>
          <a:extLst/>
        </p:spPr>
        <p:txBody>
          <a:bodyPr>
            <a:spAutoFit/>
          </a:bodyPr>
          <a:lstStyle/>
          <a:p>
            <a:pPr algn="just">
              <a:lnSpc>
                <a:spcPct val="170000"/>
              </a:lnSpc>
              <a:defRPr/>
            </a:pPr>
            <a:r>
              <a:rPr kumimoji="1" lang="zh-CN" altLang="en-US" sz="3200" b="1" dirty="0" smtClean="0">
                <a:latin typeface="Times New Roman" pitchFamily="18" charset="0"/>
              </a:rPr>
              <a:t>例</a:t>
            </a:r>
            <a:r>
              <a:rPr kumimoji="1" lang="en-US" altLang="zh-CN" sz="3200" b="1" dirty="0">
                <a:latin typeface="Times New Roman" pitchFamily="18" charset="0"/>
              </a:rPr>
              <a:t>2</a:t>
            </a:r>
            <a:r>
              <a:rPr kumimoji="1" lang="en-US" altLang="zh-CN" sz="3200" b="1" dirty="0" smtClean="0">
                <a:latin typeface="Times New Roman" pitchFamily="18" charset="0"/>
              </a:rPr>
              <a:t>.10</a:t>
            </a:r>
            <a:r>
              <a:rPr kumimoji="1" lang="en-US" altLang="zh-CN" sz="3200" dirty="0" smtClean="0">
                <a:latin typeface="Times New Roman" pitchFamily="18" charset="0"/>
              </a:rPr>
              <a:t>  </a:t>
            </a:r>
            <a:r>
              <a:rPr kumimoji="1" lang="zh-CN" altLang="en-US" sz="3200" dirty="0">
                <a:latin typeface="Times New Roman" pitchFamily="18" charset="0"/>
              </a:rPr>
              <a:t>设论域</a:t>
            </a:r>
            <a:r>
              <a:rPr kumimoji="1" lang="en-US" altLang="zh-CN" sz="3200" dirty="0">
                <a:latin typeface="Times New Roman" pitchFamily="18" charset="0"/>
              </a:rPr>
              <a:t>x={a</a:t>
            </a:r>
            <a:r>
              <a:rPr kumimoji="1" lang="en-US" altLang="zh-CN" sz="3200" baseline="-25000" dirty="0">
                <a:latin typeface="Times New Roman" pitchFamily="18" charset="0"/>
              </a:rPr>
              <a:t>1</a:t>
            </a:r>
            <a:r>
              <a:rPr kumimoji="1" lang="zh-CN" altLang="en-US" sz="3200" dirty="0">
                <a:latin typeface="Times New Roman" pitchFamily="18" charset="0"/>
              </a:rPr>
              <a:t>，</a:t>
            </a:r>
            <a:r>
              <a:rPr kumimoji="1" lang="en-US" altLang="zh-CN" sz="3200" dirty="0">
                <a:latin typeface="Times New Roman" pitchFamily="18" charset="0"/>
              </a:rPr>
              <a:t>a</a:t>
            </a:r>
            <a:r>
              <a:rPr kumimoji="1" lang="en-US" altLang="zh-CN" sz="3200" baseline="-25000" dirty="0">
                <a:latin typeface="Times New Roman" pitchFamily="18" charset="0"/>
              </a:rPr>
              <a:t>2</a:t>
            </a:r>
            <a:r>
              <a:rPr kumimoji="1" lang="zh-CN" altLang="en-US" sz="3200" dirty="0">
                <a:latin typeface="Times New Roman" pitchFamily="18" charset="0"/>
              </a:rPr>
              <a:t>，</a:t>
            </a:r>
            <a:r>
              <a:rPr kumimoji="1" lang="en-US" altLang="zh-CN" sz="3200" dirty="0">
                <a:latin typeface="Times New Roman" pitchFamily="18" charset="0"/>
              </a:rPr>
              <a:t>a</a:t>
            </a:r>
            <a:r>
              <a:rPr kumimoji="1" lang="en-US" altLang="zh-CN" sz="3200" baseline="-25000" dirty="0">
                <a:latin typeface="Times New Roman" pitchFamily="18" charset="0"/>
              </a:rPr>
              <a:t>3</a:t>
            </a:r>
            <a:r>
              <a:rPr kumimoji="1" lang="en-US" altLang="zh-CN" sz="3200" dirty="0">
                <a:latin typeface="Times New Roman" pitchFamily="18" charset="0"/>
              </a:rPr>
              <a:t>}</a:t>
            </a:r>
            <a:r>
              <a:rPr kumimoji="1" lang="zh-CN" altLang="en-US" sz="3200" dirty="0">
                <a:latin typeface="Times New Roman" pitchFamily="18" charset="0"/>
              </a:rPr>
              <a:t>，</a:t>
            </a:r>
            <a:r>
              <a:rPr kumimoji="1" lang="en-US" altLang="zh-CN" sz="3200" dirty="0">
                <a:latin typeface="Times New Roman" pitchFamily="18" charset="0"/>
              </a:rPr>
              <a:t>y={b</a:t>
            </a:r>
            <a:r>
              <a:rPr kumimoji="1" lang="en-US" altLang="zh-CN" sz="3200" baseline="-25000" dirty="0">
                <a:latin typeface="Times New Roman" pitchFamily="18" charset="0"/>
              </a:rPr>
              <a:t>1</a:t>
            </a:r>
            <a:r>
              <a:rPr kumimoji="1" lang="zh-CN" altLang="en-US" sz="3200" dirty="0">
                <a:latin typeface="Times New Roman" pitchFamily="18" charset="0"/>
              </a:rPr>
              <a:t>，</a:t>
            </a:r>
            <a:r>
              <a:rPr kumimoji="1" lang="en-US" altLang="zh-CN" sz="3200" dirty="0">
                <a:latin typeface="Times New Roman" pitchFamily="18" charset="0"/>
              </a:rPr>
              <a:t>b</a:t>
            </a:r>
            <a:r>
              <a:rPr kumimoji="1" lang="en-US" altLang="zh-CN" sz="3200" baseline="-25000" dirty="0">
                <a:latin typeface="Times New Roman" pitchFamily="18" charset="0"/>
              </a:rPr>
              <a:t>2</a:t>
            </a:r>
            <a:r>
              <a:rPr kumimoji="1" lang="zh-CN" altLang="en-US" sz="3200" dirty="0">
                <a:latin typeface="Times New Roman" pitchFamily="18" charset="0"/>
              </a:rPr>
              <a:t>，</a:t>
            </a:r>
            <a:r>
              <a:rPr kumimoji="1" lang="en-US" altLang="zh-CN" sz="3200" dirty="0">
                <a:latin typeface="Times New Roman" pitchFamily="18" charset="0"/>
              </a:rPr>
              <a:t>b</a:t>
            </a:r>
            <a:r>
              <a:rPr kumimoji="1" lang="en-US" altLang="zh-CN" sz="3200" baseline="-25000" dirty="0">
                <a:latin typeface="Times New Roman" pitchFamily="18" charset="0"/>
              </a:rPr>
              <a:t>3</a:t>
            </a:r>
            <a:r>
              <a:rPr kumimoji="1" lang="en-US" altLang="zh-CN" sz="3200" dirty="0">
                <a:latin typeface="Times New Roman" pitchFamily="18" charset="0"/>
              </a:rPr>
              <a:t>}</a:t>
            </a:r>
            <a:r>
              <a:rPr kumimoji="1" lang="zh-CN" altLang="en-US" sz="3200" dirty="0">
                <a:latin typeface="Times New Roman" pitchFamily="18" charset="0"/>
              </a:rPr>
              <a:t>，</a:t>
            </a:r>
            <a:r>
              <a:rPr kumimoji="1" lang="en-US" altLang="zh-CN" sz="3200" dirty="0">
                <a:latin typeface="Times New Roman" pitchFamily="18" charset="0"/>
              </a:rPr>
              <a:t>z={c</a:t>
            </a:r>
            <a:r>
              <a:rPr kumimoji="1" lang="en-US" altLang="zh-CN" sz="3200" baseline="-25000" dirty="0">
                <a:latin typeface="Times New Roman" pitchFamily="18" charset="0"/>
              </a:rPr>
              <a:t>1</a:t>
            </a:r>
            <a:r>
              <a:rPr kumimoji="1" lang="zh-CN" altLang="en-US" sz="3200" dirty="0">
                <a:latin typeface="Times New Roman" pitchFamily="18" charset="0"/>
              </a:rPr>
              <a:t>，</a:t>
            </a:r>
            <a:r>
              <a:rPr kumimoji="1" lang="en-US" altLang="zh-CN" sz="3200" dirty="0">
                <a:latin typeface="Times New Roman" pitchFamily="18" charset="0"/>
              </a:rPr>
              <a:t>c</a:t>
            </a:r>
            <a:r>
              <a:rPr kumimoji="1" lang="en-US" altLang="zh-CN" sz="3200" baseline="-25000" dirty="0">
                <a:latin typeface="Times New Roman" pitchFamily="18" charset="0"/>
              </a:rPr>
              <a:t>2</a:t>
            </a:r>
            <a:r>
              <a:rPr kumimoji="1" lang="zh-CN" altLang="en-US" sz="3200" dirty="0">
                <a:latin typeface="Times New Roman" pitchFamily="18" charset="0"/>
              </a:rPr>
              <a:t>，</a:t>
            </a:r>
            <a:r>
              <a:rPr kumimoji="1" lang="en-US" altLang="zh-CN" sz="3200" dirty="0">
                <a:latin typeface="Times New Roman" pitchFamily="18" charset="0"/>
              </a:rPr>
              <a:t>c</a:t>
            </a:r>
            <a:r>
              <a:rPr kumimoji="1" lang="en-US" altLang="zh-CN" sz="3200" baseline="-25000" dirty="0">
                <a:latin typeface="Times New Roman" pitchFamily="18" charset="0"/>
              </a:rPr>
              <a:t>3</a:t>
            </a:r>
            <a:r>
              <a:rPr kumimoji="1" lang="en-US" altLang="zh-CN" sz="3200" dirty="0">
                <a:latin typeface="Times New Roman" pitchFamily="18" charset="0"/>
              </a:rPr>
              <a:t>}</a:t>
            </a:r>
            <a:r>
              <a:rPr kumimoji="1" lang="zh-CN" altLang="en-US" sz="3200" dirty="0">
                <a:latin typeface="Times New Roman" pitchFamily="18" charset="0"/>
              </a:rPr>
              <a:t>，已知                           </a:t>
            </a:r>
          </a:p>
          <a:p>
            <a:pPr algn="just">
              <a:lnSpc>
                <a:spcPct val="170000"/>
              </a:lnSpc>
              <a:defRPr/>
            </a:pPr>
            <a:r>
              <a:rPr kumimoji="1" lang="zh-CN" altLang="en-US" sz="3200" dirty="0">
                <a:latin typeface="Times New Roman" pitchFamily="18" charset="0"/>
              </a:rPr>
              <a:t>                   ，                           。试确定“</a:t>
            </a:r>
            <a:r>
              <a:rPr kumimoji="1" lang="en-US" altLang="zh-CN" sz="3200" dirty="0">
                <a:latin typeface="Times New Roman" pitchFamily="18" charset="0"/>
              </a:rPr>
              <a:t>If A AND B then C”</a:t>
            </a:r>
            <a:r>
              <a:rPr kumimoji="1" lang="zh-CN" altLang="en-US" sz="3200" dirty="0">
                <a:latin typeface="Times New Roman" pitchFamily="18" charset="0"/>
              </a:rPr>
              <a:t>所决定的模糊关系</a:t>
            </a:r>
            <a:r>
              <a:rPr kumimoji="1" lang="en-US" altLang="zh-CN" sz="3200" dirty="0">
                <a:latin typeface="Times New Roman" pitchFamily="18" charset="0"/>
              </a:rPr>
              <a:t>R</a:t>
            </a:r>
            <a:r>
              <a:rPr kumimoji="1" lang="zh-CN" altLang="en-US" sz="3200" dirty="0">
                <a:latin typeface="Times New Roman" pitchFamily="18" charset="0"/>
              </a:rPr>
              <a:t>，以及输入为                              </a:t>
            </a:r>
            <a:r>
              <a:rPr kumimoji="1" lang="en-US" altLang="zh-CN" sz="3200" dirty="0">
                <a:latin typeface="Times New Roman" pitchFamily="18" charset="0"/>
              </a:rPr>
              <a:t>,</a:t>
            </a:r>
          </a:p>
          <a:p>
            <a:pPr algn="just">
              <a:lnSpc>
                <a:spcPct val="170000"/>
              </a:lnSpc>
              <a:defRPr/>
            </a:pPr>
            <a:r>
              <a:rPr kumimoji="1" lang="zh-CN" altLang="en-US" sz="3200" dirty="0">
                <a:latin typeface="Times New Roman" pitchFamily="18" charset="0"/>
              </a:rPr>
              <a:t>时的输出</a:t>
            </a:r>
            <a:r>
              <a:rPr kumimoji="1" lang="en-US" altLang="zh-CN" sz="3200" dirty="0">
                <a:latin typeface="Times New Roman" pitchFamily="18" charset="0"/>
              </a:rPr>
              <a:t>C</a:t>
            </a:r>
            <a:r>
              <a:rPr kumimoji="1" lang="en-US" altLang="zh-CN" sz="3200" baseline="-25000" dirty="0">
                <a:latin typeface="Times New Roman" pitchFamily="18" charset="0"/>
              </a:rPr>
              <a:t>1</a:t>
            </a:r>
            <a:r>
              <a:rPr kumimoji="1" lang="zh-CN" altLang="en-US" sz="3200" dirty="0">
                <a:latin typeface="Times New Roman" pitchFamily="18" charset="0"/>
              </a:rPr>
              <a:t>。</a:t>
            </a:r>
            <a:endParaRPr kumimoji="1" lang="zh-CN" altLang="en-US" sz="3200" dirty="0">
              <a:effectLst>
                <a:outerShdw blurRad="38100" dist="38100" dir="2700000" algn="tl">
                  <a:srgbClr val="C0C0C0"/>
                </a:outerShdw>
              </a:effectLst>
              <a:latin typeface="Times New Roman" pitchFamily="18" charset="0"/>
            </a:endParaRPr>
          </a:p>
        </p:txBody>
      </p:sp>
      <p:graphicFrame>
        <p:nvGraphicFramePr>
          <p:cNvPr id="41986" name="Object 3"/>
          <p:cNvGraphicFramePr>
            <a:graphicFrameLocks noChangeAspect="1"/>
          </p:cNvGraphicFramePr>
          <p:nvPr/>
        </p:nvGraphicFramePr>
        <p:xfrm>
          <a:off x="6248400" y="1600200"/>
          <a:ext cx="1981200" cy="847725"/>
        </p:xfrm>
        <a:graphic>
          <a:graphicData uri="http://schemas.openxmlformats.org/presentationml/2006/ole">
            <mc:AlternateContent xmlns:mc="http://schemas.openxmlformats.org/markup-compatibility/2006">
              <mc:Choice xmlns:v="urn:schemas-microsoft-com:vml" Requires="v">
                <p:oleObj spid="_x0000_s42002" name="公式" r:id="rId3" imgW="1002865" imgH="380835" progId="Equation.3">
                  <p:embed/>
                </p:oleObj>
              </mc:Choice>
              <mc:Fallback>
                <p:oleObj name="公式" r:id="rId3" imgW="1002865" imgH="3808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0200"/>
                        <a:ext cx="19812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4"/>
          <p:cNvGraphicFramePr>
            <a:graphicFrameLocks noChangeAspect="1"/>
          </p:cNvGraphicFramePr>
          <p:nvPr/>
        </p:nvGraphicFramePr>
        <p:xfrm>
          <a:off x="1143000" y="2362200"/>
          <a:ext cx="2133600" cy="768350"/>
        </p:xfrm>
        <a:graphic>
          <a:graphicData uri="http://schemas.openxmlformats.org/presentationml/2006/ole">
            <mc:AlternateContent xmlns:mc="http://schemas.openxmlformats.org/markup-compatibility/2006">
              <mc:Choice xmlns:v="urn:schemas-microsoft-com:vml" Requires="v">
                <p:oleObj spid="_x0000_s42003" name="公式" r:id="rId5" imgW="990170" imgH="380835" progId="Equation.3">
                  <p:embed/>
                </p:oleObj>
              </mc:Choice>
              <mc:Fallback>
                <p:oleObj name="公式" r:id="rId5" imgW="990170" imgH="38083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362200"/>
                        <a:ext cx="21336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5"/>
          <p:cNvGraphicFramePr>
            <a:graphicFrameLocks noChangeAspect="1"/>
          </p:cNvGraphicFramePr>
          <p:nvPr/>
        </p:nvGraphicFramePr>
        <p:xfrm>
          <a:off x="4038600" y="2362200"/>
          <a:ext cx="1905000" cy="819150"/>
        </p:xfrm>
        <a:graphic>
          <a:graphicData uri="http://schemas.openxmlformats.org/presentationml/2006/ole">
            <mc:AlternateContent xmlns:mc="http://schemas.openxmlformats.org/markup-compatibility/2006">
              <mc:Choice xmlns:v="urn:schemas-microsoft-com:vml" Requires="v">
                <p:oleObj spid="_x0000_s42004" name="公式" r:id="rId7" imgW="710891" imgH="380835" progId="Equation.3">
                  <p:embed/>
                </p:oleObj>
              </mc:Choice>
              <mc:Fallback>
                <p:oleObj name="公式" r:id="rId7" imgW="710891" imgH="38083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2362200"/>
                        <a:ext cx="1905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6"/>
          <p:cNvGraphicFramePr>
            <a:graphicFrameLocks noChangeAspect="1"/>
          </p:cNvGraphicFramePr>
          <p:nvPr/>
        </p:nvGraphicFramePr>
        <p:xfrm>
          <a:off x="2819400" y="4038600"/>
          <a:ext cx="2514600" cy="908050"/>
        </p:xfrm>
        <a:graphic>
          <a:graphicData uri="http://schemas.openxmlformats.org/presentationml/2006/ole">
            <mc:AlternateContent xmlns:mc="http://schemas.openxmlformats.org/markup-compatibility/2006">
              <mc:Choice xmlns:v="urn:schemas-microsoft-com:vml" Requires="v">
                <p:oleObj spid="_x0000_s42005" name="公式" r:id="rId9" imgW="1054100" imgH="381000" progId="Equation.3">
                  <p:embed/>
                </p:oleObj>
              </mc:Choice>
              <mc:Fallback>
                <p:oleObj name="公式" r:id="rId9" imgW="1054100" imgH="3810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038600"/>
                        <a:ext cx="25146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7"/>
          <p:cNvGraphicFramePr>
            <a:graphicFrameLocks noChangeAspect="1"/>
          </p:cNvGraphicFramePr>
          <p:nvPr/>
        </p:nvGraphicFramePr>
        <p:xfrm>
          <a:off x="5883275" y="3984625"/>
          <a:ext cx="2482850" cy="927100"/>
        </p:xfrm>
        <a:graphic>
          <a:graphicData uri="http://schemas.openxmlformats.org/presentationml/2006/ole">
            <mc:AlternateContent xmlns:mc="http://schemas.openxmlformats.org/markup-compatibility/2006">
              <mc:Choice xmlns:v="urn:schemas-microsoft-com:vml" Requires="v">
                <p:oleObj spid="_x0000_s42006" name="Equation" r:id="rId11" imgW="1155700" imgH="431800" progId="Equation.DSMT4">
                  <p:embed/>
                </p:oleObj>
              </mc:Choice>
              <mc:Fallback>
                <p:oleObj name="Equation" r:id="rId11" imgW="1155700" imgH="4318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3275" y="3984625"/>
                        <a:ext cx="24828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066800" y="304800"/>
            <a:ext cx="7848600" cy="4838700"/>
          </a:xfrm>
          <a:prstGeom prst="rect">
            <a:avLst/>
          </a:prstGeom>
          <a:noFill/>
          <a:ln>
            <a:noFill/>
          </a:ln>
          <a:effectLst/>
          <a:extLst/>
        </p:spPr>
        <p:txBody>
          <a:bodyPr>
            <a:spAutoFit/>
          </a:bodyPr>
          <a:lstStyle/>
          <a:p>
            <a:pPr algn="just">
              <a:lnSpc>
                <a:spcPct val="130000"/>
              </a:lnSpc>
              <a:defRPr/>
            </a:pPr>
            <a:r>
              <a:rPr kumimoji="1" lang="zh-CN" altLang="en-US" sz="2400" b="1">
                <a:effectLst>
                  <a:outerShdw blurRad="38100" dist="38100" dir="2700000" algn="tl">
                    <a:srgbClr val="C0C0C0"/>
                  </a:outerShdw>
                </a:effectLst>
                <a:latin typeface="Times New Roman" pitchFamily="18" charset="0"/>
              </a:rPr>
              <a:t>解：</a:t>
            </a:r>
          </a:p>
          <a:p>
            <a:pPr algn="just">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just">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ctr">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ctr">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just">
              <a:lnSpc>
                <a:spcPct val="130000"/>
              </a:lnSpc>
              <a:defRPr/>
            </a:pPr>
            <a:r>
              <a:rPr kumimoji="1" lang="zh-CN" altLang="en-US" sz="2400" b="1">
                <a:effectLst>
                  <a:outerShdw blurRad="38100" dist="38100" dir="2700000" algn="tl">
                    <a:srgbClr val="C0C0C0"/>
                  </a:outerShdw>
                </a:effectLst>
                <a:latin typeface="Times New Roman" pitchFamily="18" charset="0"/>
              </a:rPr>
              <a:t>将</a:t>
            </a:r>
            <a:r>
              <a:rPr kumimoji="1" lang="en-US" altLang="zh-CN" sz="2400" b="1">
                <a:effectLst>
                  <a:outerShdw blurRad="38100" dist="38100" dir="2700000" algn="tl">
                    <a:srgbClr val="C0C0C0"/>
                  </a:outerShdw>
                </a:effectLst>
                <a:latin typeface="Times New Roman" pitchFamily="18" charset="0"/>
              </a:rPr>
              <a:t>A</a:t>
            </a:r>
            <a:r>
              <a:rPr kumimoji="1" lang="en-US" altLang="zh-CN" sz="2400" b="1">
                <a:effectLst>
                  <a:outerShdw blurRad="38100" dist="38100" dir="2700000" algn="tl">
                    <a:srgbClr val="C0C0C0"/>
                  </a:outerShdw>
                </a:effectLst>
                <a:latin typeface="宋体" pitchFamily="2" charset="-122"/>
              </a:rPr>
              <a:t>×</a:t>
            </a:r>
            <a:r>
              <a:rPr kumimoji="1" lang="en-US" altLang="zh-CN" sz="2400" b="1">
                <a:effectLst>
                  <a:outerShdw blurRad="38100" dist="38100" dir="2700000" algn="tl">
                    <a:srgbClr val="C0C0C0"/>
                  </a:outerShdw>
                </a:effectLst>
                <a:latin typeface="Times New Roman" pitchFamily="18" charset="0"/>
              </a:rPr>
              <a:t>B</a:t>
            </a:r>
            <a:r>
              <a:rPr kumimoji="1" lang="zh-CN" altLang="en-US" sz="2400" b="1">
                <a:effectLst>
                  <a:outerShdw blurRad="38100" dist="38100" dir="2700000" algn="tl">
                    <a:srgbClr val="C0C0C0"/>
                  </a:outerShdw>
                </a:effectLst>
                <a:latin typeface="Times New Roman" pitchFamily="18" charset="0"/>
              </a:rPr>
              <a:t>矩阵扩展成如下列向量：</a:t>
            </a:r>
          </a:p>
          <a:p>
            <a:pPr algn="just">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just">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just">
              <a:lnSpc>
                <a:spcPct val="130000"/>
              </a:lnSpc>
              <a:defRPr/>
            </a:pPr>
            <a:endParaRPr kumimoji="1" lang="zh-CN" altLang="en-US" sz="2400" b="1">
              <a:effectLst>
                <a:outerShdw blurRad="38100" dist="38100" dir="2700000" algn="tl">
                  <a:srgbClr val="C0C0C0"/>
                </a:outerShdw>
              </a:effectLst>
              <a:latin typeface="Times New Roman" pitchFamily="18" charset="0"/>
            </a:endParaRPr>
          </a:p>
          <a:p>
            <a:pPr algn="just">
              <a:lnSpc>
                <a:spcPct val="130000"/>
              </a:lnSpc>
              <a:defRPr/>
            </a:pPr>
            <a:r>
              <a:rPr kumimoji="1" lang="zh-CN" altLang="en-US" sz="2400" b="1">
                <a:effectLst>
                  <a:outerShdw blurRad="38100" dist="38100" dir="2700000" algn="tl">
                    <a:srgbClr val="C0C0C0"/>
                  </a:outerShdw>
                </a:effectLst>
                <a:latin typeface="Times New Roman" pitchFamily="18" charset="0"/>
              </a:rPr>
              <a:t>   </a:t>
            </a:r>
            <a:endParaRPr kumimoji="1" lang="zh-CN" altLang="en-US" sz="3200" b="1">
              <a:effectLst>
                <a:outerShdw blurRad="38100" dist="38100" dir="2700000" algn="tl">
                  <a:srgbClr val="C0C0C0"/>
                </a:outerShdw>
              </a:effectLst>
              <a:latin typeface="Times New Roman" pitchFamily="18" charset="0"/>
            </a:endParaRPr>
          </a:p>
        </p:txBody>
      </p:sp>
      <p:graphicFrame>
        <p:nvGraphicFramePr>
          <p:cNvPr id="43010" name="Object 3"/>
          <p:cNvGraphicFramePr>
            <a:graphicFrameLocks noChangeAspect="1"/>
          </p:cNvGraphicFramePr>
          <p:nvPr/>
        </p:nvGraphicFramePr>
        <p:xfrm>
          <a:off x="728663" y="765175"/>
          <a:ext cx="7620000" cy="1585913"/>
        </p:xfrm>
        <a:graphic>
          <a:graphicData uri="http://schemas.openxmlformats.org/presentationml/2006/ole">
            <mc:AlternateContent xmlns:mc="http://schemas.openxmlformats.org/markup-compatibility/2006">
              <mc:Choice xmlns:v="urn:schemas-microsoft-com:vml" Requires="v">
                <p:oleObj spid="_x0000_s43017" name="Equation" r:id="rId3" imgW="3416300" imgH="711200" progId="Equation.DSMT4">
                  <p:embed/>
                </p:oleObj>
              </mc:Choice>
              <mc:Fallback>
                <p:oleObj name="Equation" r:id="rId3" imgW="34163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765175"/>
                        <a:ext cx="76200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4"/>
          <p:cNvGraphicFramePr>
            <a:graphicFrameLocks noChangeAspect="1"/>
          </p:cNvGraphicFramePr>
          <p:nvPr/>
        </p:nvGraphicFramePr>
        <p:xfrm>
          <a:off x="1258888" y="4005263"/>
          <a:ext cx="7654925" cy="1722437"/>
        </p:xfrm>
        <a:graphic>
          <a:graphicData uri="http://schemas.openxmlformats.org/presentationml/2006/ole">
            <mc:AlternateContent xmlns:mc="http://schemas.openxmlformats.org/markup-compatibility/2006">
              <mc:Choice xmlns:v="urn:schemas-microsoft-com:vml" Requires="v">
                <p:oleObj spid="_x0000_s43018" name="Equation" r:id="rId5" imgW="4699000" imgH="787400" progId="Equation.DSMT4">
                  <p:embed/>
                </p:oleObj>
              </mc:Choice>
              <mc:Fallback>
                <p:oleObj name="Equation" r:id="rId5" imgW="4699000" imgH="787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005263"/>
                        <a:ext cx="7654925"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68313" y="0"/>
            <a:ext cx="8001000" cy="6203950"/>
          </a:xfrm>
          <a:prstGeom prst="rect">
            <a:avLst/>
          </a:prstGeom>
          <a:noFill/>
          <a:ln>
            <a:noFill/>
          </a:ln>
          <a:effectLst/>
          <a:extLst/>
        </p:spPr>
        <p:txBody>
          <a:bodyPr>
            <a:spAutoFit/>
          </a:bodyPr>
          <a:lstStyle/>
          <a:p>
            <a:pPr algn="just">
              <a:lnSpc>
                <a:spcPct val="130000"/>
              </a:lnSpc>
              <a:defRPr/>
            </a:pPr>
            <a:r>
              <a:rPr kumimoji="1" lang="zh-CN" altLang="en-US" sz="2800">
                <a:latin typeface="Times New Roman" pitchFamily="18" charset="0"/>
              </a:rPr>
              <a:t>当输入为</a:t>
            </a:r>
            <a:r>
              <a:rPr kumimoji="1" lang="en-US" altLang="zh-CN" sz="2800">
                <a:latin typeface="Times New Roman" pitchFamily="18" charset="0"/>
              </a:rPr>
              <a:t>A</a:t>
            </a:r>
            <a:r>
              <a:rPr kumimoji="1" lang="en-US" altLang="zh-CN" sz="2800" baseline="-25000">
                <a:latin typeface="Times New Roman" pitchFamily="18" charset="0"/>
              </a:rPr>
              <a:t>1</a:t>
            </a:r>
            <a:r>
              <a:rPr kumimoji="1" lang="zh-CN" altLang="en-US" sz="2800">
                <a:latin typeface="Times New Roman" pitchFamily="18" charset="0"/>
              </a:rPr>
              <a:t>和</a:t>
            </a:r>
            <a:r>
              <a:rPr kumimoji="1" lang="en-US" altLang="zh-CN" sz="2800">
                <a:latin typeface="Times New Roman" pitchFamily="18" charset="0"/>
              </a:rPr>
              <a:t>B</a:t>
            </a:r>
            <a:r>
              <a:rPr kumimoji="1" lang="en-US" altLang="zh-CN" sz="2800" baseline="-25000">
                <a:latin typeface="Times New Roman" pitchFamily="18" charset="0"/>
              </a:rPr>
              <a:t>1</a:t>
            </a:r>
            <a:r>
              <a:rPr kumimoji="1" lang="zh-CN" altLang="en-US" sz="2800">
                <a:latin typeface="Times New Roman" pitchFamily="18" charset="0"/>
              </a:rPr>
              <a:t>时，有：</a:t>
            </a:r>
          </a:p>
          <a:p>
            <a:pPr algn="just">
              <a:lnSpc>
                <a:spcPct val="130000"/>
              </a:lnSpc>
              <a:defRPr/>
            </a:pPr>
            <a:endParaRPr kumimoji="1" lang="zh-CN" altLang="en-US" sz="2800">
              <a:latin typeface="Times New Roman" pitchFamily="18" charset="0"/>
            </a:endParaRPr>
          </a:p>
          <a:p>
            <a:pPr algn="just">
              <a:lnSpc>
                <a:spcPct val="130000"/>
              </a:lnSpc>
              <a:defRPr/>
            </a:pPr>
            <a:endParaRPr kumimoji="1" lang="zh-CN" altLang="en-US" sz="2800">
              <a:latin typeface="Times New Roman" pitchFamily="18" charset="0"/>
            </a:endParaRPr>
          </a:p>
          <a:p>
            <a:pPr algn="just">
              <a:lnSpc>
                <a:spcPct val="130000"/>
              </a:lnSpc>
              <a:defRPr/>
            </a:pPr>
            <a:endParaRPr kumimoji="1" lang="zh-CN" altLang="en-US" sz="2800">
              <a:latin typeface="Times New Roman" pitchFamily="18" charset="0"/>
            </a:endParaRPr>
          </a:p>
          <a:p>
            <a:pPr algn="just">
              <a:lnSpc>
                <a:spcPct val="130000"/>
              </a:lnSpc>
              <a:defRPr/>
            </a:pPr>
            <a:r>
              <a:rPr kumimoji="1" lang="zh-CN" altLang="en-US" sz="2800">
                <a:latin typeface="Times New Roman" pitchFamily="18" charset="0"/>
              </a:rPr>
              <a:t>将</a:t>
            </a:r>
            <a:r>
              <a:rPr kumimoji="1" lang="en-US" altLang="zh-CN" sz="2800">
                <a:latin typeface="Times New Roman" pitchFamily="18" charset="0"/>
              </a:rPr>
              <a:t>A</a:t>
            </a:r>
            <a:r>
              <a:rPr kumimoji="1" lang="en-US" altLang="zh-CN" sz="2800" baseline="-25000">
                <a:latin typeface="Times New Roman" pitchFamily="18" charset="0"/>
              </a:rPr>
              <a:t>1</a:t>
            </a:r>
            <a:r>
              <a:rPr kumimoji="1" lang="en-US" altLang="zh-CN" sz="2800">
                <a:latin typeface="宋体" pitchFamily="2" charset="-122"/>
              </a:rPr>
              <a:t>×</a:t>
            </a:r>
            <a:r>
              <a:rPr kumimoji="1" lang="en-US" altLang="zh-CN" sz="2800">
                <a:latin typeface="Times New Roman" pitchFamily="18" charset="0"/>
              </a:rPr>
              <a:t>B</a:t>
            </a:r>
            <a:r>
              <a:rPr kumimoji="1" lang="en-US" altLang="zh-CN" sz="2800" baseline="-25000">
                <a:latin typeface="Times New Roman" pitchFamily="18" charset="0"/>
              </a:rPr>
              <a:t>1</a:t>
            </a:r>
            <a:r>
              <a:rPr kumimoji="1" lang="zh-CN" altLang="en-US" sz="2800">
                <a:latin typeface="Times New Roman" pitchFamily="18" charset="0"/>
              </a:rPr>
              <a:t>矩阵扩展成如下行向量：</a:t>
            </a:r>
          </a:p>
          <a:p>
            <a:pPr algn="just">
              <a:lnSpc>
                <a:spcPct val="130000"/>
              </a:lnSpc>
              <a:defRPr/>
            </a:pPr>
            <a:endParaRPr kumimoji="1" lang="zh-CN" altLang="en-US" sz="2800">
              <a:latin typeface="Times New Roman" pitchFamily="18" charset="0"/>
            </a:endParaRPr>
          </a:p>
          <a:p>
            <a:pPr algn="just">
              <a:lnSpc>
                <a:spcPct val="130000"/>
              </a:lnSpc>
              <a:defRPr/>
            </a:pPr>
            <a:endParaRPr kumimoji="1" lang="zh-CN" altLang="en-US" sz="2800">
              <a:latin typeface="Times New Roman" pitchFamily="18" charset="0"/>
            </a:endParaRPr>
          </a:p>
          <a:p>
            <a:pPr algn="just">
              <a:lnSpc>
                <a:spcPct val="130000"/>
              </a:lnSpc>
              <a:defRPr/>
            </a:pPr>
            <a:r>
              <a:rPr kumimoji="1" lang="zh-CN" altLang="en-US" sz="2800">
                <a:latin typeface="Times New Roman" pitchFamily="18" charset="0"/>
              </a:rPr>
              <a:t>最后得</a:t>
            </a:r>
            <a:r>
              <a:rPr kumimoji="1" lang="en-US" altLang="zh-CN" sz="2800">
                <a:latin typeface="Times New Roman" pitchFamily="18" charset="0"/>
              </a:rPr>
              <a:t>:</a:t>
            </a:r>
          </a:p>
          <a:p>
            <a:pPr algn="just">
              <a:lnSpc>
                <a:spcPct val="130000"/>
              </a:lnSpc>
              <a:defRPr/>
            </a:pPr>
            <a:endParaRPr kumimoji="1" lang="en-US" altLang="zh-CN" sz="2800">
              <a:latin typeface="Times New Roman" pitchFamily="18" charset="0"/>
            </a:endParaRPr>
          </a:p>
          <a:p>
            <a:pPr algn="just">
              <a:lnSpc>
                <a:spcPct val="130000"/>
              </a:lnSpc>
              <a:defRPr/>
            </a:pPr>
            <a:endParaRPr kumimoji="1" lang="en-US" altLang="zh-CN" sz="2800">
              <a:latin typeface="Times New Roman" pitchFamily="18" charset="0"/>
            </a:endParaRPr>
          </a:p>
          <a:p>
            <a:pPr algn="just">
              <a:lnSpc>
                <a:spcPct val="130000"/>
              </a:lnSpc>
              <a:defRPr/>
            </a:pPr>
            <a:r>
              <a:rPr kumimoji="1" lang="zh-CN" altLang="en-US" sz="2800">
                <a:latin typeface="Times New Roman" pitchFamily="18" charset="0"/>
              </a:rPr>
              <a:t>即：</a:t>
            </a:r>
            <a:endParaRPr kumimoji="1" lang="zh-CN" altLang="en-US" sz="2800">
              <a:effectLst>
                <a:outerShdw blurRad="38100" dist="38100" dir="2700000" algn="tl">
                  <a:srgbClr val="C0C0C0"/>
                </a:outerShdw>
              </a:effectLst>
              <a:latin typeface="Times New Roman" pitchFamily="18" charset="0"/>
            </a:endParaRPr>
          </a:p>
        </p:txBody>
      </p:sp>
      <p:graphicFrame>
        <p:nvGraphicFramePr>
          <p:cNvPr id="44034" name="Object 3"/>
          <p:cNvGraphicFramePr>
            <a:graphicFrameLocks noChangeAspect="1"/>
          </p:cNvGraphicFramePr>
          <p:nvPr/>
        </p:nvGraphicFramePr>
        <p:xfrm>
          <a:off x="1258888" y="836613"/>
          <a:ext cx="6800850" cy="1524000"/>
        </p:xfrm>
        <a:graphic>
          <a:graphicData uri="http://schemas.openxmlformats.org/presentationml/2006/ole">
            <mc:AlternateContent xmlns:mc="http://schemas.openxmlformats.org/markup-compatibility/2006">
              <mc:Choice xmlns:v="urn:schemas-microsoft-com:vml" Requires="v">
                <p:oleObj spid="_x0000_s44047" name="Equation" r:id="rId3" imgW="3683000" imgH="711200" progId="Equation.DSMT4">
                  <p:embed/>
                </p:oleObj>
              </mc:Choice>
              <mc:Fallback>
                <p:oleObj name="Equation" r:id="rId3" imgW="36830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36613"/>
                        <a:ext cx="68008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Object 4"/>
          <p:cNvGraphicFramePr>
            <a:graphicFrameLocks noChangeAspect="1"/>
          </p:cNvGraphicFramePr>
          <p:nvPr/>
        </p:nvGraphicFramePr>
        <p:xfrm>
          <a:off x="1116013" y="3228975"/>
          <a:ext cx="7583487" cy="776288"/>
        </p:xfrm>
        <a:graphic>
          <a:graphicData uri="http://schemas.openxmlformats.org/presentationml/2006/ole">
            <mc:AlternateContent xmlns:mc="http://schemas.openxmlformats.org/markup-compatibility/2006">
              <mc:Choice xmlns:v="urn:schemas-microsoft-com:vml" Requires="v">
                <p:oleObj spid="_x0000_s44048" name="Equation" r:id="rId5" imgW="3479800" imgH="279400" progId="Equation.DSMT4">
                  <p:embed/>
                </p:oleObj>
              </mc:Choice>
              <mc:Fallback>
                <p:oleObj name="Equation" r:id="rId5" imgW="3479800" imgH="279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228975"/>
                        <a:ext cx="7583487"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5"/>
          <p:cNvGraphicFramePr>
            <a:graphicFrameLocks noChangeAspect="1"/>
          </p:cNvGraphicFramePr>
          <p:nvPr/>
        </p:nvGraphicFramePr>
        <p:xfrm>
          <a:off x="1042988" y="4492625"/>
          <a:ext cx="7570787" cy="1323975"/>
        </p:xfrm>
        <a:graphic>
          <a:graphicData uri="http://schemas.openxmlformats.org/presentationml/2006/ole">
            <mc:AlternateContent xmlns:mc="http://schemas.openxmlformats.org/markup-compatibility/2006">
              <mc:Choice xmlns:v="urn:schemas-microsoft-com:vml" Requires="v">
                <p:oleObj spid="_x0000_s44049" name="Equation" r:id="rId7" imgW="6146800" imgH="762000" progId="Equation.DSMT4">
                  <p:embed/>
                </p:oleObj>
              </mc:Choice>
              <mc:Fallback>
                <p:oleObj name="Equation" r:id="rId7" imgW="6146800" imgH="762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492625"/>
                        <a:ext cx="757078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6"/>
          <p:cNvGraphicFramePr>
            <a:graphicFrameLocks noChangeAspect="1"/>
          </p:cNvGraphicFramePr>
          <p:nvPr/>
        </p:nvGraphicFramePr>
        <p:xfrm>
          <a:off x="2843213" y="5910263"/>
          <a:ext cx="1978025" cy="947737"/>
        </p:xfrm>
        <a:graphic>
          <a:graphicData uri="http://schemas.openxmlformats.org/presentationml/2006/ole">
            <mc:AlternateContent xmlns:mc="http://schemas.openxmlformats.org/markup-compatibility/2006">
              <mc:Choice xmlns:v="urn:schemas-microsoft-com:vml" Requires="v">
                <p:oleObj spid="_x0000_s44050" name="Equation" r:id="rId9" imgW="901309" imgH="431613" progId="Equation.DSMT4">
                  <p:embed/>
                </p:oleObj>
              </mc:Choice>
              <mc:Fallback>
                <p:oleObj name="Equation" r:id="rId9" imgW="901309" imgH="431613"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5910263"/>
                        <a:ext cx="1978025"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11188" y="533400"/>
            <a:ext cx="7543800" cy="4879975"/>
          </a:xfrm>
          <a:prstGeom prst="rect">
            <a:avLst/>
          </a:prstGeom>
          <a:noFill/>
          <a:ln>
            <a:noFill/>
          </a:ln>
          <a:effectLst/>
          <a:extLst/>
        </p:spPr>
        <p:txBody>
          <a:bodyPr>
            <a:spAutoFit/>
          </a:bodyPr>
          <a:lstStyle/>
          <a:p>
            <a:pPr algn="just">
              <a:lnSpc>
                <a:spcPct val="140000"/>
              </a:lnSpc>
              <a:defRPr/>
            </a:pP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.5.3 </a:t>
            </a:r>
            <a:r>
              <a:rPr kumimoji="1" lang="zh-CN" altLang="en-US" sz="2800" b="1" dirty="0">
                <a:effectLst>
                  <a:outerShdw blurRad="38100" dist="38100" dir="2700000" algn="tl">
                    <a:srgbClr val="C0C0C0"/>
                  </a:outerShdw>
                </a:effectLst>
                <a:latin typeface="Times New Roman" pitchFamily="18" charset="0"/>
              </a:rPr>
              <a:t>模糊关系方程</a:t>
            </a:r>
          </a:p>
          <a:p>
            <a:pPr algn="just">
              <a:lnSpc>
                <a:spcPct val="140000"/>
              </a:lnSpc>
              <a:defRPr/>
            </a:pPr>
            <a:r>
              <a:rPr kumimoji="1" lang="en-US" altLang="zh-CN" sz="2800" b="1" dirty="0">
                <a:effectLst>
                  <a:outerShdw blurRad="38100" dist="38100" dir="2700000" algn="tl">
                    <a:srgbClr val="C0C0C0"/>
                  </a:outerShdw>
                </a:effectLst>
                <a:latin typeface="Times New Roman" pitchFamily="18" charset="0"/>
              </a:rPr>
              <a:t>1</a:t>
            </a:r>
            <a:r>
              <a:rPr kumimoji="1" lang="zh-CN" altLang="en-US" sz="2800" b="1" dirty="0">
                <a:effectLst>
                  <a:outerShdw blurRad="38100" dist="38100" dir="2700000" algn="tl">
                    <a:srgbClr val="C0C0C0"/>
                  </a:outerShdw>
                </a:effectLst>
                <a:latin typeface="Times New Roman" pitchFamily="18" charset="0"/>
              </a:rPr>
              <a:t>、模糊关系方程概念</a:t>
            </a:r>
          </a:p>
          <a:p>
            <a:pPr algn="just">
              <a:lnSpc>
                <a:spcPct val="140000"/>
              </a:lnSpc>
              <a:defRPr/>
            </a:pPr>
            <a:r>
              <a:rPr kumimoji="1" lang="zh-CN" altLang="en-US" sz="2800" b="1" dirty="0">
                <a:effectLst>
                  <a:outerShdw blurRad="38100" dist="38100" dir="2700000" algn="tl">
                    <a:srgbClr val="C0C0C0"/>
                  </a:outerShdw>
                </a:effectLst>
                <a:latin typeface="Times New Roman" pitchFamily="18" charset="0"/>
              </a:rPr>
              <a:t>	将模糊关系</a:t>
            </a:r>
            <a:r>
              <a:rPr kumimoji="1" lang="en-US" altLang="zh-CN" sz="2800" b="1" dirty="0">
                <a:effectLst>
                  <a:outerShdw blurRad="38100" dist="38100" dir="2700000" algn="tl">
                    <a:srgbClr val="C0C0C0"/>
                  </a:outerShdw>
                </a:effectLst>
                <a:latin typeface="Times New Roman" pitchFamily="18" charset="0"/>
              </a:rPr>
              <a:t>R</a:t>
            </a:r>
            <a:r>
              <a:rPr kumimoji="1" lang="zh-CN" altLang="en-US" sz="2800" b="1" dirty="0">
                <a:effectLst>
                  <a:outerShdw blurRad="38100" dist="38100" dir="2700000" algn="tl">
                    <a:srgbClr val="C0C0C0"/>
                  </a:outerShdw>
                </a:effectLst>
                <a:latin typeface="Times New Roman" pitchFamily="18" charset="0"/>
              </a:rPr>
              <a:t>看成一个模糊变换器。当</a:t>
            </a:r>
            <a:r>
              <a:rPr kumimoji="1" lang="en-US" altLang="zh-CN" sz="2800" b="1" dirty="0">
                <a:effectLst>
                  <a:outerShdw blurRad="38100" dist="38100" dir="2700000" algn="tl">
                    <a:srgbClr val="C0C0C0"/>
                  </a:outerShdw>
                </a:effectLst>
                <a:latin typeface="Times New Roman" pitchFamily="18" charset="0"/>
              </a:rPr>
              <a:t>A</a:t>
            </a:r>
            <a:r>
              <a:rPr kumimoji="1" lang="zh-CN" altLang="en-US" sz="2800" b="1" dirty="0">
                <a:effectLst>
                  <a:outerShdw blurRad="38100" dist="38100" dir="2700000" algn="tl">
                    <a:srgbClr val="C0C0C0"/>
                  </a:outerShdw>
                </a:effectLst>
                <a:latin typeface="Times New Roman" pitchFamily="18" charset="0"/>
              </a:rPr>
              <a:t>为输入时，</a:t>
            </a:r>
            <a:r>
              <a:rPr kumimoji="1" lang="en-US" altLang="zh-CN" sz="2800" b="1" dirty="0">
                <a:effectLst>
                  <a:outerShdw blurRad="38100" dist="38100" dir="2700000" algn="tl">
                    <a:srgbClr val="C0C0C0"/>
                  </a:outerShdw>
                </a:effectLst>
                <a:latin typeface="Times New Roman" pitchFamily="18" charset="0"/>
              </a:rPr>
              <a:t>B</a:t>
            </a:r>
            <a:r>
              <a:rPr kumimoji="1" lang="zh-CN" altLang="en-US" sz="2800" b="1" dirty="0">
                <a:effectLst>
                  <a:outerShdw blurRad="38100" dist="38100" dir="2700000" algn="tl">
                    <a:srgbClr val="C0C0C0"/>
                  </a:outerShdw>
                </a:effectLst>
                <a:latin typeface="Times New Roman" pitchFamily="18" charset="0"/>
              </a:rPr>
              <a:t>为输出，如</a:t>
            </a: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-12</a:t>
            </a:r>
            <a:r>
              <a:rPr kumimoji="1" lang="zh-CN" altLang="en-US" sz="2800" b="1" dirty="0">
                <a:effectLst>
                  <a:outerShdw blurRad="38100" dist="38100" dir="2700000" algn="tl">
                    <a:srgbClr val="C0C0C0"/>
                  </a:outerShdw>
                </a:effectLst>
                <a:latin typeface="Times New Roman" pitchFamily="18" charset="0"/>
              </a:rPr>
              <a:t>所示。</a:t>
            </a:r>
          </a:p>
          <a:p>
            <a:pPr algn="just">
              <a:lnSpc>
                <a:spcPct val="140000"/>
              </a:lnSpc>
              <a:defRPr/>
            </a:pPr>
            <a:endParaRPr kumimoji="1" lang="zh-CN" altLang="en-US" sz="2800" b="1" dirty="0">
              <a:effectLst>
                <a:outerShdw blurRad="38100" dist="38100" dir="2700000" algn="tl">
                  <a:srgbClr val="C0C0C0"/>
                </a:outerShdw>
              </a:effectLst>
              <a:latin typeface="Times New Roman" pitchFamily="18" charset="0"/>
            </a:endParaRPr>
          </a:p>
          <a:p>
            <a:pPr algn="just">
              <a:lnSpc>
                <a:spcPct val="140000"/>
              </a:lnSpc>
              <a:defRPr/>
            </a:pPr>
            <a:endParaRPr kumimoji="1" lang="zh-CN" altLang="en-US" sz="2800" b="1" dirty="0">
              <a:effectLst>
                <a:outerShdw blurRad="38100" dist="38100" dir="2700000" algn="tl">
                  <a:srgbClr val="C0C0C0"/>
                </a:outerShdw>
              </a:effectLst>
              <a:latin typeface="Times New Roman" pitchFamily="18" charset="0"/>
            </a:endParaRPr>
          </a:p>
          <a:p>
            <a:pPr algn="just">
              <a:lnSpc>
                <a:spcPct val="140000"/>
              </a:lnSpc>
              <a:defRPr/>
            </a:pPr>
            <a:endParaRPr kumimoji="1" lang="zh-CN" altLang="en-US" sz="2800" b="1" dirty="0">
              <a:effectLst>
                <a:outerShdw blurRad="38100" dist="38100" dir="2700000" algn="tl">
                  <a:srgbClr val="C0C0C0"/>
                </a:outerShdw>
              </a:effectLst>
              <a:latin typeface="Times New Roman" pitchFamily="18" charset="0"/>
            </a:endParaRPr>
          </a:p>
          <a:p>
            <a:pPr algn="ctr">
              <a:lnSpc>
                <a:spcPct val="140000"/>
              </a:lnSpc>
              <a:defRPr/>
            </a:pPr>
            <a:r>
              <a:rPr kumimoji="1" lang="zh-CN" altLang="en-US" sz="2800" b="1" dirty="0" smtClean="0">
                <a:effectLst>
                  <a:outerShdw blurRad="38100" dist="38100" dir="2700000" algn="tl">
                    <a:srgbClr val="C0C0C0"/>
                  </a:outerShdw>
                </a:effectLst>
                <a:latin typeface="Times New Roman" pitchFamily="18" charset="0"/>
              </a:rPr>
              <a:t>图</a:t>
            </a:r>
            <a:r>
              <a:rPr kumimoji="1" lang="en-US" altLang="zh-CN" sz="2800" b="1" dirty="0">
                <a:effectLst>
                  <a:outerShdw blurRad="38100" dist="38100" dir="2700000" algn="tl">
                    <a:srgbClr val="C0C0C0"/>
                  </a:outerShdw>
                </a:effectLst>
                <a:latin typeface="Times New Roman" pitchFamily="18" charset="0"/>
              </a:rPr>
              <a:t>2</a:t>
            </a:r>
            <a:r>
              <a:rPr kumimoji="1" lang="en-US" altLang="zh-CN" sz="2800" b="1" dirty="0" smtClean="0">
                <a:effectLst>
                  <a:outerShdw blurRad="38100" dist="38100" dir="2700000" algn="tl">
                    <a:srgbClr val="C0C0C0"/>
                  </a:outerShdw>
                </a:effectLst>
                <a:latin typeface="Times New Roman" pitchFamily="18" charset="0"/>
              </a:rPr>
              <a:t>-12</a:t>
            </a:r>
            <a:r>
              <a:rPr kumimoji="1" lang="zh-CN" altLang="en-US" sz="2800" b="1" dirty="0" smtClean="0">
                <a:effectLst>
                  <a:outerShdw blurRad="38100" dist="38100" dir="2700000" algn="tl">
                    <a:srgbClr val="C0C0C0"/>
                  </a:outerShdw>
                </a:effectLst>
                <a:latin typeface="Times New Roman" pitchFamily="18" charset="0"/>
              </a:rPr>
              <a:t>   </a:t>
            </a:r>
            <a:r>
              <a:rPr kumimoji="1" lang="zh-CN" altLang="en-US" sz="2800" b="1" dirty="0">
                <a:effectLst>
                  <a:outerShdw blurRad="38100" dist="38100" dir="2700000" algn="tl">
                    <a:srgbClr val="C0C0C0"/>
                  </a:outerShdw>
                </a:effectLst>
                <a:latin typeface="Times New Roman" pitchFamily="18" charset="0"/>
              </a:rPr>
              <a:t>模糊变换器</a:t>
            </a:r>
          </a:p>
        </p:txBody>
      </p:sp>
      <p:graphicFrame>
        <p:nvGraphicFramePr>
          <p:cNvPr id="45058" name="Object 3"/>
          <p:cNvGraphicFramePr>
            <a:graphicFrameLocks noChangeAspect="1"/>
          </p:cNvGraphicFramePr>
          <p:nvPr/>
        </p:nvGraphicFramePr>
        <p:xfrm>
          <a:off x="2051050" y="3284538"/>
          <a:ext cx="5092700" cy="1222375"/>
        </p:xfrm>
        <a:graphic>
          <a:graphicData uri="http://schemas.openxmlformats.org/presentationml/2006/ole">
            <mc:AlternateContent xmlns:mc="http://schemas.openxmlformats.org/markup-compatibility/2006">
              <mc:Choice xmlns:v="urn:schemas-microsoft-com:vml" Requires="v">
                <p:oleObj spid="_x0000_s45062" name="BMP 图象" r:id="rId3" imgW="1905266" imgH="457143" progId="Paint.Picture">
                  <p:embed/>
                </p:oleObj>
              </mc:Choice>
              <mc:Fallback>
                <p:oleObj name="BMP 图象" r:id="rId3" imgW="1905266" imgH="45714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84538"/>
                        <a:ext cx="50927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9750" y="609600"/>
            <a:ext cx="8064500" cy="3683000"/>
          </a:xfrm>
          <a:prstGeom prst="rect">
            <a:avLst/>
          </a:prstGeom>
          <a:noFill/>
          <a:ln>
            <a:noFill/>
          </a:ln>
          <a:effectLst/>
          <a:extLst/>
        </p:spPr>
        <p:txBody>
          <a:bodyPr>
            <a:spAutoFit/>
          </a:bodyPr>
          <a:lstStyle/>
          <a:p>
            <a:pPr algn="just">
              <a:lnSpc>
                <a:spcPct val="140000"/>
              </a:lnSpc>
              <a:defRPr/>
            </a:pPr>
            <a:r>
              <a:rPr kumimoji="1" lang="en-US" altLang="zh-CN" sz="2800" b="1">
                <a:effectLst>
                  <a:outerShdw blurRad="38100" dist="38100" dir="2700000" algn="tl">
                    <a:srgbClr val="C0C0C0"/>
                  </a:outerShdw>
                </a:effectLst>
                <a:latin typeface="Times New Roman" pitchFamily="18" charset="0"/>
              </a:rPr>
              <a:t>        </a:t>
            </a:r>
            <a:r>
              <a:rPr kumimoji="1" lang="zh-CN" altLang="en-US" sz="2800" b="1">
                <a:effectLst>
                  <a:outerShdw blurRad="38100" dist="38100" dir="2700000" algn="tl">
                    <a:srgbClr val="C0C0C0"/>
                  </a:outerShdw>
                </a:effectLst>
                <a:latin typeface="Times New Roman" pitchFamily="18" charset="0"/>
              </a:rPr>
              <a:t>可分为两种情况讨论：</a:t>
            </a: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1</a:t>
            </a:r>
            <a:r>
              <a:rPr kumimoji="1" lang="zh-CN" altLang="en-US" sz="2800" b="1">
                <a:effectLst>
                  <a:outerShdw blurRad="38100" dist="38100" dir="2700000" algn="tl">
                    <a:srgbClr val="C0C0C0"/>
                  </a:outerShdw>
                </a:effectLst>
                <a:latin typeface="Times New Roman" pitchFamily="18" charset="0"/>
              </a:rPr>
              <a:t>）已知输入</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和模糊关系</a:t>
            </a:r>
            <a:r>
              <a:rPr kumimoji="1" lang="en-US" altLang="zh-CN" sz="2800" b="1">
                <a:effectLst>
                  <a:outerShdw blurRad="38100" dist="38100" dir="2700000" algn="tl">
                    <a:srgbClr val="C0C0C0"/>
                  </a:outerShdw>
                </a:effectLst>
                <a:latin typeface="Times New Roman" pitchFamily="18" charset="0"/>
              </a:rPr>
              <a:t>R</a:t>
            </a:r>
            <a:r>
              <a:rPr kumimoji="1" lang="zh-CN" altLang="en-US" sz="2800" b="1">
                <a:effectLst>
                  <a:outerShdw blurRad="38100" dist="38100" dir="2700000" algn="tl">
                    <a:srgbClr val="C0C0C0"/>
                  </a:outerShdw>
                </a:effectLst>
                <a:latin typeface="Times New Roman" pitchFamily="18" charset="0"/>
              </a:rPr>
              <a:t>，求输出</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，这是综合评判，即模糊变换问题。</a:t>
            </a: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2</a:t>
            </a:r>
            <a:r>
              <a:rPr kumimoji="1" lang="zh-CN" altLang="en-US" sz="2800" b="1">
                <a:effectLst>
                  <a:outerShdw blurRad="38100" dist="38100" dir="2700000" algn="tl">
                    <a:srgbClr val="C0C0C0"/>
                  </a:outerShdw>
                </a:effectLst>
                <a:latin typeface="Times New Roman" pitchFamily="18" charset="0"/>
              </a:rPr>
              <a:t>）已知输入</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和输出</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，求模糊关系</a:t>
            </a:r>
            <a:r>
              <a:rPr kumimoji="1" lang="en-US" altLang="zh-CN" sz="2800" b="1">
                <a:effectLst>
                  <a:outerShdw blurRad="38100" dist="38100" dir="2700000" algn="tl">
                    <a:srgbClr val="C0C0C0"/>
                  </a:outerShdw>
                </a:effectLst>
                <a:latin typeface="Times New Roman" pitchFamily="18" charset="0"/>
              </a:rPr>
              <a:t>R</a:t>
            </a:r>
            <a:r>
              <a:rPr kumimoji="1" lang="zh-CN" altLang="en-US" sz="2800" b="1">
                <a:effectLst>
                  <a:outerShdw blurRad="38100" dist="38100" dir="2700000" algn="tl">
                    <a:srgbClr val="C0C0C0"/>
                  </a:outerShdw>
                </a:effectLst>
                <a:latin typeface="Times New Roman" pitchFamily="18" charset="0"/>
              </a:rPr>
              <a:t>，或已知模糊关系</a:t>
            </a:r>
            <a:r>
              <a:rPr kumimoji="1" lang="en-US" altLang="zh-CN" sz="2800" b="1">
                <a:effectLst>
                  <a:outerShdw blurRad="38100" dist="38100" dir="2700000" algn="tl">
                    <a:srgbClr val="C0C0C0"/>
                  </a:outerShdw>
                </a:effectLst>
                <a:latin typeface="Times New Roman" pitchFamily="18" charset="0"/>
              </a:rPr>
              <a:t>R</a:t>
            </a:r>
            <a:r>
              <a:rPr kumimoji="1" lang="zh-CN" altLang="en-US" sz="2800" b="1">
                <a:effectLst>
                  <a:outerShdw blurRad="38100" dist="38100" dir="2700000" algn="tl">
                    <a:srgbClr val="C0C0C0"/>
                  </a:outerShdw>
                </a:effectLst>
                <a:latin typeface="Times New Roman" pitchFamily="18" charset="0"/>
              </a:rPr>
              <a:t>和输出</a:t>
            </a:r>
            <a:r>
              <a:rPr kumimoji="1" lang="en-US" altLang="zh-CN" sz="2800" b="1">
                <a:effectLst>
                  <a:outerShdw blurRad="38100" dist="38100" dir="2700000" algn="tl">
                    <a:srgbClr val="C0C0C0"/>
                  </a:outerShdw>
                </a:effectLst>
                <a:latin typeface="Times New Roman" pitchFamily="18" charset="0"/>
              </a:rPr>
              <a:t>B</a:t>
            </a:r>
            <a:r>
              <a:rPr kumimoji="1" lang="zh-CN" altLang="en-US" sz="2800" b="1">
                <a:effectLst>
                  <a:outerShdw blurRad="38100" dist="38100" dir="2700000" algn="tl">
                    <a:srgbClr val="C0C0C0"/>
                  </a:outerShdw>
                </a:effectLst>
                <a:latin typeface="Times New Roman" pitchFamily="18" charset="0"/>
              </a:rPr>
              <a:t>，求输入</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，这是模糊综合评判的逆问题，需要求解模糊关系方程。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188" y="414338"/>
            <a:ext cx="7239000" cy="4110037"/>
          </a:xfrm>
          <a:prstGeom prst="rect">
            <a:avLst/>
          </a:prstGeom>
          <a:noFill/>
          <a:ln>
            <a:noFill/>
          </a:ln>
          <a:effectLst/>
          <a:extLst/>
        </p:spPr>
        <p:txBody>
          <a:bodyPr>
            <a:spAutoFit/>
          </a:bodyPr>
          <a:lstStyle/>
          <a:p>
            <a:pPr algn="just">
              <a:lnSpc>
                <a:spcPct val="120000"/>
              </a:lnSpc>
              <a:defRPr/>
            </a:pPr>
            <a:r>
              <a:rPr kumimoji="1" lang="en-US" altLang="zh-CN" sz="2800" b="1" dirty="0">
                <a:effectLst>
                  <a:outerShdw blurRad="38100" dist="38100" dir="2700000" algn="tl">
                    <a:srgbClr val="C0C0C0"/>
                  </a:outerShdw>
                </a:effectLst>
                <a:latin typeface="Times New Roman" pitchFamily="18" charset="0"/>
              </a:rPr>
              <a:t>2</a:t>
            </a:r>
            <a:r>
              <a:rPr kumimoji="1" lang="zh-CN" altLang="en-US" sz="2800" b="1" dirty="0">
                <a:effectLst>
                  <a:outerShdw blurRad="38100" dist="38100" dir="2700000" algn="tl">
                    <a:srgbClr val="C0C0C0"/>
                  </a:outerShdw>
                </a:effectLst>
                <a:latin typeface="Times New Roman" pitchFamily="18" charset="0"/>
              </a:rPr>
              <a:t>、模糊关系方程的解</a:t>
            </a:r>
          </a:p>
          <a:p>
            <a:pPr algn="just">
              <a:lnSpc>
                <a:spcPct val="120000"/>
              </a:lnSpc>
              <a:defRPr/>
            </a:pPr>
            <a:r>
              <a:rPr kumimoji="1" lang="zh-CN" altLang="en-US" sz="2800" b="1" dirty="0">
                <a:effectLst>
                  <a:outerShdw blurRad="38100" dist="38100" dir="2700000" algn="tl">
                    <a:srgbClr val="C0C0C0"/>
                  </a:outerShdw>
                </a:effectLst>
                <a:latin typeface="Times New Roman" pitchFamily="18" charset="0"/>
              </a:rPr>
              <a:t>	近似试探法是目前实际应用中较为常用的方法之一。</a:t>
            </a:r>
          </a:p>
          <a:p>
            <a:pPr algn="just">
              <a:lnSpc>
                <a:spcPct val="120000"/>
              </a:lnSpc>
              <a:defRPr/>
            </a:pPr>
            <a:endParaRPr kumimoji="1" lang="zh-CN" altLang="en-US" sz="2800" b="1" dirty="0">
              <a:effectLst>
                <a:outerShdw blurRad="38100" dist="38100" dir="2700000" algn="tl">
                  <a:srgbClr val="C0C0C0"/>
                </a:outerShdw>
              </a:effectLst>
              <a:latin typeface="Times New Roman" pitchFamily="18" charset="0"/>
            </a:endParaRPr>
          </a:p>
          <a:p>
            <a:pPr algn="just">
              <a:lnSpc>
                <a:spcPct val="120000"/>
              </a:lnSpc>
              <a:defRPr/>
            </a:pPr>
            <a:r>
              <a:rPr kumimoji="1" lang="zh-CN" altLang="en-US" sz="2800" b="1" dirty="0" smtClean="0">
                <a:effectLst>
                  <a:outerShdw blurRad="38100" dist="38100" dir="2700000" algn="tl">
                    <a:srgbClr val="C0C0C0"/>
                  </a:outerShdw>
                </a:effectLst>
                <a:latin typeface="Times New Roman" pitchFamily="18" charset="0"/>
              </a:rPr>
              <a:t>例</a:t>
            </a:r>
            <a:r>
              <a:rPr kumimoji="1" lang="en-US" altLang="zh-CN" sz="2800" b="1" dirty="0" smtClean="0">
                <a:effectLst>
                  <a:outerShdw blurRad="38100" dist="38100" dir="2700000" algn="tl">
                    <a:srgbClr val="C0C0C0"/>
                  </a:outerShdw>
                </a:effectLst>
                <a:latin typeface="Times New Roman" pitchFamily="18" charset="0"/>
              </a:rPr>
              <a:t>2.11 </a:t>
            </a:r>
            <a:r>
              <a:rPr kumimoji="1" lang="zh-CN" altLang="en-US" sz="2800" b="1" dirty="0">
                <a:effectLst>
                  <a:outerShdw blurRad="38100" dist="38100" dir="2700000" algn="tl">
                    <a:srgbClr val="C0C0C0"/>
                  </a:outerShdw>
                </a:effectLst>
                <a:latin typeface="Times New Roman" pitchFamily="18" charset="0"/>
              </a:rPr>
              <a:t>解方程</a:t>
            </a:r>
          </a:p>
          <a:p>
            <a:pPr algn="ctr">
              <a:lnSpc>
                <a:spcPct val="120000"/>
              </a:lnSpc>
              <a:spcBef>
                <a:spcPct val="50000"/>
              </a:spcBef>
              <a:defRPr/>
            </a:pPr>
            <a:endParaRPr kumimoji="1" lang="zh-CN" altLang="en-US" sz="2800" b="1" dirty="0">
              <a:effectLst>
                <a:outerShdw blurRad="38100" dist="38100" dir="2700000" algn="tl">
                  <a:srgbClr val="C0C0C0"/>
                </a:outerShdw>
              </a:effectLst>
              <a:latin typeface="Times New Roman" pitchFamily="18" charset="0"/>
            </a:endParaRPr>
          </a:p>
          <a:p>
            <a:pPr algn="ctr">
              <a:lnSpc>
                <a:spcPct val="120000"/>
              </a:lnSpc>
              <a:spcBef>
                <a:spcPct val="50000"/>
              </a:spcBef>
              <a:defRPr/>
            </a:pPr>
            <a:endParaRPr kumimoji="1" lang="en-US" altLang="zh-CN" sz="2800" b="1" dirty="0">
              <a:effectLst>
                <a:outerShdw blurRad="38100" dist="38100" dir="2700000" algn="tl">
                  <a:srgbClr val="C0C0C0"/>
                </a:outerShdw>
              </a:effectLst>
              <a:latin typeface="Times New Roman" pitchFamily="18" charset="0"/>
            </a:endParaRPr>
          </a:p>
        </p:txBody>
      </p:sp>
      <p:graphicFrame>
        <p:nvGraphicFramePr>
          <p:cNvPr id="46082" name="Object 3"/>
          <p:cNvGraphicFramePr>
            <a:graphicFrameLocks noChangeAspect="1"/>
          </p:cNvGraphicFramePr>
          <p:nvPr/>
        </p:nvGraphicFramePr>
        <p:xfrm>
          <a:off x="1692275" y="3500438"/>
          <a:ext cx="4648200" cy="1811337"/>
        </p:xfrm>
        <a:graphic>
          <a:graphicData uri="http://schemas.openxmlformats.org/presentationml/2006/ole">
            <mc:AlternateContent xmlns:mc="http://schemas.openxmlformats.org/markup-compatibility/2006">
              <mc:Choice xmlns:v="urn:schemas-microsoft-com:vml" Requires="v">
                <p:oleObj spid="_x0000_s46086" name="公式" r:id="rId3" imgW="1447800" imgH="596900" progId="Equation.3">
                  <p:embed/>
                </p:oleObj>
              </mc:Choice>
              <mc:Fallback>
                <p:oleObj name="公式" r:id="rId3" imgW="1447800" imgH="596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500438"/>
                        <a:ext cx="4648200"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539750" y="301625"/>
            <a:ext cx="8001000" cy="5478463"/>
          </a:xfrm>
          <a:prstGeom prst="rect">
            <a:avLst/>
          </a:prstGeom>
          <a:noFill/>
          <a:ln>
            <a:noFill/>
          </a:ln>
          <a:effectLst/>
          <a:extLst/>
        </p:spPr>
        <p:txBody>
          <a:bodyPr>
            <a:spAutoFit/>
          </a:bodyPr>
          <a:lstStyle/>
          <a:p>
            <a:pPr algn="just">
              <a:lnSpc>
                <a:spcPct val="140000"/>
              </a:lnSpc>
              <a:defRPr/>
            </a:pPr>
            <a:r>
              <a:rPr kumimoji="1" lang="zh-CN" altLang="en-US" sz="2800" b="1">
                <a:effectLst>
                  <a:outerShdw blurRad="38100" dist="38100" dir="2700000" algn="tl">
                    <a:srgbClr val="C0C0C0"/>
                  </a:outerShdw>
                </a:effectLst>
                <a:latin typeface="Times New Roman" pitchFamily="18" charset="0"/>
              </a:rPr>
              <a:t>解： 由方程得：</a:t>
            </a:r>
          </a:p>
          <a:p>
            <a:pPr algn="ctr">
              <a:lnSpc>
                <a:spcPct val="140000"/>
              </a:lnSpc>
              <a:defRPr/>
            </a:pPr>
            <a:endParaRPr kumimoji="1" lang="zh-CN" altLang="en-US" sz="2800" b="1">
              <a:effectLst>
                <a:outerShdw blurRad="38100" dist="38100" dir="2700000" algn="tl">
                  <a:srgbClr val="C0C0C0"/>
                </a:outerShdw>
              </a:effectLst>
              <a:latin typeface="Times New Roman" pitchFamily="18" charset="0"/>
            </a:endParaRP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        显然三个括弧内的值都不可能超过</a:t>
            </a:r>
            <a:r>
              <a:rPr kumimoji="1" lang="en-US" altLang="zh-CN" sz="2800" b="1">
                <a:effectLst>
                  <a:outerShdw blurRad="38100" dist="38100" dir="2700000" algn="tl">
                    <a:srgbClr val="C0C0C0"/>
                  </a:outerShdw>
                </a:effectLst>
                <a:latin typeface="Times New Roman" pitchFamily="18" charset="0"/>
              </a:rPr>
              <a:t>0.4</a:t>
            </a:r>
            <a:r>
              <a:rPr kumimoji="1" lang="zh-CN" altLang="en-US" sz="2800" b="1">
                <a:effectLst>
                  <a:outerShdw blurRad="38100" dist="38100" dir="2700000" algn="tl">
                    <a:srgbClr val="C0C0C0"/>
                  </a:outerShdw>
                </a:effectLst>
                <a:latin typeface="Times New Roman" pitchFamily="18" charset="0"/>
              </a:rPr>
              <a:t>。由于                     </a:t>
            </a: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                     是显然的，因此</a:t>
            </a:r>
            <a:r>
              <a:rPr kumimoji="1" lang="en-US" altLang="zh-CN" sz="2800" b="1">
                <a:effectLst>
                  <a:outerShdw blurRad="38100" dist="38100" dir="2700000" algn="tl">
                    <a:srgbClr val="C0C0C0"/>
                  </a:outerShdw>
                </a:effectLst>
                <a:latin typeface="Times New Roman" pitchFamily="18" charset="0"/>
              </a:rPr>
              <a:t>x</a:t>
            </a:r>
            <a:r>
              <a:rPr kumimoji="1" lang="en-US" altLang="zh-CN" sz="2800" b="1" baseline="-25000">
                <a:effectLst>
                  <a:outerShdw blurRad="38100" dist="38100" dir="2700000" algn="tl">
                    <a:srgbClr val="C0C0C0"/>
                  </a:outerShdw>
                </a:effectLst>
                <a:latin typeface="Times New Roman" pitchFamily="18" charset="0"/>
              </a:rPr>
              <a:t>2</a:t>
            </a:r>
            <a:r>
              <a:rPr kumimoji="1" lang="zh-CN" altLang="en-US" sz="2800" b="1">
                <a:effectLst>
                  <a:outerShdw blurRad="38100" dist="38100" dir="2700000" algn="tl">
                    <a:srgbClr val="C0C0C0"/>
                  </a:outerShdw>
                </a:effectLst>
                <a:latin typeface="Times New Roman" pitchFamily="18" charset="0"/>
              </a:rPr>
              <a:t>可以取</a:t>
            </a:r>
            <a:r>
              <a:rPr kumimoji="1" lang="en-US" altLang="zh-CN" sz="2800" b="1">
                <a:effectLst>
                  <a:outerShdw blurRad="38100" dist="38100" dir="2700000" algn="tl">
                    <a:srgbClr val="C0C0C0"/>
                  </a:outerShdw>
                </a:effectLst>
                <a:latin typeface="Times New Roman" pitchFamily="18" charset="0"/>
              </a:rPr>
              <a:t>[0,1]</a:t>
            </a:r>
            <a:r>
              <a:rPr kumimoji="1" lang="zh-CN" altLang="en-US" sz="2800" b="1">
                <a:effectLst>
                  <a:outerShdw blurRad="38100" dist="38100" dir="2700000" algn="tl">
                    <a:srgbClr val="C0C0C0"/>
                  </a:outerShdw>
                </a:effectLst>
                <a:latin typeface="Times New Roman" pitchFamily="18" charset="0"/>
              </a:rPr>
              <a:t>的任意值，即</a:t>
            </a:r>
            <a:r>
              <a:rPr kumimoji="1" lang="en-US" altLang="zh-CN" sz="2800" b="1">
                <a:effectLst>
                  <a:outerShdw blurRad="38100" dist="38100" dir="2700000" algn="tl">
                    <a:srgbClr val="C0C0C0"/>
                  </a:outerShdw>
                </a:effectLst>
                <a:latin typeface="Times New Roman" pitchFamily="18" charset="0"/>
              </a:rPr>
              <a:t>x</a:t>
            </a:r>
            <a:r>
              <a:rPr kumimoji="1" lang="en-US" altLang="zh-CN" sz="2800" b="1" baseline="-25000">
                <a:effectLst>
                  <a:outerShdw blurRad="38100" dist="38100" dir="2700000" algn="tl">
                    <a:srgbClr val="C0C0C0"/>
                  </a:outerShdw>
                </a:effectLst>
                <a:latin typeface="Times New Roman" pitchFamily="18" charset="0"/>
              </a:rPr>
              <a:t>2</a:t>
            </a:r>
            <a:r>
              <a:rPr kumimoji="1" lang="en-US" altLang="zh-CN" sz="2800" b="1">
                <a:effectLst>
                  <a:outerShdw blurRad="38100" dist="38100" dir="2700000" algn="tl">
                    <a:srgbClr val="C0C0C0"/>
                  </a:outerShdw>
                </a:effectLst>
                <a:latin typeface="Times New Roman" pitchFamily="18" charset="0"/>
              </a:rPr>
              <a:t>=[0,1]</a:t>
            </a:r>
            <a:r>
              <a:rPr kumimoji="1" lang="zh-CN" altLang="en-US" sz="2800" b="1">
                <a:effectLst>
                  <a:outerShdw blurRad="38100" dist="38100" dir="2700000" algn="tl">
                    <a:srgbClr val="C0C0C0"/>
                  </a:outerShdw>
                </a:effectLst>
                <a:latin typeface="Times New Roman" pitchFamily="18" charset="0"/>
              </a:rPr>
              <a:t>。</a:t>
            </a: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	现在只考虑：</a:t>
            </a:r>
          </a:p>
          <a:p>
            <a:pPr algn="ctr">
              <a:lnSpc>
                <a:spcPct val="140000"/>
              </a:lnSpc>
              <a:defRPr/>
            </a:pPr>
            <a:endParaRPr kumimoji="1" lang="zh-CN" altLang="en-US" sz="2800" b="1">
              <a:effectLst>
                <a:outerShdw blurRad="38100" dist="38100" dir="2700000" algn="tl">
                  <a:srgbClr val="C0C0C0"/>
                </a:outerShdw>
              </a:effectLst>
              <a:latin typeface="Times New Roman" pitchFamily="18" charset="0"/>
            </a:endParaRPr>
          </a:p>
          <a:p>
            <a:pPr algn="just">
              <a:lnSpc>
                <a:spcPct val="140000"/>
              </a:lnSpc>
              <a:defRPr/>
            </a:pPr>
            <a:r>
              <a:rPr kumimoji="1" lang="zh-CN" altLang="en-US" sz="2800" b="1">
                <a:effectLst>
                  <a:outerShdw blurRad="38100" dist="38100" dir="2700000" algn="tl">
                    <a:srgbClr val="C0C0C0"/>
                  </a:outerShdw>
                </a:effectLst>
                <a:latin typeface="Times New Roman" pitchFamily="18" charset="0"/>
              </a:rPr>
              <a:t>        这两个括弧内的值可以是：其中一个等于</a:t>
            </a:r>
            <a:r>
              <a:rPr kumimoji="1" lang="en-US" altLang="zh-CN" sz="2800" b="1">
                <a:effectLst>
                  <a:outerShdw blurRad="38100" dist="38100" dir="2700000" algn="tl">
                    <a:srgbClr val="C0C0C0"/>
                  </a:outerShdw>
                </a:effectLst>
                <a:latin typeface="Times New Roman" pitchFamily="18" charset="0"/>
              </a:rPr>
              <a:t>0.4</a:t>
            </a:r>
            <a:r>
              <a:rPr kumimoji="1" lang="zh-CN" altLang="en-US" sz="2800" b="1">
                <a:effectLst>
                  <a:outerShdw blurRad="38100" dist="38100" dir="2700000" algn="tl">
                    <a:srgbClr val="C0C0C0"/>
                  </a:outerShdw>
                </a:effectLst>
                <a:latin typeface="Times New Roman" pitchFamily="18" charset="0"/>
              </a:rPr>
              <a:t>，另一个不超过</a:t>
            </a:r>
            <a:r>
              <a:rPr kumimoji="1" lang="en-US" altLang="zh-CN" sz="2800" b="1">
                <a:effectLst>
                  <a:outerShdw blurRad="38100" dist="38100" dir="2700000" algn="tl">
                    <a:srgbClr val="C0C0C0"/>
                  </a:outerShdw>
                </a:effectLst>
                <a:latin typeface="Times New Roman" pitchFamily="18" charset="0"/>
              </a:rPr>
              <a:t>0.4</a:t>
            </a:r>
            <a:r>
              <a:rPr kumimoji="1" lang="zh-CN" altLang="en-US" sz="2800" b="1">
                <a:effectLst>
                  <a:outerShdw blurRad="38100" dist="38100" dir="2700000" algn="tl">
                    <a:srgbClr val="C0C0C0"/>
                  </a:outerShdw>
                </a:effectLst>
                <a:latin typeface="Times New Roman" pitchFamily="18" charset="0"/>
              </a:rPr>
              <a:t>。分两种情况讨论：</a:t>
            </a:r>
          </a:p>
        </p:txBody>
      </p:sp>
      <p:graphicFrame>
        <p:nvGraphicFramePr>
          <p:cNvPr id="47106" name="Object 3"/>
          <p:cNvGraphicFramePr>
            <a:graphicFrameLocks noChangeAspect="1"/>
          </p:cNvGraphicFramePr>
          <p:nvPr/>
        </p:nvGraphicFramePr>
        <p:xfrm>
          <a:off x="2124075" y="981075"/>
          <a:ext cx="5181600" cy="498475"/>
        </p:xfrm>
        <a:graphic>
          <a:graphicData uri="http://schemas.openxmlformats.org/presentationml/2006/ole">
            <mc:AlternateContent xmlns:mc="http://schemas.openxmlformats.org/markup-compatibility/2006">
              <mc:Choice xmlns:v="urn:schemas-microsoft-com:vml" Requires="v">
                <p:oleObj spid="_x0000_s47116" name="公式" r:id="rId3" imgW="1981200" imgH="190500" progId="Equation.3">
                  <p:embed/>
                </p:oleObj>
              </mc:Choice>
              <mc:Fallback>
                <p:oleObj name="公式" r:id="rId3" imgW="19812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51816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7" name="Object 4"/>
          <p:cNvGraphicFramePr>
            <a:graphicFrameLocks noChangeAspect="1"/>
          </p:cNvGraphicFramePr>
          <p:nvPr/>
        </p:nvGraphicFramePr>
        <p:xfrm>
          <a:off x="684213" y="2276475"/>
          <a:ext cx="1701800" cy="533400"/>
        </p:xfrm>
        <a:graphic>
          <a:graphicData uri="http://schemas.openxmlformats.org/presentationml/2006/ole">
            <mc:AlternateContent xmlns:mc="http://schemas.openxmlformats.org/markup-compatibility/2006">
              <mc:Choice xmlns:v="urn:schemas-microsoft-com:vml" Requires="v">
                <p:oleObj spid="_x0000_s47117" name="公式" r:id="rId5" imgW="812447" imgH="190417" progId="Equation.3">
                  <p:embed/>
                </p:oleObj>
              </mc:Choice>
              <mc:Fallback>
                <p:oleObj name="公式" r:id="rId5" imgW="812447" imgH="1904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276475"/>
                        <a:ext cx="170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5"/>
          <p:cNvGraphicFramePr>
            <a:graphicFrameLocks noChangeAspect="1"/>
          </p:cNvGraphicFramePr>
          <p:nvPr/>
        </p:nvGraphicFramePr>
        <p:xfrm>
          <a:off x="2700338" y="3994150"/>
          <a:ext cx="3733800" cy="514350"/>
        </p:xfrm>
        <a:graphic>
          <a:graphicData uri="http://schemas.openxmlformats.org/presentationml/2006/ole">
            <mc:AlternateContent xmlns:mc="http://schemas.openxmlformats.org/markup-compatibility/2006">
              <mc:Choice xmlns:v="urn:schemas-microsoft-com:vml" Requires="v">
                <p:oleObj spid="_x0000_s47118" name="公式" r:id="rId7" imgW="1384300" imgH="190500" progId="Equation.3">
                  <p:embed/>
                </p:oleObj>
              </mc:Choice>
              <mc:Fallback>
                <p:oleObj name="公式" r:id="rId7" imgW="1384300" imgH="190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994150"/>
                        <a:ext cx="3733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1219200" y="609600"/>
            <a:ext cx="7162800" cy="4525963"/>
          </a:xfrm>
          <a:prstGeom prst="rect">
            <a:avLst/>
          </a:prstGeom>
          <a:noFill/>
          <a:ln>
            <a:noFill/>
          </a:ln>
          <a:effectLst/>
          <a:extLst/>
        </p:spPr>
        <p:txBody>
          <a:bodyPr>
            <a:spAutoFit/>
          </a:bodyPr>
          <a:lstStyle>
            <a:lvl1pPr defTabSz="400050">
              <a:defRPr>
                <a:solidFill>
                  <a:schemeClr val="tx1"/>
                </a:solidFill>
                <a:latin typeface="Arial" charset="0"/>
                <a:ea typeface="宋体" pitchFamily="2" charset="-122"/>
              </a:defRPr>
            </a:lvl1pPr>
            <a:lvl2pPr defTabSz="400050">
              <a:defRPr>
                <a:solidFill>
                  <a:schemeClr val="tx1"/>
                </a:solidFill>
                <a:latin typeface="Arial" charset="0"/>
                <a:ea typeface="宋体" pitchFamily="2" charset="-122"/>
              </a:defRPr>
            </a:lvl2pPr>
            <a:lvl3pPr defTabSz="400050">
              <a:defRPr>
                <a:solidFill>
                  <a:schemeClr val="tx1"/>
                </a:solidFill>
                <a:latin typeface="Arial" charset="0"/>
                <a:ea typeface="宋体" pitchFamily="2" charset="-122"/>
              </a:defRPr>
            </a:lvl3pPr>
            <a:lvl4pPr defTabSz="400050">
              <a:defRPr>
                <a:solidFill>
                  <a:schemeClr val="tx1"/>
                </a:solidFill>
                <a:latin typeface="Arial" charset="0"/>
                <a:ea typeface="宋体" pitchFamily="2" charset="-122"/>
              </a:defRPr>
            </a:lvl4pPr>
            <a:lvl5pPr defTabSz="400050">
              <a:defRPr>
                <a:solidFill>
                  <a:schemeClr val="tx1"/>
                </a:solidFill>
                <a:latin typeface="Arial" charset="0"/>
                <a:ea typeface="宋体" pitchFamily="2" charset="-122"/>
              </a:defRPr>
            </a:lvl5pPr>
            <a:lvl6pPr defTabSz="400050" fontAlgn="base">
              <a:spcBef>
                <a:spcPct val="0"/>
              </a:spcBef>
              <a:spcAft>
                <a:spcPct val="0"/>
              </a:spcAft>
              <a:defRPr>
                <a:solidFill>
                  <a:schemeClr val="tx1"/>
                </a:solidFill>
                <a:latin typeface="Arial" charset="0"/>
                <a:ea typeface="宋体" pitchFamily="2" charset="-122"/>
              </a:defRPr>
            </a:lvl6pPr>
            <a:lvl7pPr defTabSz="400050" fontAlgn="base">
              <a:spcBef>
                <a:spcPct val="0"/>
              </a:spcBef>
              <a:spcAft>
                <a:spcPct val="0"/>
              </a:spcAft>
              <a:defRPr>
                <a:solidFill>
                  <a:schemeClr val="tx1"/>
                </a:solidFill>
                <a:latin typeface="Arial" charset="0"/>
                <a:ea typeface="宋体" pitchFamily="2" charset="-122"/>
              </a:defRPr>
            </a:lvl7pPr>
            <a:lvl8pPr defTabSz="400050" fontAlgn="base">
              <a:spcBef>
                <a:spcPct val="0"/>
              </a:spcBef>
              <a:spcAft>
                <a:spcPct val="0"/>
              </a:spcAft>
              <a:defRPr>
                <a:solidFill>
                  <a:schemeClr val="tx1"/>
                </a:solidFill>
                <a:latin typeface="Arial" charset="0"/>
                <a:ea typeface="宋体" pitchFamily="2" charset="-122"/>
              </a:defRPr>
            </a:lvl8pPr>
            <a:lvl9pPr defTabSz="400050" fontAlgn="base">
              <a:spcBef>
                <a:spcPct val="0"/>
              </a:spcBef>
              <a:spcAft>
                <a:spcPct val="0"/>
              </a:spcAft>
              <a:defRPr>
                <a:solidFill>
                  <a:schemeClr val="tx1"/>
                </a:solidFill>
                <a:latin typeface="Arial" charset="0"/>
                <a:ea typeface="宋体" pitchFamily="2" charset="-122"/>
              </a:defRPr>
            </a:lvl9pPr>
          </a:lstStyle>
          <a:p>
            <a:pPr algn="just">
              <a:lnSpc>
                <a:spcPct val="130000"/>
              </a:lnSpc>
              <a:defRPr/>
            </a:pPr>
            <a:r>
              <a:rPr kumimoji="1" lang="en-US" altLang="zh-CN" sz="3200" b="1" dirty="0" smtClean="0">
                <a:effectLst>
                  <a:outerShdw blurRad="38100" dist="38100" dir="2700000" algn="tl">
                    <a:srgbClr val="C0C0C0"/>
                  </a:outerShdw>
                </a:effectLst>
                <a:latin typeface="宋体" pitchFamily="2" charset="-122"/>
              </a:rPr>
              <a:t>(1) </a:t>
            </a:r>
            <a:r>
              <a:rPr kumimoji="1" lang="zh-CN" altLang="en-US" sz="3200" b="1" dirty="0" smtClean="0">
                <a:effectLst>
                  <a:outerShdw blurRad="38100" dist="38100" dir="2700000" algn="tl">
                    <a:srgbClr val="C0C0C0"/>
                  </a:outerShdw>
                </a:effectLst>
                <a:latin typeface="宋体" pitchFamily="2" charset="-122"/>
              </a:rPr>
              <a:t>设</a:t>
            </a:r>
            <a:r>
              <a:rPr kumimoji="1" lang="en-US" altLang="zh-CN" sz="3200" b="1" dirty="0" smtClean="0">
                <a:effectLst>
                  <a:outerShdw blurRad="38100" dist="38100" dir="2700000" algn="tl">
                    <a:srgbClr val="C0C0C0"/>
                  </a:outerShdw>
                </a:effectLst>
                <a:latin typeface="宋体" pitchFamily="2" charset="-122"/>
              </a:rPr>
              <a:t>0.6∧x1=0.4</a:t>
            </a:r>
            <a:r>
              <a:rPr kumimoji="1" lang="zh-CN" altLang="en-US" sz="3200" b="1" dirty="0" smtClean="0">
                <a:effectLst>
                  <a:outerShdw blurRad="38100" dist="38100" dir="2700000" algn="tl">
                    <a:srgbClr val="C0C0C0"/>
                  </a:outerShdw>
                </a:effectLst>
                <a:latin typeface="宋体" pitchFamily="2" charset="-122"/>
              </a:rPr>
              <a:t>，</a:t>
            </a:r>
            <a:r>
              <a:rPr kumimoji="1" lang="en-US" altLang="zh-CN" sz="3200" b="1" dirty="0" smtClean="0">
                <a:effectLst>
                  <a:outerShdw blurRad="38100" dist="38100" dir="2700000" algn="tl">
                    <a:srgbClr val="C0C0C0"/>
                  </a:outerShdw>
                </a:effectLst>
                <a:latin typeface="宋体" pitchFamily="2" charset="-122"/>
              </a:rPr>
              <a:t>0.4∧x3≤0.4</a:t>
            </a:r>
            <a:r>
              <a:rPr kumimoji="1" lang="zh-CN" altLang="en-US" sz="3200" b="1" dirty="0" smtClean="0">
                <a:effectLst>
                  <a:outerShdw blurRad="38100" dist="38100" dir="2700000" algn="tl">
                    <a:srgbClr val="C0C0C0"/>
                  </a:outerShdw>
                </a:effectLst>
                <a:latin typeface="宋体" pitchFamily="2" charset="-122"/>
              </a:rPr>
              <a:t>，则          ，</a:t>
            </a:r>
          </a:p>
          <a:p>
            <a:pPr algn="just">
              <a:lnSpc>
                <a:spcPct val="130000"/>
              </a:lnSpc>
              <a:defRPr/>
            </a:pPr>
            <a:r>
              <a:rPr kumimoji="1" lang="zh-CN" altLang="en-US" sz="3200" b="1" dirty="0" smtClean="0">
                <a:effectLst>
                  <a:outerShdw blurRad="38100" dist="38100" dir="2700000" algn="tl">
                    <a:srgbClr val="C0C0C0"/>
                  </a:outerShdw>
                </a:effectLst>
                <a:latin typeface="宋体" pitchFamily="2" charset="-122"/>
              </a:rPr>
              <a:t>即方程的解为                  </a:t>
            </a:r>
          </a:p>
          <a:p>
            <a:pPr algn="just">
              <a:lnSpc>
                <a:spcPct val="130000"/>
              </a:lnSpc>
              <a:defRPr/>
            </a:pPr>
            <a:endParaRPr kumimoji="1" lang="zh-CN" altLang="en-US" sz="3200" b="1" dirty="0" smtClean="0">
              <a:effectLst>
                <a:outerShdw blurRad="38100" dist="38100" dir="2700000" algn="tl">
                  <a:srgbClr val="C0C0C0"/>
                </a:outerShdw>
              </a:effectLst>
              <a:latin typeface="宋体" pitchFamily="2" charset="-122"/>
            </a:endParaRPr>
          </a:p>
          <a:p>
            <a:pPr algn="just">
              <a:lnSpc>
                <a:spcPct val="130000"/>
              </a:lnSpc>
              <a:defRPr/>
            </a:pPr>
            <a:r>
              <a:rPr kumimoji="1" lang="en-US" altLang="zh-CN" sz="3200" b="1" dirty="0" smtClean="0">
                <a:effectLst>
                  <a:outerShdw blurRad="38100" dist="38100" dir="2700000" algn="tl">
                    <a:srgbClr val="C0C0C0"/>
                  </a:outerShdw>
                </a:effectLst>
                <a:latin typeface="宋体" pitchFamily="2" charset="-122"/>
              </a:rPr>
              <a:t>(2) </a:t>
            </a:r>
            <a:r>
              <a:rPr kumimoji="1" lang="zh-CN" altLang="en-US" sz="3200" b="1" dirty="0" smtClean="0">
                <a:effectLst>
                  <a:outerShdw blurRad="38100" dist="38100" dir="2700000" algn="tl">
                    <a:srgbClr val="C0C0C0"/>
                  </a:outerShdw>
                </a:effectLst>
                <a:latin typeface="宋体" pitchFamily="2" charset="-122"/>
              </a:rPr>
              <a:t>设</a:t>
            </a:r>
            <a:r>
              <a:rPr kumimoji="1" lang="en-US" altLang="zh-CN" sz="3200" b="1" dirty="0" smtClean="0">
                <a:effectLst>
                  <a:outerShdw blurRad="38100" dist="38100" dir="2700000" algn="tl">
                    <a:srgbClr val="C0C0C0"/>
                  </a:outerShdw>
                </a:effectLst>
                <a:latin typeface="宋体" pitchFamily="2" charset="-122"/>
              </a:rPr>
              <a:t>0.6∧x1≤0.4</a:t>
            </a:r>
            <a:r>
              <a:rPr kumimoji="1" lang="zh-CN" altLang="en-US" sz="3200" b="1" dirty="0" smtClean="0">
                <a:effectLst>
                  <a:outerShdw blurRad="38100" dist="38100" dir="2700000" algn="tl">
                    <a:srgbClr val="C0C0C0"/>
                  </a:outerShdw>
                </a:effectLst>
                <a:latin typeface="宋体" pitchFamily="2" charset="-122"/>
              </a:rPr>
              <a:t>，</a:t>
            </a:r>
            <a:r>
              <a:rPr kumimoji="1" lang="en-US" altLang="zh-CN" sz="3200" b="1" dirty="0" smtClean="0">
                <a:effectLst>
                  <a:outerShdw blurRad="38100" dist="38100" dir="2700000" algn="tl">
                    <a:srgbClr val="C0C0C0"/>
                  </a:outerShdw>
                </a:effectLst>
                <a:latin typeface="宋体" pitchFamily="2" charset="-122"/>
              </a:rPr>
              <a:t>0.4∧x3=0.4</a:t>
            </a:r>
            <a:r>
              <a:rPr kumimoji="1" lang="zh-CN" altLang="en-US" sz="3200" b="1" dirty="0" smtClean="0">
                <a:effectLst>
                  <a:outerShdw blurRad="38100" dist="38100" dir="2700000" algn="tl">
                    <a:srgbClr val="C0C0C0"/>
                  </a:outerShdw>
                </a:effectLst>
                <a:latin typeface="宋体" pitchFamily="2" charset="-122"/>
              </a:rPr>
              <a:t>，则            ，</a:t>
            </a:r>
          </a:p>
          <a:p>
            <a:pPr algn="just">
              <a:lnSpc>
                <a:spcPct val="130000"/>
              </a:lnSpc>
              <a:defRPr/>
            </a:pPr>
            <a:r>
              <a:rPr kumimoji="1" lang="zh-CN" altLang="en-US" sz="3200" b="1" dirty="0" smtClean="0">
                <a:effectLst>
                  <a:outerShdw blurRad="38100" dist="38100" dir="2700000" algn="tl">
                    <a:srgbClr val="C0C0C0"/>
                  </a:outerShdw>
                </a:effectLst>
                <a:latin typeface="宋体" pitchFamily="2" charset="-122"/>
              </a:rPr>
              <a:t>即方程的解为：</a:t>
            </a:r>
            <a:endParaRPr kumimoji="1" lang="zh-CN" altLang="en-US" sz="3200" b="1" dirty="0" smtClean="0">
              <a:effectLst>
                <a:outerShdw blurRad="38100" dist="38100" dir="2700000" algn="tl">
                  <a:srgbClr val="C0C0C0"/>
                </a:outerShdw>
              </a:effectLst>
              <a:latin typeface="Times New Roman" pitchFamily="18" charset="0"/>
            </a:endParaRPr>
          </a:p>
        </p:txBody>
      </p:sp>
      <p:graphicFrame>
        <p:nvGraphicFramePr>
          <p:cNvPr id="48130" name="Object 3"/>
          <p:cNvGraphicFramePr>
            <a:graphicFrameLocks noChangeAspect="1"/>
          </p:cNvGraphicFramePr>
          <p:nvPr/>
        </p:nvGraphicFramePr>
        <p:xfrm>
          <a:off x="2268538" y="2667000"/>
          <a:ext cx="4321175" cy="457200"/>
        </p:xfrm>
        <a:graphic>
          <a:graphicData uri="http://schemas.openxmlformats.org/presentationml/2006/ole">
            <mc:AlternateContent xmlns:mc="http://schemas.openxmlformats.org/markup-compatibility/2006">
              <mc:Choice xmlns:v="urn:schemas-microsoft-com:vml" Requires="v">
                <p:oleObj spid="_x0000_s48149" name="公式" r:id="rId3" imgW="1435100" imgH="190500" progId="Equation.3">
                  <p:embed/>
                </p:oleObj>
              </mc:Choice>
              <mc:Fallback>
                <p:oleObj name="公式" r:id="rId3" imgW="14351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67000"/>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1" name="Object 5"/>
          <p:cNvGraphicFramePr>
            <a:graphicFrameLocks noChangeAspect="1"/>
          </p:cNvGraphicFramePr>
          <p:nvPr/>
        </p:nvGraphicFramePr>
        <p:xfrm>
          <a:off x="4343400" y="1524000"/>
          <a:ext cx="1295400" cy="447675"/>
        </p:xfrm>
        <a:graphic>
          <a:graphicData uri="http://schemas.openxmlformats.org/presentationml/2006/ole">
            <mc:AlternateContent xmlns:mc="http://schemas.openxmlformats.org/markup-compatibility/2006">
              <mc:Choice xmlns:v="urn:schemas-microsoft-com:vml" Requires="v">
                <p:oleObj spid="_x0000_s48150" name="公式" r:id="rId5" imgW="495085" imgH="190417" progId="Equation.3">
                  <p:embed/>
                </p:oleObj>
              </mc:Choice>
              <mc:Fallback>
                <p:oleObj name="公式" r:id="rId5" imgW="495085"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524000"/>
                        <a:ext cx="1295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6"/>
          <p:cNvGraphicFramePr>
            <a:graphicFrameLocks noChangeAspect="1"/>
          </p:cNvGraphicFramePr>
          <p:nvPr/>
        </p:nvGraphicFramePr>
        <p:xfrm>
          <a:off x="2268538" y="4038600"/>
          <a:ext cx="1541462" cy="438150"/>
        </p:xfrm>
        <a:graphic>
          <a:graphicData uri="http://schemas.openxmlformats.org/presentationml/2006/ole">
            <mc:AlternateContent xmlns:mc="http://schemas.openxmlformats.org/markup-compatibility/2006">
              <mc:Choice xmlns:v="urn:schemas-microsoft-com:vml" Requires="v">
                <p:oleObj spid="_x0000_s48151" name="公式" r:id="rId7" imgW="596900" imgH="190500" progId="Equation.3">
                  <p:embed/>
                </p:oleObj>
              </mc:Choice>
              <mc:Fallback>
                <p:oleObj name="公式" r:id="rId7" imgW="596900" imgH="190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038600"/>
                        <a:ext cx="15414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7"/>
          <p:cNvGraphicFramePr>
            <a:graphicFrameLocks noChangeAspect="1"/>
          </p:cNvGraphicFramePr>
          <p:nvPr/>
        </p:nvGraphicFramePr>
        <p:xfrm>
          <a:off x="4800600" y="4038600"/>
          <a:ext cx="1643063" cy="449263"/>
        </p:xfrm>
        <a:graphic>
          <a:graphicData uri="http://schemas.openxmlformats.org/presentationml/2006/ole">
            <mc:AlternateContent xmlns:mc="http://schemas.openxmlformats.org/markup-compatibility/2006">
              <mc:Choice xmlns:v="urn:schemas-microsoft-com:vml" Requires="v">
                <p:oleObj spid="_x0000_s48152" name="公式" r:id="rId9" imgW="583947" imgH="190417" progId="Equation.3">
                  <p:embed/>
                </p:oleObj>
              </mc:Choice>
              <mc:Fallback>
                <p:oleObj name="公式" r:id="rId9" imgW="583947" imgH="19041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038600"/>
                        <a:ext cx="16430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8"/>
          <p:cNvGraphicFramePr>
            <a:graphicFrameLocks noChangeAspect="1"/>
          </p:cNvGraphicFramePr>
          <p:nvPr/>
        </p:nvGraphicFramePr>
        <p:xfrm>
          <a:off x="2286000" y="5562600"/>
          <a:ext cx="5105400" cy="436563"/>
        </p:xfrm>
        <a:graphic>
          <a:graphicData uri="http://schemas.openxmlformats.org/presentationml/2006/ole">
            <mc:AlternateContent xmlns:mc="http://schemas.openxmlformats.org/markup-compatibility/2006">
              <mc:Choice xmlns:v="urn:schemas-microsoft-com:vml" Requires="v">
                <p:oleObj spid="_x0000_s48153" name="公式" r:id="rId11" imgW="1676400" imgH="190500" progId="Equation.3">
                  <p:embed/>
                </p:oleObj>
              </mc:Choice>
              <mc:Fallback>
                <p:oleObj name="公式" r:id="rId11" imgW="1676400" imgH="1905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562600"/>
                        <a:ext cx="51054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9"/>
          <p:cNvGraphicFramePr>
            <a:graphicFrameLocks noChangeAspect="1"/>
          </p:cNvGraphicFramePr>
          <p:nvPr/>
        </p:nvGraphicFramePr>
        <p:xfrm>
          <a:off x="2195513" y="1501775"/>
          <a:ext cx="1081087" cy="487363"/>
        </p:xfrm>
        <a:graphic>
          <a:graphicData uri="http://schemas.openxmlformats.org/presentationml/2006/ole">
            <mc:AlternateContent xmlns:mc="http://schemas.openxmlformats.org/markup-compatibility/2006">
              <mc:Choice xmlns:v="urn:schemas-microsoft-com:vml" Requires="v">
                <p:oleObj spid="_x0000_s48154" name="Equation" r:id="rId13" imgW="508000" imgH="228600" progId="Equation.DSMT4">
                  <p:embed/>
                </p:oleObj>
              </mc:Choice>
              <mc:Fallback>
                <p:oleObj name="Equation" r:id="rId13" imgW="50800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1501775"/>
                        <a:ext cx="10810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312738" y="371475"/>
            <a:ext cx="8507412" cy="3344863"/>
          </a:xfrm>
        </p:spPr>
        <p:txBody>
          <a:bodyPr/>
          <a:lstStyle/>
          <a:p>
            <a:pPr eaLnBrk="1" hangingPunct="1">
              <a:lnSpc>
                <a:spcPct val="140000"/>
              </a:lnSpc>
              <a:buFontTx/>
              <a:buNone/>
              <a:defRPr/>
            </a:pPr>
            <a:r>
              <a:rPr kumimoji="1" lang="en-US" altLang="zh-CN" sz="2400" b="1" dirty="0" smtClean="0">
                <a:effectLst>
                  <a:outerShdw blurRad="38100" dist="38100" dir="2700000" algn="tl">
                    <a:srgbClr val="C0C0C0"/>
                  </a:outerShdw>
                </a:effectLst>
              </a:rPr>
              <a:t>1 </a:t>
            </a:r>
            <a:r>
              <a:rPr kumimoji="1" lang="zh-CN" altLang="en-US" sz="2400" b="1" dirty="0" smtClean="0">
                <a:effectLst>
                  <a:outerShdw blurRad="38100" dist="38100" dir="2700000" algn="tl">
                    <a:srgbClr val="C0C0C0"/>
                  </a:outerShdw>
                </a:effectLst>
              </a:rPr>
              <a:t>特征函数和隶属函数</a:t>
            </a:r>
          </a:p>
          <a:p>
            <a:pPr eaLnBrk="1" hangingPunct="1">
              <a:lnSpc>
                <a:spcPct val="140000"/>
              </a:lnSpc>
              <a:buFontTx/>
              <a:buNone/>
              <a:defRPr/>
            </a:pPr>
            <a:r>
              <a:rPr kumimoji="1" lang="zh-CN" altLang="en-US" sz="2400" b="1" dirty="0" smtClean="0">
                <a:effectLst>
                  <a:outerShdw blurRad="38100" dist="38100" dir="2700000" algn="tl">
                    <a:srgbClr val="C0C0C0"/>
                  </a:outerShdw>
                </a:effectLst>
              </a:rPr>
              <a:t>        在数学上经常用到集合的概念。</a:t>
            </a:r>
          </a:p>
          <a:p>
            <a:pPr eaLnBrk="1" hangingPunct="1">
              <a:lnSpc>
                <a:spcPct val="140000"/>
              </a:lnSpc>
              <a:buFontTx/>
              <a:buNone/>
              <a:defRPr/>
            </a:pPr>
            <a:r>
              <a:rPr kumimoji="1" lang="zh-CN" altLang="en-US" sz="2400" b="1" dirty="0" smtClean="0">
                <a:effectLst>
                  <a:outerShdw blurRad="38100" dist="38100" dir="2700000" algn="tl">
                    <a:srgbClr val="C0C0C0"/>
                  </a:outerShdw>
                </a:effectLst>
              </a:rPr>
              <a:t>例如：集合</a:t>
            </a:r>
            <a:r>
              <a:rPr kumimoji="1" lang="en-US" altLang="zh-CN" sz="2400" b="1" dirty="0" smtClean="0">
                <a:effectLst>
                  <a:outerShdw blurRad="38100" dist="38100" dir="2700000" algn="tl">
                    <a:srgbClr val="C0C0C0"/>
                  </a:outerShdw>
                </a:effectLst>
              </a:rPr>
              <a:t>A</a:t>
            </a:r>
            <a:r>
              <a:rPr kumimoji="1" lang="zh-CN" altLang="en-US" sz="2400" b="1" dirty="0" smtClean="0">
                <a:effectLst>
                  <a:outerShdw blurRad="38100" dist="38100" dir="2700000" algn="tl">
                    <a:srgbClr val="C0C0C0"/>
                  </a:outerShdw>
                </a:effectLst>
              </a:rPr>
              <a:t>由</a:t>
            </a:r>
            <a:r>
              <a:rPr kumimoji="1" lang="en-US" altLang="zh-CN" sz="2400" b="1" dirty="0" smtClean="0">
                <a:effectLst>
                  <a:outerShdw blurRad="38100" dist="38100" dir="2700000" algn="tl">
                    <a:srgbClr val="C0C0C0"/>
                  </a:outerShdw>
                </a:effectLst>
              </a:rPr>
              <a:t>4</a:t>
            </a:r>
            <a:r>
              <a:rPr kumimoji="1" lang="zh-CN" altLang="en-US" sz="2400" b="1" dirty="0" smtClean="0">
                <a:effectLst>
                  <a:outerShdw blurRad="38100" dist="38100" dir="2700000" algn="tl">
                    <a:srgbClr val="C0C0C0"/>
                  </a:outerShdw>
                </a:effectLst>
              </a:rPr>
              <a:t>个离散值</a:t>
            </a:r>
            <a:r>
              <a:rPr kumimoji="1" lang="en-US" altLang="zh-CN" sz="2400" b="1" dirty="0" smtClean="0">
                <a:effectLst>
                  <a:outerShdw blurRad="38100" dist="38100" dir="2700000" algn="tl">
                    <a:srgbClr val="C0C0C0"/>
                  </a:outerShdw>
                </a:effectLst>
              </a:rPr>
              <a:t>x1</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x2</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x3</a:t>
            </a:r>
            <a:r>
              <a:rPr kumimoji="1" lang="zh-CN" altLang="en-US" sz="2400" b="1" dirty="0" smtClean="0">
                <a:effectLst>
                  <a:outerShdw blurRad="38100" dist="38100" dir="2700000" algn="tl">
                    <a:srgbClr val="C0C0C0"/>
                  </a:outerShdw>
                </a:effectLst>
              </a:rPr>
              <a:t>，</a:t>
            </a:r>
            <a:r>
              <a:rPr kumimoji="1" lang="en-US" altLang="zh-CN" sz="2400" b="1" dirty="0" smtClean="0">
                <a:effectLst>
                  <a:outerShdw blurRad="38100" dist="38100" dir="2700000" algn="tl">
                    <a:srgbClr val="C0C0C0"/>
                  </a:outerShdw>
                </a:effectLst>
              </a:rPr>
              <a:t>x4</a:t>
            </a:r>
            <a:r>
              <a:rPr kumimoji="1" lang="zh-CN" altLang="en-US" sz="2400" b="1" dirty="0" smtClean="0">
                <a:effectLst>
                  <a:outerShdw blurRad="38100" dist="38100" dir="2700000" algn="tl">
                    <a:srgbClr val="C0C0C0"/>
                  </a:outerShdw>
                </a:effectLst>
              </a:rPr>
              <a:t>组成。</a:t>
            </a:r>
            <a:r>
              <a:rPr kumimoji="1" lang="en-US" altLang="zh-CN" sz="2400" b="1" dirty="0" smtClean="0">
                <a:effectLst>
                  <a:outerShdw blurRad="38100" dist="38100" dir="2700000" algn="tl">
                    <a:srgbClr val="C0C0C0"/>
                  </a:outerShdw>
                </a:effectLst>
              </a:rPr>
              <a:t>A={x1,x2,x3,x4}</a:t>
            </a:r>
          </a:p>
          <a:p>
            <a:pPr eaLnBrk="1" hangingPunct="1">
              <a:lnSpc>
                <a:spcPct val="140000"/>
              </a:lnSpc>
              <a:buFontTx/>
              <a:buNone/>
              <a:defRPr/>
            </a:pPr>
            <a:r>
              <a:rPr kumimoji="1" lang="zh-CN" altLang="en-US" sz="2400" b="1" dirty="0" smtClean="0">
                <a:effectLst>
                  <a:outerShdw blurRad="38100" dist="38100" dir="2700000" algn="tl">
                    <a:srgbClr val="C0C0C0"/>
                  </a:outerShdw>
                </a:effectLst>
              </a:rPr>
              <a:t>例如：集合</a:t>
            </a:r>
            <a:r>
              <a:rPr kumimoji="1" lang="en-US" altLang="zh-CN" sz="2400" b="1" dirty="0" smtClean="0">
                <a:effectLst>
                  <a:outerShdw blurRad="38100" dist="38100" dir="2700000" algn="tl">
                    <a:srgbClr val="C0C0C0"/>
                  </a:outerShdw>
                </a:effectLst>
              </a:rPr>
              <a:t>A</a:t>
            </a:r>
            <a:r>
              <a:rPr kumimoji="1" lang="zh-CN" altLang="en-US" sz="2400" b="1" dirty="0" smtClean="0">
                <a:effectLst>
                  <a:outerShdw blurRad="38100" dist="38100" dir="2700000" algn="tl">
                    <a:srgbClr val="C0C0C0"/>
                  </a:outerShdw>
                </a:effectLst>
              </a:rPr>
              <a:t>由</a:t>
            </a:r>
            <a:r>
              <a:rPr kumimoji="1" lang="en-US" altLang="zh-CN" sz="2400" b="1" dirty="0" smtClean="0">
                <a:effectLst>
                  <a:outerShdw blurRad="38100" dist="38100" dir="2700000" algn="tl">
                    <a:srgbClr val="C0C0C0"/>
                  </a:outerShdw>
                </a:effectLst>
              </a:rPr>
              <a:t>0</a:t>
            </a:r>
            <a:r>
              <a:rPr kumimoji="1" lang="zh-CN" altLang="en-US" sz="2400" b="1" dirty="0" smtClean="0">
                <a:effectLst>
                  <a:outerShdw blurRad="38100" dist="38100" dir="2700000" algn="tl">
                    <a:srgbClr val="C0C0C0"/>
                  </a:outerShdw>
                </a:effectLst>
              </a:rPr>
              <a:t>到</a:t>
            </a:r>
            <a:r>
              <a:rPr kumimoji="1" lang="en-US" altLang="zh-CN" sz="2400" b="1" dirty="0" smtClean="0">
                <a:effectLst>
                  <a:outerShdw blurRad="38100" dist="38100" dir="2700000" algn="tl">
                    <a:srgbClr val="C0C0C0"/>
                  </a:outerShdw>
                </a:effectLst>
              </a:rPr>
              <a:t>1</a:t>
            </a:r>
            <a:r>
              <a:rPr kumimoji="1" lang="zh-CN" altLang="en-US" sz="2400" b="1" dirty="0" smtClean="0">
                <a:effectLst>
                  <a:outerShdw blurRad="38100" dist="38100" dir="2700000" algn="tl">
                    <a:srgbClr val="C0C0C0"/>
                  </a:outerShdw>
                </a:effectLst>
              </a:rPr>
              <a:t>之间的连续实数值组成</a:t>
            </a:r>
            <a:r>
              <a:rPr kumimoji="1" lang="zh-CN" altLang="en-US" sz="2400" dirty="0" smtClean="0"/>
              <a:t>。</a:t>
            </a:r>
            <a:endParaRPr kumimoji="1" lang="zh-CN" altLang="en-US" sz="2400" b="1" dirty="0" smtClean="0">
              <a:effectLst>
                <a:outerShdw blurRad="38100" dist="38100" dir="2700000" algn="tl">
                  <a:srgbClr val="C0C0C0"/>
                </a:outerShdw>
              </a:effectLst>
            </a:endParaRPr>
          </a:p>
          <a:p>
            <a:pPr eaLnBrk="1" hangingPunct="1">
              <a:lnSpc>
                <a:spcPct val="140000"/>
              </a:lnSpc>
              <a:buFontTx/>
              <a:buNone/>
              <a:defRPr/>
            </a:pPr>
            <a:endParaRPr lang="en-US" altLang="zh-CN"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303463" y="531813"/>
          <a:ext cx="3678237" cy="708025"/>
        </p:xfrm>
        <a:graphic>
          <a:graphicData uri="http://schemas.openxmlformats.org/presentationml/2006/ole">
            <mc:AlternateContent xmlns:mc="http://schemas.openxmlformats.org/markup-compatibility/2006">
              <mc:Choice xmlns:v="urn:schemas-microsoft-com:vml" Requires="v">
                <p:oleObj spid="_x0000_s1036" name="Equation" r:id="rId3" imgW="1663560" imgH="253800" progId="Equation.DSMT4">
                  <p:embed/>
                </p:oleObj>
              </mc:Choice>
              <mc:Fallback>
                <p:oleObj name="Equation" r:id="rId3" imgW="1663560" imgH="25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531813"/>
                        <a:ext cx="36782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5" name="Text Box 3"/>
          <p:cNvSpPr txBox="1">
            <a:spLocks noChangeArrowheads="1"/>
          </p:cNvSpPr>
          <p:nvPr/>
        </p:nvSpPr>
        <p:spPr bwMode="auto">
          <a:xfrm>
            <a:off x="539750" y="1219200"/>
            <a:ext cx="8070850" cy="1820863"/>
          </a:xfrm>
          <a:prstGeom prst="rect">
            <a:avLst/>
          </a:prstGeom>
          <a:noFill/>
          <a:ln>
            <a:noFill/>
          </a:ln>
          <a:effectLst/>
          <a:extLst/>
        </p:spPr>
        <p:txBody>
          <a:bodyPr>
            <a:spAutoFit/>
          </a:bodyPr>
          <a:lstStyle/>
          <a:p>
            <a:pPr>
              <a:lnSpc>
                <a:spcPct val="135000"/>
              </a:lnSpc>
              <a:spcBef>
                <a:spcPct val="50000"/>
              </a:spcBef>
              <a:defRPr/>
            </a:pPr>
            <a:r>
              <a:rPr kumimoji="1" lang="en-US" altLang="zh-CN" sz="2800" b="1">
                <a:effectLst>
                  <a:outerShdw blurRad="38100" dist="38100" dir="2700000" algn="tl">
                    <a:srgbClr val="C0C0C0"/>
                  </a:outerShdw>
                </a:effectLst>
                <a:latin typeface="Times New Roman" pitchFamily="18" charset="0"/>
              </a:rPr>
              <a:t>        </a:t>
            </a:r>
            <a:r>
              <a:rPr kumimoji="1" lang="zh-CN" altLang="en-US" sz="2800" b="1">
                <a:effectLst>
                  <a:outerShdw blurRad="38100" dist="38100" dir="2700000" algn="tl">
                    <a:srgbClr val="C0C0C0"/>
                  </a:outerShdw>
                </a:effectLst>
                <a:latin typeface="Times New Roman" pitchFamily="18" charset="0"/>
              </a:rPr>
              <a:t>以上两个集合是完全不模糊的。对任意元素</a:t>
            </a:r>
            <a:r>
              <a:rPr kumimoji="1" lang="en-US" altLang="zh-CN" sz="2800" b="1">
                <a:effectLst>
                  <a:outerShdw blurRad="38100" dist="38100" dir="2700000" algn="tl">
                    <a:srgbClr val="C0C0C0"/>
                  </a:outerShdw>
                </a:effectLst>
                <a:latin typeface="Times New Roman" pitchFamily="18" charset="0"/>
              </a:rPr>
              <a:t>x</a:t>
            </a:r>
            <a:r>
              <a:rPr kumimoji="1" lang="zh-CN" altLang="en-US" sz="2800" b="1">
                <a:effectLst>
                  <a:outerShdw blurRad="38100" dist="38100" dir="2700000" algn="tl">
                    <a:srgbClr val="C0C0C0"/>
                  </a:outerShdw>
                </a:effectLst>
                <a:latin typeface="Times New Roman" pitchFamily="18" charset="0"/>
              </a:rPr>
              <a:t>，只有两种可能：属于</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，不属于</a:t>
            </a:r>
            <a:r>
              <a:rPr kumimoji="1" lang="en-US" altLang="zh-CN" sz="2800" b="1">
                <a:effectLst>
                  <a:outerShdw blurRad="38100" dist="38100" dir="2700000" algn="tl">
                    <a:srgbClr val="C0C0C0"/>
                  </a:outerShdw>
                </a:effectLst>
                <a:latin typeface="Times New Roman" pitchFamily="18" charset="0"/>
              </a:rPr>
              <a:t>A</a:t>
            </a:r>
            <a:r>
              <a:rPr kumimoji="1" lang="zh-CN" altLang="en-US" sz="2800" b="1">
                <a:effectLst>
                  <a:outerShdw blurRad="38100" dist="38100" dir="2700000" algn="tl">
                    <a:srgbClr val="C0C0C0"/>
                  </a:outerShdw>
                </a:effectLst>
                <a:latin typeface="Times New Roman" pitchFamily="18" charset="0"/>
              </a:rPr>
              <a:t>。这种特性可以用特征函数              来描述：</a:t>
            </a:r>
          </a:p>
        </p:txBody>
      </p:sp>
      <p:graphicFrame>
        <p:nvGraphicFramePr>
          <p:cNvPr id="1027" name="Object 4"/>
          <p:cNvGraphicFramePr>
            <a:graphicFrameLocks noChangeAspect="1"/>
          </p:cNvGraphicFramePr>
          <p:nvPr/>
        </p:nvGraphicFramePr>
        <p:xfrm>
          <a:off x="2627313" y="2555875"/>
          <a:ext cx="869950" cy="450850"/>
        </p:xfrm>
        <a:graphic>
          <a:graphicData uri="http://schemas.openxmlformats.org/presentationml/2006/ole">
            <mc:AlternateContent xmlns:mc="http://schemas.openxmlformats.org/markup-compatibility/2006">
              <mc:Choice xmlns:v="urn:schemas-microsoft-com:vml" Requires="v">
                <p:oleObj spid="_x0000_s1037" name="公式" r:id="rId5" imgW="368300" imgH="190500" progId="Equation.3">
                  <p:embed/>
                </p:oleObj>
              </mc:Choice>
              <mc:Fallback>
                <p:oleObj name="公式" r:id="rId5" imgW="3683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555875"/>
                        <a:ext cx="8699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5"/>
          <p:cNvGraphicFramePr>
            <a:graphicFrameLocks noChangeAspect="1"/>
          </p:cNvGraphicFramePr>
          <p:nvPr/>
        </p:nvGraphicFramePr>
        <p:xfrm>
          <a:off x="2339975" y="3716338"/>
          <a:ext cx="3657600" cy="1030287"/>
        </p:xfrm>
        <a:graphic>
          <a:graphicData uri="http://schemas.openxmlformats.org/presentationml/2006/ole">
            <mc:AlternateContent xmlns:mc="http://schemas.openxmlformats.org/markup-compatibility/2006">
              <mc:Choice xmlns:v="urn:schemas-microsoft-com:vml" Requires="v">
                <p:oleObj spid="_x0000_s1038" name="公式" r:id="rId7" imgW="1155700" imgH="393700" progId="Equation.3">
                  <p:embed/>
                </p:oleObj>
              </mc:Choice>
              <mc:Fallback>
                <p:oleObj name="公式" r:id="rId7" imgW="11557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716338"/>
                        <a:ext cx="3657600"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3182</Words>
  <Application>Microsoft Office PowerPoint</Application>
  <PresentationFormat>全屏显示(4:3)</PresentationFormat>
  <Paragraphs>308</Paragraphs>
  <Slides>78</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6</vt:i4>
      </vt:variant>
      <vt:variant>
        <vt:lpstr>幻灯片标题</vt:lpstr>
      </vt:variant>
      <vt:variant>
        <vt:i4>78</vt:i4>
      </vt:variant>
    </vt:vector>
  </HeadingPairs>
  <TitlesOfParts>
    <vt:vector size="90" baseType="lpstr">
      <vt:lpstr>宋体</vt:lpstr>
      <vt:lpstr>Arial</vt:lpstr>
      <vt:lpstr>Calibri</vt:lpstr>
      <vt:lpstr>Courier New</vt:lpstr>
      <vt:lpstr>Times New Roman</vt:lpstr>
      <vt:lpstr>默认设计模板</vt:lpstr>
      <vt:lpstr>Equation</vt:lpstr>
      <vt:lpstr>公式</vt:lpstr>
      <vt:lpstr>Microsoft 公式 3.0</vt:lpstr>
      <vt:lpstr>Document</vt:lpstr>
      <vt:lpstr>BMP 图象</vt:lpstr>
      <vt:lpstr>文档</vt:lpstr>
      <vt:lpstr>第2章  模糊控制的理论基础</vt:lpstr>
      <vt:lpstr>PowerPoint 演示文稿</vt:lpstr>
      <vt:lpstr>PowerPoint 演示文稿</vt:lpstr>
      <vt:lpstr>PowerPoint 演示文稿</vt:lpstr>
      <vt:lpstr>PowerPoint 演示文稿</vt:lpstr>
      <vt:lpstr>2.2   模糊集合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隶属函数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模糊关系及其运算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模糊推理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 能 控 制</dc:title>
  <dc:creator>微软用户</dc:creator>
  <cp:lastModifiedBy>LingyuYang</cp:lastModifiedBy>
  <cp:revision>27</cp:revision>
  <dcterms:created xsi:type="dcterms:W3CDTF">2009-07-20T06:04:56Z</dcterms:created>
  <dcterms:modified xsi:type="dcterms:W3CDTF">2020-01-08T03:14:43Z</dcterms:modified>
</cp:coreProperties>
</file>