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56" r:id="rId2"/>
    <p:sldId id="257" r:id="rId3"/>
    <p:sldId id="258" r:id="rId4"/>
    <p:sldId id="259" r:id="rId5"/>
    <p:sldId id="268" r:id="rId6"/>
    <p:sldId id="326" r:id="rId7"/>
    <p:sldId id="327" r:id="rId8"/>
    <p:sldId id="328" r:id="rId9"/>
    <p:sldId id="329" r:id="rId10"/>
    <p:sldId id="330" r:id="rId11"/>
    <p:sldId id="331" r:id="rId12"/>
    <p:sldId id="332" r:id="rId13"/>
    <p:sldId id="333" r:id="rId14"/>
    <p:sldId id="260" r:id="rId15"/>
    <p:sldId id="334" r:id="rId16"/>
    <p:sldId id="261" r:id="rId17"/>
    <p:sldId id="262" r:id="rId18"/>
    <p:sldId id="263" r:id="rId19"/>
    <p:sldId id="264" r:id="rId20"/>
    <p:sldId id="265" r:id="rId21"/>
    <p:sldId id="266" r:id="rId22"/>
    <p:sldId id="267" r:id="rId23"/>
    <p:sldId id="269" r:id="rId24"/>
    <p:sldId id="271" r:id="rId25"/>
    <p:sldId id="270" r:id="rId26"/>
    <p:sldId id="272" r:id="rId27"/>
    <p:sldId id="273" r:id="rId28"/>
    <p:sldId id="274" r:id="rId29"/>
    <p:sldId id="312"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320" r:id="rId48"/>
    <p:sldId id="321" r:id="rId49"/>
    <p:sldId id="322" r:id="rId50"/>
    <p:sldId id="323" r:id="rId51"/>
    <p:sldId id="324" r:id="rId52"/>
    <p:sldId id="325" r:id="rId53"/>
    <p:sldId id="335" r:id="rId54"/>
    <p:sldId id="337" r:id="rId55"/>
    <p:sldId id="338" r:id="rId56"/>
    <p:sldId id="421" r:id="rId57"/>
    <p:sldId id="339" r:id="rId58"/>
    <p:sldId id="340" r:id="rId59"/>
    <p:sldId id="341" r:id="rId60"/>
    <p:sldId id="342" r:id="rId61"/>
    <p:sldId id="293" r:id="rId62"/>
    <p:sldId id="294" r:id="rId63"/>
    <p:sldId id="295" r:id="rId64"/>
    <p:sldId id="297" r:id="rId65"/>
    <p:sldId id="298" r:id="rId66"/>
    <p:sldId id="299" r:id="rId67"/>
    <p:sldId id="296" r:id="rId68"/>
    <p:sldId id="301" r:id="rId69"/>
    <p:sldId id="303" r:id="rId70"/>
    <p:sldId id="304" r:id="rId71"/>
    <p:sldId id="305" r:id="rId72"/>
    <p:sldId id="306" r:id="rId73"/>
    <p:sldId id="307" r:id="rId74"/>
    <p:sldId id="308" r:id="rId75"/>
    <p:sldId id="309" r:id="rId76"/>
    <p:sldId id="310" r:id="rId77"/>
    <p:sldId id="311" r:id="rId78"/>
    <p:sldId id="343" r:id="rId79"/>
    <p:sldId id="354" r:id="rId80"/>
    <p:sldId id="355" r:id="rId81"/>
    <p:sldId id="356" r:id="rId82"/>
    <p:sldId id="357" r:id="rId83"/>
    <p:sldId id="403" r:id="rId84"/>
    <p:sldId id="358" r:id="rId85"/>
    <p:sldId id="359" r:id="rId86"/>
    <p:sldId id="360" r:id="rId87"/>
    <p:sldId id="361" r:id="rId88"/>
    <p:sldId id="363" r:id="rId89"/>
    <p:sldId id="364" r:id="rId90"/>
    <p:sldId id="365" r:id="rId91"/>
    <p:sldId id="366" r:id="rId92"/>
    <p:sldId id="367" r:id="rId93"/>
    <p:sldId id="368" r:id="rId94"/>
    <p:sldId id="369" r:id="rId95"/>
    <p:sldId id="370" r:id="rId96"/>
    <p:sldId id="371" r:id="rId97"/>
    <p:sldId id="373" r:id="rId98"/>
    <p:sldId id="374" r:id="rId99"/>
    <p:sldId id="375" r:id="rId100"/>
    <p:sldId id="388" r:id="rId101"/>
    <p:sldId id="376" r:id="rId102"/>
    <p:sldId id="422" r:id="rId103"/>
    <p:sldId id="423" r:id="rId104"/>
    <p:sldId id="424" r:id="rId105"/>
    <p:sldId id="425" r:id="rId106"/>
    <p:sldId id="426" r:id="rId107"/>
    <p:sldId id="427" r:id="rId108"/>
    <p:sldId id="428" r:id="rId109"/>
    <p:sldId id="429" r:id="rId110"/>
    <p:sldId id="430" r:id="rId111"/>
    <p:sldId id="431" r:id="rId112"/>
    <p:sldId id="432" r:id="rId113"/>
    <p:sldId id="433" r:id="rId114"/>
    <p:sldId id="434" r:id="rId115"/>
    <p:sldId id="435" r:id="rId116"/>
    <p:sldId id="436" r:id="rId117"/>
    <p:sldId id="437" r:id="rId118"/>
    <p:sldId id="438" r:id="rId119"/>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97" autoAdjust="0"/>
    <p:restoredTop sz="94660"/>
  </p:normalViewPr>
  <p:slideViewPr>
    <p:cSldViewPr>
      <p:cViewPr varScale="1">
        <p:scale>
          <a:sx n="69" d="100"/>
          <a:sy n="69" d="100"/>
        </p:scale>
        <p:origin x="1456" y="40"/>
      </p:cViewPr>
      <p:guideLst>
        <p:guide orient="horz" pos="2880"/>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8256"/>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8.xml"/><Relationship Id="rId7" Type="http://schemas.openxmlformats.org/officeDocument/2006/relationships/slide" Target="slides/slide12.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1.xml"/><Relationship Id="rId5" Type="http://schemas.openxmlformats.org/officeDocument/2006/relationships/slide" Target="slides/slide10.xml"/><Relationship Id="rId10" Type="http://schemas.openxmlformats.org/officeDocument/2006/relationships/slide" Target="slides/slide53.xml"/><Relationship Id="rId4" Type="http://schemas.openxmlformats.org/officeDocument/2006/relationships/slide" Target="slides/slide9.xml"/><Relationship Id="rId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defRPr sz="1200"/>
            </a:lvl1pPr>
          </a:lstStyle>
          <a:p>
            <a:fld id="{264D0E2D-D1F4-4B4E-B1A5-368DE33DA268}"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41316" name="Rectangle 4"/>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defRPr sz="1200"/>
            </a:lvl1pPr>
          </a:lstStyle>
          <a:p>
            <a:fld id="{EDAC6D4D-407B-45CB-AA89-6AAC1CC9955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F9B8C07-DAEE-4BF3-99B2-1C09323AEF27}" type="slidenum">
              <a:rPr lang="en-US" altLang="zh-CN"/>
              <a:pPr/>
              <a:t>‹#›</a:t>
            </a:fld>
            <a:endParaRPr lang="en-US" altLang="zh-CN"/>
          </a:p>
        </p:txBody>
      </p:sp>
    </p:spTree>
    <p:extLst>
      <p:ext uri="{BB962C8B-B14F-4D97-AF65-F5344CB8AC3E}">
        <p14:creationId xmlns:p14="http://schemas.microsoft.com/office/powerpoint/2010/main" val="125268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AA526A5-D228-4DD5-B0D0-22F6643EF0E2}" type="slidenum">
              <a:rPr lang="en-US" altLang="zh-CN"/>
              <a:pPr/>
              <a:t>‹#›</a:t>
            </a:fld>
            <a:endParaRPr lang="en-US" altLang="zh-CN"/>
          </a:p>
        </p:txBody>
      </p:sp>
    </p:spTree>
    <p:extLst>
      <p:ext uri="{BB962C8B-B14F-4D97-AF65-F5344CB8AC3E}">
        <p14:creationId xmlns:p14="http://schemas.microsoft.com/office/powerpoint/2010/main" val="234273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9EBF6D7-F9D9-40D3-95A1-266E9037C2AF}" type="slidenum">
              <a:rPr lang="en-US" altLang="zh-CN"/>
              <a:pPr/>
              <a:t>‹#›</a:t>
            </a:fld>
            <a:endParaRPr lang="en-US" altLang="zh-CN"/>
          </a:p>
        </p:txBody>
      </p:sp>
    </p:spTree>
    <p:extLst>
      <p:ext uri="{BB962C8B-B14F-4D97-AF65-F5344CB8AC3E}">
        <p14:creationId xmlns:p14="http://schemas.microsoft.com/office/powerpoint/2010/main" val="331680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84D484C-931F-409C-B025-063DBBF1186F}" type="slidenum">
              <a:rPr lang="en-US" altLang="zh-CN"/>
              <a:pPr/>
              <a:t>‹#›</a:t>
            </a:fld>
            <a:endParaRPr lang="en-US" altLang="zh-CN"/>
          </a:p>
        </p:txBody>
      </p:sp>
    </p:spTree>
    <p:extLst>
      <p:ext uri="{BB962C8B-B14F-4D97-AF65-F5344CB8AC3E}">
        <p14:creationId xmlns:p14="http://schemas.microsoft.com/office/powerpoint/2010/main" val="136957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024AC32-58FE-4DB6-83E2-548E0CE04FBE}" type="slidenum">
              <a:rPr lang="en-US" altLang="zh-CN"/>
              <a:pPr/>
              <a:t>‹#›</a:t>
            </a:fld>
            <a:endParaRPr lang="en-US" altLang="zh-CN"/>
          </a:p>
        </p:txBody>
      </p:sp>
    </p:spTree>
    <p:extLst>
      <p:ext uri="{BB962C8B-B14F-4D97-AF65-F5344CB8AC3E}">
        <p14:creationId xmlns:p14="http://schemas.microsoft.com/office/powerpoint/2010/main" val="404367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4600ADC-35E1-44DF-9B71-D7CBC7D0BBDB}" type="slidenum">
              <a:rPr lang="en-US" altLang="zh-CN"/>
              <a:pPr/>
              <a:t>‹#›</a:t>
            </a:fld>
            <a:endParaRPr lang="en-US" altLang="zh-CN"/>
          </a:p>
        </p:txBody>
      </p:sp>
    </p:spTree>
    <p:extLst>
      <p:ext uri="{BB962C8B-B14F-4D97-AF65-F5344CB8AC3E}">
        <p14:creationId xmlns:p14="http://schemas.microsoft.com/office/powerpoint/2010/main" val="221875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0ED90C0-804C-4CCC-85A1-1C7B117C6F0E}" type="slidenum">
              <a:rPr lang="en-US" altLang="zh-CN"/>
              <a:pPr/>
              <a:t>‹#›</a:t>
            </a:fld>
            <a:endParaRPr lang="en-US" altLang="zh-CN"/>
          </a:p>
        </p:txBody>
      </p:sp>
    </p:spTree>
    <p:extLst>
      <p:ext uri="{BB962C8B-B14F-4D97-AF65-F5344CB8AC3E}">
        <p14:creationId xmlns:p14="http://schemas.microsoft.com/office/powerpoint/2010/main" val="13307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26329BAA-4807-4EE3-95D9-987997C37358}" type="slidenum">
              <a:rPr lang="en-US" altLang="zh-CN"/>
              <a:pPr/>
              <a:t>‹#›</a:t>
            </a:fld>
            <a:endParaRPr lang="en-US" altLang="zh-CN"/>
          </a:p>
        </p:txBody>
      </p:sp>
    </p:spTree>
    <p:extLst>
      <p:ext uri="{BB962C8B-B14F-4D97-AF65-F5344CB8AC3E}">
        <p14:creationId xmlns:p14="http://schemas.microsoft.com/office/powerpoint/2010/main" val="239034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782EB57C-D19C-493F-BFC4-1ACB43CD6297}" type="slidenum">
              <a:rPr lang="en-US" altLang="zh-CN"/>
              <a:pPr/>
              <a:t>‹#›</a:t>
            </a:fld>
            <a:endParaRPr lang="en-US" altLang="zh-CN"/>
          </a:p>
        </p:txBody>
      </p:sp>
    </p:spTree>
    <p:extLst>
      <p:ext uri="{BB962C8B-B14F-4D97-AF65-F5344CB8AC3E}">
        <p14:creationId xmlns:p14="http://schemas.microsoft.com/office/powerpoint/2010/main" val="116965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E7845508-19FE-415A-B763-156B26A47357}" type="slidenum">
              <a:rPr lang="en-US" altLang="zh-CN"/>
              <a:pPr/>
              <a:t>‹#›</a:t>
            </a:fld>
            <a:endParaRPr lang="en-US" altLang="zh-CN"/>
          </a:p>
        </p:txBody>
      </p:sp>
    </p:spTree>
    <p:extLst>
      <p:ext uri="{BB962C8B-B14F-4D97-AF65-F5344CB8AC3E}">
        <p14:creationId xmlns:p14="http://schemas.microsoft.com/office/powerpoint/2010/main" val="185426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DB2B6AD-047F-4526-BC45-18B1E36E0199}" type="slidenum">
              <a:rPr lang="en-US" altLang="zh-CN"/>
              <a:pPr/>
              <a:t>‹#›</a:t>
            </a:fld>
            <a:endParaRPr lang="en-US" altLang="zh-CN"/>
          </a:p>
        </p:txBody>
      </p:sp>
    </p:spTree>
    <p:extLst>
      <p:ext uri="{BB962C8B-B14F-4D97-AF65-F5344CB8AC3E}">
        <p14:creationId xmlns:p14="http://schemas.microsoft.com/office/powerpoint/2010/main" val="263885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83713E8-D298-4FB0-B4BC-2AFC637BDCD5}" type="slidenum">
              <a:rPr lang="en-US" altLang="zh-CN"/>
              <a:pPr/>
              <a:t>‹#›</a:t>
            </a:fld>
            <a:endParaRPr lang="en-US" altLang="zh-CN"/>
          </a:p>
        </p:txBody>
      </p:sp>
    </p:spTree>
    <p:extLst>
      <p:ext uri="{BB962C8B-B14F-4D97-AF65-F5344CB8AC3E}">
        <p14:creationId xmlns:p14="http://schemas.microsoft.com/office/powerpoint/2010/main" val="13819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6451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spcBef>
                <a:spcPct val="50000"/>
              </a:spcBef>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lvl1pPr>
          </a:lstStyle>
          <a:p>
            <a:fld id="{A7536A0C-FE1D-4573-A151-10FF62DD043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1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113.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1.png"/><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32.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3.bin"/><Relationship Id="rId14" Type="http://schemas.openxmlformats.org/officeDocument/2006/relationships/image" Target="../media/image3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38.wmf"/><Relationship Id="rId5" Type="http://schemas.openxmlformats.org/officeDocument/2006/relationships/oleObject" Target="../embeddings/oleObject37.bin"/><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41.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43.wmf"/><Relationship Id="rId5" Type="http://schemas.openxmlformats.org/officeDocument/2006/relationships/oleObject" Target="../embeddings/oleObject4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47.wmf"/><Relationship Id="rId5" Type="http://schemas.openxmlformats.org/officeDocument/2006/relationships/oleObject" Target="../embeddings/oleObject46.bin"/><Relationship Id="rId4" Type="http://schemas.openxmlformats.org/officeDocument/2006/relationships/image" Target="../media/image4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49.wmf"/><Relationship Id="rId5" Type="http://schemas.openxmlformats.org/officeDocument/2006/relationships/oleObject" Target="../embeddings/oleObject48.bin"/><Relationship Id="rId4" Type="http://schemas.openxmlformats.org/officeDocument/2006/relationships/image" Target="../media/image48.wmf"/><Relationship Id="rId9" Type="http://schemas.openxmlformats.org/officeDocument/2006/relationships/image" Target="../media/image50.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5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57.wmf"/></Relationships>
</file>

<file path=ppt/slides/_rels/slide6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59.wmf"/></Relationships>
</file>

<file path=ppt/slides/_rels/slide65.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61.wmf"/></Relationships>
</file>

<file path=ppt/slides/_rels/slide67.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6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65.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9.bin"/></Relationships>
</file>

<file path=ppt/slides/_rels/slide71.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70.wmf"/><Relationship Id="rId5" Type="http://schemas.openxmlformats.org/officeDocument/2006/relationships/oleObject" Target="../embeddings/oleObject62.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73.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74.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75.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oleObject" Target="../embeddings/oleObject74.bin"/><Relationship Id="rId18" Type="http://schemas.openxmlformats.org/officeDocument/2006/relationships/image" Target="../media/image82.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9.w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81.wmf"/><Relationship Id="rId1" Type="http://schemas.openxmlformats.org/officeDocument/2006/relationships/vmlDrawing" Target="../drawings/vmlDrawing40.vml"/><Relationship Id="rId6" Type="http://schemas.openxmlformats.org/officeDocument/2006/relationships/image" Target="../media/image77.wmf"/><Relationship Id="rId11" Type="http://schemas.openxmlformats.org/officeDocument/2006/relationships/oleObject" Target="../embeddings/oleObject73.bin"/><Relationship Id="rId5" Type="http://schemas.openxmlformats.org/officeDocument/2006/relationships/oleObject" Target="../embeddings/oleObject69.bin"/><Relationship Id="rId15" Type="http://schemas.openxmlformats.org/officeDocument/2006/relationships/oleObject" Target="../embeddings/oleObject75.bin"/><Relationship Id="rId10" Type="http://schemas.openxmlformats.org/officeDocument/2006/relationships/image" Target="../media/image78.wmf"/><Relationship Id="rId4" Type="http://schemas.openxmlformats.org/officeDocument/2006/relationships/image" Target="../media/image76.wmf"/><Relationship Id="rId9" Type="http://schemas.openxmlformats.org/officeDocument/2006/relationships/oleObject" Target="../embeddings/oleObject72.bin"/><Relationship Id="rId14" Type="http://schemas.openxmlformats.org/officeDocument/2006/relationships/image" Target="../media/image80.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8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84.wmf"/><Relationship Id="rId4" Type="http://schemas.openxmlformats.org/officeDocument/2006/relationships/oleObject" Target="../embeddings/oleObject78.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89.wmf"/><Relationship Id="rId5" Type="http://schemas.openxmlformats.org/officeDocument/2006/relationships/oleObject" Target="../embeddings/oleObject80.bin"/><Relationship Id="rId4" Type="http://schemas.openxmlformats.org/officeDocument/2006/relationships/image" Target="../media/image88.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91.wmf"/><Relationship Id="rId5" Type="http://schemas.openxmlformats.org/officeDocument/2006/relationships/oleObject" Target="../embeddings/oleObject82.bin"/><Relationship Id="rId4" Type="http://schemas.openxmlformats.org/officeDocument/2006/relationships/image" Target="../media/image9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84.bin"/><Relationship Id="rId5" Type="http://schemas.openxmlformats.org/officeDocument/2006/relationships/image" Target="../media/image93.wmf"/><Relationship Id="rId4" Type="http://schemas.openxmlformats.org/officeDocument/2006/relationships/oleObject" Target="../embeddings/oleObject83.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99.png"/><Relationship Id="rId4" Type="http://schemas.openxmlformats.org/officeDocument/2006/relationships/image" Target="../media/image98.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101.png"/><Relationship Id="rId4" Type="http://schemas.openxmlformats.org/officeDocument/2006/relationships/image" Target="../media/image100.wmf"/></Relationships>
</file>

<file path=ppt/slides/_rels/slide9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074"/>
          <p:cNvSpPr>
            <a:spLocks noGrp="1" noChangeArrowheads="1"/>
          </p:cNvSpPr>
          <p:nvPr>
            <p:ph type="ctrTitle"/>
          </p:nvPr>
        </p:nvSpPr>
        <p:spPr>
          <a:xfrm>
            <a:off x="685800" y="1143000"/>
            <a:ext cx="7772400" cy="1143000"/>
          </a:xfrm>
        </p:spPr>
        <p:txBody>
          <a:bodyPr/>
          <a:lstStyle/>
          <a:p>
            <a:pPr eaLnBrk="1" hangingPunct="1"/>
            <a:r>
              <a:rPr lang="zh-CN" altLang="en-US" b="1" dirty="0" smtClean="0">
                <a:solidFill>
                  <a:schemeClr val="tx1"/>
                </a:solidFill>
                <a:latin typeface="宋体" panose="02010600030101010101" pitchFamily="2" charset="-122"/>
              </a:rPr>
              <a:t>第</a:t>
            </a:r>
            <a:r>
              <a:rPr lang="en-US" altLang="zh-CN" b="1" dirty="0">
                <a:solidFill>
                  <a:schemeClr val="tx1"/>
                </a:solidFill>
                <a:latin typeface="宋体" panose="02010600030101010101" pitchFamily="2" charset="-122"/>
              </a:rPr>
              <a:t>3</a:t>
            </a:r>
            <a:r>
              <a:rPr lang="zh-CN" altLang="en-US" b="1" dirty="0" smtClean="0">
                <a:solidFill>
                  <a:schemeClr val="tx1"/>
                </a:solidFill>
                <a:latin typeface="宋体" panose="02010600030101010101" pitchFamily="2" charset="-122"/>
              </a:rPr>
              <a:t>章  模糊逻辑控制</a:t>
            </a:r>
            <a:endParaRPr lang="zh-CN" altLang="en-US" dirty="0" smtClean="0">
              <a:solidFill>
                <a:schemeClr val="tx1"/>
              </a:solidFill>
            </a:endParaRPr>
          </a:p>
        </p:txBody>
      </p:sp>
      <p:sp>
        <p:nvSpPr>
          <p:cNvPr id="65539" name="Rectangle 3075"/>
          <p:cNvSpPr>
            <a:spLocks noChangeArrowheads="1"/>
          </p:cNvSpPr>
          <p:nvPr>
            <p:ph type="subTitle" idx="1"/>
          </p:nvPr>
        </p:nvSpPr>
        <p:spPr>
          <a:xfrm>
            <a:off x="1524000" y="3733800"/>
            <a:ext cx="6400800" cy="1752600"/>
          </a:xfrm>
        </p:spPr>
        <p:txBody>
          <a:bodyPr/>
          <a:lstStyle/>
          <a:p>
            <a:pPr eaLnBrk="1" hangingPunct="1"/>
            <a:r>
              <a:rPr lang="en-US" altLang="zh-CN" b="1" dirty="0"/>
              <a:t>3</a:t>
            </a:r>
            <a:r>
              <a:rPr lang="en-US" altLang="zh-CN" b="1" dirty="0" smtClean="0"/>
              <a:t>.1   </a:t>
            </a:r>
            <a:r>
              <a:rPr lang="zh-CN" altLang="en-US" b="1" dirty="0" smtClean="0"/>
              <a:t>模糊控制的基本原理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noChangeAspect="1" noMove="1" noResize="1" noEditPoints="1" noAdjustHandles="1" noChangeArrowheads="1" noChangeShapeType="1" noTextEdit="1"/>
          </p:cNvSpPr>
          <p:nvPr>
            <p:ph type="body" idx="1"/>
          </p:nvPr>
        </p:nvSpPr>
        <p:spPr>
          <a:xfrm>
            <a:off x="228600" y="228600"/>
            <a:ext cx="8520113" cy="5864225"/>
          </a:xfrm>
          <a:blipFill rotWithShape="1">
            <a:blip r:embed="rId2"/>
            <a:stretch>
              <a:fillRect r="-1503"/>
            </a:stretch>
          </a:blipFill>
          <a:ln>
            <a:miter lim="800000"/>
            <a:headEnd/>
            <a:tailEnd/>
          </a:ln>
          <a:extLst/>
        </p:spPr>
        <p:txBody>
          <a:bodyPr/>
          <a:lstStyle/>
          <a:p>
            <a:pPr>
              <a:defRPr/>
            </a:pPr>
            <a:r>
              <a:rPr lang="zh-CN" altLang="en-US">
                <a:noFill/>
              </a:rPr>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title"/>
          </p:nvPr>
        </p:nvSpPr>
        <p:spPr>
          <a:xfrm>
            <a:off x="1979613" y="5516563"/>
            <a:ext cx="4967287" cy="836612"/>
          </a:xfrm>
          <a:noFill/>
        </p:spPr>
        <p:txBody>
          <a:bodyPr/>
          <a:lstStyle/>
          <a:p>
            <a:pPr eaLnBrk="1" hangingPunct="1"/>
            <a:r>
              <a:rPr lang="zh-CN" altLang="en-US" sz="2800" dirty="0" smtClean="0"/>
              <a:t>图</a:t>
            </a:r>
            <a:r>
              <a:rPr lang="en-US" altLang="zh-CN" sz="2800" dirty="0" smtClean="0"/>
              <a:t>3-23  </a:t>
            </a:r>
            <a:r>
              <a:rPr lang="zh-CN" altLang="en-US" sz="2800" dirty="0" smtClean="0"/>
              <a:t>模糊</a:t>
            </a:r>
            <a:r>
              <a:rPr lang="en-US" altLang="zh-CN" sz="2800" dirty="0" smtClean="0"/>
              <a:t>PI</a:t>
            </a:r>
            <a:r>
              <a:rPr lang="zh-CN" altLang="en-US" sz="2800" dirty="0" smtClean="0"/>
              <a:t>控制阶跃响应</a:t>
            </a:r>
          </a:p>
        </p:txBody>
      </p:sp>
      <p:pic>
        <p:nvPicPr>
          <p:cNvPr id="11571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33375"/>
            <a:ext cx="63373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857375" y="5572125"/>
            <a:ext cx="5734050" cy="836613"/>
          </a:xfrm>
        </p:spPr>
        <p:txBody>
          <a:bodyPr/>
          <a:lstStyle/>
          <a:p>
            <a:pPr eaLnBrk="1" hangingPunct="1"/>
            <a:r>
              <a:rPr lang="zh-CN" altLang="en-US" sz="2800" dirty="0" smtClean="0"/>
              <a:t>图</a:t>
            </a:r>
            <a:r>
              <a:rPr lang="en-US" altLang="zh-CN" sz="2800" dirty="0" smtClean="0"/>
              <a:t>3-24 </a:t>
            </a:r>
            <a:r>
              <a:rPr lang="en-US" altLang="zh-CN" sz="2800" dirty="0" err="1" smtClean="0"/>
              <a:t>kp</a:t>
            </a:r>
            <a:r>
              <a:rPr lang="zh-CN" altLang="en-US" sz="2800" dirty="0" smtClean="0"/>
              <a:t>和</a:t>
            </a:r>
            <a:r>
              <a:rPr lang="en-US" altLang="zh-CN" sz="2800" dirty="0" err="1" smtClean="0"/>
              <a:t>ki</a:t>
            </a:r>
            <a:r>
              <a:rPr lang="zh-CN" altLang="en-US" sz="2800" dirty="0" smtClean="0"/>
              <a:t>的模糊自适应调整</a:t>
            </a:r>
          </a:p>
        </p:txBody>
      </p:sp>
      <p:pic>
        <p:nvPicPr>
          <p:cNvPr id="11673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04813"/>
            <a:ext cx="67500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lnSpc>
                    <a:spcPct val="120000"/>
                  </a:lnSpc>
                  <a:buNone/>
                </a:pPr>
                <a:r>
                  <a:rPr lang="zh-CN" altLang="zh-CN" sz="2400" dirty="0" smtClean="0"/>
                  <a:t>在滑模控制中</a:t>
                </a:r>
                <a:r>
                  <a:rPr lang="en-US" altLang="zh-CN" sz="2400" dirty="0"/>
                  <a:t>,</a:t>
                </a:r>
                <a:r>
                  <a:rPr lang="zh-CN" altLang="zh-CN" sz="2400" dirty="0"/>
                  <a:t>针对较大的扰动</a:t>
                </a:r>
                <a:r>
                  <a:rPr lang="en-US" altLang="zh-CN" sz="2400" dirty="0"/>
                  <a:t>,</a:t>
                </a:r>
                <a:r>
                  <a:rPr lang="zh-CN" altLang="zh-CN" sz="2400" dirty="0"/>
                  <a:t>为了保证闭环系统稳定</a:t>
                </a:r>
                <a:r>
                  <a:rPr lang="en-US" altLang="zh-CN" sz="2400" dirty="0"/>
                  <a:t>,</a:t>
                </a:r>
                <a:r>
                  <a:rPr lang="zh-CN" altLang="zh-CN" sz="2400" dirty="0"/>
                  <a:t>需要较大的切换增益，这就造成抖振，抖振是滑模控制中难以避免的问题。</a:t>
                </a:r>
              </a:p>
              <a:p>
                <a:pPr marL="0" indent="0">
                  <a:lnSpc>
                    <a:spcPct val="120000"/>
                  </a:lnSpc>
                  <a:buNone/>
                </a:pPr>
                <a:r>
                  <a:rPr lang="zh-CN" altLang="en-US" sz="2400" dirty="0" smtClean="0"/>
                  <a:t>针对跟踪问题，设计滑模函数为</a:t>
                </a:r>
                <a:endParaRPr lang="en-US" altLang="zh-CN" sz="24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𝑒</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oMath>
                  </m:oMathPara>
                </a14:m>
                <a:endParaRPr lang="en-US" altLang="zh-CN" sz="2400" b="0" dirty="0" smtClean="0"/>
              </a:p>
              <a:p>
                <a:pPr marL="0" indent="0">
                  <a:lnSpc>
                    <a:spcPct val="120000"/>
                  </a:lnSpc>
                  <a:buNone/>
                </a:pPr>
                <a:r>
                  <a:rPr lang="zh-CN" altLang="en-US" sz="2400" dirty="0" smtClean="0"/>
                  <a:t>其中</a:t>
                </a:r>
                <a14:m>
                  <m:oMath xmlns:m="http://schemas.openxmlformats.org/officeDocument/2006/math">
                    <m:r>
                      <a:rPr lang="en-US" altLang="zh-CN" sz="2400" b="0" i="1" dirty="0" smtClean="0">
                        <a:latin typeface="Cambria Math" panose="02040503050406030204" pitchFamily="18" charset="0"/>
                      </a:rPr>
                      <m:t>𝑒</m:t>
                    </m:r>
                  </m:oMath>
                </a14:m>
                <a:r>
                  <a:rPr lang="zh-CN" altLang="en-US" sz="2400" dirty="0" smtClean="0"/>
                  <a:t>和</a:t>
                </a:r>
                <a14:m>
                  <m:oMath xmlns:m="http://schemas.openxmlformats.org/officeDocument/2006/math">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𝑒</m:t>
                        </m:r>
                      </m:e>
                    </m:acc>
                  </m:oMath>
                </a14:m>
                <a:r>
                  <a:rPr lang="zh-CN" altLang="en-US" sz="2400" dirty="0" smtClean="0"/>
                  <a:t>分别为跟踪误差及其变化率</a:t>
                </a:r>
                <a:r>
                  <a:rPr lang="en-US" altLang="zh-CN" sz="2400" dirty="0" smtClean="0"/>
                  <a:t>, </a:t>
                </a:r>
                <a14:m>
                  <m:oMath xmlns:m="http://schemas.openxmlformats.org/officeDocument/2006/math">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&gt;0</m:t>
                    </m:r>
                  </m:oMath>
                </a14:m>
                <a:r>
                  <a:rPr lang="zh-CN" altLang="en-US" sz="2400" dirty="0" smtClean="0"/>
                  <a:t>。可见</a:t>
                </a:r>
                <a:r>
                  <a:rPr lang="en-US" altLang="zh-CN" sz="2400" dirty="0"/>
                  <a:t>,</a:t>
                </a:r>
                <a:r>
                  <a:rPr lang="zh-CN" altLang="en-US" sz="2400" dirty="0" smtClean="0"/>
                  <a:t>当</a:t>
                </a:r>
                <a14:m>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=0</m:t>
                    </m:r>
                  </m:oMath>
                </a14:m>
                <a:r>
                  <a:rPr lang="zh-CN" altLang="en-US" sz="2400" dirty="0" smtClean="0"/>
                  <a:t>时，有</a:t>
                </a:r>
                <a14:m>
                  <m:oMath xmlns:m="http://schemas.openxmlformats.org/officeDocument/2006/math">
                    <m:r>
                      <a:rPr lang="en-US" altLang="zh-CN" sz="2400" b="0" i="1" smtClean="0">
                        <a:latin typeface="Cambria Math" panose="02040503050406030204" pitchFamily="18" charset="0"/>
                      </a:rPr>
                      <m:t>𝑐𝑒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𝑒</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smtClean="0"/>
                  <a:t>=0</a:t>
                </a:r>
                <a:r>
                  <a:rPr lang="en-US" altLang="zh-CN" sz="2400" dirty="0"/>
                  <a:t>,</a:t>
                </a:r>
                <a:r>
                  <a:rPr lang="en-US" altLang="zh-CN" sz="2400" b="0" dirty="0" smtClean="0"/>
                  <a:t> </a:t>
                </a: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𝑒</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oMath>
                </a14:m>
                <a:r>
                  <a:rPr lang="en-US" altLang="zh-CN" sz="2400" dirty="0" smtClean="0"/>
                  <a:t>,</a:t>
                </a:r>
                <a:r>
                  <a:rPr lang="zh-CN" altLang="en-US" sz="2400" dirty="0" smtClean="0"/>
                  <a:t> 即</a:t>
                </a:r>
                <a14:m>
                  <m:oMath xmlns:m="http://schemas.openxmlformats.org/officeDocument/2006/math">
                    <m:f>
                      <m:fPr>
                        <m:ctrlPr>
                          <a:rPr lang="en-US" altLang="zh-CN" sz="2400" b="0" i="1" smtClean="0">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𝑒</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num>
                      <m:den>
                        <m:r>
                          <a:rPr lang="en-US" altLang="zh-CN" sz="2400" b="0" i="1" smtClean="0">
                            <a:latin typeface="Cambria Math" panose="02040503050406030204" pitchFamily="18" charset="0"/>
                          </a:rPr>
                          <m:t>𝑒</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zh-CN" altLang="en-US" sz="2400" i="1">
                        <a:latin typeface="Cambria Math" panose="02040503050406030204" pitchFamily="18" charset="0"/>
                      </a:rPr>
                      <m:t>，</m:t>
                    </m:r>
                  </m:oMath>
                </a14:m>
                <a:r>
                  <a:rPr lang="zh-CN" altLang="en-US" sz="2400" dirty="0" smtClean="0"/>
                  <a:t>积分得</a:t>
                </a:r>
                <a:endParaRPr lang="en-US" altLang="zh-CN" sz="2400" dirty="0" smtClean="0"/>
              </a:p>
              <a:p>
                <a:pPr marL="0" indent="0">
                  <a:lnSpc>
                    <a:spcPct val="120000"/>
                  </a:lnSpc>
                  <a:buNone/>
                </a:pPr>
                <a14:m>
                  <m:oMathPara xmlns:m="http://schemas.openxmlformats.org/officeDocument/2006/math">
                    <m:oMathParaPr>
                      <m:jc m:val="centerGroup"/>
                    </m:oMathParaPr>
                    <m:oMath xmlns:m="http://schemas.openxmlformats.org/officeDocument/2006/math">
                      <m:nary>
                        <m:naryPr>
                          <m:limLoc m:val="subSup"/>
                          <m:grow m:val="on"/>
                          <m:ctrlPr>
                            <a:rPr lang="zh-CN" altLang="en-US" sz="2400" i="1" smtClean="0">
                              <a:latin typeface="Cambria Math" panose="02040503050406030204" pitchFamily="18" charset="0"/>
                            </a:rPr>
                          </m:ctrlPr>
                        </m:naryPr>
                        <m:sub>
                          <m:r>
                            <a:rPr lang="zh-CN" altLang="en-US" sz="2400">
                              <a:latin typeface="Cambria Math" panose="02040503050406030204" pitchFamily="18" charset="0"/>
                            </a:rPr>
                            <m:t>0</m:t>
                          </m:r>
                        </m:sub>
                        <m:sup>
                          <m:r>
                            <a:rPr lang="zh-CN" altLang="en-US" sz="2400" i="1">
                              <a:latin typeface="Cambria Math" panose="02040503050406030204" pitchFamily="18" charset="0"/>
                            </a:rPr>
                            <m:t>𝑡</m:t>
                          </m:r>
                        </m:sup>
                        <m:e>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num>
                            <m:den>
                              <m:r>
                                <a:rPr lang="zh-CN" altLang="en-US" sz="2400" i="1">
                                  <a:latin typeface="Cambria Math" panose="02040503050406030204" pitchFamily="18" charset="0"/>
                                </a:rPr>
                                <m:t>𝑒</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den>
                          </m:f>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m:rPr>
                              <m:sty m:val="p"/>
                            </m:rPr>
                            <a:rPr lang="zh-CN" altLang="en-US" sz="2400" i="0">
                              <a:latin typeface="Cambria Math" panose="02040503050406030204" pitchFamily="18" charset="0"/>
                            </a:rPr>
                            <m:t>d</m:t>
                          </m:r>
                          <m:r>
                            <a:rPr lang="zh-CN" altLang="en-US" sz="2400" i="1">
                              <a:latin typeface="Cambria Math" panose="02040503050406030204" pitchFamily="18" charset="0"/>
                            </a:rPr>
                            <m:t>𝑡</m:t>
                          </m:r>
                        </m:e>
                      </m:nary>
                      <m:r>
                        <a:rPr lang="zh-CN" altLang="en-US" sz="2400">
                          <a:latin typeface="Cambria Math" panose="02040503050406030204" pitchFamily="18" charset="0"/>
                        </a:rPr>
                        <m:t>=</m:t>
                      </m:r>
                      <m:nary>
                        <m:naryPr>
                          <m:limLoc m:val="subSup"/>
                          <m:grow m:val="on"/>
                          <m:ctrlPr>
                            <a:rPr lang="zh-CN" altLang="en-US" sz="2400" i="1">
                              <a:latin typeface="Cambria Math" panose="02040503050406030204" pitchFamily="18" charset="0"/>
                            </a:rPr>
                          </m:ctrlPr>
                        </m:naryPr>
                        <m:sub>
                          <m:r>
                            <a:rPr lang="zh-CN" altLang="en-US" sz="2400">
                              <a:latin typeface="Cambria Math" panose="02040503050406030204" pitchFamily="18" charset="0"/>
                            </a:rPr>
                            <m:t>0</m:t>
                          </m:r>
                        </m:sub>
                        <m:sup>
                          <m:r>
                            <a:rPr lang="zh-CN" altLang="en-US" sz="2400" i="1">
                              <a:latin typeface="Cambria Math" panose="02040503050406030204" pitchFamily="18" charset="0"/>
                            </a:rPr>
                            <m:t>𝑡</m:t>
                          </m:r>
                        </m:sup>
                        <m:e>
                          <m:r>
                            <a:rPr lang="zh-CN" altLang="en-US" sz="2400">
                              <a:latin typeface="Cambria Math" panose="02040503050406030204" pitchFamily="18" charset="0"/>
                            </a:rPr>
                            <m:t>−</m:t>
                          </m:r>
                          <m:r>
                            <a:rPr lang="zh-CN" altLang="en-US" sz="2400" i="1">
                              <a:latin typeface="Cambria Math" panose="02040503050406030204" pitchFamily="18" charset="0"/>
                            </a:rPr>
                            <m:t>𝑐</m:t>
                          </m:r>
                          <m:r>
                            <m:rPr>
                              <m:sty m:val="p"/>
                            </m:rPr>
                            <a:rPr lang="zh-CN" altLang="en-US" sz="2400" i="0">
                              <a:latin typeface="Cambria Math" panose="02040503050406030204" pitchFamily="18" charset="0"/>
                            </a:rPr>
                            <m:t>d</m:t>
                          </m:r>
                          <m:r>
                            <a:rPr lang="zh-CN" altLang="en-US" sz="2400" i="1">
                              <a:latin typeface="Cambria Math" panose="02040503050406030204" pitchFamily="18" charset="0"/>
                            </a:rPr>
                            <m:t>𝑡</m:t>
                          </m:r>
                        </m:e>
                      </m:nary>
                    </m:oMath>
                  </m:oMathPara>
                </a14:m>
                <a:endParaRPr lang="en-US" altLang="zh-CN" sz="2400" dirty="0" smtClean="0"/>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ln</m:t>
                      </m:r>
                      <m:r>
                        <a:rPr lang="zh-CN" altLang="en-US" sz="2400" i="1">
                          <a:latin typeface="Cambria Math" panose="02040503050406030204" pitchFamily="18" charset="0"/>
                        </a:rPr>
                        <m:t>𝑒</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sSubSup>
                        <m:sSubSupPr>
                          <m:ctrlPr>
                            <a:rPr lang="en-US" altLang="zh-CN" sz="2400" b="0" i="1" smtClean="0">
                              <a:latin typeface="Cambria Math" panose="02040503050406030204" pitchFamily="18" charset="0"/>
                            </a:rPr>
                          </m:ctrlPr>
                        </m:sSubSupPr>
                        <m:e>
                          <m:d>
                            <m:dPr>
                              <m:begChr m:val=""/>
                              <m:endChr m:val="|"/>
                              <m:ctrlPr>
                                <a:rPr lang="zh-CN" altLang="en-US" sz="2400">
                                  <a:latin typeface="Cambria Math" panose="02040503050406030204" pitchFamily="18" charset="0"/>
                                </a:rPr>
                              </m:ctrlPr>
                            </m:dPr>
                            <m:e>
                              <m:r>
                                <a:rPr lang="zh-CN" altLang="en-US" sz="2400"/>
                                <m:t>​</m:t>
                              </m:r>
                            </m:e>
                          </m:d>
                        </m:e>
                        <m:sub>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𝑡</m:t>
                          </m:r>
                        </m:sup>
                      </m:sSubSup>
                      <m:r>
                        <a:rPr lang="zh-CN" altLang="en-US" sz="2400">
                          <a:latin typeface="Cambria Math" panose="02040503050406030204" pitchFamily="18" charset="0"/>
                        </a:rPr>
                        <m:t>=−</m:t>
                      </m:r>
                      <m:r>
                        <a:rPr lang="zh-CN" altLang="en-US" sz="2400" i="1">
                          <a:latin typeface="Cambria Math" panose="02040503050406030204" pitchFamily="18" charset="0"/>
                        </a:rPr>
                        <m:t>𝑐</m:t>
                      </m:r>
                      <m:r>
                        <a:rPr lang="zh-CN" altLang="en-US" sz="2400" i="1" smtClean="0">
                          <a:latin typeface="Cambria Math" panose="02040503050406030204" pitchFamily="18" charset="0"/>
                        </a:rPr>
                        <m:t>𝑡</m:t>
                      </m:r>
                    </m:oMath>
                  </m:oMathPara>
                </a14:m>
                <a:endParaRPr lang="zh-CN" altLang="en-US" sz="2400" dirty="0" smtClean="0"/>
              </a:p>
              <a:p>
                <a:pPr marL="0" indent="0">
                  <a:lnSpc>
                    <a:spcPct val="120000"/>
                  </a:lnSpc>
                  <a:buNone/>
                </a:pPr>
                <a:r>
                  <a:rPr lang="zh-CN" altLang="en-US" sz="2400" dirty="0" smtClean="0"/>
                  <a:t> </a:t>
                </a:r>
                <a:endParaRPr lang="zh-CN" altLang="en-US"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189" t="-758" b="-98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43565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buNone/>
                </a:pPr>
                <a:r>
                  <a:rPr lang="zh-CN" altLang="en-US" sz="2400" dirty="0" smtClean="0">
                    <a:latin typeface="Cambria Math" panose="02040503050406030204" pitchFamily="18" charset="0"/>
                  </a:rPr>
                  <a:t>进一步可得</a:t>
                </a:r>
                <a:endParaRPr lang="en-US" altLang="zh-CN" sz="240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𝑒</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r>
                        <a:rPr lang="zh-CN" altLang="en-US" sz="2400" i="1">
                          <a:latin typeface="Cambria Math" panose="02040503050406030204" pitchFamily="18" charset="0"/>
                        </a:rPr>
                        <m:t>𝑒</m:t>
                      </m:r>
                      <m:d>
                        <m:dPr>
                          <m:ctrlPr>
                            <a:rPr lang="zh-CN" altLang="en-US" sz="2400" i="1">
                              <a:latin typeface="Cambria Math" panose="02040503050406030204" pitchFamily="18" charset="0"/>
                            </a:rPr>
                          </m:ctrlPr>
                        </m:dPr>
                        <m:e>
                          <m:r>
                            <a:rPr lang="zh-CN" altLang="en-US" sz="2400">
                              <a:latin typeface="Cambria Math" panose="02040503050406030204" pitchFamily="18" charset="0"/>
                            </a:rPr>
                            <m:t>0</m:t>
                          </m:r>
                        </m:e>
                      </m:d>
                      <m:r>
                        <m:rPr>
                          <m:sty m:val="p"/>
                        </m:rPr>
                        <a:rPr lang="zh-CN" altLang="en-US" sz="2400">
                          <a:latin typeface="Cambria Math" panose="02040503050406030204" pitchFamily="18" charset="0"/>
                        </a:rPr>
                        <m:t>exp</m:t>
                      </m:r>
                      <m:d>
                        <m:dPr>
                          <m:ctrlPr>
                            <a:rPr lang="zh-CN" altLang="en-US" sz="2400" i="1">
                              <a:latin typeface="Cambria Math" panose="02040503050406030204" pitchFamily="18" charset="0"/>
                            </a:rPr>
                          </m:ctrlPr>
                        </m:dPr>
                        <m:e>
                          <m:r>
                            <a:rPr lang="zh-CN" altLang="en-US" sz="2400">
                              <a:latin typeface="Cambria Math" panose="02040503050406030204" pitchFamily="18" charset="0"/>
                            </a:rPr>
                            <m:t>−</m:t>
                          </m:r>
                          <m:r>
                            <a:rPr lang="zh-CN" altLang="en-US" sz="2400" i="1">
                              <a:latin typeface="Cambria Math" panose="02040503050406030204" pitchFamily="18" charset="0"/>
                            </a:rPr>
                            <m:t>𝑐𝑡</m:t>
                          </m:r>
                        </m:e>
                      </m:d>
                    </m:oMath>
                  </m:oMathPara>
                </a14:m>
                <a:endParaRPr lang="en-US" altLang="zh-CN" sz="2400" dirty="0" smtClean="0"/>
              </a:p>
              <a:p>
                <a:pPr marL="0" indent="0">
                  <a:buNone/>
                </a:pPr>
                <a:r>
                  <a:rPr lang="zh-CN" altLang="en-US" sz="2400" dirty="0" smtClean="0"/>
                  <a:t>即当</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时，误差指数收敛于零，收敛速度取决于</a:t>
                </a:r>
                <a14:m>
                  <m:oMath xmlns:m="http://schemas.openxmlformats.org/officeDocument/2006/math">
                    <m:r>
                      <a:rPr lang="en-US" altLang="zh-CN" sz="2400" b="0" i="1" dirty="0" smtClean="0">
                        <a:latin typeface="Cambria Math" panose="02040503050406030204" pitchFamily="18" charset="0"/>
                      </a:rPr>
                      <m:t>𝐶</m:t>
                    </m:r>
                  </m:oMath>
                </a14:m>
                <a:r>
                  <a:rPr lang="zh-CN" altLang="en-US" sz="2400" dirty="0" smtClean="0"/>
                  <a:t>值。如果通过控制律的设计，保证</a:t>
                </a:r>
                <a14:m>
                  <m:oMath xmlns:m="http://schemas.openxmlformats.org/officeDocument/2006/math">
                    <m:r>
                      <a:rPr lang="en-US" altLang="zh-CN" sz="2400" b="0" i="1" dirty="0" smtClean="0">
                        <a:latin typeface="Cambria Math" panose="02040503050406030204" pitchFamily="18" charset="0"/>
                      </a:rPr>
                      <m:t>𝑠</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smtClean="0"/>
                  <a:t>也是指数收敛于零，则当</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时，误差变化率也是指数收敛于零。</a:t>
                </a:r>
                <a:endParaRPr lang="en-US" altLang="zh-CN" sz="2400" dirty="0" smtClean="0"/>
              </a:p>
              <a:p>
                <a:pPr marL="0" indent="0">
                  <a:buNone/>
                </a:pPr>
                <a:r>
                  <a:rPr lang="en-US" altLang="zh-CN" sz="2400" dirty="0"/>
                  <a:t> </a:t>
                </a:r>
                <a:r>
                  <a:rPr lang="en-US" altLang="zh-CN" sz="2400" dirty="0" smtClean="0"/>
                  <a:t>       </a:t>
                </a:r>
              </a:p>
              <a:p>
                <a:pPr marL="0" indent="0">
                  <a:buNone/>
                </a:pPr>
                <a:r>
                  <a:rPr lang="en-US" altLang="zh-CN" sz="2400" dirty="0"/>
                  <a:t> </a:t>
                </a:r>
                <a:r>
                  <a:rPr lang="en-US" altLang="zh-CN" sz="2400" dirty="0" smtClean="0"/>
                  <a:t>       </a:t>
                </a:r>
                <a:r>
                  <a:rPr lang="zh-CN" altLang="en-US" sz="2400" dirty="0" smtClean="0"/>
                  <a:t>模糊逻辑的设计不依靠被控对象的模型，其突出优点是能够将人的控制经验通过模糊规则融入到控制器中，通过设计模糊规则，实现高水平的控制器。采用模糊规则，可根据滑模到达条件对切换增益进行有效地估计，并利用切换增益消除干扰项，从而消除抖振。</a:t>
                </a:r>
                <a:endParaRPr lang="zh-CN" altLang="en-US"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189" t="-1389" r="-10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4454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buNone/>
                </a:pPr>
                <a:r>
                  <a:rPr lang="en-US" altLang="zh-CN" sz="2800" b="1" dirty="0" smtClean="0"/>
                  <a:t>3.6.1</a:t>
                </a:r>
                <a:r>
                  <a:rPr lang="zh-CN" altLang="zh-CN" sz="2800" b="1" dirty="0"/>
                  <a:t>系统描述</a:t>
                </a:r>
                <a:endParaRPr lang="zh-CN" altLang="zh-CN" sz="2800" dirty="0"/>
              </a:p>
              <a:p>
                <a:pPr marL="0" indent="0">
                  <a:buNone/>
                </a:pPr>
                <a:r>
                  <a:rPr lang="zh-CN" altLang="en-US" sz="2400" dirty="0" smtClean="0"/>
                  <a:t> 考虑如下模型</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i="1" smtClean="0">
                              <a:latin typeface="Cambria Math" panose="02040503050406030204" pitchFamily="18" charset="0"/>
                            </a:rPr>
                          </m:ctrlPr>
                        </m:mPr>
                        <m:m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a:latin typeface="Cambria Math" panose="02040503050406030204" pitchFamily="18" charset="0"/>
                                  </a:rPr>
                                  <m:t>1</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2</m:t>
                                </m:r>
                              </m:sub>
                            </m:sSub>
                          </m:e>
                        </m:mr>
                        <m:m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a:latin typeface="Cambria Math" panose="02040503050406030204" pitchFamily="18" charset="0"/>
                                  </a:rPr>
                                  <m:t>2</m:t>
                                </m:r>
                              </m:sub>
                            </m:sSub>
                            <m:r>
                              <a:rPr lang="zh-CN" altLang="en-US" sz="2400">
                                <a:latin typeface="Cambria Math" panose="02040503050406030204" pitchFamily="18" charset="0"/>
                              </a:rPr>
                              <m:t>=</m:t>
                            </m:r>
                            <m:r>
                              <a:rPr lang="zh-CN" altLang="en-US" sz="2400" i="1">
                                <a:latin typeface="Cambria Math" panose="02040503050406030204" pitchFamily="18" charset="0"/>
                              </a:rPr>
                              <m:t>𝑢</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mr>
                      </m:m>
                    </m:oMath>
                  </m:oMathPara>
                </a14:m>
                <a:endParaRPr lang="zh-CN" altLang="en-US" sz="2400" dirty="0"/>
              </a:p>
              <a:p>
                <a:pPr marL="0" indent="0">
                  <a:buNone/>
                </a:pPr>
                <a:r>
                  <a:rPr lang="zh-CN" altLang="en-US" sz="2400" dirty="0" smtClean="0"/>
                  <a:t>其中</a:t>
                </a: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为时变干扰。</a:t>
                </a:r>
                <a:endParaRPr lang="en-US" altLang="zh-CN" sz="2400" dirty="0" smtClean="0"/>
              </a:p>
              <a:p>
                <a:pPr marL="0" indent="0">
                  <a:buNone/>
                </a:pPr>
                <a:r>
                  <a:rPr lang="en-US" altLang="zh-CN" sz="2800" b="1" dirty="0"/>
                  <a:t>3.6.2 </a:t>
                </a:r>
                <a:r>
                  <a:rPr lang="zh-CN" altLang="zh-CN" sz="2800" b="1" dirty="0"/>
                  <a:t>滑模控制器设计</a:t>
                </a:r>
              </a:p>
              <a:p>
                <a:pPr marL="0" indent="0">
                  <a:buNone/>
                </a:pPr>
                <a:r>
                  <a:rPr lang="zh-CN" altLang="en-US" sz="2400" dirty="0" smtClean="0"/>
                  <a:t>取滑模函数为</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𝑠</m:t>
                      </m:r>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r>
                        <a:rPr lang="zh-CN" altLang="en-US" sz="2400">
                          <a:latin typeface="Cambria Math" panose="02040503050406030204" pitchFamily="18" charset="0"/>
                        </a:rPr>
                        <m:t>+</m:t>
                      </m:r>
                      <m:r>
                        <a:rPr lang="zh-CN" altLang="en-US" sz="2400" i="1">
                          <a:latin typeface="Cambria Math" panose="02040503050406030204" pitchFamily="18" charset="0"/>
                        </a:rPr>
                        <m:t>𝑐𝑒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0</m:t>
                      </m:r>
                    </m:oMath>
                  </m:oMathPara>
                </a14:m>
                <a:endParaRPr lang="en-US" altLang="zh-CN" sz="2400" b="0" dirty="0" smtClean="0"/>
              </a:p>
              <a:p>
                <a:pPr marL="0" indent="0">
                  <a:buNone/>
                </a:pPr>
                <a:r>
                  <a:rPr lang="zh-CN" altLang="en-US" sz="2400" dirty="0" smtClean="0"/>
                  <a:t>其中</a:t>
                </a:r>
                <a14:m>
                  <m:oMath xmlns:m="http://schemas.openxmlformats.org/officeDocument/2006/math">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zh-CN" altLang="en-US" sz="2400" i="1">
                        <a:latin typeface="Cambria Math" panose="02040503050406030204" pitchFamily="18" charset="0"/>
                      </a:rPr>
                      <m:t>为</m:t>
                    </m:r>
                  </m:oMath>
                </a14:m>
                <a:r>
                  <a:rPr lang="zh-CN" altLang="en-US" sz="2400" dirty="0" smtClean="0"/>
                  <a:t>跟踪误差，</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r>
                      <a:rPr lang="zh-CN" altLang="en-US" sz="2400" i="1" dirty="0">
                        <a:latin typeface="Cambria Math" panose="02040503050406030204" pitchFamily="18" charset="0"/>
                      </a:rPr>
                      <m:t>为</m:t>
                    </m:r>
                  </m:oMath>
                </a14:m>
                <a:r>
                  <a:rPr lang="zh-CN" altLang="en-US" sz="2400" dirty="0" smtClean="0"/>
                  <a:t>位置信号，</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𝑑</m:t>
                        </m:r>
                      </m:sub>
                    </m:sSub>
                    <m:r>
                      <a:rPr lang="zh-CN" altLang="en-US" sz="2400" i="1">
                        <a:latin typeface="Cambria Math" panose="02040503050406030204" pitchFamily="18" charset="0"/>
                      </a:rPr>
                      <m:t>为</m:t>
                    </m:r>
                  </m:oMath>
                </a14:m>
                <a:r>
                  <a:rPr lang="zh-CN" altLang="en-US" sz="2400" dirty="0" smtClean="0"/>
                  <a:t>指令角度</a:t>
                </a:r>
                <a:endParaRPr lang="zh-CN" altLang="en-US" sz="2400" dirty="0"/>
              </a:p>
              <a:p>
                <a:pPr marL="0" indent="0">
                  <a:buNone/>
                </a:pPr>
                <a:endParaRPr lang="en-US" altLang="zh-CN" sz="2400" dirty="0" smtClean="0"/>
              </a:p>
              <a:p>
                <a:pPr marL="0" indent="0">
                  <a:buNone/>
                </a:pPr>
                <a:endParaRPr lang="zh-CN" altLang="en-US"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560" t="-1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9616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buNone/>
                </a:pPr>
                <a:r>
                  <a:rPr lang="zh-CN" altLang="zh-CN" sz="2400" dirty="0" smtClean="0"/>
                  <a:t>取</a:t>
                </a:r>
                <a:r>
                  <a:rPr lang="en-US" altLang="zh-CN" sz="2400" dirty="0" err="1"/>
                  <a:t>Lyapunov</a:t>
                </a:r>
                <a:r>
                  <a:rPr lang="zh-CN" altLang="zh-CN" sz="2400" dirty="0"/>
                  <a:t>函数</a:t>
                </a:r>
                <a:r>
                  <a:rPr lang="zh-CN" altLang="zh-CN" sz="2400" dirty="0" smtClean="0"/>
                  <a:t>为</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𝑉</m:t>
                      </m:r>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a:latin typeface="Cambria Math" panose="02040503050406030204" pitchFamily="18" charset="0"/>
                            </a:rPr>
                            <m:t>1</m:t>
                          </m:r>
                        </m:num>
                        <m:den>
                          <m:r>
                            <a:rPr lang="zh-CN" altLang="en-US" sz="2400">
                              <a:latin typeface="Cambria Math" panose="02040503050406030204" pitchFamily="18" charset="0"/>
                            </a:rPr>
                            <m:t>2</m:t>
                          </m:r>
                        </m:den>
                      </m:f>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𝑠</m:t>
                          </m:r>
                        </m:e>
                        <m:sup>
                          <m:r>
                            <a:rPr lang="zh-CN" altLang="en-US" sz="2400">
                              <a:latin typeface="Cambria Math" panose="02040503050406030204" pitchFamily="18" charset="0"/>
                            </a:rPr>
                            <m:t>2</m:t>
                          </m:r>
                        </m:sup>
                      </m:sSup>
                    </m:oMath>
                  </m:oMathPara>
                </a14:m>
                <a:endParaRPr lang="zh-CN" altLang="en-US" sz="2400" dirty="0"/>
              </a:p>
              <a:p>
                <a:pPr marL="0" indent="0">
                  <a:buNone/>
                </a:pPr>
                <a:r>
                  <a:rPr lang="zh-CN" altLang="en-US" sz="2400" dirty="0" smtClean="0"/>
                  <a:t>设计滑模控制器为</a:t>
                </a:r>
                <a14:m>
                  <m:oMath xmlns:m="http://schemas.openxmlformats.org/officeDocument/2006/math">
                    <m:r>
                      <a:rPr lang="zh-CN" altLang="en-US" sz="2400" i="1" smtClean="0">
                        <a:latin typeface="Cambria Math" panose="02040503050406030204" pitchFamily="18" charset="0"/>
                      </a:rPr>
                      <m:t>𝑢</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en-US" altLang="zh-CN" sz="2400" i="1">
                            <a:latin typeface="Cambria Math" panose="02040503050406030204" pitchFamily="18" charset="0"/>
                          </a:rPr>
                          <m:t>1</m:t>
                        </m:r>
                        <m:r>
                          <a:rPr lang="en-US" altLang="zh-CN" sz="2400" b="0" i="1" smtClean="0">
                            <a:latin typeface="Cambria Math" panose="02040503050406030204" pitchFamily="18" charset="0"/>
                          </a:rPr>
                          <m:t>𝑑</m:t>
                        </m:r>
                      </m:sub>
                    </m:sSub>
                    <m:r>
                      <a:rPr lang="zh-CN" altLang="en-US" sz="2400">
                        <a:latin typeface="Cambria Math" panose="02040503050406030204" pitchFamily="18" charset="0"/>
                      </a:rPr>
                      <m:t>+</m:t>
                    </m:r>
                    <m:r>
                      <a:rPr lang="zh-CN" altLang="en-US" sz="2400" i="1">
                        <a:latin typeface="Cambria Math" panose="02040503050406030204" pitchFamily="18" charset="0"/>
                      </a:rPr>
                      <m:t>𝑐</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r>
                      <a:rPr lang="zh-CN" altLang="en-US" sz="2400">
                        <a:latin typeface="Cambria Math" panose="02040503050406030204" pitchFamily="18" charset="0"/>
                      </a:rPr>
                      <m:t>+</m:t>
                    </m:r>
                    <m:r>
                      <a:rPr lang="zh-CN" altLang="en-US" sz="2400" i="1">
                        <a:latin typeface="Cambria Math" panose="02040503050406030204" pitchFamily="18" charset="0"/>
                      </a:rPr>
                      <m:t>𝐾</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m:rPr>
                        <m:sty m:val="p"/>
                      </m:rPr>
                      <a:rPr lang="zh-CN" altLang="en-US" sz="2400">
                        <a:latin typeface="Cambria Math" panose="02040503050406030204" pitchFamily="18" charset="0"/>
                      </a:rPr>
                      <m:t>sgn</m:t>
                    </m:r>
                    <m:d>
                      <m:dPr>
                        <m:ctrlPr>
                          <a:rPr lang="en-US" altLang="zh-CN" sz="2400" b="0" i="0" smtClean="0">
                            <a:latin typeface="Cambria Math" panose="02040503050406030204" pitchFamily="18" charset="0"/>
                          </a:rPr>
                        </m:ctrlPr>
                      </m:dPr>
                      <m:e>
                        <m:r>
                          <a:rPr lang="zh-CN" altLang="en-US" sz="2400" i="1">
                            <a:latin typeface="Cambria Math" panose="02040503050406030204" pitchFamily="18" charset="0"/>
                          </a:rPr>
                          <m:t>𝑠</m:t>
                        </m:r>
                      </m:e>
                    </m:d>
                  </m:oMath>
                </a14:m>
                <a:endParaRPr lang="en-US" altLang="zh-CN" sz="2400" b="0" dirty="0" smtClean="0"/>
              </a:p>
              <a:p>
                <a:pPr marL="0" indent="0">
                  <a:buNone/>
                </a:pPr>
                <a:r>
                  <a:rPr lang="zh-CN" altLang="en-US" sz="2400" dirty="0" smtClean="0"/>
                  <a:t>取</a:t>
                </a:r>
                <a14:m>
                  <m:oMath xmlns:m="http://schemas.openxmlformats.org/officeDocument/2006/math">
                    <m:r>
                      <a:rPr lang="zh-CN" altLang="en-US" sz="2400" i="1" smtClean="0">
                        <a:latin typeface="Cambria Math" panose="02040503050406030204" pitchFamily="18" charset="0"/>
                      </a:rPr>
                      <m:t>𝐾</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r>
                      <m:rPr>
                        <m:sty m:val="p"/>
                      </m:rPr>
                      <a:rPr lang="zh-CN" altLang="en-US" sz="2400">
                        <a:latin typeface="Cambria Math" panose="02040503050406030204" pitchFamily="18" charset="0"/>
                      </a:rPr>
                      <m:t>max</m:t>
                    </m:r>
                    <m:d>
                      <m:dPr>
                        <m:begChr m:val="|"/>
                        <m:endChr m:val="|"/>
                        <m:ctrlPr>
                          <a:rPr lang="zh-CN" altLang="en-US" sz="2400">
                            <a:latin typeface="Cambria Math" panose="02040503050406030204" pitchFamily="18" charset="0"/>
                          </a:rPr>
                        </m:ctrlPr>
                      </m:dPr>
                      <m:e>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r>
                      <a:rPr lang="zh-CN" altLang="en-US" sz="2400" i="1">
                        <a:latin typeface="Cambria Math" panose="02040503050406030204" pitchFamily="18" charset="0"/>
                      </a:rPr>
                      <m:t>𝜂</m:t>
                    </m:r>
                    <m:r>
                      <a:rPr lang="zh-CN" altLang="en-US" sz="2400" i="1">
                        <a:latin typeface="Cambria Math" panose="02040503050406030204" pitchFamily="18" charset="0"/>
                      </a:rPr>
                      <m:t>，</m:t>
                    </m:r>
                  </m:oMath>
                </a14:m>
                <a:r>
                  <a:rPr lang="zh-CN" altLang="en-US" sz="2400" dirty="0" smtClean="0"/>
                  <a:t>其中</a:t>
                </a:r>
                <a14:m>
                  <m:oMath xmlns:m="http://schemas.openxmlformats.org/officeDocument/2006/math">
                    <m:r>
                      <a:rPr lang="en-US" altLang="zh-CN" sz="2400" b="0" i="1" dirty="0" smtClean="0">
                        <a:latin typeface="Cambria Math" panose="02040503050406030204" pitchFamily="18" charset="0"/>
                      </a:rPr>
                      <m:t>𝜂</m:t>
                    </m:r>
                    <m:r>
                      <a:rPr lang="en-US" altLang="zh-CN" sz="2400" b="0" i="1" dirty="0" smtClean="0">
                        <a:latin typeface="Cambria Math" panose="02040503050406030204" pitchFamily="18" charset="0"/>
                      </a:rPr>
                      <m:t>&gt;0</m:t>
                    </m:r>
                  </m:oMath>
                </a14:m>
                <a:endParaRPr lang="en-US" altLang="zh-CN" sz="2400" b="0" dirty="0" smtClean="0"/>
              </a:p>
              <a:p>
                <a:pPr marL="0" indent="0">
                  <a:buNone/>
                </a:pPr>
                <a:r>
                  <a:rPr lang="zh-CN" altLang="en-US" sz="2400" dirty="0" smtClean="0"/>
                  <a:t>则有</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zh-CN" altLang="en-US" sz="2400" i="1">
                              <a:latin typeface="Cambria Math" panose="02040503050406030204" pitchFamily="18" charset="0"/>
                            </a:rPr>
                            <m:t>𝑉</m:t>
                          </m:r>
                        </m:e>
                      </m:acc>
                      <m:r>
                        <a:rPr lang="zh-CN" altLang="en-US" sz="2400">
                          <a:latin typeface="Cambria Math" panose="02040503050406030204" pitchFamily="18" charset="0"/>
                        </a:rPr>
                        <m:t>=</m:t>
                      </m:r>
                      <m:r>
                        <a:rPr lang="zh-CN" altLang="en-US" sz="2400" i="1">
                          <a:latin typeface="Cambria Math" panose="02040503050406030204" pitchFamily="18" charset="0"/>
                        </a:rPr>
                        <m:t>𝑠</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𝑠</m:t>
                          </m:r>
                        </m:e>
                      </m:acc>
                      <m:r>
                        <a:rPr lang="zh-CN" altLang="en-US" sz="2400">
                          <a:latin typeface="Cambria Math" panose="02040503050406030204" pitchFamily="18" charset="0"/>
                        </a:rPr>
                        <m:t>=</m:t>
                      </m:r>
                      <m:r>
                        <a:rPr lang="zh-CN" altLang="en-US" sz="2400" i="1">
                          <a:latin typeface="Cambria Math" panose="02040503050406030204" pitchFamily="18" charset="0"/>
                        </a:rPr>
                        <m:t>𝑠</m:t>
                      </m:r>
                      <m:d>
                        <m:dPr>
                          <m:ctrlPr>
                            <a:rPr lang="zh-CN" altLang="en-US" sz="2400" i="1">
                              <a:latin typeface="Cambria Math" panose="02040503050406030204" pitchFamily="18" charset="0"/>
                            </a:rPr>
                          </m:ctrlPr>
                        </m:d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r>
                            <a:rPr lang="zh-CN" altLang="en-US" sz="2400">
                              <a:latin typeface="Cambria Math" panose="02040503050406030204" pitchFamily="18" charset="0"/>
                            </a:rPr>
                            <m:t>+</m:t>
                          </m:r>
                          <m:r>
                            <a:rPr lang="zh-CN" altLang="en-US" sz="2400" i="1">
                              <a:latin typeface="Cambria Math" panose="02040503050406030204" pitchFamily="18" charset="0"/>
                            </a:rPr>
                            <m:t>𝑐</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e>
                      </m:d>
                      <m:r>
                        <a:rPr lang="zh-CN" altLang="en-US" sz="2400">
                          <a:latin typeface="Cambria Math" panose="02040503050406030204" pitchFamily="18" charset="0"/>
                        </a:rPr>
                        <m:t>=</m:t>
                      </m:r>
                      <m:r>
                        <a:rPr lang="zh-CN" altLang="en-US" sz="2400" i="1">
                          <a:latin typeface="Cambria Math" panose="02040503050406030204" pitchFamily="18" charset="0"/>
                        </a:rPr>
                        <m:t>𝑠</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𝑑</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zh-CN" altLang="en-US" sz="2400">
                                  <a:latin typeface="Cambria Math" panose="02040503050406030204" pitchFamily="18" charset="0"/>
                                </a:rPr>
                                <m:t>1</m:t>
                              </m:r>
                            </m:sub>
                          </m:sSub>
                          <m:r>
                            <a:rPr lang="zh-CN" altLang="en-US" sz="2400">
                              <a:latin typeface="Cambria Math" panose="02040503050406030204" pitchFamily="18" charset="0"/>
                            </a:rPr>
                            <m:t>+</m:t>
                          </m:r>
                          <m:r>
                            <a:rPr lang="zh-CN" altLang="en-US" sz="2400" i="1">
                              <a:latin typeface="Cambria Math" panose="02040503050406030204" pitchFamily="18" charset="0"/>
                            </a:rPr>
                            <m:t>𝑐</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e>
                      </m:d>
                      <m:r>
                        <a:rPr lang="zh-CN" altLang="en-US" sz="2400">
                          <a:latin typeface="Cambria Math" panose="02040503050406030204" pitchFamily="18" charset="0"/>
                        </a:rPr>
                        <m:t>=</m:t>
                      </m:r>
                      <m:r>
                        <a:rPr lang="zh-CN" altLang="en-US" sz="2400" i="1">
                          <a:latin typeface="Cambria Math" panose="02040503050406030204" pitchFamily="18" charset="0"/>
                        </a:rPr>
                        <m:t>𝑠</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en-US" altLang="zh-CN" sz="2400" i="1">
                                  <a:latin typeface="Cambria Math" panose="02040503050406030204" pitchFamily="18" charset="0"/>
                                </a:rPr>
                                <m:t>1</m:t>
                              </m:r>
                              <m:r>
                                <a:rPr lang="en-US" altLang="zh-CN" sz="2400" b="0" i="1" smtClean="0">
                                  <a:latin typeface="Cambria Math" panose="02040503050406030204" pitchFamily="18" charset="0"/>
                                </a:rPr>
                                <m:t>𝑑</m:t>
                              </m:r>
                            </m:sub>
                          </m:sSub>
                          <m:r>
                            <a:rPr lang="zh-CN" altLang="en-US" sz="2400">
                              <a:latin typeface="Cambria Math" panose="02040503050406030204" pitchFamily="18" charset="0"/>
                            </a:rPr>
                            <m:t>−</m:t>
                          </m:r>
                          <m:r>
                            <a:rPr lang="zh-CN" altLang="en-US" sz="2400" i="1">
                              <a:latin typeface="Cambria Math" panose="02040503050406030204" pitchFamily="18" charset="0"/>
                            </a:rPr>
                            <m:t>𝑢</m:t>
                          </m:r>
                          <m:r>
                            <a:rPr lang="zh-CN" altLang="en-US" sz="2400">
                              <a:latin typeface="Cambria Math" panose="02040503050406030204" pitchFamily="18" charset="0"/>
                            </a:rPr>
                            <m:t>−</m:t>
                          </m:r>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r>
                            <a:rPr lang="zh-CN" altLang="en-US" sz="2400" i="1">
                              <a:latin typeface="Cambria Math" panose="02040503050406030204" pitchFamily="18" charset="0"/>
                            </a:rPr>
                            <m:t>𝑐</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e>
                      </m:d>
                    </m:oMath>
                  </m:oMathPara>
                </a14:m>
                <a:endParaRPr lang="en-US" altLang="zh-CN" sz="2400" dirty="0" smtClean="0"/>
              </a:p>
              <a:p>
                <a:pPr marL="0" indent="0">
                  <a:buNone/>
                </a:pPr>
                <a:r>
                  <a:rPr lang="zh-CN" altLang="en-US" sz="2400" dirty="0" smtClean="0"/>
                  <a:t>将控制律代入，得</a:t>
                </a:r>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𝑠</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𝑠</m:t>
                          </m:r>
                        </m:e>
                      </m:acc>
                      <m:r>
                        <a:rPr lang="zh-CN" altLang="en-US" sz="2400">
                          <a:latin typeface="Cambria Math" panose="02040503050406030204" pitchFamily="18" charset="0"/>
                        </a:rPr>
                        <m:t>=</m:t>
                      </m:r>
                      <m:r>
                        <a:rPr lang="zh-CN" altLang="en-US" sz="2400" i="1">
                          <a:latin typeface="Cambria Math" panose="02040503050406030204" pitchFamily="18" charset="0"/>
                        </a:rPr>
                        <m:t>𝑠</m:t>
                      </m:r>
                      <m:d>
                        <m:dPr>
                          <m:ctrlPr>
                            <a:rPr lang="zh-CN" altLang="en-US" sz="2400" i="1">
                              <a:latin typeface="Cambria Math" panose="02040503050406030204" pitchFamily="18" charset="0"/>
                            </a:rPr>
                          </m:ctrlPr>
                        </m:dPr>
                        <m:e>
                          <m:r>
                            <a:rPr lang="zh-CN" altLang="en-US" sz="2400">
                              <a:latin typeface="Cambria Math" panose="02040503050406030204" pitchFamily="18" charset="0"/>
                            </a:rPr>
                            <m:t>−</m:t>
                          </m:r>
                          <m:r>
                            <a:rPr lang="zh-CN" altLang="en-US" sz="2400" i="1">
                              <a:latin typeface="Cambria Math" panose="02040503050406030204" pitchFamily="18" charset="0"/>
                            </a:rPr>
                            <m:t>𝐾</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m:rPr>
                              <m:nor/>
                            </m:rPr>
                            <a:rPr lang="zh-CN" altLang="en-US" sz="2400">
                              <a:latin typeface="Cambria Math" panose="02040503050406030204" pitchFamily="18" charset="0"/>
                            </a:rPr>
                            <m:t>sgn</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𝑠</m:t>
                              </m:r>
                            </m:e>
                          </m:d>
                          <m:r>
                            <a:rPr lang="zh-CN" altLang="en-US" sz="2400">
                              <a:latin typeface="Cambria Math" panose="02040503050406030204" pitchFamily="18" charset="0"/>
                            </a:rPr>
                            <m:t>−</m:t>
                          </m:r>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r>
                        <a:rPr lang="zh-CN" altLang="en-US" sz="2400">
                          <a:latin typeface="Cambria Math" panose="02040503050406030204" pitchFamily="18" charset="0"/>
                        </a:rPr>
                        <m:t>=−</m:t>
                      </m:r>
                      <m:r>
                        <a:rPr lang="zh-CN" altLang="en-US" sz="2400" i="1">
                          <a:latin typeface="Cambria Math" panose="02040503050406030204" pitchFamily="18" charset="0"/>
                        </a:rPr>
                        <m:t>𝐾</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a:latin typeface="Cambria Math" panose="02040503050406030204" pitchFamily="18" charset="0"/>
                        </a:rPr>
                        <m:t>|</m:t>
                      </m:r>
                      <m:r>
                        <a:rPr lang="zh-CN" altLang="en-US" sz="2400" i="1">
                          <a:latin typeface="Cambria Math" panose="02040503050406030204" pitchFamily="18" charset="0"/>
                        </a:rPr>
                        <m:t>𝑠</m:t>
                      </m:r>
                      <m:r>
                        <a:rPr lang="zh-CN" altLang="en-US" sz="2400">
                          <a:latin typeface="Cambria Math" panose="02040503050406030204" pitchFamily="18" charset="0"/>
                        </a:rPr>
                        <m:t>|−</m:t>
                      </m:r>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i="1">
                          <a:latin typeface="Cambria Math" panose="02040503050406030204" pitchFamily="18" charset="0"/>
                        </a:rPr>
                        <m:t>𝑠</m:t>
                      </m:r>
                      <m:r>
                        <a:rPr lang="zh-CN" altLang="en-US" sz="2400">
                          <a:latin typeface="Cambria Math" panose="02040503050406030204" pitchFamily="18" charset="0"/>
                        </a:rPr>
                        <m:t>≤−</m:t>
                      </m:r>
                      <m:r>
                        <a:rPr lang="zh-CN" altLang="en-US" sz="2400" i="1">
                          <a:latin typeface="Cambria Math" panose="02040503050406030204" pitchFamily="18" charset="0"/>
                        </a:rPr>
                        <m:t>𝜂</m:t>
                      </m:r>
                      <m:r>
                        <a:rPr lang="zh-CN" altLang="en-US" sz="2400">
                          <a:latin typeface="Cambria Math" panose="02040503050406030204" pitchFamily="18" charset="0"/>
                        </a:rPr>
                        <m:t>|</m:t>
                      </m:r>
                      <m:r>
                        <a:rPr lang="zh-CN" altLang="en-US" sz="2400" i="1">
                          <a:latin typeface="Cambria Math" panose="02040503050406030204" pitchFamily="18" charset="0"/>
                        </a:rPr>
                        <m:t>𝑠</m:t>
                      </m:r>
                      <m:r>
                        <a:rPr lang="zh-CN" altLang="en-US" sz="2400">
                          <a:latin typeface="Cambria Math" panose="02040503050406030204" pitchFamily="18" charset="0"/>
                        </a:rPr>
                        <m:t>|</m:t>
                      </m:r>
                    </m:oMath>
                  </m:oMathPara>
                </a14:m>
                <a:endParaRPr lang="en-US" altLang="zh-CN" sz="2400" dirty="0" smtClean="0"/>
              </a:p>
              <a:p>
                <a:pPr marL="0" indent="0">
                  <a:buNone/>
                </a:pPr>
                <a:r>
                  <a:rPr lang="en-US" altLang="zh-CN" sz="2400" dirty="0"/>
                  <a:t> </a:t>
                </a:r>
                <a:r>
                  <a:rPr lang="en-US" altLang="zh-CN" sz="2400" dirty="0" smtClean="0"/>
                  <a:t>      </a:t>
                </a:r>
                <a:r>
                  <a:rPr lang="zh-CN" altLang="en-US" sz="2400" dirty="0" smtClean="0"/>
                  <a:t>切换增益</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是造成抖振的原因。 用于补偿不确定项</a:t>
                </a: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 ，以保证滑模存在性条件得到满足。如果</a:t>
                </a:r>
                <a14:m>
                  <m:oMath xmlns:m="http://schemas.openxmlformats.org/officeDocument/2006/math">
                    <m:r>
                      <a:rPr lang="en-US" altLang="zh-CN" sz="2400" b="0" i="1" smtClean="0">
                        <a:latin typeface="Cambria Math" panose="02040503050406030204" pitchFamily="18" charset="0"/>
                      </a:rPr>
                      <m:t>𝑑</m:t>
                    </m:r>
                  </m:oMath>
                </a14:m>
                <a:r>
                  <a:rPr lang="zh-CN" altLang="en-US" sz="2400" dirty="0" smtClean="0"/>
                  <a:t>时变，则为了降低抖阵，</a:t>
                </a:r>
                <a14:m>
                  <m:oMath xmlns:m="http://schemas.openxmlformats.org/officeDocument/2006/math">
                    <m:r>
                      <a:rPr lang="en-US" altLang="zh-CN" sz="2400" b="0" i="1" dirty="0" smtClean="0">
                        <a:latin typeface="Cambria Math" panose="02040503050406030204" pitchFamily="18" charset="0"/>
                      </a:rPr>
                      <m:t>𝐾</m:t>
                    </m:r>
                  </m:oMath>
                </a14:m>
                <a:r>
                  <a:rPr lang="zh-CN" altLang="en-US" sz="2400" dirty="0" smtClean="0"/>
                  <a:t>也应该时变。可采用模糊规则，根据经验实现</a:t>
                </a:r>
                <a14:m>
                  <m:oMath xmlns:m="http://schemas.openxmlformats.org/officeDocument/2006/math">
                    <m:r>
                      <a:rPr lang="en-US" altLang="zh-CN" sz="2400" b="0" i="1" smtClean="0">
                        <a:latin typeface="Cambria Math" panose="02040503050406030204" pitchFamily="18" charset="0"/>
                      </a:rPr>
                      <m:t>𝐾</m:t>
                    </m:r>
                  </m:oMath>
                </a14:m>
                <a:r>
                  <a:rPr lang="zh-CN" altLang="en-US" sz="2400" dirty="0" smtClean="0"/>
                  <a:t>的变化。</a:t>
                </a:r>
                <a:endParaRPr lang="zh-CN" altLang="en-US"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189" t="-1389" b="-18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22327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lnSpc>
                    <a:spcPct val="120000"/>
                  </a:lnSpc>
                  <a:buNone/>
                </a:pPr>
                <a:r>
                  <a:rPr lang="en-US" altLang="zh-CN" sz="2800" b="1" dirty="0" smtClean="0"/>
                  <a:t>3.6.3</a:t>
                </a:r>
                <a:r>
                  <a:rPr lang="zh-CN" altLang="en-US" sz="2800" b="1" dirty="0" smtClean="0"/>
                  <a:t>模糊规则设计</a:t>
                </a:r>
                <a:endParaRPr lang="en-US" altLang="zh-CN" sz="2800" b="1" dirty="0" smtClean="0"/>
              </a:p>
              <a:p>
                <a:pPr marL="0" indent="0">
                  <a:lnSpc>
                    <a:spcPct val="120000"/>
                  </a:lnSpc>
                  <a:buNone/>
                </a:pPr>
                <a:r>
                  <a:rPr lang="en-US" altLang="zh-CN" sz="2400" dirty="0"/>
                  <a:t> </a:t>
                </a:r>
                <a:r>
                  <a:rPr lang="en-US" altLang="zh-CN" sz="2400" dirty="0" smtClean="0"/>
                  <a:t>       </a:t>
                </a:r>
                <a:r>
                  <a:rPr lang="zh-CN" altLang="en-US" sz="2400" dirty="0" smtClean="0"/>
                  <a:t>滑模存在条件为</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0</m:t>
                    </m:r>
                  </m:oMath>
                </a14:m>
                <a:r>
                  <a:rPr lang="zh-CN" altLang="en-US" sz="2400" dirty="0" smtClean="0"/>
                  <a:t>，当系统到达滑模面后，将会保持在滑模面上。由式（</a:t>
                </a:r>
                <a:r>
                  <a:rPr lang="en-US" altLang="zh-CN" sz="2400" dirty="0" smtClean="0"/>
                  <a:t>3.16</a:t>
                </a:r>
                <a:r>
                  <a:rPr lang="zh-CN" altLang="en-US" sz="2400" dirty="0" smtClean="0"/>
                  <a:t>）可见</a:t>
                </a:r>
                <a:r>
                  <a:rPr lang="en-US" altLang="zh-CN" sz="2400" dirty="0" smtClean="0"/>
                  <a:t>, </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 为保证系统运动得以到达滑模面的增益，其值必须足以消除不确定项的影响，才能保证滑模存在条件成立。</a:t>
                </a:r>
                <a:endParaRPr lang="en-US" altLang="zh-CN" sz="2400" dirty="0" smtClean="0"/>
              </a:p>
              <a:p>
                <a:pPr marL="0" indent="0">
                  <a:lnSpc>
                    <a:spcPct val="120000"/>
                  </a:lnSpc>
                  <a:buNone/>
                </a:pPr>
                <a:r>
                  <a:rPr lang="en-US" altLang="zh-CN" sz="2400" dirty="0"/>
                  <a:t> </a:t>
                </a:r>
                <a:r>
                  <a:rPr lang="en-US" altLang="zh-CN" sz="2400" dirty="0" smtClean="0"/>
                  <a:t>       </a:t>
                </a:r>
                <a:r>
                  <a:rPr lang="zh-CN" altLang="en-US" sz="2400" dirty="0" smtClean="0"/>
                  <a:t>模糊规则设计的原则为：在满足</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0</m:t>
                    </m:r>
                  </m:oMath>
                </a14:m>
                <a:r>
                  <a:rPr lang="zh-CN" altLang="en-US" sz="2400" dirty="0" smtClean="0"/>
                  <a:t>条件下，尽量采用较小的增益</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，以降低</a:t>
                </a:r>
                <a:r>
                  <a:rPr lang="zh-CN" altLang="en-US" sz="2400" dirty="0"/>
                  <a:t>抖振</a:t>
                </a:r>
                <a:r>
                  <a:rPr lang="zh-CN" altLang="en-US" sz="2400" dirty="0" smtClean="0"/>
                  <a:t>。设计模糊规则如下：</a:t>
                </a:r>
                <a:endParaRPr lang="en-US" altLang="zh-CN" sz="2400" dirty="0" smtClean="0"/>
              </a:p>
              <a:p>
                <a:pPr marL="0" indent="0" algn="ctr">
                  <a:lnSpc>
                    <a:spcPct val="120000"/>
                  </a:lnSpc>
                  <a:buNone/>
                </a:pPr>
                <a:r>
                  <a:rPr lang="en-US" altLang="zh-CN" sz="2400" dirty="0" smtClean="0"/>
                  <a:t>If </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0</m:t>
                    </m:r>
                  </m:oMath>
                </a14:m>
                <a:r>
                  <a:rPr lang="zh-CN" altLang="en-US" sz="2400" dirty="0" smtClean="0"/>
                  <a:t>，则</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应增大</a:t>
                </a:r>
              </a:p>
              <a:p>
                <a:pPr marL="0" indent="0" algn="ctr">
                  <a:lnSpc>
                    <a:spcPct val="120000"/>
                  </a:lnSpc>
                  <a:buNone/>
                </a:pPr>
                <a:r>
                  <a:rPr lang="en-US" altLang="zh-CN" sz="2400" dirty="0" smtClean="0"/>
                  <a:t>If</a:t>
                </a:r>
                <a:r>
                  <a:rPr lang="en-US" altLang="zh-CN" sz="2400" b="0" dirty="0" smtClean="0"/>
                  <a:t> </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0</m:t>
                    </m:r>
                    <m:r>
                      <a:rPr lang="zh-CN" altLang="en-US" sz="2400" i="1">
                        <a:latin typeface="Cambria Math" panose="02040503050406030204" pitchFamily="18" charset="0"/>
                      </a:rPr>
                      <m:t>，</m:t>
                    </m:r>
                  </m:oMath>
                </a14:m>
                <a:r>
                  <a:rPr lang="zh-CN" altLang="en-US" sz="2400" dirty="0" smtClean="0"/>
                  <a:t>则</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应减小</a:t>
                </a:r>
                <a:endParaRPr lang="zh-CN" altLang="en-US"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560" t="-8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86545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lnSpc>
                    <a:spcPct val="120000"/>
                  </a:lnSpc>
                  <a:buNone/>
                </a:pPr>
                <a:r>
                  <a:rPr lang="en-US" altLang="zh-CN" sz="2800" b="1" dirty="0" smtClean="0"/>
                  <a:t>3.6.3</a:t>
                </a:r>
                <a:r>
                  <a:rPr lang="zh-CN" altLang="en-US" sz="2800" b="1" dirty="0" smtClean="0"/>
                  <a:t>模糊规则设计</a:t>
                </a:r>
                <a:endParaRPr lang="en-US" altLang="zh-CN" sz="2800" b="1" dirty="0" smtClean="0"/>
              </a:p>
              <a:p>
                <a:pPr marL="0" indent="0">
                  <a:lnSpc>
                    <a:spcPct val="120000"/>
                  </a:lnSpc>
                  <a:buNone/>
                </a:pPr>
                <a:r>
                  <a:rPr lang="en-US" altLang="zh-CN" sz="2400" dirty="0"/>
                  <a:t> </a:t>
                </a:r>
                <a:r>
                  <a:rPr lang="en-US" altLang="zh-CN" sz="2400" dirty="0" smtClean="0"/>
                  <a:t>       </a:t>
                </a:r>
                <a:r>
                  <a:rPr lang="zh-CN" altLang="en-US" sz="2400" dirty="0" smtClean="0"/>
                  <a:t>由式（</a:t>
                </a:r>
                <a:r>
                  <a:rPr lang="en-US" altLang="zh-CN" sz="2400" dirty="0" smtClean="0"/>
                  <a:t>3.16</a:t>
                </a:r>
                <a:r>
                  <a:rPr lang="zh-CN" altLang="en-US" sz="2400" dirty="0" smtClean="0"/>
                  <a:t>）可设计关于</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oMath>
                </a14:m>
                <a:r>
                  <a:rPr lang="zh-CN" altLang="en-US" sz="2400" dirty="0" smtClean="0"/>
                  <a:t>和</a:t>
                </a:r>
                <a14:m>
                  <m:oMath xmlns:m="http://schemas.openxmlformats.org/officeDocument/2006/math">
                    <m:r>
                      <a:rPr lang="en-US" altLang="zh-CN" sz="2400" b="0" i="1" dirty="0" smtClean="0">
                        <a:latin typeface="Cambria Math" panose="02040503050406030204" pitchFamily="18" charset="0"/>
                      </a:rPr>
                      <m:t>𝐾</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smtClean="0"/>
                  <a:t>之间关系的模糊系统，在该系统中，</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oMath>
                </a14:m>
                <a:r>
                  <a:rPr lang="zh-CN" altLang="en-US" sz="2400" dirty="0" smtClean="0"/>
                  <a:t>为输入，</a:t>
                </a:r>
                <a:r>
                  <a:rPr lang="en-US" altLang="zh-CN" sz="2400" b="0" dirty="0" smtClean="0"/>
                  <a:t> </a:t>
                </a:r>
                <a14:m>
                  <m:oMath xmlns:m="http://schemas.openxmlformats.org/officeDocument/2006/math">
                    <m:r>
                      <a:rPr lang="en-US" altLang="zh-CN" sz="2400" b="0" i="1" dirty="0" smtClean="0">
                        <a:latin typeface="Cambria Math" panose="02040503050406030204" pitchFamily="18" charset="0"/>
                      </a:rPr>
                      <m:t>𝐾</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smtClean="0"/>
                  <a:t>为输出。系统输入输出的模糊集分别定义如下：</a:t>
                </a:r>
                <a:endParaRPr lang="en-US" altLang="zh-CN" sz="2400" dirty="0" smtClean="0"/>
              </a:p>
              <a:p>
                <a:pPr marL="0" indent="0">
                  <a:lnSpc>
                    <a:spcPct val="120000"/>
                  </a:lnSpc>
                  <a:buNone/>
                </a:pPr>
                <a:endParaRPr lang="en-US" altLang="zh-CN" sz="24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𝑠</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𝑠</m:t>
                          </m:r>
                        </m:e>
                      </m:acc>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5"/>
                                    <m:mcJc m:val="center"/>
                                  </m:mcPr>
                                </m:mc>
                              </m:mcs>
                              <m:ctrlPr>
                                <a:rPr lang="zh-CN" altLang="en-US" sz="2400" i="1">
                                  <a:latin typeface="Cambria Math" panose="02040503050406030204" pitchFamily="18" charset="0"/>
                                </a:rPr>
                              </m:ctrlPr>
                            </m:mPr>
                            <m:mr>
                              <m:e>
                                <m:r>
                                  <a:rPr lang="zh-CN" altLang="en-US" sz="2400" i="1">
                                    <a:latin typeface="Cambria Math" panose="02040503050406030204" pitchFamily="18" charset="0"/>
                                  </a:rPr>
                                  <m:t>𝑁𝐵</m:t>
                                </m:r>
                              </m:e>
                              <m:e>
                                <m:r>
                                  <a:rPr lang="zh-CN" altLang="en-US" sz="2400" i="1">
                                    <a:latin typeface="Cambria Math" panose="02040503050406030204" pitchFamily="18" charset="0"/>
                                  </a:rPr>
                                  <m:t>𝑁𝑀</m:t>
                                </m:r>
                              </m:e>
                              <m:e>
                                <m:r>
                                  <a:rPr lang="zh-CN" altLang="en-US" sz="2400" i="1">
                                    <a:latin typeface="Cambria Math" panose="02040503050406030204" pitchFamily="18" charset="0"/>
                                  </a:rPr>
                                  <m:t>𝑍𝑂</m:t>
                                </m:r>
                              </m:e>
                              <m:e>
                                <m:r>
                                  <a:rPr lang="zh-CN" altLang="en-US" sz="2400" i="1">
                                    <a:latin typeface="Cambria Math" panose="02040503050406030204" pitchFamily="18" charset="0"/>
                                  </a:rPr>
                                  <m:t>𝑃𝑀</m:t>
                                </m:r>
                              </m:e>
                              <m:e>
                                <m:r>
                                  <a:rPr lang="zh-CN" altLang="en-US" sz="2400" i="1">
                                    <a:latin typeface="Cambria Math" panose="02040503050406030204" pitchFamily="18" charset="0"/>
                                  </a:rPr>
                                  <m:t>𝑃𝐵</m:t>
                                </m:r>
                              </m:e>
                            </m:mr>
                          </m:m>
                        </m:e>
                      </m:d>
                    </m:oMath>
                  </m:oMathPara>
                </a14:m>
                <a:endParaRPr lang="en-US" altLang="zh-CN" sz="24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𝛥</m:t>
                      </m:r>
                      <m:r>
                        <a:rPr lang="zh-CN" altLang="en-US" sz="2400" i="1" smtClean="0">
                          <a:latin typeface="Cambria Math" panose="02040503050406030204" pitchFamily="18" charset="0"/>
                        </a:rPr>
                        <m:t>𝐾</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5"/>
                                    <m:mcJc m:val="center"/>
                                  </m:mcPr>
                                </m:mc>
                              </m:mcs>
                              <m:ctrlPr>
                                <a:rPr lang="zh-CN" altLang="en-US" sz="2400" i="1">
                                  <a:latin typeface="Cambria Math" panose="02040503050406030204" pitchFamily="18" charset="0"/>
                                </a:rPr>
                              </m:ctrlPr>
                            </m:mPr>
                            <m:mr>
                              <m:e>
                                <m:r>
                                  <a:rPr lang="zh-CN" altLang="en-US" sz="2400" i="1">
                                    <a:latin typeface="Cambria Math" panose="02040503050406030204" pitchFamily="18" charset="0"/>
                                  </a:rPr>
                                  <m:t>𝑁𝐵</m:t>
                                </m:r>
                              </m:e>
                              <m:e>
                                <m:r>
                                  <a:rPr lang="zh-CN" altLang="en-US" sz="2400" i="1">
                                    <a:latin typeface="Cambria Math" panose="02040503050406030204" pitchFamily="18" charset="0"/>
                                  </a:rPr>
                                  <m:t>𝑁𝑀</m:t>
                                </m:r>
                              </m:e>
                              <m:e>
                                <m:r>
                                  <a:rPr lang="zh-CN" altLang="en-US" sz="2400" i="1">
                                    <a:latin typeface="Cambria Math" panose="02040503050406030204" pitchFamily="18" charset="0"/>
                                  </a:rPr>
                                  <m:t>𝑍𝑂</m:t>
                                </m:r>
                              </m:e>
                              <m:e>
                                <m:r>
                                  <a:rPr lang="zh-CN" altLang="en-US" sz="2400" i="1">
                                    <a:latin typeface="Cambria Math" panose="02040503050406030204" pitchFamily="18" charset="0"/>
                                  </a:rPr>
                                  <m:t>𝑃𝑀</m:t>
                                </m:r>
                              </m:e>
                              <m:e>
                                <m:r>
                                  <a:rPr lang="zh-CN" altLang="en-US" sz="2400" i="1">
                                    <a:latin typeface="Cambria Math" panose="02040503050406030204" pitchFamily="18" charset="0"/>
                                  </a:rPr>
                                  <m:t>𝑃𝐵</m:t>
                                </m:r>
                              </m:e>
                            </m:mr>
                          </m:m>
                        </m:e>
                      </m:d>
                    </m:oMath>
                  </m:oMathPara>
                </a14:m>
                <a:endParaRPr lang="zh-CN" altLang="en-US" sz="2400" dirty="0"/>
              </a:p>
              <a:p>
                <a:pPr marL="0" indent="0">
                  <a:lnSpc>
                    <a:spcPct val="120000"/>
                  </a:lnSpc>
                  <a:buNone/>
                </a:pPr>
                <a:r>
                  <a:rPr lang="en-US" altLang="zh-CN" sz="2400" dirty="0"/>
                  <a:t> </a:t>
                </a:r>
                <a:r>
                  <a:rPr lang="en-US" altLang="zh-CN" sz="2400" dirty="0" smtClean="0"/>
                  <a:t>        </a:t>
                </a:r>
                <a:r>
                  <a:rPr lang="zh-CN" altLang="en-US" sz="2400" dirty="0" smtClean="0"/>
                  <a:t>其中</a:t>
                </a:r>
                <a:r>
                  <a:rPr lang="en-US" altLang="zh-CN" sz="2400" dirty="0" smtClean="0"/>
                  <a:t>NB</a:t>
                </a:r>
                <a:r>
                  <a:rPr lang="zh-CN" altLang="en-US" sz="2400" dirty="0" smtClean="0"/>
                  <a:t>为负大，</a:t>
                </a:r>
                <a:r>
                  <a:rPr lang="en-US" altLang="zh-CN" sz="2400" dirty="0" smtClean="0"/>
                  <a:t>NM</a:t>
                </a:r>
                <a:r>
                  <a:rPr lang="zh-CN" altLang="en-US" sz="2400" dirty="0" smtClean="0"/>
                  <a:t>为负中，</a:t>
                </a:r>
                <a:r>
                  <a:rPr lang="en-US" altLang="zh-CN" sz="2400" dirty="0" smtClean="0"/>
                  <a:t>ZO</a:t>
                </a:r>
                <a:r>
                  <a:rPr lang="zh-CN" altLang="en-US" sz="2400" dirty="0" smtClean="0"/>
                  <a:t>为零，</a:t>
                </a:r>
                <a:r>
                  <a:rPr lang="en-US" altLang="zh-CN" sz="2400" dirty="0" smtClean="0"/>
                  <a:t>PM</a:t>
                </a:r>
                <a:r>
                  <a:rPr lang="zh-CN" altLang="en-US" sz="2400" dirty="0" smtClean="0"/>
                  <a:t>为正中，</a:t>
                </a:r>
                <a:r>
                  <a:rPr lang="en-US" altLang="zh-CN" sz="2400" dirty="0" smtClean="0"/>
                  <a:t>PB</a:t>
                </a:r>
                <a:r>
                  <a:rPr lang="zh-CN" altLang="en-US" sz="2400" dirty="0" smtClean="0"/>
                  <a:t>为正大。</a:t>
                </a:r>
              </a:p>
              <a:p>
                <a:pPr marL="0" indent="0">
                  <a:lnSpc>
                    <a:spcPct val="120000"/>
                  </a:lnSpc>
                  <a:buNone/>
                </a:pPr>
                <a:endParaRPr lang="zh-CN" altLang="en-US"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560" t="-884" r="-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40307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pic>
        <p:nvPicPr>
          <p:cNvPr id="174082"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7300549" cy="400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423449" y="5517232"/>
            <a:ext cx="4108817" cy="830997"/>
          </a:xfrm>
          <a:prstGeom prst="rect">
            <a:avLst/>
          </a:prstGeom>
        </p:spPr>
        <p:txBody>
          <a:bodyPr wrap="none">
            <a:spAutoFit/>
          </a:bodyPr>
          <a:lstStyle/>
          <a:p>
            <a:pPr marR="228600" algn="ctr">
              <a:lnSpc>
                <a:spcPct val="200000"/>
              </a:lnSpc>
              <a:spcAft>
                <a:spcPts val="0"/>
              </a:spcAft>
            </a:pPr>
            <a:r>
              <a:rPr lang="zh-CN" altLang="zh-CN" kern="100" dirty="0"/>
              <a:t>图</a:t>
            </a:r>
            <a:r>
              <a:rPr lang="en-US" altLang="zh-CN" kern="100" dirty="0"/>
              <a:t>3.25 </a:t>
            </a:r>
            <a:r>
              <a:rPr lang="zh-CN" altLang="zh-CN" kern="100" dirty="0"/>
              <a:t>模糊输入的隶属函数</a:t>
            </a:r>
          </a:p>
        </p:txBody>
      </p:sp>
    </p:spTree>
    <p:extLst>
      <p:ext uri="{BB962C8B-B14F-4D97-AF65-F5344CB8AC3E}">
        <p14:creationId xmlns:p14="http://schemas.microsoft.com/office/powerpoint/2010/main" val="24988000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sp>
        <p:nvSpPr>
          <p:cNvPr id="4" name="矩形 3"/>
          <p:cNvSpPr/>
          <p:nvPr/>
        </p:nvSpPr>
        <p:spPr>
          <a:xfrm>
            <a:off x="2423451" y="5517232"/>
            <a:ext cx="4108817" cy="830997"/>
          </a:xfrm>
          <a:prstGeom prst="rect">
            <a:avLst/>
          </a:prstGeom>
        </p:spPr>
        <p:txBody>
          <a:bodyPr wrap="none">
            <a:spAutoFit/>
          </a:bodyPr>
          <a:lstStyle/>
          <a:p>
            <a:pPr marR="228600" algn="ctr">
              <a:lnSpc>
                <a:spcPct val="200000"/>
              </a:lnSpc>
              <a:spcAft>
                <a:spcPts val="0"/>
              </a:spcAft>
            </a:pPr>
            <a:r>
              <a:rPr lang="zh-CN" altLang="zh-CN" kern="100" dirty="0"/>
              <a:t>图</a:t>
            </a:r>
            <a:r>
              <a:rPr lang="en-US" altLang="zh-CN" kern="100" dirty="0" smtClean="0"/>
              <a:t>3.26 </a:t>
            </a:r>
            <a:r>
              <a:rPr lang="zh-CN" altLang="zh-CN" kern="100" dirty="0"/>
              <a:t>模糊</a:t>
            </a:r>
            <a:r>
              <a:rPr lang="zh-CN" altLang="zh-CN" kern="100" dirty="0" smtClean="0"/>
              <a:t>输</a:t>
            </a:r>
            <a:r>
              <a:rPr lang="zh-CN" altLang="en-US" kern="100" dirty="0"/>
              <a:t>出</a:t>
            </a:r>
            <a:r>
              <a:rPr lang="zh-CN" altLang="zh-CN" kern="100" dirty="0" smtClean="0"/>
              <a:t>的</a:t>
            </a:r>
            <a:r>
              <a:rPr lang="zh-CN" altLang="zh-CN" kern="100" dirty="0"/>
              <a:t>隶属函数</a:t>
            </a:r>
          </a:p>
        </p:txBody>
      </p:sp>
      <p:pic>
        <p:nvPicPr>
          <p:cNvPr id="175106"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33" y="1268760"/>
            <a:ext cx="8288567" cy="450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90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body" idx="1"/>
          </p:nvPr>
        </p:nvSpPr>
        <p:spPr>
          <a:xfrm>
            <a:off x="381000" y="1981200"/>
            <a:ext cx="8458200" cy="4114800"/>
          </a:xfrm>
        </p:spPr>
        <p:txBody>
          <a:bodyPr/>
          <a:lstStyle/>
          <a:p>
            <a:pPr algn="just" eaLnBrk="1" hangingPunct="1">
              <a:lnSpc>
                <a:spcPct val="140000"/>
              </a:lnSpc>
              <a:buFontTx/>
              <a:buNone/>
            </a:pPr>
            <a:r>
              <a:rPr lang="zh-CN" altLang="en-US" sz="2400" b="1" dirty="0" smtClean="0"/>
              <a:t>式中     </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为</a:t>
            </a:r>
            <a:r>
              <a:rPr lang="zh-CN" altLang="en-US" sz="2400" b="1" dirty="0" smtClean="0"/>
              <a:t>模糊直积运算；</a:t>
            </a:r>
          </a:p>
          <a:p>
            <a:pPr algn="just" eaLnBrk="1" hangingPunct="1">
              <a:lnSpc>
                <a:spcPct val="140000"/>
              </a:lnSpc>
              <a:buFontTx/>
              <a:buNone/>
            </a:pPr>
            <a:r>
              <a:rPr lang="zh-CN" altLang="en-US" sz="2400" b="1" dirty="0" smtClean="0"/>
              <a:t>           </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为</a:t>
            </a:r>
            <a:r>
              <a:rPr lang="zh-CN" altLang="en-US" sz="2400" b="1" dirty="0" smtClean="0"/>
              <a:t>模糊合成运算。</a:t>
            </a:r>
          </a:p>
          <a:p>
            <a:pPr algn="just" eaLnBrk="1" hangingPunct="1">
              <a:lnSpc>
                <a:spcPct val="140000"/>
              </a:lnSpc>
              <a:buFontTx/>
              <a:buNone/>
            </a:pPr>
            <a:r>
              <a:rPr lang="zh-CN" altLang="en-US" sz="2400" b="1" dirty="0" smtClean="0"/>
              <a:t>            规则库是用来存放全部模糊控制规则的，在推理时为“推理机”提供控制规则。规则条数和模糊变量的模糊子集划分有关，划分越细，规则条数越多，但并不代表规则库的准确度越高，规则库的“准确性”还与专家知识的准确度有关。</a:t>
            </a:r>
          </a:p>
        </p:txBody>
      </p:sp>
      <p:graphicFrame>
        <p:nvGraphicFramePr>
          <p:cNvPr id="4098" name="Object 4"/>
          <p:cNvGraphicFramePr>
            <a:graphicFrameLocks noChangeAspect="1"/>
          </p:cNvGraphicFramePr>
          <p:nvPr/>
        </p:nvGraphicFramePr>
        <p:xfrm>
          <a:off x="2667000" y="609600"/>
          <a:ext cx="2971800" cy="676275"/>
        </p:xfrm>
        <a:graphic>
          <a:graphicData uri="http://schemas.openxmlformats.org/presentationml/2006/ole">
            <mc:AlternateContent xmlns:mc="http://schemas.openxmlformats.org/markup-compatibility/2006">
              <mc:Choice xmlns:v="urn:schemas-microsoft-com:vml" Requires="v">
                <p:oleObj spid="_x0000_s4128" r:id="rId3" imgW="964781" imgH="215806" progId="Equation.3">
                  <p:embed/>
                </p:oleObj>
              </mc:Choice>
              <mc:Fallback>
                <p:oleObj r:id="rId3" imgW="964781"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609600"/>
                        <a:ext cx="2971800" cy="67627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2" name="Rectangle 7"/>
          <p:cNvSpPr>
            <a:spLocks noChangeArrowheads="1"/>
          </p:cNvSpPr>
          <p:nvPr/>
        </p:nvSpPr>
        <p:spPr bwMode="auto">
          <a:xfrm>
            <a:off x="4510088" y="3367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099" name="Object 6"/>
          <p:cNvGraphicFramePr>
            <a:graphicFrameLocks noChangeAspect="1"/>
          </p:cNvGraphicFramePr>
          <p:nvPr/>
        </p:nvGraphicFramePr>
        <p:xfrm>
          <a:off x="4510088" y="3367088"/>
          <a:ext cx="123825" cy="123825"/>
        </p:xfrm>
        <a:graphic>
          <a:graphicData uri="http://schemas.openxmlformats.org/presentationml/2006/ole">
            <mc:AlternateContent xmlns:mc="http://schemas.openxmlformats.org/markup-compatibility/2006">
              <mc:Choice xmlns:v="urn:schemas-microsoft-com:vml" Requires="v">
                <p:oleObj spid="_x0000_s4129" r:id="rId5" imgW="126725" imgH="126725" progId="Equation.3">
                  <p:embed/>
                </p:oleObj>
              </mc:Choice>
              <mc:Fallback>
                <p:oleObj r:id="rId5" imgW="126725" imgH="12672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0088" y="3367088"/>
                        <a:ext cx="123825" cy="1238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3" name="Rectangle 9"/>
          <p:cNvSpPr>
            <a:spLocks noChangeArrowheads="1"/>
          </p:cNvSpPr>
          <p:nvPr/>
        </p:nvSpPr>
        <p:spPr bwMode="auto">
          <a:xfrm>
            <a:off x="4510088" y="3367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100" name="Object 8"/>
          <p:cNvGraphicFramePr>
            <a:graphicFrameLocks noChangeAspect="1"/>
          </p:cNvGraphicFramePr>
          <p:nvPr/>
        </p:nvGraphicFramePr>
        <p:xfrm>
          <a:off x="4510088" y="3367088"/>
          <a:ext cx="123825" cy="123825"/>
        </p:xfrm>
        <a:graphic>
          <a:graphicData uri="http://schemas.openxmlformats.org/presentationml/2006/ole">
            <mc:AlternateContent xmlns:mc="http://schemas.openxmlformats.org/markup-compatibility/2006">
              <mc:Choice xmlns:v="urn:schemas-microsoft-com:vml" Requires="v">
                <p:oleObj spid="_x0000_s4130" r:id="rId7" imgW="126725" imgH="126725" progId="Equation.3">
                  <p:embed/>
                </p:oleObj>
              </mc:Choice>
              <mc:Fallback>
                <p:oleObj r:id="rId7" imgW="126725" imgH="12672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0088" y="3367088"/>
                        <a:ext cx="123825" cy="1238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lnSpc>
                    <a:spcPct val="120000"/>
                  </a:lnSpc>
                  <a:buNone/>
                </a:pPr>
                <a:r>
                  <a:rPr lang="zh-CN" altLang="en-US" sz="2400" dirty="0" smtClean="0"/>
                  <a:t>模糊规则设计如下： </a:t>
                </a:r>
              </a:p>
              <a:p>
                <a:pPr marL="0" indent="0" algn="ctr">
                  <a:lnSpc>
                    <a:spcPct val="120000"/>
                  </a:lnSpc>
                  <a:buNone/>
                </a:pPr>
                <a:r>
                  <a:rPr lang="en-US" altLang="zh-CN" sz="2400" dirty="0" smtClean="0"/>
                  <a:t>R1: IF </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oMath>
                </a14:m>
                <a:r>
                  <a:rPr lang="en-US" altLang="zh-CN" sz="2400" dirty="0" smtClean="0"/>
                  <a:t> is PB THEN </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smtClean="0"/>
                  <a:t>  is PB</a:t>
                </a:r>
              </a:p>
              <a:p>
                <a:pPr marL="0" indent="0" algn="ctr">
                  <a:lnSpc>
                    <a:spcPct val="120000"/>
                  </a:lnSpc>
                  <a:buNone/>
                </a:pPr>
                <a:r>
                  <a:rPr lang="en-US" altLang="zh-CN" sz="2400" dirty="0" smtClean="0"/>
                  <a:t>R2: IF </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oMath>
                </a14:m>
                <a:r>
                  <a:rPr lang="en-US" altLang="zh-CN" sz="2400" dirty="0" smtClean="0"/>
                  <a:t>  is PM THEN </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smtClean="0"/>
                  <a:t> is PM</a:t>
                </a:r>
              </a:p>
              <a:p>
                <a:pPr marL="0" indent="0" algn="ctr">
                  <a:lnSpc>
                    <a:spcPct val="120000"/>
                  </a:lnSpc>
                  <a:buNone/>
                </a:pPr>
                <a:r>
                  <a:rPr lang="en-US" altLang="zh-CN" sz="2400" dirty="0" smtClean="0"/>
                  <a:t>R3: IF  </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oMath>
                </a14:m>
                <a:r>
                  <a:rPr lang="en-US" altLang="zh-CN" sz="2400" dirty="0" smtClean="0"/>
                  <a:t> is ZO THEN </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smtClean="0"/>
                  <a:t> is ZO</a:t>
                </a:r>
              </a:p>
              <a:p>
                <a:pPr marL="0" indent="0" algn="ctr">
                  <a:lnSpc>
                    <a:spcPct val="120000"/>
                  </a:lnSpc>
                  <a:buNone/>
                </a:pPr>
                <a:r>
                  <a:rPr lang="en-US" altLang="zh-CN" sz="2400" dirty="0" smtClean="0"/>
                  <a:t>R4: IF </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oMath>
                </a14:m>
                <a:r>
                  <a:rPr lang="en-US" altLang="zh-CN" sz="2400" dirty="0" smtClean="0"/>
                  <a:t> is NM THEN </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smtClean="0"/>
                  <a:t> is NM</a:t>
                </a:r>
              </a:p>
              <a:p>
                <a:pPr marL="0" indent="0" algn="ctr">
                  <a:lnSpc>
                    <a:spcPct val="120000"/>
                  </a:lnSpc>
                  <a:buNone/>
                </a:pPr>
                <a:r>
                  <a:rPr lang="en-US" altLang="zh-CN" sz="2400" dirty="0" smtClean="0"/>
                  <a:t>R5: IF  </a:t>
                </a:r>
                <a14:m>
                  <m:oMath xmlns:m="http://schemas.openxmlformats.org/officeDocument/2006/math">
                    <m:r>
                      <a:rPr lang="en-US" altLang="zh-CN" sz="2400" b="0" i="1" smtClean="0">
                        <a:latin typeface="Cambria Math" panose="02040503050406030204" pitchFamily="18" charset="0"/>
                      </a:rPr>
                      <m:t>𝑠</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𝑠</m:t>
                        </m:r>
                      </m:e>
                    </m:acc>
                  </m:oMath>
                </a14:m>
                <a:r>
                  <a:rPr lang="en-US" altLang="zh-CN" sz="2400" dirty="0" smtClean="0"/>
                  <a:t> is NB THEN  </a:t>
                </a:r>
                <a14:m>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smtClean="0"/>
                  <a:t> is NB</a:t>
                </a:r>
                <a:endParaRPr lang="en-US" altLang="zh-CN"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189" t="-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10957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lnSpc>
                    <a:spcPct val="120000"/>
                  </a:lnSpc>
                  <a:buNone/>
                </a:pPr>
                <a:r>
                  <a:rPr lang="zh-CN" altLang="en-US" sz="2400" dirty="0" smtClean="0"/>
                  <a:t>采用积分的方法对</a:t>
                </a: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𝐾</m:t>
                        </m:r>
                      </m:e>
                    </m:acc>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dirty="0" smtClean="0"/>
                  <a:t>的上界进行调节：</a:t>
                </a:r>
                <a:endParaRPr lang="en-US" altLang="zh-CN" sz="2400" dirty="0" smtClean="0"/>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𝐾</m:t>
                          </m:r>
                        </m:e>
                      </m:acc>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𝑡</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𝐺</m:t>
                      </m:r>
                      <m:nary>
                        <m:naryPr>
                          <m:ctrlPr>
                            <a:rPr lang="en-US" altLang="zh-CN" sz="2400" b="0" i="1" dirty="0" smtClean="0">
                              <a:latin typeface="Cambria Math" panose="02040503050406030204" pitchFamily="18" charset="0"/>
                            </a:rPr>
                          </m:ctrlPr>
                        </m:naryPr>
                        <m:sub>
                          <m:r>
                            <a:rPr lang="en-US" altLang="zh-CN" sz="2400" b="0" i="1" dirty="0" smtClean="0">
                              <a:latin typeface="Cambria Math" panose="02040503050406030204" pitchFamily="18" charset="0"/>
                            </a:rPr>
                            <m:t>0</m:t>
                          </m:r>
                        </m:sub>
                        <m:sup>
                          <m:r>
                            <a:rPr lang="en-US" altLang="zh-CN" sz="2400" b="0" i="1" dirty="0" smtClean="0">
                              <a:latin typeface="Cambria Math" panose="02040503050406030204" pitchFamily="18" charset="0"/>
                            </a:rPr>
                            <m:t>𝑡</m:t>
                          </m:r>
                        </m:sup>
                        <m:e>
                          <m:r>
                            <m:rPr>
                              <m:sty m:val="p"/>
                            </m:rPr>
                            <a:rPr lang="en-US" altLang="zh-CN" sz="2400" b="0" i="0" dirty="0" smtClean="0">
                              <a:latin typeface="Cambria Math" panose="02040503050406030204" pitchFamily="18" charset="0"/>
                            </a:rPr>
                            <m:t>Δ</m:t>
                          </m:r>
                          <m:r>
                            <a:rPr lang="en-US" altLang="zh-CN" sz="2400" b="0" i="1" dirty="0" smtClean="0">
                              <a:latin typeface="Cambria Math" panose="02040503050406030204" pitchFamily="18" charset="0"/>
                            </a:rPr>
                            <m:t>𝐾</m:t>
                          </m:r>
                          <m:r>
                            <m:rPr>
                              <m:sty m:val="p"/>
                            </m:rPr>
                            <a:rPr lang="en-US" altLang="zh-CN" sz="2400" b="0" i="0" dirty="0" smtClean="0">
                              <a:latin typeface="Cambria Math" panose="02040503050406030204" pitchFamily="18" charset="0"/>
                            </a:rPr>
                            <m:t>d</m:t>
                          </m:r>
                          <m:r>
                            <a:rPr lang="en-US" altLang="zh-CN" sz="2400" b="0" i="1" dirty="0" smtClean="0">
                              <a:latin typeface="Cambria Math" panose="02040503050406030204" pitchFamily="18" charset="0"/>
                            </a:rPr>
                            <m:t>𝑡</m:t>
                          </m:r>
                        </m:e>
                      </m:nary>
                    </m:oMath>
                  </m:oMathPara>
                </a14:m>
                <a:endParaRPr lang="en-US" altLang="zh-CN" sz="2400" b="0" dirty="0" smtClean="0"/>
              </a:p>
              <a:p>
                <a:pPr marL="0" indent="0">
                  <a:lnSpc>
                    <a:spcPct val="120000"/>
                  </a:lnSpc>
                  <a:buNone/>
                </a:pPr>
                <a:r>
                  <a:rPr lang="zh-CN" altLang="en-US" sz="2400" b="0" dirty="0" smtClean="0"/>
                  <a:t>其中</a:t>
                </a:r>
                <a14:m>
                  <m:oMath xmlns:m="http://schemas.openxmlformats.org/officeDocument/2006/math">
                    <m:r>
                      <a:rPr lang="en-US" altLang="zh-CN" sz="2400" b="0" i="1" smtClean="0">
                        <a:latin typeface="Cambria Math" panose="02040503050406030204" pitchFamily="18" charset="0"/>
                      </a:rPr>
                      <m:t>𝐺</m:t>
                    </m:r>
                  </m:oMath>
                </a14:m>
                <a:r>
                  <a:rPr lang="zh-CN" altLang="en-US" sz="2400" b="0" dirty="0" smtClean="0"/>
                  <a:t>为比例系数，根据经验确定。</a:t>
                </a:r>
              </a:p>
              <a:p>
                <a:pPr marL="0" indent="0">
                  <a:lnSpc>
                    <a:spcPct val="120000"/>
                  </a:lnSpc>
                  <a:buNone/>
                </a:pPr>
                <a:r>
                  <a:rPr lang="zh-CN" altLang="en-US" sz="2400" b="0" dirty="0" smtClean="0"/>
                  <a:t>    用</a:t>
                </a: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𝐾</m:t>
                        </m:r>
                      </m:e>
                    </m:acc>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b="0" dirty="0" smtClean="0"/>
                  <a:t>代替</a:t>
                </a:r>
                <a:r>
                  <a:rPr lang="en-US" altLang="zh-CN" sz="2400" b="0" dirty="0" smtClean="0"/>
                  <a:t>(3.14)</a:t>
                </a:r>
                <a:r>
                  <a:rPr lang="zh-CN" altLang="en-US" sz="2400" b="0" dirty="0" smtClean="0"/>
                  <a:t>式的</a:t>
                </a:r>
                <a14:m>
                  <m:oMath xmlns:m="http://schemas.openxmlformats.org/officeDocument/2006/math">
                    <m:r>
                      <a:rPr lang="en-US" altLang="zh-CN" sz="2400" b="0" i="1" smtClean="0">
                        <a:latin typeface="Cambria Math" panose="02040503050406030204" pitchFamily="18" charset="0"/>
                      </a:rPr>
                      <m:t>𝐾</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m:t>
                    </m:r>
                  </m:oMath>
                </a14:m>
                <a:r>
                  <a:rPr lang="zh-CN" altLang="en-US" sz="2400" b="0" dirty="0" smtClean="0"/>
                  <a:t> ，则控制律变为：</a:t>
                </a:r>
              </a:p>
              <a:p>
                <a:pPr marL="0" indent="0">
                  <a:lnSpc>
                    <a:spcPct val="120000"/>
                  </a:lnSpc>
                  <a:buNone/>
                </a:pPr>
                <a:endParaRPr lang="en-US" altLang="zh-CN" sz="2400" b="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𝑢</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𝑑</m:t>
                          </m:r>
                        </m:sub>
                      </m:sSub>
                      <m:r>
                        <a:rPr lang="zh-CN" altLang="en-US" sz="2400">
                          <a:latin typeface="Cambria Math" panose="02040503050406030204" pitchFamily="18" charset="0"/>
                        </a:rPr>
                        <m:t>+</m:t>
                      </m:r>
                      <m:r>
                        <a:rPr lang="zh-CN" altLang="en-US" sz="2400" i="1">
                          <a:latin typeface="Cambria Math" panose="02040503050406030204" pitchFamily="18" charset="0"/>
                        </a:rPr>
                        <m:t>𝑐</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𝑒</m:t>
                          </m:r>
                        </m:e>
                      </m:acc>
                      <m:r>
                        <a:rPr lang="zh-CN" altLang="en-US" sz="240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𝐾</m:t>
                          </m:r>
                        </m:e>
                      </m:acc>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m:rPr>
                          <m:sty m:val="p"/>
                        </m:rPr>
                        <a:rPr lang="zh-CN" altLang="en-US" sz="2400">
                          <a:latin typeface="Cambria Math" panose="02040503050406030204" pitchFamily="18" charset="0"/>
                        </a:rPr>
                        <m:t>sgn</m:t>
                      </m:r>
                      <m:r>
                        <a:rPr lang="en-US" altLang="zh-CN" sz="2400" b="0" i="1" smtClean="0">
                          <a:latin typeface="Cambria Math" panose="02040503050406030204" pitchFamily="18" charset="0"/>
                        </a:rPr>
                        <m:t>(</m:t>
                      </m:r>
                      <m:r>
                        <a:rPr lang="zh-CN" altLang="en-US" sz="2400" i="1">
                          <a:latin typeface="Cambria Math" panose="02040503050406030204" pitchFamily="18" charset="0"/>
                        </a:rPr>
                        <m:t>𝑠</m:t>
                      </m:r>
                      <m:r>
                        <a:rPr lang="en-US" altLang="zh-CN" sz="2400" b="0" i="1" smtClean="0">
                          <a:latin typeface="Cambria Math" panose="02040503050406030204" pitchFamily="18" charset="0"/>
                        </a:rPr>
                        <m:t>)</m:t>
                      </m:r>
                    </m:oMath>
                  </m:oMathPara>
                </a14:m>
                <a:endParaRPr lang="zh-CN" altLang="en-US" sz="2400" dirty="0"/>
              </a:p>
              <a:p>
                <a:pPr marL="0" indent="0">
                  <a:lnSpc>
                    <a:spcPct val="120000"/>
                  </a:lnSpc>
                  <a:buNone/>
                </a:pPr>
                <a:endParaRPr lang="en-US" altLang="zh-CN"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189" t="-6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6777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lnSpc>
                    <a:spcPct val="120000"/>
                  </a:lnSpc>
                  <a:buNone/>
                </a:pPr>
                <a:r>
                  <a:rPr lang="en-US" altLang="zh-CN" sz="2800" b="1" dirty="0" smtClean="0"/>
                  <a:t>3.6.4 </a:t>
                </a:r>
                <a:r>
                  <a:rPr lang="zh-CN" altLang="zh-CN" sz="2800" b="1" dirty="0"/>
                  <a:t>仿真实例</a:t>
                </a:r>
                <a:endParaRPr lang="zh-CN" altLang="zh-CN" sz="2800" dirty="0"/>
              </a:p>
              <a:p>
                <a:pPr marL="0" indent="0">
                  <a:lnSpc>
                    <a:spcPct val="120000"/>
                  </a:lnSpc>
                  <a:buNone/>
                </a:pPr>
                <a:r>
                  <a:rPr lang="zh-CN" altLang="en-US" sz="2400" dirty="0" smtClean="0"/>
                  <a:t>被控对象为式（</a:t>
                </a:r>
                <a:r>
                  <a:rPr lang="en-US" altLang="zh-CN" sz="2400" dirty="0" smtClean="0"/>
                  <a:t>3.12</a:t>
                </a:r>
                <a:r>
                  <a:rPr lang="zh-CN" altLang="en-US" sz="2400" dirty="0" smtClean="0"/>
                  <a:t>），采用高斯函数的形式表示</a:t>
                </a: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t> ，</a:t>
                </a:r>
                <a14:m>
                  <m:oMath xmlns:m="http://schemas.openxmlformats.org/officeDocument/2006/math">
                    <m:r>
                      <a:rPr lang="en-US" altLang="zh-CN" sz="2400" b="0" i="1" dirty="0" smtClean="0">
                        <a:latin typeface="Cambria Math" panose="02040503050406030204" pitchFamily="18" charset="0"/>
                      </a:rPr>
                      <m:t>𝑑</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𝑡</m:t>
                        </m:r>
                      </m:e>
                    </m:d>
                    <m:r>
                      <a:rPr lang="en-US" altLang="zh-CN" sz="2400" b="0" i="1" dirty="0" smtClean="0">
                        <a:latin typeface="Cambria Math" panose="02040503050406030204" pitchFamily="18" charset="0"/>
                      </a:rPr>
                      <m:t>=200</m:t>
                    </m:r>
                    <m:func>
                      <m:funcPr>
                        <m:ctrlPr>
                          <a:rPr lang="en-US" altLang="zh-CN" sz="2400" b="0" i="1" dirty="0" smtClean="0">
                            <a:latin typeface="Cambria Math" panose="02040503050406030204" pitchFamily="18" charset="0"/>
                          </a:rPr>
                        </m:ctrlPr>
                      </m:funcPr>
                      <m:fName>
                        <m:r>
                          <m:rPr>
                            <m:sty m:val="p"/>
                          </m:rPr>
                          <a:rPr lang="en-US" altLang="zh-CN" sz="2400" b="0" i="0" dirty="0" smtClean="0">
                            <a:latin typeface="Cambria Math" panose="02040503050406030204" pitchFamily="18" charset="0"/>
                          </a:rPr>
                          <m:t>exp</m:t>
                        </m:r>
                      </m:fName>
                      <m:e>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𝑡</m:t>
                                </m:r>
                              </m:e>
                              <m:sup>
                                <m:r>
                                  <a:rPr lang="en-US" altLang="zh-CN" sz="2400" b="0" i="1" dirty="0" smtClean="0">
                                    <a:latin typeface="Cambria Math" panose="02040503050406030204" pitchFamily="18" charset="0"/>
                                  </a:rPr>
                                  <m:t>2</m:t>
                                </m:r>
                              </m:sup>
                            </m:sSup>
                          </m:e>
                        </m:d>
                      </m:e>
                    </m:func>
                  </m:oMath>
                </a14:m>
                <a:r>
                  <a:rPr lang="zh-CN" altLang="en-US" sz="2400" dirty="0" smtClean="0"/>
                  <a:t> ，如图</a:t>
                </a:r>
                <a:r>
                  <a:rPr lang="en-US" altLang="zh-CN" sz="2400" dirty="0" smtClean="0"/>
                  <a:t>3.27</a:t>
                </a:r>
                <a:r>
                  <a:rPr lang="zh-CN" altLang="en-US" sz="2400" dirty="0" smtClean="0"/>
                  <a:t>所示。</a:t>
                </a:r>
                <a:endParaRPr lang="en-US" altLang="zh-CN"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560" t="-884"/>
                </a:stretch>
              </a:blipFill>
            </p:spPr>
            <p:txBody>
              <a:bodyPr/>
              <a:lstStyle/>
              <a:p>
                <a:r>
                  <a:rPr lang="zh-CN" altLang="en-US">
                    <a:noFill/>
                  </a:rPr>
                  <a:t> </a:t>
                </a:r>
              </a:p>
            </p:txBody>
          </p:sp>
        </mc:Fallback>
      </mc:AlternateContent>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pic>
        <p:nvPicPr>
          <p:cNvPr id="176134"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2935117"/>
            <a:ext cx="527685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9" name="矩形 8"/>
              <p:cNvSpPr/>
              <p:nvPr/>
            </p:nvSpPr>
            <p:spPr>
              <a:xfrm>
                <a:off x="2535128" y="5961366"/>
                <a:ext cx="4451475" cy="461665"/>
              </a:xfrm>
              <a:prstGeom prst="rect">
                <a:avLst/>
              </a:prstGeom>
            </p:spPr>
            <p:txBody>
              <a:bodyPr wrap="none">
                <a:spAutoFit/>
              </a:bodyPr>
              <a:lstStyle/>
              <a:p>
                <a:r>
                  <a:rPr lang="zh-CN" altLang="zh-CN" kern="100" dirty="0" smtClean="0">
                    <a:cs typeface="Times New Roman" panose="02020603050405020304" pitchFamily="18" charset="0"/>
                  </a:rPr>
                  <a:t>图</a:t>
                </a:r>
                <a:r>
                  <a:rPr lang="en-US" altLang="zh-CN" kern="100" dirty="0"/>
                  <a:t>3.27 </a:t>
                </a:r>
                <a:r>
                  <a:rPr lang="zh-CN" altLang="zh-CN" kern="100" dirty="0">
                    <a:cs typeface="Times New Roman" panose="02020603050405020304" pitchFamily="18" charset="0"/>
                  </a:rPr>
                  <a:t>高斯函数形式的</a:t>
                </a:r>
                <a:r>
                  <a:rPr lang="zh-CN" altLang="zh-CN" kern="100" dirty="0" smtClean="0">
                    <a:cs typeface="Times New Roman" panose="02020603050405020304" pitchFamily="18" charset="0"/>
                  </a:rPr>
                  <a:t>干扰</a:t>
                </a:r>
                <a14:m>
                  <m:oMath xmlns:m="http://schemas.openxmlformats.org/officeDocument/2006/math">
                    <m:r>
                      <a:rPr lang="en-US" altLang="zh-CN" b="0" i="1" kern="100" smtClean="0">
                        <a:latin typeface="Cambria Math" panose="02040503050406030204" pitchFamily="18" charset="0"/>
                        <a:cs typeface="Times New Roman" panose="02020603050405020304" pitchFamily="18" charset="0"/>
                      </a:rPr>
                      <m:t>𝑑</m:t>
                    </m:r>
                    <m:r>
                      <a:rPr lang="en-US" altLang="zh-CN" b="0" i="1" kern="100" smtClean="0">
                        <a:latin typeface="Cambria Math" panose="02040503050406030204" pitchFamily="18" charset="0"/>
                        <a:cs typeface="Times New Roman" panose="02020603050405020304" pitchFamily="18" charset="0"/>
                      </a:rPr>
                      <m:t>(</m:t>
                    </m:r>
                    <m:r>
                      <a:rPr lang="en-US" altLang="zh-CN" b="0" i="1" kern="100" smtClean="0">
                        <a:latin typeface="Cambria Math" panose="02040503050406030204" pitchFamily="18" charset="0"/>
                        <a:cs typeface="Times New Roman" panose="02020603050405020304" pitchFamily="18" charset="0"/>
                      </a:rPr>
                      <m:t>𝑡</m:t>
                    </m:r>
                    <m:r>
                      <a:rPr lang="en-US" altLang="zh-CN" b="0" i="1" kern="100" smtClean="0">
                        <a:latin typeface="Cambria Math" panose="02040503050406030204" pitchFamily="18" charset="0"/>
                        <a:cs typeface="Times New Roman" panose="02020603050405020304" pitchFamily="18" charset="0"/>
                      </a:rPr>
                      <m:t>)</m:t>
                    </m:r>
                  </m:oMath>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2535128" y="5961366"/>
                <a:ext cx="4451475" cy="461665"/>
              </a:xfrm>
              <a:prstGeom prst="rect">
                <a:avLst/>
              </a:prstGeom>
              <a:blipFill>
                <a:blip r:embed="rId4"/>
                <a:stretch>
                  <a:fillRect l="-2192" t="-14474" r="-137"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79073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685800" y="1268760"/>
                <a:ext cx="8206680" cy="4827240"/>
              </a:xfrm>
            </p:spPr>
            <p:txBody>
              <a:bodyPr/>
              <a:lstStyle/>
              <a:p>
                <a:pPr marL="0" indent="0">
                  <a:lnSpc>
                    <a:spcPct val="120000"/>
                  </a:lnSpc>
                  <a:buNone/>
                </a:pPr>
                <a:r>
                  <a:rPr lang="en-US" altLang="zh-CN" sz="2800" b="1" dirty="0" smtClean="0"/>
                  <a:t>3.6.4 </a:t>
                </a:r>
                <a:r>
                  <a:rPr lang="zh-CN" altLang="zh-CN" sz="2800" b="1" dirty="0"/>
                  <a:t>仿真</a:t>
                </a:r>
                <a:r>
                  <a:rPr lang="zh-CN" altLang="zh-CN" sz="2800" b="1" dirty="0" smtClean="0"/>
                  <a:t>实例</a:t>
                </a:r>
                <a:endParaRPr lang="en-US" altLang="zh-CN" sz="2800" b="1" dirty="0" smtClean="0"/>
              </a:p>
              <a:p>
                <a:pPr marL="0" indent="0">
                  <a:lnSpc>
                    <a:spcPct val="120000"/>
                  </a:lnSpc>
                  <a:buNone/>
                </a:pPr>
                <a:r>
                  <a:rPr lang="zh-CN" altLang="en-US" sz="2400" dirty="0" smtClean="0"/>
                  <a:t>位置指令信号为</a:t>
                </a:r>
                <a14:m>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𝑑</m:t>
                        </m:r>
                      </m:sub>
                    </m:sSub>
                    <m:r>
                      <a:rPr lang="zh-CN" altLang="en-US" sz="2400">
                        <a:latin typeface="Cambria Math" panose="02040503050406030204" pitchFamily="18" charset="0"/>
                      </a:rPr>
                      <m:t>=</m:t>
                    </m:r>
                    <m:r>
                      <m:rPr>
                        <m:nor/>
                      </m:rPr>
                      <a:rPr lang="zh-CN" altLang="en-US" sz="2400">
                        <a:latin typeface="Cambria Math" panose="02040503050406030204" pitchFamily="18" charset="0"/>
                      </a:rPr>
                      <m:t>sin</m:t>
                    </m:r>
                    <m:r>
                      <a:rPr lang="zh-CN" altLang="en-US" sz="2400" i="1">
                        <a:latin typeface="Cambria Math" panose="02040503050406030204" pitchFamily="18" charset="0"/>
                      </a:rPr>
                      <m:t>𝑡</m:t>
                    </m:r>
                  </m:oMath>
                </a14:m>
                <a:r>
                  <a:rPr lang="zh-CN" altLang="en-US" sz="2400" dirty="0" smtClean="0"/>
                  <a:t>。首先运行程序</a:t>
                </a:r>
                <a:r>
                  <a:rPr lang="en-US" altLang="zh-CN" sz="2400" dirty="0" smtClean="0"/>
                  <a:t>chap3_8fuzz.m</a:t>
                </a:r>
                <a:r>
                  <a:rPr lang="zh-CN" altLang="en-US" sz="2400" dirty="0" smtClean="0"/>
                  <a:t>建立模糊系统，模糊规则库保存在</a:t>
                </a:r>
                <a:r>
                  <a:rPr lang="en-US" altLang="zh-CN" sz="2400" dirty="0" smtClean="0"/>
                  <a:t>chap3_8fis.fis</a:t>
                </a:r>
                <a:r>
                  <a:rPr lang="zh-CN" altLang="en-US" sz="2400" dirty="0" smtClean="0"/>
                  <a:t>中，并得到模糊系统输入输出的隶属函数图，如图</a:t>
                </a:r>
                <a:r>
                  <a:rPr lang="en-US" altLang="zh-CN" sz="2400" dirty="0" smtClean="0"/>
                  <a:t>3.25</a:t>
                </a:r>
                <a:r>
                  <a:rPr lang="zh-CN" altLang="en-US" sz="2400" dirty="0" smtClean="0"/>
                  <a:t>和图</a:t>
                </a:r>
                <a:r>
                  <a:rPr lang="en-US" altLang="zh-CN" sz="2400" dirty="0" smtClean="0"/>
                  <a:t>3.26</a:t>
                </a:r>
                <a:r>
                  <a:rPr lang="zh-CN" altLang="en-US" sz="2400" dirty="0" smtClean="0"/>
                  <a:t>所示。</a:t>
                </a:r>
              </a:p>
              <a:p>
                <a:pPr marL="0" indent="0">
                  <a:lnSpc>
                    <a:spcPct val="120000"/>
                  </a:lnSpc>
                  <a:buNone/>
                </a:pPr>
                <a:r>
                  <a:rPr lang="zh-CN" altLang="en-US" sz="2400" dirty="0" smtClean="0"/>
                  <a:t>    在控制律中，取</a:t>
                </a:r>
                <a14:m>
                  <m:oMath xmlns:m="http://schemas.openxmlformats.org/officeDocument/2006/math">
                    <m:r>
                      <a:rPr lang="en-US" altLang="zh-CN" sz="2400" b="0" i="1" dirty="0" smtClean="0">
                        <a:latin typeface="Cambria Math" panose="02040503050406030204" pitchFamily="18" charset="0"/>
                      </a:rPr>
                      <m:t>𝐷</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200</m:t>
                    </m:r>
                    <m:r>
                      <a:rPr lang="en-US" altLang="zh-CN" sz="2400" b="0" i="0" dirty="0" smtClean="0">
                        <a:latin typeface="Cambria Math" panose="02040503050406030204" pitchFamily="18" charset="0"/>
                      </a:rPr>
                      <m:t>,</m:t>
                    </m:r>
                    <m:r>
                      <m:rPr>
                        <m:sty m:val="p"/>
                      </m:rPr>
                      <a:rPr lang="en-US" altLang="zh-CN" sz="2400" b="0" i="0" dirty="0" smtClean="0">
                        <a:latin typeface="Cambria Math" panose="02040503050406030204" pitchFamily="18" charset="0"/>
                      </a:rPr>
                      <m:t>c</m:t>
                    </m:r>
                    <m:r>
                      <a:rPr lang="en-US" altLang="zh-CN" sz="2400" b="0" i="0" dirty="0" smtClean="0">
                        <a:latin typeface="Cambria Math" panose="02040503050406030204" pitchFamily="18" charset="0"/>
                      </a:rPr>
                      <m:t>=</m:t>
                    </m:r>
                    <m:r>
                      <a:rPr lang="en-US" altLang="zh-CN" sz="2400" b="0" i="0" dirty="0" smtClean="0">
                        <a:latin typeface="Cambria Math" panose="02040503050406030204" pitchFamily="18" charset="0"/>
                      </a:rPr>
                      <m:t>50</m:t>
                    </m:r>
                    <m:r>
                      <a:rPr lang="en-US" altLang="zh-CN" sz="2400" b="0" i="0" dirty="0" smtClean="0">
                        <a:latin typeface="Cambria Math" panose="02040503050406030204" pitchFamily="18" charset="0"/>
                      </a:rPr>
                      <m:t>,</m:t>
                    </m:r>
                    <m:r>
                      <a:rPr lang="en-US" altLang="zh-CN" sz="2400" b="0" i="1" dirty="0" smtClean="0">
                        <a:latin typeface="Cambria Math" panose="02040503050406030204" pitchFamily="18" charset="0"/>
                      </a:rPr>
                      <m:t>𝜂</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3</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0</m:t>
                    </m:r>
                  </m:oMath>
                </a14:m>
                <a:r>
                  <a:rPr lang="zh-CN" altLang="en-US" sz="2400" dirty="0" smtClean="0"/>
                  <a:t>。取</a:t>
                </a:r>
                <a:r>
                  <a:rPr lang="en-US" altLang="zh-CN" sz="2400" i="1" dirty="0" smtClean="0"/>
                  <a:t>M=2</a:t>
                </a:r>
                <a:r>
                  <a:rPr lang="zh-CN" altLang="en-US" sz="2400" dirty="0" smtClean="0"/>
                  <a:t>，采用模糊调节增益的控制律</a:t>
                </a:r>
                <a:r>
                  <a:rPr lang="en-US" altLang="zh-CN" sz="2400" dirty="0" smtClean="0"/>
                  <a:t>(3.18)</a:t>
                </a:r>
                <a:r>
                  <a:rPr lang="zh-CN" altLang="en-US" sz="2400" dirty="0" smtClean="0"/>
                  <a:t>，</a:t>
                </a:r>
                <a14:m>
                  <m:oMath xmlns:m="http://schemas.openxmlformats.org/officeDocument/2006/math">
                    <m:r>
                      <a:rPr lang="en-US" altLang="zh-CN" sz="2400" b="0" i="1" smtClean="0">
                        <a:latin typeface="Cambria Math" panose="02040503050406030204" pitchFamily="18" charset="0"/>
                      </a:rPr>
                      <m:t>𝐺</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400</m:t>
                    </m:r>
                  </m:oMath>
                </a14:m>
                <a:r>
                  <a:rPr lang="zh-CN" altLang="en-US" sz="2400" dirty="0" smtClean="0"/>
                  <a:t>  ，仿真结果如图</a:t>
                </a:r>
                <a:r>
                  <a:rPr lang="en-US" altLang="zh-CN" sz="2400" dirty="0" smtClean="0"/>
                  <a:t>3.28</a:t>
                </a:r>
                <a:r>
                  <a:rPr lang="zh-CN" altLang="en-US" sz="2400" dirty="0" smtClean="0"/>
                  <a:t>至图</a:t>
                </a:r>
                <a:r>
                  <a:rPr lang="en-US" altLang="zh-CN" sz="2400" dirty="0" smtClean="0"/>
                  <a:t>3.30</a:t>
                </a:r>
                <a:r>
                  <a:rPr lang="zh-CN" altLang="en-US" sz="2400" dirty="0" smtClean="0"/>
                  <a:t>所示。</a:t>
                </a:r>
                <a:endParaRPr lang="en-US" altLang="zh-CN" sz="2400" dirty="0" smtClean="0"/>
              </a:p>
              <a:p>
                <a:pPr marL="0" indent="0">
                  <a:lnSpc>
                    <a:spcPct val="120000"/>
                  </a:lnSpc>
                  <a:buNone/>
                </a:pPr>
                <a:r>
                  <a:rPr lang="en-US" altLang="zh-CN" sz="2400" dirty="0" smtClean="0"/>
                  <a:t>     </a:t>
                </a:r>
                <a:r>
                  <a:rPr lang="zh-CN" altLang="en-US" sz="2400" dirty="0" smtClean="0"/>
                  <a:t>取</a:t>
                </a:r>
                <a:r>
                  <a:rPr lang="en-US" altLang="zh-CN" sz="2400" i="1" dirty="0" smtClean="0"/>
                  <a:t>M=1</a:t>
                </a:r>
                <a:r>
                  <a:rPr lang="zh-CN" altLang="en-US" sz="2400" dirty="0" smtClean="0"/>
                  <a:t>，采用传统的控制律（</a:t>
                </a:r>
                <a:r>
                  <a:rPr lang="en-US" altLang="zh-CN" sz="2400" dirty="0" smtClean="0"/>
                  <a:t>3.14</a:t>
                </a:r>
                <a:r>
                  <a:rPr lang="zh-CN" altLang="en-US" sz="2400" dirty="0" smtClean="0"/>
                  <a:t>），仿真结果如图</a:t>
                </a:r>
                <a:r>
                  <a:rPr lang="en-US" altLang="zh-CN" sz="2400" dirty="0" smtClean="0"/>
                  <a:t>3.31</a:t>
                </a:r>
                <a:r>
                  <a:rPr lang="zh-CN" altLang="en-US" sz="2400" dirty="0" smtClean="0"/>
                  <a:t>和图</a:t>
                </a:r>
                <a:r>
                  <a:rPr lang="en-US" altLang="zh-CN" sz="2400" dirty="0" smtClean="0"/>
                  <a:t>3.32</a:t>
                </a:r>
                <a:r>
                  <a:rPr lang="zh-CN" altLang="en-US" sz="2400" dirty="0" smtClean="0"/>
                  <a:t>所示。</a:t>
                </a:r>
                <a:endParaRPr lang="en-US" altLang="zh-CN" sz="2400" dirty="0" smtClean="0"/>
              </a:p>
              <a:p>
                <a:pPr marL="0" indent="0">
                  <a:lnSpc>
                    <a:spcPct val="120000"/>
                  </a:lnSpc>
                  <a:buNone/>
                </a:pPr>
                <a:r>
                  <a:rPr lang="en-US" altLang="zh-CN" sz="2400" dirty="0" smtClean="0"/>
                  <a:t>      </a:t>
                </a:r>
                <a:r>
                  <a:rPr lang="zh-CN" altLang="en-US" sz="2400" dirty="0" smtClean="0"/>
                  <a:t>可见，采用基于模糊规则的模糊滑模控制方法，可有效地通过切换增益消除干扰项，从而消除抖振。</a:t>
                </a:r>
              </a:p>
              <a:p>
                <a:pPr marL="0" indent="0">
                  <a:lnSpc>
                    <a:spcPct val="120000"/>
                  </a:lnSpc>
                  <a:buNone/>
                </a:pPr>
                <a:endParaRPr lang="zh-CN" altLang="zh-CN" sz="2400" dirty="0"/>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685800" y="1268760"/>
                <a:ext cx="8206680" cy="4827240"/>
              </a:xfrm>
              <a:blipFill>
                <a:blip r:embed="rId2"/>
                <a:stretch>
                  <a:fillRect l="-1560" t="-884" r="-1114" b="-11111"/>
                </a:stretch>
              </a:blipFill>
            </p:spPr>
            <p:txBody>
              <a:bodyPr/>
              <a:lstStyle/>
              <a:p>
                <a:r>
                  <a:rPr lang="zh-CN" altLang="en-US">
                    <a:noFill/>
                  </a:rPr>
                  <a:t> </a:t>
                </a:r>
              </a:p>
            </p:txBody>
          </p:sp>
        </mc:Fallback>
      </mc:AlternateContent>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spTree>
    <p:extLst>
      <p:ext uri="{BB962C8B-B14F-4D97-AF65-F5344CB8AC3E}">
        <p14:creationId xmlns:p14="http://schemas.microsoft.com/office/powerpoint/2010/main" val="11533200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pic>
        <p:nvPicPr>
          <p:cNvPr id="181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011" y="1279621"/>
            <a:ext cx="6089978" cy="457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44514" y="6021288"/>
            <a:ext cx="7257559" cy="461665"/>
          </a:xfrm>
          <a:prstGeom prst="rect">
            <a:avLst/>
          </a:prstGeom>
        </p:spPr>
        <p:txBody>
          <a:bodyPr wrap="square">
            <a:spAutoFit/>
          </a:bodyPr>
          <a:lstStyle/>
          <a:p>
            <a:r>
              <a:rPr lang="zh-CN" altLang="zh-CN" kern="100" dirty="0">
                <a:cs typeface="Times New Roman" panose="02020603050405020304" pitchFamily="18" charset="0"/>
              </a:rPr>
              <a:t>图</a:t>
            </a:r>
            <a:r>
              <a:rPr lang="en-US" altLang="zh-CN" kern="100" dirty="0"/>
              <a:t>3.28 </a:t>
            </a:r>
            <a:r>
              <a:rPr lang="zh-CN" altLang="zh-CN" kern="100" dirty="0">
                <a:cs typeface="Times New Roman" panose="02020603050405020304" pitchFamily="18" charset="0"/>
              </a:rPr>
              <a:t>模糊</a:t>
            </a:r>
            <a:r>
              <a:rPr lang="zh-CN" altLang="zh-CN" b="1" kern="100" dirty="0">
                <a:cs typeface="Times New Roman" panose="02020603050405020304" pitchFamily="18" charset="0"/>
              </a:rPr>
              <a:t>调节增益</a:t>
            </a:r>
            <a:r>
              <a:rPr lang="zh-CN" altLang="zh-CN" kern="100" dirty="0">
                <a:cs typeface="Times New Roman" panose="02020603050405020304" pitchFamily="18" charset="0"/>
              </a:rPr>
              <a:t>时的位置和速度跟踪（</a:t>
            </a:r>
            <a:r>
              <a:rPr lang="en-US" altLang="zh-CN" kern="100" dirty="0"/>
              <a:t>M=2</a:t>
            </a:r>
            <a:r>
              <a:rPr lang="zh-CN" altLang="zh-CN" kern="100" dirty="0">
                <a:cs typeface="Times New Roman" panose="02020603050405020304" pitchFamily="18" charset="0"/>
              </a:rPr>
              <a:t>）</a:t>
            </a:r>
            <a:endParaRPr lang="zh-CN" altLang="en-US" dirty="0"/>
          </a:p>
        </p:txBody>
      </p:sp>
    </p:spTree>
    <p:extLst>
      <p:ext uri="{BB962C8B-B14F-4D97-AF65-F5344CB8AC3E}">
        <p14:creationId xmlns:p14="http://schemas.microsoft.com/office/powerpoint/2010/main" val="41741404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mc:AlternateContent xmlns:mc="http://schemas.openxmlformats.org/markup-compatibility/2006">
        <mc:Choice xmlns:a14="http://schemas.microsoft.com/office/drawing/2010/main" Requires="a14">
          <p:sp>
            <p:nvSpPr>
              <p:cNvPr id="4" name="矩形 3"/>
              <p:cNvSpPr/>
              <p:nvPr/>
            </p:nvSpPr>
            <p:spPr>
              <a:xfrm>
                <a:off x="1244514" y="6021288"/>
                <a:ext cx="7257559" cy="461665"/>
              </a:xfrm>
              <a:prstGeom prst="rect">
                <a:avLst/>
              </a:prstGeom>
            </p:spPr>
            <p:txBody>
              <a:bodyPr wrap="square">
                <a:spAutoFit/>
              </a:bodyPr>
              <a:lstStyle/>
              <a:p>
                <a:pPr algn="ctr"/>
                <a:r>
                  <a:rPr lang="zh-CN" altLang="en-US" kern="100" dirty="0" smtClean="0">
                    <a:cs typeface="Times New Roman" panose="02020603050405020304" pitchFamily="18" charset="0"/>
                  </a:rPr>
                  <a:t>图</a:t>
                </a:r>
                <a:r>
                  <a:rPr lang="en-US" altLang="zh-CN" kern="100" dirty="0" smtClean="0">
                    <a:cs typeface="Times New Roman" panose="02020603050405020304" pitchFamily="18" charset="0"/>
                  </a:rPr>
                  <a:t>3.29 </a:t>
                </a:r>
                <a:r>
                  <a:rPr lang="zh-CN" altLang="en-US" kern="100" dirty="0" smtClean="0">
                    <a:cs typeface="Times New Roman" panose="02020603050405020304" pitchFamily="18" charset="0"/>
                  </a:rPr>
                  <a:t>扰动</a:t>
                </a:r>
                <a14:m>
                  <m:oMath xmlns:m="http://schemas.openxmlformats.org/officeDocument/2006/math">
                    <m:r>
                      <a:rPr lang="en-US" altLang="zh-CN" b="0" i="1" kern="100" smtClean="0">
                        <a:latin typeface="Cambria Math" panose="02040503050406030204" pitchFamily="18" charset="0"/>
                        <a:cs typeface="Times New Roman" panose="02020603050405020304" pitchFamily="18" charset="0"/>
                      </a:rPr>
                      <m:t>𝑑</m:t>
                    </m:r>
                    <m:r>
                      <a:rPr lang="en-US" altLang="zh-CN" b="0" i="1" kern="100" smtClean="0">
                        <a:latin typeface="Cambria Math" panose="02040503050406030204" pitchFamily="18" charset="0"/>
                        <a:cs typeface="Times New Roman" panose="02020603050405020304" pitchFamily="18" charset="0"/>
                      </a:rPr>
                      <m:t>(</m:t>
                    </m:r>
                    <m:r>
                      <a:rPr lang="en-US" altLang="zh-CN" b="0" i="1" kern="100" smtClean="0">
                        <a:latin typeface="Cambria Math" panose="02040503050406030204" pitchFamily="18" charset="0"/>
                        <a:cs typeface="Times New Roman" panose="02020603050405020304" pitchFamily="18" charset="0"/>
                      </a:rPr>
                      <m:t>𝑡</m:t>
                    </m:r>
                    <m:r>
                      <a:rPr lang="en-US" altLang="zh-CN" b="0" i="1" kern="100" smtClean="0">
                        <a:latin typeface="Cambria Math" panose="02040503050406030204" pitchFamily="18" charset="0"/>
                        <a:cs typeface="Times New Roman" panose="02020603050405020304" pitchFamily="18" charset="0"/>
                      </a:rPr>
                      <m:t>)</m:t>
                    </m:r>
                  </m:oMath>
                </a14:m>
                <a:r>
                  <a:rPr lang="zh-CN" altLang="en-US" kern="100" dirty="0" smtClean="0">
                    <a:cs typeface="Times New Roman" panose="02020603050405020304" pitchFamily="18" charset="0"/>
                  </a:rPr>
                  <a:t>和增益</a:t>
                </a:r>
                <a14:m>
                  <m:oMath xmlns:m="http://schemas.openxmlformats.org/officeDocument/2006/math">
                    <m:r>
                      <a:rPr lang="en-US" altLang="zh-CN" b="0" i="1" kern="100" smtClean="0">
                        <a:latin typeface="Cambria Math" panose="02040503050406030204" pitchFamily="18" charset="0"/>
                        <a:cs typeface="Times New Roman" panose="02020603050405020304" pitchFamily="18" charset="0"/>
                      </a:rPr>
                      <m:t>𝐾</m:t>
                    </m:r>
                    <m:r>
                      <a:rPr lang="en-US" altLang="zh-CN" b="0" i="1" kern="100" smtClean="0">
                        <a:latin typeface="Cambria Math" panose="02040503050406030204" pitchFamily="18" charset="0"/>
                        <a:cs typeface="Times New Roman" panose="02020603050405020304" pitchFamily="18" charset="0"/>
                      </a:rPr>
                      <m:t>(</m:t>
                    </m:r>
                    <m:r>
                      <a:rPr lang="en-US" altLang="zh-CN" b="0" i="1" kern="100" smtClean="0">
                        <a:latin typeface="Cambria Math" panose="02040503050406030204" pitchFamily="18" charset="0"/>
                        <a:cs typeface="Times New Roman" panose="02020603050405020304" pitchFamily="18" charset="0"/>
                      </a:rPr>
                      <m:t>𝑡</m:t>
                    </m:r>
                    <m:r>
                      <a:rPr lang="en-US" altLang="zh-CN" b="0" i="1" kern="100" smtClean="0">
                        <a:latin typeface="Cambria Math" panose="02040503050406030204" pitchFamily="18" charset="0"/>
                        <a:cs typeface="Times New Roman" panose="02020603050405020304" pitchFamily="18" charset="0"/>
                      </a:rPr>
                      <m:t>)</m:t>
                    </m:r>
                  </m:oMath>
                </a14:m>
                <a:r>
                  <a:rPr lang="zh-CN" altLang="en-US" kern="100" dirty="0" smtClean="0">
                    <a:cs typeface="Times New Roman" panose="02020603050405020304" pitchFamily="18" charset="0"/>
                  </a:rPr>
                  <a:t> 的调节（</a:t>
                </a:r>
                <a:r>
                  <a:rPr lang="en-US" altLang="zh-CN" kern="100" dirty="0" smtClean="0">
                    <a:cs typeface="Times New Roman" panose="02020603050405020304" pitchFamily="18" charset="0"/>
                  </a:rPr>
                  <a:t>M=2</a:t>
                </a:r>
                <a:r>
                  <a:rPr lang="zh-CN" altLang="en-US" kern="100" dirty="0" smtClean="0">
                    <a:cs typeface="Times New Roman" panose="02020603050405020304" pitchFamily="18" charset="0"/>
                  </a:rPr>
                  <a:t>）</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244514" y="6021288"/>
                <a:ext cx="7257559" cy="461665"/>
              </a:xfrm>
              <a:prstGeom prst="rect">
                <a:avLst/>
              </a:prstGeom>
              <a:blipFill>
                <a:blip r:embed="rId2"/>
                <a:stretch>
                  <a:fillRect t="-14667" b="-32000"/>
                </a:stretch>
              </a:blipFill>
            </p:spPr>
            <p:txBody>
              <a:bodyPr/>
              <a:lstStyle/>
              <a:p>
                <a:r>
                  <a:rPr lang="zh-CN" altLang="en-US">
                    <a:noFill/>
                  </a:rPr>
                  <a:t> </a:t>
                </a:r>
              </a:p>
            </p:txBody>
          </p:sp>
        </mc:Fallback>
      </mc:AlternateContent>
      <p:pic>
        <p:nvPicPr>
          <p:cNvPr id="182274"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10" y="1097777"/>
            <a:ext cx="8042090" cy="493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3697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sp>
        <p:nvSpPr>
          <p:cNvPr id="4" name="矩形 3"/>
          <p:cNvSpPr/>
          <p:nvPr/>
        </p:nvSpPr>
        <p:spPr>
          <a:xfrm>
            <a:off x="1244514" y="6021288"/>
            <a:ext cx="7257559" cy="461665"/>
          </a:xfrm>
          <a:prstGeom prst="rect">
            <a:avLst/>
          </a:prstGeom>
        </p:spPr>
        <p:txBody>
          <a:bodyPr wrap="square">
            <a:spAutoFit/>
          </a:bodyPr>
          <a:lstStyle/>
          <a:p>
            <a:pPr algn="ctr"/>
            <a:r>
              <a:rPr lang="zh-CN" altLang="zh-CN" b="1" dirty="0"/>
              <a:t>图</a:t>
            </a:r>
            <a:r>
              <a:rPr lang="en-US" altLang="zh-CN" b="1" dirty="0"/>
              <a:t>3.30 </a:t>
            </a:r>
            <a:r>
              <a:rPr lang="zh-CN" altLang="zh-CN" b="1" dirty="0"/>
              <a:t>模糊调节增益时的控制输入（</a:t>
            </a:r>
            <a:r>
              <a:rPr lang="en-US" altLang="zh-CN" b="1" dirty="0"/>
              <a:t>M=2</a:t>
            </a:r>
            <a:r>
              <a:rPr lang="zh-CN" altLang="zh-CN" b="1" dirty="0"/>
              <a:t>）</a:t>
            </a:r>
            <a:endParaRPr lang="zh-CN" altLang="en-US" dirty="0"/>
          </a:p>
        </p:txBody>
      </p:sp>
      <p:pic>
        <p:nvPicPr>
          <p:cNvPr id="183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27842"/>
            <a:ext cx="6491592" cy="486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0745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sp>
        <p:nvSpPr>
          <p:cNvPr id="4" name="矩形 3"/>
          <p:cNvSpPr/>
          <p:nvPr/>
        </p:nvSpPr>
        <p:spPr>
          <a:xfrm>
            <a:off x="1244514" y="6021288"/>
            <a:ext cx="7257559" cy="461665"/>
          </a:xfrm>
          <a:prstGeom prst="rect">
            <a:avLst/>
          </a:prstGeom>
        </p:spPr>
        <p:txBody>
          <a:bodyPr wrap="square">
            <a:spAutoFit/>
          </a:bodyPr>
          <a:lstStyle/>
          <a:p>
            <a:r>
              <a:rPr lang="zh-CN" altLang="zh-CN" b="1" dirty="0"/>
              <a:t>图</a:t>
            </a:r>
            <a:r>
              <a:rPr lang="en-US" altLang="zh-CN" b="1" dirty="0"/>
              <a:t>3.31 </a:t>
            </a:r>
            <a:r>
              <a:rPr lang="zh-CN" altLang="zh-CN" b="1" dirty="0"/>
              <a:t>采用传统控制器时的位置和速度跟踪（</a:t>
            </a:r>
            <a:r>
              <a:rPr lang="en-US" altLang="zh-CN" b="1" dirty="0"/>
              <a:t>M=1</a:t>
            </a:r>
            <a:r>
              <a:rPr lang="zh-CN" altLang="zh-CN" b="1" dirty="0"/>
              <a:t>）</a:t>
            </a:r>
            <a:endParaRPr lang="zh-CN" altLang="en-US" dirty="0"/>
          </a:p>
        </p:txBody>
      </p:sp>
      <p:pic>
        <p:nvPicPr>
          <p:cNvPr id="184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575" y="1044107"/>
            <a:ext cx="6864849" cy="5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5863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9561"/>
            <a:ext cx="7772400" cy="1143000"/>
          </a:xfrm>
        </p:spPr>
        <p:txBody>
          <a:bodyPr/>
          <a:lstStyle/>
          <a:p>
            <a:r>
              <a:rPr lang="en-US" altLang="zh-CN" sz="2800" b="1" dirty="0" smtClean="0"/>
              <a:t>3.6 </a:t>
            </a:r>
            <a:r>
              <a:rPr lang="zh-CN" altLang="zh-CN" sz="2800" b="1" dirty="0" smtClean="0"/>
              <a:t>大时变扰动下切换增益模糊调节的滑模控制</a:t>
            </a:r>
            <a:endParaRPr lang="zh-CN" altLang="en-US" sz="2800" dirty="0"/>
          </a:p>
        </p:txBody>
      </p:sp>
      <p:sp>
        <p:nvSpPr>
          <p:cNvPr id="4" name="矩形 3"/>
          <p:cNvSpPr/>
          <p:nvPr/>
        </p:nvSpPr>
        <p:spPr>
          <a:xfrm>
            <a:off x="1244514" y="6021288"/>
            <a:ext cx="7257559" cy="461665"/>
          </a:xfrm>
          <a:prstGeom prst="rect">
            <a:avLst/>
          </a:prstGeom>
        </p:spPr>
        <p:txBody>
          <a:bodyPr wrap="square">
            <a:spAutoFit/>
          </a:bodyPr>
          <a:lstStyle/>
          <a:p>
            <a:pPr algn="ctr"/>
            <a:r>
              <a:rPr lang="zh-CN" altLang="zh-CN" dirty="0"/>
              <a:t>图</a:t>
            </a:r>
            <a:r>
              <a:rPr lang="en-US" altLang="zh-CN" dirty="0"/>
              <a:t>3.32 </a:t>
            </a:r>
            <a:r>
              <a:rPr lang="zh-CN" altLang="zh-CN" dirty="0"/>
              <a:t>传统控制时的控制输入（</a:t>
            </a:r>
            <a:r>
              <a:rPr lang="en-US" altLang="zh-CN" dirty="0"/>
              <a:t>M=1</a:t>
            </a:r>
            <a:r>
              <a:rPr lang="zh-CN" altLang="zh-CN" dirty="0"/>
              <a:t>）</a:t>
            </a:r>
            <a:endParaRPr lang="zh-CN" altLang="zh-CN" b="1" dirty="0"/>
          </a:p>
        </p:txBody>
      </p:sp>
      <p:pic>
        <p:nvPicPr>
          <p:cNvPr id="185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791" y="1146080"/>
            <a:ext cx="6480418" cy="486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47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28600" y="457200"/>
            <a:ext cx="8447088" cy="5635625"/>
          </a:xfrm>
        </p:spPr>
        <p:txBody>
          <a:bodyPr/>
          <a:lstStyle/>
          <a:p>
            <a:pPr algn="just" eaLnBrk="1" hangingPunct="1">
              <a:lnSpc>
                <a:spcPct val="130000"/>
              </a:lnSpc>
              <a:buFontTx/>
              <a:buNone/>
            </a:pPr>
            <a:r>
              <a:rPr lang="en-US" altLang="zh-CN" sz="2800" b="1" smtClean="0"/>
              <a:t>3 </a:t>
            </a:r>
            <a:r>
              <a:rPr lang="zh-CN" altLang="en-US" sz="2800" b="1" smtClean="0"/>
              <a:t>推理与解模糊接口（</a:t>
            </a:r>
            <a:r>
              <a:rPr lang="en-US" altLang="zh-CN" sz="2800" b="1" smtClean="0"/>
              <a:t>Inference and Defuzzy-interface</a:t>
            </a:r>
            <a:r>
              <a:rPr lang="zh-CN" altLang="en-US" sz="2800" b="1" smtClean="0"/>
              <a:t>）</a:t>
            </a:r>
          </a:p>
          <a:p>
            <a:pPr algn="just" eaLnBrk="1" hangingPunct="1">
              <a:lnSpc>
                <a:spcPct val="130000"/>
              </a:lnSpc>
              <a:buFontTx/>
              <a:buNone/>
            </a:pPr>
            <a:r>
              <a:rPr lang="zh-CN" altLang="en-US" sz="2800" b="1" smtClean="0"/>
              <a:t>           推理是模糊控制器中，根据输入模糊量，由模糊控制规则完成模糊推理来求解模糊关系方程，并获得模糊控制量的功能部分。在模糊控制中，考虑到推理时间，通常采用运算较简单的推理方法。最基本的有</a:t>
            </a:r>
            <a:r>
              <a:rPr lang="en-US" altLang="zh-CN" sz="2800" b="1" smtClean="0"/>
              <a:t>Zadeh</a:t>
            </a:r>
            <a:r>
              <a:rPr lang="zh-CN" altLang="en-US" sz="2800" b="1" smtClean="0"/>
              <a:t>近似推理，它包含有正向推理和逆向推理两类。正向推理常被用于模糊控制中，而逆向推理一般用于知识工程学领域的专家系统中。   </a:t>
            </a:r>
          </a:p>
        </p:txBody>
      </p:sp>
      <p:sp>
        <p:nvSpPr>
          <p:cNvPr id="5124" name="Rectangle 5"/>
          <p:cNvSpPr>
            <a:spLocks noChangeArrowheads="1"/>
          </p:cNvSpPr>
          <p:nvPr/>
        </p:nvSpPr>
        <p:spPr bwMode="auto">
          <a:xfrm flipV="1">
            <a:off x="4519613" y="3378200"/>
            <a:ext cx="5857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122" name="Object 4"/>
          <p:cNvGraphicFramePr>
            <a:graphicFrameLocks noChangeAspect="1"/>
          </p:cNvGraphicFramePr>
          <p:nvPr/>
        </p:nvGraphicFramePr>
        <p:xfrm>
          <a:off x="4519613" y="3376613"/>
          <a:ext cx="104775" cy="104775"/>
        </p:xfrm>
        <a:graphic>
          <a:graphicData uri="http://schemas.openxmlformats.org/presentationml/2006/ole">
            <mc:AlternateContent xmlns:mc="http://schemas.openxmlformats.org/markup-compatibility/2006">
              <mc:Choice xmlns:v="urn:schemas-microsoft-com:vml" Requires="v">
                <p:oleObj spid="_x0000_s5133" r:id="rId3" imgW="101512" imgH="101512" progId="Equation.3">
                  <p:embed/>
                </p:oleObj>
              </mc:Choice>
              <mc:Fallback>
                <p:oleObj r:id="rId3" imgW="101512" imgH="1015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9613" y="3376613"/>
                        <a:ext cx="104775" cy="10477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179388" y="333375"/>
            <a:ext cx="8591550" cy="6067425"/>
          </a:xfrm>
        </p:spPr>
        <p:txBody>
          <a:bodyPr/>
          <a:lstStyle/>
          <a:p>
            <a:pPr algn="just" eaLnBrk="1" hangingPunct="1">
              <a:lnSpc>
                <a:spcPct val="135000"/>
              </a:lnSpc>
              <a:buFontTx/>
              <a:buNone/>
            </a:pPr>
            <a:r>
              <a:rPr lang="en-US" altLang="zh-CN" sz="2800" b="1" dirty="0" smtClean="0"/>
              <a:t>            </a:t>
            </a:r>
            <a:r>
              <a:rPr lang="zh-CN" altLang="en-US" sz="2800" b="1" dirty="0" smtClean="0"/>
              <a:t>推理结果的获得，表示模糊控制的规则推理功能已经完成。但是，至此所获得的结果仍是一个模糊矢量，不能直接用来作为控制量，还必须作一次转换，求得清晰的控制量输出，即为解模糊。通常把输出端具有转换功能作用的部分称为解模糊接口。</a:t>
            </a:r>
          </a:p>
          <a:p>
            <a:pPr algn="just" eaLnBrk="1" hangingPunct="1">
              <a:lnSpc>
                <a:spcPct val="135000"/>
              </a:lnSpc>
              <a:buFontTx/>
              <a:buNone/>
            </a:pPr>
            <a:r>
              <a:rPr lang="zh-CN" altLang="en-US" sz="2800" b="1" dirty="0" smtClean="0"/>
              <a:t>            综上所述，模糊控制器实际上就是依靠微机（或单片机）来构成的。它的绝大部分功能都是由计算机程序来完成的。随着专用模糊芯片的研究和开发，也可以由硬件逐步取代各组成单元的软件功能。</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28600" y="304800"/>
            <a:ext cx="617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3200" b="1" dirty="0" smtClean="0"/>
              <a:t>3.1.3 </a:t>
            </a:r>
            <a:r>
              <a:rPr lang="zh-CN" altLang="en-US" sz="3200" b="1" dirty="0"/>
              <a:t>模糊控制系统的工作原理</a:t>
            </a:r>
            <a:endParaRPr lang="zh-CN" altLang="en-US" dirty="0"/>
          </a:p>
        </p:txBody>
      </p:sp>
      <p:sp>
        <p:nvSpPr>
          <p:cNvPr id="12291" name="Text Box 3"/>
          <p:cNvSpPr txBox="1">
            <a:spLocks noChangeArrowheads="1"/>
          </p:cNvSpPr>
          <p:nvPr/>
        </p:nvSpPr>
        <p:spPr bwMode="auto">
          <a:xfrm>
            <a:off x="152400" y="914400"/>
            <a:ext cx="8839200" cy="4892675"/>
          </a:xfrm>
          <a:prstGeom prst="rect">
            <a:avLst/>
          </a:prstGeom>
          <a:noFill/>
          <a:ln>
            <a:noFill/>
          </a:ln>
          <a:extLst/>
        </p:spPr>
        <p:txBody>
          <a:bodyPr>
            <a:spAutoFit/>
          </a:bodyPr>
          <a:lstStyle/>
          <a:p>
            <a:pPr algn="just">
              <a:lnSpc>
                <a:spcPct val="125000"/>
              </a:lnSpc>
              <a:defRPr/>
            </a:pPr>
            <a:r>
              <a:rPr lang="en-US" altLang="zh-CN"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以水位的模糊控制为例，如</a:t>
            </a:r>
            <a:r>
              <a:rPr lang="zh-CN" altLang="en-US" sz="2800" b="1" dirty="0" smtClean="0">
                <a:effectLst>
                  <a:outerShdw blurRad="38100" dist="38100" dir="2700000" algn="tl">
                    <a:srgbClr val="C0C0C0"/>
                  </a:outerShdw>
                </a:effectLst>
              </a:rPr>
              <a:t>图</a:t>
            </a:r>
            <a:r>
              <a:rPr lang="en-US" altLang="zh-CN" sz="2800" b="1" dirty="0">
                <a:effectLst>
                  <a:outerShdw blurRad="38100" dist="38100" dir="2700000" algn="tl">
                    <a:srgbClr val="C0C0C0"/>
                  </a:outerShdw>
                </a:effectLst>
              </a:rPr>
              <a:t>3</a:t>
            </a:r>
            <a:r>
              <a:rPr lang="en-US" altLang="zh-CN" sz="2800" b="1" dirty="0" smtClean="0">
                <a:effectLst>
                  <a:outerShdw blurRad="38100" dist="38100" dir="2700000" algn="tl">
                    <a:srgbClr val="C0C0C0"/>
                  </a:outerShdw>
                </a:effectLst>
              </a:rPr>
              <a:t>-4</a:t>
            </a:r>
            <a:r>
              <a:rPr lang="zh-CN" altLang="en-US" sz="2800" b="1" dirty="0">
                <a:effectLst>
                  <a:outerShdw blurRad="38100" dist="38100" dir="2700000" algn="tl">
                    <a:srgbClr val="C0C0C0"/>
                  </a:outerShdw>
                </a:effectLst>
              </a:rPr>
              <a:t>所示。设有一个水箱，通过调节阀可向内注水和向外抽水。设计一个模糊控制器，通过调节阀门将水位稳定在固定点附近。按照日常的操作经验，可以得到基本的控制规则：</a:t>
            </a:r>
          </a:p>
          <a:p>
            <a:pPr algn="just">
              <a:lnSpc>
                <a:spcPct val="125000"/>
              </a:lnSpc>
              <a:defRPr/>
            </a:pPr>
            <a:r>
              <a:rPr lang="zh-CN" altLang="en-US" sz="2800" b="1" dirty="0">
                <a:effectLst>
                  <a:outerShdw blurRad="38100" dist="38100" dir="2700000" algn="tl">
                    <a:srgbClr val="C0C0C0"/>
                  </a:outerShdw>
                </a:effectLst>
              </a:rPr>
              <a:t>“若水位高于</a:t>
            </a:r>
            <a:r>
              <a:rPr lang="en-US" altLang="zh-CN" sz="2800" b="1" dirty="0">
                <a:effectLst>
                  <a:outerShdw blurRad="38100" dist="38100" dir="2700000" algn="tl">
                    <a:srgbClr val="C0C0C0"/>
                  </a:outerShdw>
                </a:effectLst>
              </a:rPr>
              <a:t>O</a:t>
            </a:r>
            <a:r>
              <a:rPr lang="zh-CN" altLang="en-US" sz="2800" b="1" dirty="0">
                <a:effectLst>
                  <a:outerShdw blurRad="38100" dist="38100" dir="2700000" algn="tl">
                    <a:srgbClr val="C0C0C0"/>
                  </a:outerShdw>
                </a:effectLst>
              </a:rPr>
              <a:t>点，则向外排水，差值越大，排水越快”；</a:t>
            </a:r>
          </a:p>
          <a:p>
            <a:pPr algn="just">
              <a:lnSpc>
                <a:spcPct val="125000"/>
              </a:lnSpc>
              <a:defRPr/>
            </a:pPr>
            <a:r>
              <a:rPr lang="zh-CN" altLang="en-US" sz="2800" b="1" dirty="0">
                <a:effectLst>
                  <a:outerShdw blurRad="38100" dist="38100" dir="2700000" algn="tl">
                    <a:srgbClr val="C0C0C0"/>
                  </a:outerShdw>
                </a:effectLst>
              </a:rPr>
              <a:t>“若水位低于</a:t>
            </a:r>
            <a:r>
              <a:rPr lang="en-US" altLang="zh-CN" sz="2800" b="1" dirty="0">
                <a:effectLst>
                  <a:outerShdw blurRad="38100" dist="38100" dir="2700000" algn="tl">
                    <a:srgbClr val="C0C0C0"/>
                  </a:outerShdw>
                </a:effectLst>
              </a:rPr>
              <a:t>O</a:t>
            </a:r>
            <a:r>
              <a:rPr lang="zh-CN" altLang="en-US" sz="2800" b="1" dirty="0">
                <a:effectLst>
                  <a:outerShdw blurRad="38100" dist="38100" dir="2700000" algn="tl">
                    <a:srgbClr val="C0C0C0"/>
                  </a:outerShdw>
                </a:effectLst>
              </a:rPr>
              <a:t>点，则向内注水，差值越大，注水越快”。</a:t>
            </a:r>
          </a:p>
          <a:p>
            <a:pPr algn="just">
              <a:lnSpc>
                <a:spcPct val="125000"/>
              </a:lnSpc>
              <a:defRPr/>
            </a:pPr>
            <a:r>
              <a:rPr lang="zh-CN" altLang="en-US" sz="2800" b="1" dirty="0">
                <a:effectLst>
                  <a:outerShdw blurRad="38100" dist="38100" dir="2700000" algn="tl">
                    <a:srgbClr val="C0C0C0"/>
                  </a:outerShdw>
                </a:effectLst>
              </a:rPr>
              <a:t>    根据上述经验，按下列步骤设计模糊控制器：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3243263" y="204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146" name="Object 2"/>
          <p:cNvGraphicFramePr>
            <a:graphicFrameLocks noChangeAspect="1"/>
          </p:cNvGraphicFramePr>
          <p:nvPr/>
        </p:nvGraphicFramePr>
        <p:xfrm>
          <a:off x="1676400" y="457200"/>
          <a:ext cx="4876800" cy="4495800"/>
        </p:xfrm>
        <a:graphic>
          <a:graphicData uri="http://schemas.openxmlformats.org/presentationml/2006/ole">
            <mc:AlternateContent xmlns:mc="http://schemas.openxmlformats.org/markup-compatibility/2006">
              <mc:Choice xmlns:v="urn:schemas-microsoft-com:vml" Requires="v">
                <p:oleObj spid="_x0000_s6157" r:id="rId3" imgW="2650234" imgH="2786214" progId="Visio.Drawing.6">
                  <p:embed/>
                </p:oleObj>
              </mc:Choice>
              <mc:Fallback>
                <p:oleObj r:id="rId3" imgW="2650234" imgH="278621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57200"/>
                        <a:ext cx="4876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8" name="Rectangle 5"/>
          <p:cNvSpPr>
            <a:spLocks noGrp="1" noChangeArrowheads="1"/>
          </p:cNvSpPr>
          <p:nvPr>
            <p:ph type="subTitle" idx="1"/>
          </p:nvPr>
        </p:nvSpPr>
        <p:spPr>
          <a:xfrm>
            <a:off x="1295400" y="5486400"/>
            <a:ext cx="6400800" cy="609600"/>
          </a:xfrm>
        </p:spPr>
        <p:txBody>
          <a:bodyPr/>
          <a:lstStyle/>
          <a:p>
            <a:pPr eaLnBrk="1" hangingPunct="1"/>
            <a:r>
              <a:rPr lang="zh-CN" altLang="en-US" dirty="0" smtClean="0">
                <a:latin typeface="宋体" panose="02010600030101010101" pitchFamily="2" charset="-122"/>
              </a:rPr>
              <a:t>图</a:t>
            </a:r>
            <a:r>
              <a:rPr lang="zh-CN" altLang="en-US" dirty="0" smtClean="0"/>
              <a:t> </a:t>
            </a:r>
            <a:r>
              <a:rPr lang="en-US" altLang="zh-CN" dirty="0"/>
              <a:t>3</a:t>
            </a:r>
            <a:r>
              <a:rPr lang="en-US" altLang="zh-CN" dirty="0" smtClean="0"/>
              <a:t>-4   </a:t>
            </a:r>
            <a:r>
              <a:rPr lang="zh-CN" altLang="en-US" dirty="0" smtClean="0">
                <a:latin typeface="宋体" panose="02010600030101010101" pitchFamily="2" charset="-122"/>
              </a:rPr>
              <a:t>水箱液位控制</a:t>
            </a:r>
            <a:r>
              <a:rPr lang="zh-CN" altLang="en-US"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533400"/>
            <a:ext cx="8305800" cy="3597275"/>
          </a:xfrm>
          <a:prstGeom prst="rect">
            <a:avLst/>
          </a:prstGeom>
          <a:noFill/>
          <a:ln>
            <a:noFill/>
          </a:ln>
          <a:extLst/>
        </p:spPr>
        <p:txBody>
          <a:bodyPr>
            <a:spAutoFit/>
          </a:bodyPr>
          <a:lstStyle/>
          <a:p>
            <a:pPr algn="just">
              <a:lnSpc>
                <a:spcPct val="120000"/>
              </a:lnSpc>
              <a:defRPr/>
            </a:pPr>
            <a:r>
              <a:rPr lang="en-US" altLang="zh-CN" sz="3200" b="1">
                <a:effectLst>
                  <a:outerShdw blurRad="38100" dist="38100" dir="2700000" algn="tl">
                    <a:srgbClr val="C0C0C0"/>
                  </a:outerShdw>
                </a:effectLst>
              </a:rPr>
              <a:t>1 </a:t>
            </a:r>
            <a:r>
              <a:rPr lang="zh-CN" altLang="en-US" sz="3200" b="1">
                <a:effectLst>
                  <a:outerShdw blurRad="38100" dist="38100" dir="2700000" algn="tl">
                    <a:srgbClr val="C0C0C0"/>
                  </a:outerShdw>
                </a:effectLst>
              </a:rPr>
              <a:t>确定观测量和控制量</a:t>
            </a:r>
          </a:p>
          <a:p>
            <a:pPr algn="just">
              <a:lnSpc>
                <a:spcPct val="120000"/>
              </a:lnSpc>
              <a:defRPr/>
            </a:pPr>
            <a:r>
              <a:rPr lang="zh-CN" altLang="en-US" sz="3200" b="1">
                <a:effectLst>
                  <a:outerShdw blurRad="38100" dist="38100" dir="2700000" algn="tl">
                    <a:srgbClr val="C0C0C0"/>
                  </a:outerShdw>
                </a:effectLst>
              </a:rPr>
              <a:t>        定义理想液位</a:t>
            </a:r>
            <a:r>
              <a:rPr lang="en-US" altLang="zh-CN" sz="3200" b="1">
                <a:effectLst>
                  <a:outerShdw blurRad="38100" dist="38100" dir="2700000" algn="tl">
                    <a:srgbClr val="C0C0C0"/>
                  </a:outerShdw>
                </a:effectLst>
              </a:rPr>
              <a:t>O</a:t>
            </a:r>
            <a:r>
              <a:rPr lang="zh-CN" altLang="en-US" sz="3200" b="1">
                <a:effectLst>
                  <a:outerShdw blurRad="38100" dist="38100" dir="2700000" algn="tl">
                    <a:srgbClr val="C0C0C0"/>
                  </a:outerShdw>
                </a:effectLst>
              </a:rPr>
              <a:t>点的水位为</a:t>
            </a:r>
            <a:r>
              <a:rPr lang="en-US" altLang="zh-CN" sz="3200" b="1">
                <a:effectLst>
                  <a:outerShdw blurRad="38100" dist="38100" dir="2700000" algn="tl">
                    <a:srgbClr val="C0C0C0"/>
                  </a:outerShdw>
                </a:effectLst>
              </a:rPr>
              <a:t>h</a:t>
            </a:r>
            <a:r>
              <a:rPr lang="en-US" altLang="zh-CN" sz="3200" b="1" baseline="-25000">
                <a:effectLst>
                  <a:outerShdw blurRad="38100" dist="38100" dir="2700000" algn="tl">
                    <a:srgbClr val="C0C0C0"/>
                  </a:outerShdw>
                </a:effectLst>
              </a:rPr>
              <a:t>0</a:t>
            </a:r>
            <a:r>
              <a:rPr lang="zh-CN" altLang="en-US" sz="3200" b="1">
                <a:effectLst>
                  <a:outerShdw blurRad="38100" dist="38100" dir="2700000" algn="tl">
                    <a:srgbClr val="C0C0C0"/>
                  </a:outerShdw>
                </a:effectLst>
              </a:rPr>
              <a:t>，实际测得的水位高度为</a:t>
            </a:r>
            <a:r>
              <a:rPr lang="en-US" altLang="zh-CN" sz="3200" b="1">
                <a:effectLst>
                  <a:outerShdw blurRad="38100" dist="38100" dir="2700000" algn="tl">
                    <a:srgbClr val="C0C0C0"/>
                  </a:outerShdw>
                </a:effectLst>
              </a:rPr>
              <a:t>h</a:t>
            </a:r>
            <a:r>
              <a:rPr lang="zh-CN" altLang="en-US" sz="3200" b="1">
                <a:effectLst>
                  <a:outerShdw blurRad="38100" dist="38100" dir="2700000" algn="tl">
                    <a:srgbClr val="C0C0C0"/>
                  </a:outerShdw>
                </a:effectLst>
              </a:rPr>
              <a:t>，选择液位差</a:t>
            </a:r>
          </a:p>
          <a:p>
            <a:pPr algn="just">
              <a:lnSpc>
                <a:spcPct val="120000"/>
              </a:lnSpc>
              <a:defRPr/>
            </a:pPr>
            <a:endParaRPr lang="zh-CN" altLang="en-US" sz="3200" b="1">
              <a:effectLst>
                <a:outerShdw blurRad="38100" dist="38100" dir="2700000" algn="tl">
                  <a:srgbClr val="C0C0C0"/>
                </a:outerShdw>
              </a:effectLst>
            </a:endParaRPr>
          </a:p>
          <a:p>
            <a:pPr algn="ctr">
              <a:lnSpc>
                <a:spcPct val="120000"/>
              </a:lnSpc>
              <a:defRPr/>
            </a:pPr>
            <a:endParaRPr lang="zh-CN" altLang="en-US" sz="3200" b="1">
              <a:effectLst>
                <a:outerShdw blurRad="38100" dist="38100" dir="2700000" algn="tl">
                  <a:srgbClr val="C0C0C0"/>
                </a:outerShdw>
              </a:effectLst>
            </a:endParaRPr>
          </a:p>
          <a:p>
            <a:pPr algn="just">
              <a:lnSpc>
                <a:spcPct val="120000"/>
              </a:lnSpc>
              <a:defRPr/>
            </a:pPr>
            <a:r>
              <a:rPr lang="zh-CN" altLang="en-US" sz="3200" b="1">
                <a:effectLst>
                  <a:outerShdw blurRad="38100" dist="38100" dir="2700000" algn="tl">
                    <a:srgbClr val="C0C0C0"/>
                  </a:outerShdw>
                </a:effectLst>
              </a:rPr>
              <a:t>      将当前水位对于</a:t>
            </a:r>
            <a:r>
              <a:rPr lang="en-US" altLang="zh-CN" sz="3200" b="1">
                <a:effectLst>
                  <a:outerShdw blurRad="38100" dist="38100" dir="2700000" algn="tl">
                    <a:srgbClr val="C0C0C0"/>
                  </a:outerShdw>
                </a:effectLst>
              </a:rPr>
              <a:t>O</a:t>
            </a:r>
            <a:r>
              <a:rPr lang="zh-CN" altLang="en-US" sz="3200" b="1">
                <a:effectLst>
                  <a:outerShdw blurRad="38100" dist="38100" dir="2700000" algn="tl">
                    <a:srgbClr val="C0C0C0"/>
                  </a:outerShdw>
                </a:effectLst>
              </a:rPr>
              <a:t>点的偏差</a:t>
            </a:r>
            <a:r>
              <a:rPr lang="en-US" altLang="zh-CN" sz="3200" b="1">
                <a:effectLst>
                  <a:outerShdw blurRad="38100" dist="38100" dir="2700000" algn="tl">
                    <a:srgbClr val="C0C0C0"/>
                  </a:outerShdw>
                </a:effectLst>
              </a:rPr>
              <a:t>e</a:t>
            </a:r>
            <a:r>
              <a:rPr lang="zh-CN" altLang="en-US" sz="3200" b="1">
                <a:effectLst>
                  <a:outerShdw blurRad="38100" dist="38100" dir="2700000" algn="tl">
                    <a:srgbClr val="C0C0C0"/>
                  </a:outerShdw>
                </a:effectLst>
              </a:rPr>
              <a:t>作为观测量。</a:t>
            </a:r>
          </a:p>
        </p:txBody>
      </p:sp>
      <p:graphicFrame>
        <p:nvGraphicFramePr>
          <p:cNvPr id="7170" name="Object 3"/>
          <p:cNvGraphicFramePr>
            <a:graphicFrameLocks noChangeAspect="1"/>
          </p:cNvGraphicFramePr>
          <p:nvPr/>
        </p:nvGraphicFramePr>
        <p:xfrm>
          <a:off x="2895600" y="2590800"/>
          <a:ext cx="2844800" cy="668338"/>
        </p:xfrm>
        <a:graphic>
          <a:graphicData uri="http://schemas.openxmlformats.org/presentationml/2006/ole">
            <mc:AlternateContent xmlns:mc="http://schemas.openxmlformats.org/markup-compatibility/2006">
              <mc:Choice xmlns:v="urn:schemas-microsoft-com:vml" Requires="v">
                <p:oleObj spid="_x0000_s7181" name="公式" r:id="rId3" imgW="812447" imgH="190417" progId="Equation.3">
                  <p:embed/>
                </p:oleObj>
              </mc:Choice>
              <mc:Fallback>
                <p:oleObj name="公式" r:id="rId3" imgW="812447" imgH="1904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590800"/>
                        <a:ext cx="28448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Text Box 4"/>
          <p:cNvSpPr txBox="1">
            <a:spLocks noChangeArrowheads="1"/>
          </p:cNvSpPr>
          <p:nvPr/>
        </p:nvSpPr>
        <p:spPr bwMode="auto">
          <a:xfrm>
            <a:off x="381000" y="4343400"/>
            <a:ext cx="8153400" cy="1630363"/>
          </a:xfrm>
          <a:prstGeom prst="rect">
            <a:avLst/>
          </a:prstGeom>
          <a:noFill/>
          <a:ln>
            <a:noFill/>
          </a:ln>
          <a:extLst/>
        </p:spPr>
        <p:txBody>
          <a:bodyPr>
            <a:spAutoFit/>
          </a:bodyPr>
          <a:lstStyle/>
          <a:p>
            <a:pPr algn="just">
              <a:lnSpc>
                <a:spcPct val="120000"/>
              </a:lnSpc>
              <a:defRPr/>
            </a:pPr>
            <a:r>
              <a:rPr lang="en-US" altLang="zh-CN" sz="2800" b="1" dirty="0">
                <a:effectLst>
                  <a:outerShdw blurRad="38100" dist="38100" dir="2700000" algn="tl">
                    <a:srgbClr val="C0C0C0"/>
                  </a:outerShdw>
                </a:effectLst>
              </a:rPr>
              <a:t>2 </a:t>
            </a:r>
            <a:r>
              <a:rPr lang="zh-CN" altLang="en-US" sz="2800" b="1" dirty="0">
                <a:effectLst>
                  <a:outerShdw blurRad="38100" dist="38100" dir="2700000" algn="tl">
                    <a:srgbClr val="C0C0C0"/>
                  </a:outerShdw>
                </a:effectLst>
              </a:rPr>
              <a:t>输入量和输出量的模糊化</a:t>
            </a:r>
          </a:p>
          <a:p>
            <a:pPr algn="ctr">
              <a:lnSpc>
                <a:spcPct val="120000"/>
              </a:lnSpc>
              <a:defRPr/>
            </a:pPr>
            <a:r>
              <a:rPr lang="zh-CN" altLang="en-US" sz="2800" b="1" dirty="0">
                <a:effectLst>
                  <a:outerShdw blurRad="38100" dist="38100" dir="2700000" algn="tl">
                    <a:srgbClr val="C0C0C0"/>
                  </a:outerShdw>
                </a:effectLst>
              </a:rPr>
              <a:t>        将偏差</a:t>
            </a:r>
            <a:r>
              <a:rPr lang="en-US" altLang="zh-CN" sz="2800" b="1" dirty="0">
                <a:effectLst>
                  <a:outerShdw blurRad="38100" dist="38100" dir="2700000" algn="tl">
                    <a:srgbClr val="C0C0C0"/>
                  </a:outerShdw>
                </a:effectLst>
              </a:rPr>
              <a:t>e</a:t>
            </a:r>
            <a:r>
              <a:rPr lang="zh-CN" altLang="en-US" sz="2800" b="1" dirty="0">
                <a:effectLst>
                  <a:outerShdw blurRad="38100" dist="38100" dir="2700000" algn="tl">
                    <a:srgbClr val="C0C0C0"/>
                  </a:outerShdw>
                </a:effectLst>
              </a:rPr>
              <a:t>分为五个模糊集：负大（</a:t>
            </a:r>
            <a:r>
              <a:rPr lang="en-US" altLang="zh-CN" sz="2800" b="1" dirty="0">
                <a:effectLst>
                  <a:outerShdw blurRad="38100" dist="38100" dir="2700000" algn="tl">
                    <a:srgbClr val="C0C0C0"/>
                  </a:outerShdw>
                </a:effectLst>
              </a:rPr>
              <a:t>NB</a:t>
            </a:r>
            <a:r>
              <a:rPr lang="zh-CN" altLang="en-US" sz="2800" b="1" dirty="0">
                <a:effectLst>
                  <a:outerShdw blurRad="38100" dist="38100" dir="2700000" algn="tl">
                    <a:srgbClr val="C0C0C0"/>
                  </a:outerShdw>
                </a:effectLst>
              </a:rPr>
              <a:t>），负小（</a:t>
            </a:r>
            <a:r>
              <a:rPr lang="en-US" altLang="zh-CN" sz="2800" b="1" dirty="0">
                <a:effectLst>
                  <a:outerShdw blurRad="38100" dist="38100" dir="2700000" algn="tl">
                    <a:srgbClr val="C0C0C0"/>
                  </a:outerShdw>
                </a:effectLst>
              </a:rPr>
              <a:t>NS</a:t>
            </a:r>
            <a:r>
              <a:rPr lang="zh-CN" altLang="en-US" sz="2800" b="1" dirty="0">
                <a:effectLst>
                  <a:outerShdw blurRad="38100" dist="38100" dir="2700000" algn="tl">
                    <a:srgbClr val="C0C0C0"/>
                  </a:outerShdw>
                </a:effectLst>
              </a:rPr>
              <a:t>），零（</a:t>
            </a:r>
            <a:r>
              <a:rPr lang="en-US" altLang="zh-CN" sz="2800" b="1" dirty="0">
                <a:effectLst>
                  <a:outerShdw blurRad="38100" dist="38100" dir="2700000" algn="tl">
                    <a:srgbClr val="C0C0C0"/>
                  </a:outerShdw>
                </a:effectLst>
              </a:rPr>
              <a:t>O</a:t>
            </a:r>
            <a:r>
              <a:rPr lang="zh-CN" altLang="en-US" sz="2800" b="1" dirty="0">
                <a:effectLst>
                  <a:outerShdw blurRad="38100" dist="38100" dir="2700000" algn="tl">
                    <a:srgbClr val="C0C0C0"/>
                  </a:outerShdw>
                </a:effectLst>
              </a:rPr>
              <a:t>），正小（</a:t>
            </a:r>
            <a:r>
              <a:rPr lang="en-US" altLang="zh-CN" sz="2800" b="1" dirty="0">
                <a:effectLst>
                  <a:outerShdw blurRad="38100" dist="38100" dir="2700000" algn="tl">
                    <a:srgbClr val="C0C0C0"/>
                  </a:outerShdw>
                </a:effectLst>
              </a:rPr>
              <a:t>PS</a:t>
            </a:r>
            <a:r>
              <a:rPr lang="zh-CN" altLang="en-US" sz="2800" b="1" dirty="0">
                <a:effectLst>
                  <a:outerShdw blurRad="38100" dist="38100" dir="2700000" algn="tl">
                    <a:srgbClr val="C0C0C0"/>
                  </a:outerShdw>
                </a:effectLst>
              </a:rPr>
              <a:t>），正大（</a:t>
            </a:r>
            <a:r>
              <a:rPr lang="en-US" altLang="zh-CN" sz="2800" b="1" dirty="0">
                <a:effectLst>
                  <a:outerShdw blurRad="38100" dist="38100" dir="2700000" algn="tl">
                    <a:srgbClr val="C0C0C0"/>
                  </a:outerShdw>
                </a:effectLst>
              </a:rPr>
              <a:t>PB</a:t>
            </a:r>
            <a:r>
              <a:rPr lang="zh-CN" altLang="en-US" sz="2800" b="1" dirty="0">
                <a:effectLst>
                  <a:outerShdw blurRad="38100" dist="38100" dir="2700000" algn="tl">
                    <a:srgbClr val="C0C0C0"/>
                  </a:outerShdw>
                </a:effectLs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50825" y="333375"/>
            <a:ext cx="8458200" cy="1117600"/>
          </a:xfrm>
          <a:prstGeom prst="rect">
            <a:avLst/>
          </a:prstGeom>
          <a:noFill/>
          <a:ln>
            <a:noFill/>
          </a:ln>
          <a:extLst/>
        </p:spPr>
        <p:txBody>
          <a:bodyPr>
            <a:spAutoFit/>
          </a:bodyPr>
          <a:lstStyle/>
          <a:p>
            <a:pPr>
              <a:lnSpc>
                <a:spcPct val="120000"/>
              </a:lnSpc>
              <a:defRPr/>
            </a:pPr>
            <a:r>
              <a:rPr lang="en-US" altLang="zh-CN"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根据偏差</a:t>
            </a:r>
            <a:r>
              <a:rPr lang="en-US" altLang="zh-CN" sz="2800" b="1" dirty="0">
                <a:effectLst>
                  <a:outerShdw blurRad="38100" dist="38100" dir="2700000" algn="tl">
                    <a:srgbClr val="C0C0C0"/>
                  </a:outerShdw>
                </a:effectLst>
              </a:rPr>
              <a:t>e</a:t>
            </a:r>
            <a:r>
              <a:rPr lang="zh-CN" altLang="en-US" sz="2800" b="1" dirty="0">
                <a:effectLst>
                  <a:outerShdw blurRad="38100" dist="38100" dir="2700000" algn="tl">
                    <a:srgbClr val="C0C0C0"/>
                  </a:outerShdw>
                </a:effectLst>
              </a:rPr>
              <a:t>的变化范围分为七个等级：</a:t>
            </a:r>
            <a:r>
              <a:rPr lang="en-US" altLang="zh-CN" sz="2800" b="1" dirty="0">
                <a:effectLst>
                  <a:outerShdw blurRad="38100" dist="38100" dir="2700000" algn="tl">
                    <a:srgbClr val="C0C0C0"/>
                  </a:outerShdw>
                </a:effectLst>
              </a:rPr>
              <a:t>-3</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0</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+1</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+3</a:t>
            </a:r>
            <a:r>
              <a:rPr lang="zh-CN" altLang="en-US" sz="2800" b="1" dirty="0">
                <a:effectLst>
                  <a:outerShdw blurRad="38100" dist="38100" dir="2700000" algn="tl">
                    <a:srgbClr val="C0C0C0"/>
                  </a:outerShdw>
                </a:effectLst>
              </a:rPr>
              <a:t>。得到水位变化模糊</a:t>
            </a:r>
            <a:r>
              <a:rPr lang="zh-CN" altLang="en-US" sz="2800" b="1" dirty="0" smtClean="0">
                <a:effectLst>
                  <a:outerShdw blurRad="38100" dist="38100" dir="2700000" algn="tl">
                    <a:srgbClr val="C0C0C0"/>
                  </a:outerShdw>
                </a:effectLst>
              </a:rPr>
              <a:t>表</a:t>
            </a:r>
            <a:r>
              <a:rPr lang="en-US" altLang="zh-CN" sz="2800" b="1" dirty="0">
                <a:effectLst>
                  <a:outerShdw blurRad="38100" dist="38100" dir="2700000" algn="tl">
                    <a:srgbClr val="C0C0C0"/>
                  </a:outerShdw>
                </a:effectLst>
              </a:rPr>
              <a:t>3</a:t>
            </a:r>
            <a:r>
              <a:rPr lang="en-US" altLang="zh-CN" sz="2800" b="1" dirty="0" smtClean="0">
                <a:effectLst>
                  <a:outerShdw blurRad="38100" dist="38100" dir="2700000" algn="tl">
                    <a:srgbClr val="C0C0C0"/>
                  </a:outerShdw>
                </a:effectLst>
              </a:rPr>
              <a:t>-1</a:t>
            </a:r>
            <a:r>
              <a:rPr lang="zh-CN" altLang="en-US" sz="2800" b="1" dirty="0">
                <a:effectLst>
                  <a:outerShdw blurRad="38100" dist="38100" dir="2700000" algn="tl">
                    <a:srgbClr val="C0C0C0"/>
                  </a:outerShdw>
                </a:effectLst>
              </a:rPr>
              <a:t>。</a:t>
            </a:r>
          </a:p>
        </p:txBody>
      </p:sp>
      <p:graphicFrame>
        <p:nvGraphicFramePr>
          <p:cNvPr id="8194" name="Object 4"/>
          <p:cNvGraphicFramePr>
            <a:graphicFrameLocks noChangeAspect="1"/>
          </p:cNvGraphicFramePr>
          <p:nvPr>
            <p:extLst>
              <p:ext uri="{D42A27DB-BD31-4B8C-83A1-F6EECF244321}">
                <p14:modId xmlns:p14="http://schemas.microsoft.com/office/powerpoint/2010/main" val="556616900"/>
              </p:ext>
            </p:extLst>
          </p:nvPr>
        </p:nvGraphicFramePr>
        <p:xfrm>
          <a:off x="508000" y="2598738"/>
          <a:ext cx="8229600" cy="3570287"/>
        </p:xfrm>
        <a:graphic>
          <a:graphicData uri="http://schemas.openxmlformats.org/presentationml/2006/ole">
            <mc:AlternateContent xmlns:mc="http://schemas.openxmlformats.org/markup-compatibility/2006">
              <mc:Choice xmlns:v="urn:schemas-microsoft-com:vml" Requires="v">
                <p:oleObj spid="_x0000_s8205" name="Document" r:id="rId3" imgW="5630460" imgH="2454208" progId="Word.Document.8">
                  <p:embed/>
                </p:oleObj>
              </mc:Choice>
              <mc:Fallback>
                <p:oleObj name="Document" r:id="rId3" imgW="5630460" imgH="2454208" progId="Word.Document.8">
                  <p:embed/>
                  <p:pic>
                    <p:nvPicPr>
                      <p:cNvPr id="0" name="Object 4"/>
                      <p:cNvPicPr>
                        <a:picLocks noChangeAspect="1" noChangeArrowheads="1"/>
                      </p:cNvPicPr>
                      <p:nvPr/>
                    </p:nvPicPr>
                    <p:blipFill>
                      <a:blip r:embed="rId4"/>
                      <a:srcRect/>
                      <a:stretch>
                        <a:fillRect/>
                      </a:stretch>
                    </p:blipFill>
                    <p:spPr bwMode="auto">
                      <a:xfrm>
                        <a:off x="508000" y="2598738"/>
                        <a:ext cx="8229600" cy="357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4341" name="Text Box 5"/>
              <p:cNvSpPr txBox="1">
                <a:spLocks noChangeArrowheads="1"/>
              </p:cNvSpPr>
              <p:nvPr/>
            </p:nvSpPr>
            <p:spPr bwMode="auto">
              <a:xfrm>
                <a:off x="1066800" y="1858963"/>
                <a:ext cx="6553200" cy="584775"/>
              </a:xfrm>
              <a:prstGeom prst="rect">
                <a:avLst/>
              </a:prstGeom>
              <a:noFill/>
              <a:ln>
                <a:noFill/>
              </a:ln>
              <a:extLst/>
            </p:spPr>
            <p:txBody>
              <a:bodyPr>
                <a:spAutoFit/>
              </a:bodyPr>
              <a:lstStyle/>
              <a:p>
                <a:pPr algn="ctr">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-1  </a:t>
                </a:r>
                <a:r>
                  <a:rPr lang="zh-CN" altLang="en-US" sz="3200" b="1" dirty="0">
                    <a:effectLst>
                      <a:outerShdw blurRad="38100" dist="38100" dir="2700000" algn="tl">
                        <a:srgbClr val="C0C0C0"/>
                      </a:outerShdw>
                    </a:effectLst>
                  </a:rPr>
                  <a:t>水位变化</a:t>
                </a:r>
                <a:r>
                  <a:rPr lang="zh-CN" altLang="en-US" sz="3200" b="1" dirty="0" smtClean="0">
                    <a:effectLst>
                      <a:outerShdw blurRad="38100" dist="38100" dir="2700000" algn="tl">
                        <a:srgbClr val="C0C0C0"/>
                      </a:outerShdw>
                    </a:effectLst>
                  </a:rPr>
                  <a:t>划</a:t>
                </a:r>
                <a14:m>
                  <m:oMath xmlns:m="http://schemas.openxmlformats.org/officeDocument/2006/math">
                    <m:r>
                      <a:rPr lang="en-US" altLang="zh-CN" sz="3200" b="1" i="1" smtClean="0">
                        <a:effectLst>
                          <a:outerShdw blurRad="38100" dist="38100" dir="2700000" algn="tl">
                            <a:srgbClr val="C0C0C0"/>
                          </a:outerShdw>
                        </a:effectLst>
                        <a:latin typeface="Cambria Math" panose="02040503050406030204" pitchFamily="18" charset="0"/>
                      </a:rPr>
                      <m:t>𝒆</m:t>
                    </m:r>
                  </m:oMath>
                </a14:m>
                <a:r>
                  <a:rPr lang="zh-CN" altLang="en-US" sz="3200" b="1" dirty="0" smtClean="0">
                    <a:effectLst>
                      <a:outerShdw blurRad="38100" dist="38100" dir="2700000" algn="tl">
                        <a:srgbClr val="C0C0C0"/>
                      </a:outerShdw>
                    </a:effectLst>
                  </a:rPr>
                  <a:t>分</a:t>
                </a:r>
                <a:r>
                  <a:rPr lang="zh-CN" altLang="en-US" sz="3200" b="1" dirty="0">
                    <a:effectLst>
                      <a:outerShdw blurRad="38100" dist="38100" dir="2700000" algn="tl">
                        <a:srgbClr val="C0C0C0"/>
                      </a:outerShdw>
                    </a:effectLst>
                  </a:rPr>
                  <a:t>表</a:t>
                </a:r>
              </a:p>
            </p:txBody>
          </p:sp>
        </mc:Choice>
        <mc:Fallback>
          <p:sp>
            <p:nvSpPr>
              <p:cNvPr id="14341" name="Text Box 5"/>
              <p:cNvSpPr txBox="1">
                <a:spLocks noRot="1" noChangeAspect="1" noMove="1" noResize="1" noEditPoints="1" noAdjustHandles="1" noChangeArrowheads="1" noChangeShapeType="1" noTextEdit="1"/>
              </p:cNvSpPr>
              <p:nvPr/>
            </p:nvSpPr>
            <p:spPr bwMode="auto">
              <a:xfrm>
                <a:off x="1066800" y="1858963"/>
                <a:ext cx="6553200" cy="584775"/>
              </a:xfrm>
              <a:prstGeom prst="rect">
                <a:avLst/>
              </a:prstGeom>
              <a:blipFill>
                <a:blip r:embed="rId5"/>
                <a:stretch>
                  <a:fillRect t="-18750" b="-39583"/>
                </a:stretch>
              </a:blipFill>
              <a:ln>
                <a:noFill/>
              </a:ln>
              <a:extLst/>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95288" y="908050"/>
            <a:ext cx="8305800" cy="3638550"/>
          </a:xfrm>
          <a:prstGeom prst="rect">
            <a:avLst/>
          </a:prstGeom>
          <a:noFill/>
          <a:ln>
            <a:noFill/>
          </a:ln>
          <a:extLst/>
        </p:spPr>
        <p:txBody>
          <a:bodyPr>
            <a:spAutoFit/>
          </a:bodyPr>
          <a:lstStyle/>
          <a:p>
            <a:pPr algn="just">
              <a:lnSpc>
                <a:spcPct val="120000"/>
              </a:lnSpc>
              <a:defRPr/>
            </a:pPr>
            <a:r>
              <a:rPr lang="en-US" altLang="zh-CN" sz="3200" b="1" dirty="0">
                <a:effectLst>
                  <a:outerShdw blurRad="38100" dist="38100" dir="2700000" algn="tl">
                    <a:srgbClr val="C0C0C0"/>
                  </a:outerShdw>
                </a:effectLst>
              </a:rPr>
              <a:t>        </a:t>
            </a:r>
            <a:r>
              <a:rPr lang="zh-CN" altLang="en-US" sz="3200" b="1" dirty="0">
                <a:effectLst>
                  <a:outerShdw blurRad="38100" dist="38100" dir="2700000" algn="tl">
                    <a:srgbClr val="C0C0C0"/>
                  </a:outerShdw>
                </a:effectLst>
              </a:rPr>
              <a:t>控制量</a:t>
            </a:r>
            <a:r>
              <a:rPr lang="en-US" altLang="zh-CN" sz="3200" b="1" dirty="0">
                <a:effectLst>
                  <a:outerShdw blurRad="38100" dist="38100" dir="2700000" algn="tl">
                    <a:srgbClr val="C0C0C0"/>
                  </a:outerShdw>
                </a:effectLst>
              </a:rPr>
              <a:t>u</a:t>
            </a:r>
            <a:r>
              <a:rPr lang="zh-CN" altLang="en-US" sz="3200" b="1" dirty="0">
                <a:effectLst>
                  <a:outerShdw blurRad="38100" dist="38100" dir="2700000" algn="tl">
                    <a:srgbClr val="C0C0C0"/>
                  </a:outerShdw>
                </a:effectLst>
              </a:rPr>
              <a:t>为调节阀门开度的变化。将其分为五个模糊集：负大（</a:t>
            </a:r>
            <a:r>
              <a:rPr lang="en-US" altLang="zh-CN" sz="3200" b="1" dirty="0">
                <a:effectLst>
                  <a:outerShdw blurRad="38100" dist="38100" dir="2700000" algn="tl">
                    <a:srgbClr val="C0C0C0"/>
                  </a:outerShdw>
                </a:effectLst>
              </a:rPr>
              <a:t>NB</a:t>
            </a:r>
            <a:r>
              <a:rPr lang="zh-CN" altLang="en-US" sz="3200" b="1" dirty="0">
                <a:effectLst>
                  <a:outerShdw blurRad="38100" dist="38100" dir="2700000" algn="tl">
                    <a:srgbClr val="C0C0C0"/>
                  </a:outerShdw>
                </a:effectLst>
              </a:rPr>
              <a:t>），负小（</a:t>
            </a:r>
            <a:r>
              <a:rPr lang="en-US" altLang="zh-CN" sz="3200" b="1" dirty="0">
                <a:effectLst>
                  <a:outerShdw blurRad="38100" dist="38100" dir="2700000" algn="tl">
                    <a:srgbClr val="C0C0C0"/>
                  </a:outerShdw>
                </a:effectLst>
              </a:rPr>
              <a:t>NS</a:t>
            </a:r>
            <a:r>
              <a:rPr lang="zh-CN" altLang="en-US" sz="3200" b="1" dirty="0">
                <a:effectLst>
                  <a:outerShdw blurRad="38100" dist="38100" dir="2700000" algn="tl">
                    <a:srgbClr val="C0C0C0"/>
                  </a:outerShdw>
                </a:effectLst>
              </a:rPr>
              <a:t>），零（</a:t>
            </a:r>
            <a:r>
              <a:rPr lang="en-US" altLang="zh-CN" sz="3200" b="1" dirty="0">
                <a:effectLst>
                  <a:outerShdw blurRad="38100" dist="38100" dir="2700000" algn="tl">
                    <a:srgbClr val="C0C0C0"/>
                  </a:outerShdw>
                </a:effectLst>
              </a:rPr>
              <a:t>O</a:t>
            </a:r>
            <a:r>
              <a:rPr lang="zh-CN" altLang="en-US" sz="3200" b="1" dirty="0">
                <a:effectLst>
                  <a:outerShdw blurRad="38100" dist="38100" dir="2700000" algn="tl">
                    <a:srgbClr val="C0C0C0"/>
                  </a:outerShdw>
                </a:effectLst>
              </a:rPr>
              <a:t>），正小（</a:t>
            </a:r>
            <a:r>
              <a:rPr lang="en-US" altLang="zh-CN" sz="3200" b="1" dirty="0">
                <a:effectLst>
                  <a:outerShdw blurRad="38100" dist="38100" dir="2700000" algn="tl">
                    <a:srgbClr val="C0C0C0"/>
                  </a:outerShdw>
                </a:effectLst>
              </a:rPr>
              <a:t>PS</a:t>
            </a:r>
            <a:r>
              <a:rPr lang="zh-CN" altLang="en-US" sz="3200" b="1" dirty="0">
                <a:effectLst>
                  <a:outerShdw blurRad="38100" dist="38100" dir="2700000" algn="tl">
                    <a:srgbClr val="C0C0C0"/>
                  </a:outerShdw>
                </a:effectLst>
              </a:rPr>
              <a:t>），正大（</a:t>
            </a:r>
            <a:r>
              <a:rPr lang="en-US" altLang="zh-CN" sz="3200" b="1" dirty="0">
                <a:effectLst>
                  <a:outerShdw blurRad="38100" dist="38100" dir="2700000" algn="tl">
                    <a:srgbClr val="C0C0C0"/>
                  </a:outerShdw>
                </a:effectLst>
              </a:rPr>
              <a:t>PB</a:t>
            </a:r>
            <a:r>
              <a:rPr lang="zh-CN" altLang="en-US" sz="3200" b="1" dirty="0">
                <a:effectLst>
                  <a:outerShdw blurRad="38100" dist="38100" dir="2700000" algn="tl">
                    <a:srgbClr val="C0C0C0"/>
                  </a:outerShdw>
                </a:effectLst>
              </a:rPr>
              <a:t>）。并根据</a:t>
            </a:r>
            <a:r>
              <a:rPr lang="en-US" altLang="zh-CN" sz="3200" b="1" dirty="0">
                <a:effectLst>
                  <a:outerShdw blurRad="38100" dist="38100" dir="2700000" algn="tl">
                    <a:srgbClr val="C0C0C0"/>
                  </a:outerShdw>
                </a:effectLst>
              </a:rPr>
              <a:t>u</a:t>
            </a:r>
            <a:r>
              <a:rPr lang="zh-CN" altLang="en-US" sz="3200" b="1" dirty="0">
                <a:effectLst>
                  <a:outerShdw blurRad="38100" dist="38100" dir="2700000" algn="tl">
                    <a:srgbClr val="C0C0C0"/>
                  </a:outerShdw>
                </a:effectLst>
              </a:rPr>
              <a:t>的变化范围分为九个等级：</a:t>
            </a:r>
            <a:r>
              <a:rPr lang="en-US" altLang="zh-CN" sz="3200" b="1" dirty="0">
                <a:effectLst>
                  <a:outerShdw blurRad="38100" dist="38100" dir="2700000" algn="tl">
                    <a:srgbClr val="C0C0C0"/>
                  </a:outerShdw>
                </a:effectLst>
              </a:rPr>
              <a:t>-4</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-3</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-2</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0</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+2</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+3</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+4</a:t>
            </a:r>
            <a:r>
              <a:rPr lang="zh-CN" altLang="en-US" sz="3200" b="1" dirty="0">
                <a:effectLst>
                  <a:outerShdw blurRad="38100" dist="38100" dir="2700000" algn="tl">
                    <a:srgbClr val="C0C0C0"/>
                  </a:outerShdw>
                </a:effectLst>
              </a:rPr>
              <a:t>。得到控制量模糊划分</a:t>
            </a: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-2</a:t>
            </a:r>
            <a:r>
              <a:rPr lang="zh-CN" altLang="en-US" sz="3200" b="1" dirty="0">
                <a:effectLst>
                  <a:outerShdw blurRad="38100" dist="38100" dir="2700000" algn="tl">
                    <a:srgbClr val="C0C0C0"/>
                  </a:outerShdw>
                </a:effectLs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685800" y="1447800"/>
          <a:ext cx="7848600" cy="4648200"/>
        </p:xfrm>
        <a:graphic>
          <a:graphicData uri="http://schemas.openxmlformats.org/presentationml/2006/ole">
            <mc:AlternateContent xmlns:mc="http://schemas.openxmlformats.org/markup-compatibility/2006">
              <mc:Choice xmlns:v="urn:schemas-microsoft-com:vml" Requires="v">
                <p:oleObj spid="_x0000_s9228" name="Document" r:id="rId3" imgW="5640271" imgH="2453571" progId="Word.Document.8">
                  <p:embed/>
                </p:oleObj>
              </mc:Choice>
              <mc:Fallback>
                <p:oleObj name="Document" r:id="rId3" imgW="5640271" imgH="245357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 name="Text Box 3"/>
          <p:cNvSpPr txBox="1">
            <a:spLocks noChangeArrowheads="1"/>
          </p:cNvSpPr>
          <p:nvPr/>
        </p:nvSpPr>
        <p:spPr bwMode="auto">
          <a:xfrm>
            <a:off x="2590800" y="685800"/>
            <a:ext cx="5105400" cy="579438"/>
          </a:xfrm>
          <a:prstGeom prst="rect">
            <a:avLst/>
          </a:prstGeom>
          <a:noFill/>
          <a:ln>
            <a:noFill/>
          </a:ln>
          <a:extLst/>
        </p:spPr>
        <p:txBody>
          <a:bodyPr>
            <a:spAutoFit/>
          </a:bodyPr>
          <a:lstStyle/>
          <a:p>
            <a:pPr algn="ctr" eaLnBrk="1" hangingPunct="1">
              <a:spcBef>
                <a:spcPct val="50000"/>
              </a:spcBef>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-2  </a:t>
            </a:r>
            <a:r>
              <a:rPr lang="zh-CN" altLang="en-US" sz="3200" b="1" dirty="0">
                <a:effectLst>
                  <a:outerShdw blurRad="38100" dist="38100" dir="2700000" algn="tl">
                    <a:srgbClr val="C0C0C0"/>
                  </a:outerShdw>
                </a:effectLst>
              </a:rPr>
              <a:t>控制量变化划分表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9750" y="1447800"/>
            <a:ext cx="8299450" cy="4281488"/>
          </a:xfrm>
          <a:prstGeom prst="rect">
            <a:avLst/>
          </a:prstGeom>
          <a:noFill/>
          <a:ln>
            <a:noFill/>
          </a:ln>
          <a:extLst/>
        </p:spPr>
        <p:txBody>
          <a:bodyPr>
            <a:spAutoFit/>
          </a:bodyPr>
          <a:lstStyle/>
          <a:p>
            <a:pPr algn="just">
              <a:lnSpc>
                <a:spcPct val="140000"/>
              </a:lnSpc>
              <a:defRPr/>
            </a:pP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模糊控制是以模糊集理论、模糊语言变量和模糊逻辑推理为基础的一种智能控制方法，它是从行为上模仿人的模糊推理和决策过程的一种智能控制方法。该方法首先将操作人员或专家经验编成模糊规则，然后将来自传感器的实时信号模糊化，将模糊化后的信号作为模糊规则的输入，完成模糊推理，将推理后得到的输出量加到执行器上。</a:t>
            </a:r>
          </a:p>
        </p:txBody>
      </p:sp>
      <p:sp>
        <p:nvSpPr>
          <p:cNvPr id="8195" name="Text Box 3"/>
          <p:cNvSpPr txBox="1">
            <a:spLocks noChangeArrowheads="1"/>
          </p:cNvSpPr>
          <p:nvPr/>
        </p:nvSpPr>
        <p:spPr bwMode="auto">
          <a:xfrm>
            <a:off x="609600" y="533400"/>
            <a:ext cx="4724400" cy="579438"/>
          </a:xfrm>
          <a:prstGeom prst="rect">
            <a:avLst/>
          </a:prstGeom>
          <a:noFill/>
          <a:ln>
            <a:noFill/>
          </a:ln>
          <a:extLst/>
        </p:spPr>
        <p:txBody>
          <a:bodyPr>
            <a:spAutoFit/>
          </a:bodyPr>
          <a:lstStyle/>
          <a:p>
            <a:pPr eaLnBrk="1" hangingPunct="1">
              <a:spcBef>
                <a:spcPct val="50000"/>
              </a:spcBef>
              <a:defRPr/>
            </a:pP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.1.1  </a:t>
            </a:r>
            <a:r>
              <a:rPr lang="zh-CN" altLang="en-US" sz="3200" b="1" dirty="0">
                <a:effectLst>
                  <a:outerShdw blurRad="38100" dist="38100" dir="2700000" algn="tl">
                    <a:srgbClr val="C0C0C0"/>
                  </a:outerShdw>
                </a:effectLst>
              </a:rPr>
              <a:t>模糊控制原理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228600"/>
            <a:ext cx="8305800" cy="4525963"/>
          </a:xfrm>
          <a:prstGeom prst="rect">
            <a:avLst/>
          </a:prstGeom>
          <a:noFill/>
          <a:ln>
            <a:noFill/>
          </a:ln>
          <a:extLst/>
        </p:spPr>
        <p:txBody>
          <a:bodyPr>
            <a:spAutoFit/>
          </a:bodyPr>
          <a:lstStyle/>
          <a:p>
            <a:pPr algn="just">
              <a:lnSpc>
                <a:spcPct val="130000"/>
              </a:lnSpc>
              <a:defRPr/>
            </a:pPr>
            <a:r>
              <a:rPr lang="en-US" altLang="zh-CN" sz="3200" b="1" dirty="0">
                <a:effectLst>
                  <a:outerShdw blurRad="38100" dist="38100" dir="2700000" algn="tl">
                    <a:srgbClr val="C0C0C0"/>
                  </a:outerShdw>
                </a:effectLst>
              </a:rPr>
              <a:t>3  </a:t>
            </a:r>
            <a:r>
              <a:rPr lang="zh-CN" altLang="en-US" sz="3200" b="1" dirty="0">
                <a:effectLst>
                  <a:outerShdw blurRad="38100" dist="38100" dir="2700000" algn="tl">
                    <a:srgbClr val="C0C0C0"/>
                  </a:outerShdw>
                </a:effectLst>
              </a:rPr>
              <a:t>模糊规则的描述</a:t>
            </a:r>
          </a:p>
          <a:p>
            <a:pPr algn="just">
              <a:lnSpc>
                <a:spcPct val="130000"/>
              </a:lnSpc>
              <a:defRPr/>
            </a:pPr>
            <a:r>
              <a:rPr lang="zh-CN" altLang="en-US" sz="3200" b="1" dirty="0">
                <a:effectLst>
                  <a:outerShdw blurRad="38100" dist="38100" dir="2700000" algn="tl">
                    <a:srgbClr val="C0C0C0"/>
                  </a:outerShdw>
                </a:effectLst>
              </a:rPr>
              <a:t>        根据日常的经验，设计以下模糊规则：</a:t>
            </a:r>
          </a:p>
          <a:p>
            <a:pPr algn="just">
              <a:lnSpc>
                <a:spcPct val="13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a:t>
            </a:r>
            <a:r>
              <a:rPr lang="zh-CN" altLang="en-US" sz="3200" b="1" dirty="0">
                <a:effectLst>
                  <a:outerShdw blurRad="38100" dist="38100" dir="2700000" algn="tl">
                    <a:srgbClr val="C0C0C0"/>
                  </a:outerShdw>
                </a:effectLst>
              </a:rPr>
              <a:t>）“若</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负大，则</a:t>
            </a:r>
            <a:r>
              <a:rPr lang="en-US" altLang="zh-CN" sz="3200" b="1" dirty="0">
                <a:effectLst>
                  <a:outerShdw blurRad="38100" dist="38100" dir="2700000" algn="tl">
                    <a:srgbClr val="C0C0C0"/>
                  </a:outerShdw>
                </a:effectLst>
              </a:rPr>
              <a:t>u</a:t>
            </a:r>
            <a:r>
              <a:rPr lang="zh-CN" altLang="en-US" sz="3200" b="1" dirty="0">
                <a:effectLst>
                  <a:outerShdw blurRad="38100" dist="38100" dir="2700000" algn="tl">
                    <a:srgbClr val="C0C0C0"/>
                  </a:outerShdw>
                </a:effectLst>
              </a:rPr>
              <a:t>负大”</a:t>
            </a:r>
          </a:p>
          <a:p>
            <a:pPr algn="just">
              <a:lnSpc>
                <a:spcPct val="13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2</a:t>
            </a:r>
            <a:r>
              <a:rPr lang="zh-CN" altLang="en-US" sz="3200" b="1" dirty="0">
                <a:effectLst>
                  <a:outerShdw blurRad="38100" dist="38100" dir="2700000" algn="tl">
                    <a:srgbClr val="C0C0C0"/>
                  </a:outerShdw>
                </a:effectLst>
              </a:rPr>
              <a:t>）“若</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负小，则</a:t>
            </a:r>
            <a:r>
              <a:rPr lang="en-US" altLang="zh-CN" sz="3200" b="1" dirty="0">
                <a:effectLst>
                  <a:outerShdw blurRad="38100" dist="38100" dir="2700000" algn="tl">
                    <a:srgbClr val="C0C0C0"/>
                  </a:outerShdw>
                </a:effectLst>
              </a:rPr>
              <a:t>u</a:t>
            </a:r>
            <a:r>
              <a:rPr lang="zh-CN" altLang="en-US" sz="3200" b="1" dirty="0">
                <a:effectLst>
                  <a:outerShdw blurRad="38100" dist="38100" dir="2700000" algn="tl">
                    <a:srgbClr val="C0C0C0"/>
                  </a:outerShdw>
                </a:effectLst>
              </a:rPr>
              <a:t>负小”</a:t>
            </a:r>
          </a:p>
          <a:p>
            <a:pPr algn="just">
              <a:lnSpc>
                <a:spcPct val="13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3</a:t>
            </a:r>
            <a:r>
              <a:rPr lang="zh-CN" altLang="en-US" sz="3200" b="1" dirty="0">
                <a:effectLst>
                  <a:outerShdw blurRad="38100" dist="38100" dir="2700000" algn="tl">
                    <a:srgbClr val="C0C0C0"/>
                  </a:outerShdw>
                </a:effectLst>
              </a:rPr>
              <a:t>）“若</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为</a:t>
            </a:r>
            <a:r>
              <a:rPr lang="en-US" altLang="zh-CN" sz="3200" b="1" dirty="0">
                <a:effectLst>
                  <a:outerShdw blurRad="38100" dist="38100" dir="2700000" algn="tl">
                    <a:srgbClr val="C0C0C0"/>
                  </a:outerShdw>
                </a:effectLst>
              </a:rPr>
              <a:t>0</a:t>
            </a:r>
            <a:r>
              <a:rPr lang="zh-CN" altLang="en-US" sz="3200" b="1" dirty="0">
                <a:effectLst>
                  <a:outerShdw blurRad="38100" dist="38100" dir="2700000" algn="tl">
                    <a:srgbClr val="C0C0C0"/>
                  </a:outerShdw>
                </a:effectLst>
              </a:rPr>
              <a:t>，则</a:t>
            </a:r>
            <a:r>
              <a:rPr lang="en-US" altLang="zh-CN" sz="3200" b="1" dirty="0">
                <a:effectLst>
                  <a:outerShdw blurRad="38100" dist="38100" dir="2700000" algn="tl">
                    <a:srgbClr val="C0C0C0"/>
                  </a:outerShdw>
                </a:effectLst>
              </a:rPr>
              <a:t>u</a:t>
            </a:r>
            <a:r>
              <a:rPr lang="zh-CN" altLang="en-US" sz="3200" b="1" dirty="0">
                <a:effectLst>
                  <a:outerShdw blurRad="38100" dist="38100" dir="2700000" algn="tl">
                    <a:srgbClr val="C0C0C0"/>
                  </a:outerShdw>
                </a:effectLst>
              </a:rPr>
              <a:t>为</a:t>
            </a:r>
            <a:r>
              <a:rPr lang="en-US" altLang="zh-CN" sz="3200" b="1" dirty="0">
                <a:effectLst>
                  <a:outerShdw blurRad="38100" dist="38100" dir="2700000" algn="tl">
                    <a:srgbClr val="C0C0C0"/>
                  </a:outerShdw>
                </a:effectLst>
              </a:rPr>
              <a:t>0”</a:t>
            </a:r>
          </a:p>
          <a:p>
            <a:pPr algn="just">
              <a:lnSpc>
                <a:spcPct val="13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4</a:t>
            </a:r>
            <a:r>
              <a:rPr lang="zh-CN" altLang="en-US" sz="3200" b="1" dirty="0">
                <a:effectLst>
                  <a:outerShdw blurRad="38100" dist="38100" dir="2700000" algn="tl">
                    <a:srgbClr val="C0C0C0"/>
                  </a:outerShdw>
                </a:effectLst>
              </a:rPr>
              <a:t>）“若</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正小，则</a:t>
            </a:r>
            <a:r>
              <a:rPr lang="en-US" altLang="zh-CN" sz="3200" b="1" dirty="0">
                <a:effectLst>
                  <a:outerShdw blurRad="38100" dist="38100" dir="2700000" algn="tl">
                    <a:srgbClr val="C0C0C0"/>
                  </a:outerShdw>
                </a:effectLst>
              </a:rPr>
              <a:t>u</a:t>
            </a:r>
            <a:r>
              <a:rPr lang="zh-CN" altLang="en-US" sz="3200" b="1" dirty="0">
                <a:effectLst>
                  <a:outerShdw blurRad="38100" dist="38100" dir="2700000" algn="tl">
                    <a:srgbClr val="C0C0C0"/>
                  </a:outerShdw>
                </a:effectLst>
              </a:rPr>
              <a:t>正小”</a:t>
            </a:r>
          </a:p>
          <a:p>
            <a:pPr algn="just">
              <a:lnSpc>
                <a:spcPct val="13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5</a:t>
            </a:r>
            <a:r>
              <a:rPr lang="zh-CN" altLang="en-US" sz="3200" b="1" dirty="0">
                <a:effectLst>
                  <a:outerShdw blurRad="38100" dist="38100" dir="2700000" algn="tl">
                    <a:srgbClr val="C0C0C0"/>
                  </a:outerShdw>
                </a:effectLst>
              </a:rPr>
              <a:t>）“若</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正大，则</a:t>
            </a:r>
            <a:r>
              <a:rPr lang="en-US" altLang="zh-CN" sz="3200" b="1" dirty="0">
                <a:effectLst>
                  <a:outerShdw blurRad="38100" dist="38100" dir="2700000" algn="tl">
                    <a:srgbClr val="C0C0C0"/>
                  </a:outerShdw>
                </a:effectLst>
              </a:rPr>
              <a:t>u</a:t>
            </a:r>
            <a:r>
              <a:rPr lang="zh-CN" altLang="en-US" b="1" dirty="0">
                <a:effectLst>
                  <a:outerShdw blurRad="38100" dist="38100" dir="2700000" algn="tl">
                    <a:srgbClr val="C0C0C0"/>
                  </a:outerShdw>
                </a:effectLst>
              </a:rPr>
              <a:t>正</a:t>
            </a:r>
            <a:r>
              <a:rPr lang="zh-CN" altLang="en-US" sz="3200" b="1" dirty="0">
                <a:effectLst>
                  <a:outerShdw blurRad="38100" dist="38100" dir="2700000" algn="tl">
                    <a:srgbClr val="C0C0C0"/>
                  </a:outerShdw>
                </a:effectLst>
              </a:rPr>
              <a:t>大”</a:t>
            </a:r>
          </a:p>
        </p:txBody>
      </p:sp>
      <p:sp>
        <p:nvSpPr>
          <p:cNvPr id="75779" name="Text Box 4"/>
          <p:cNvSpPr txBox="1">
            <a:spLocks noChangeArrowheads="1"/>
          </p:cNvSpPr>
          <p:nvPr/>
        </p:nvSpPr>
        <p:spPr bwMode="auto">
          <a:xfrm>
            <a:off x="611188" y="5157788"/>
            <a:ext cx="7056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其中，排水时，</a:t>
            </a:r>
            <a:r>
              <a:rPr lang="en-US" altLang="zh-CN" sz="2800" b="1"/>
              <a:t>u</a:t>
            </a:r>
            <a:r>
              <a:rPr lang="zh-CN" altLang="en-US" sz="2800" b="1"/>
              <a:t>为负，注水时，</a:t>
            </a:r>
            <a:r>
              <a:rPr lang="en-US" altLang="zh-CN" sz="2800" b="1"/>
              <a:t>u</a:t>
            </a:r>
            <a:r>
              <a:rPr lang="zh-CN" altLang="en-US" sz="2800" b="1"/>
              <a:t>为正。</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7200" y="457200"/>
            <a:ext cx="8382000" cy="3597275"/>
          </a:xfrm>
          <a:prstGeom prst="rect">
            <a:avLst/>
          </a:prstGeom>
          <a:noFill/>
          <a:ln>
            <a:noFill/>
          </a:ln>
          <a:extLst/>
        </p:spPr>
        <p:txBody>
          <a:bodyPr>
            <a:spAutoFit/>
          </a:bodyPr>
          <a:lstStyle/>
          <a:p>
            <a:pPr algn="just">
              <a:lnSpc>
                <a:spcPct val="120000"/>
              </a:lnSpc>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上述规则采用“</a:t>
            </a:r>
            <a:r>
              <a:rPr lang="en-US" altLang="zh-CN" sz="3200" b="1">
                <a:effectLst>
                  <a:outerShdw blurRad="38100" dist="38100" dir="2700000" algn="tl">
                    <a:srgbClr val="C0C0C0"/>
                  </a:outerShdw>
                </a:effectLst>
              </a:rPr>
              <a:t>IF A THEN B”</a:t>
            </a:r>
            <a:r>
              <a:rPr lang="zh-CN" altLang="en-US" sz="3200" b="1">
                <a:effectLst>
                  <a:outerShdw blurRad="38100" dist="38100" dir="2700000" algn="tl">
                    <a:srgbClr val="C0C0C0"/>
                  </a:outerShdw>
                </a:effectLst>
              </a:rPr>
              <a:t>形式来描述：</a:t>
            </a:r>
          </a:p>
          <a:p>
            <a:pPr algn="just">
              <a:lnSpc>
                <a:spcPct val="120000"/>
              </a:lnSpc>
              <a:defRPr/>
            </a:pP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if e=NB then u=NB</a:t>
            </a:r>
          </a:p>
          <a:p>
            <a:pPr algn="just">
              <a:lnSpc>
                <a:spcPct val="120000"/>
              </a:lnSpc>
              <a:defRPr/>
            </a:pP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2</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if e=NS then u=NS</a:t>
            </a:r>
          </a:p>
          <a:p>
            <a:pPr algn="just">
              <a:lnSpc>
                <a:spcPct val="120000"/>
              </a:lnSpc>
              <a:defRPr/>
            </a:pP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3</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if e=0 then u=0</a:t>
            </a:r>
          </a:p>
          <a:p>
            <a:pPr algn="just">
              <a:lnSpc>
                <a:spcPct val="120000"/>
              </a:lnSpc>
              <a:defRPr/>
            </a:pP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4</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if e=PS then u=PS</a:t>
            </a:r>
          </a:p>
          <a:p>
            <a:pPr algn="just">
              <a:lnSpc>
                <a:spcPct val="120000"/>
              </a:lnSpc>
              <a:defRPr/>
            </a:pP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5</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if e=PB then u=PB</a:t>
            </a:r>
          </a:p>
        </p:txBody>
      </p:sp>
      <p:sp>
        <p:nvSpPr>
          <p:cNvPr id="18435" name="Text Box 3"/>
          <p:cNvSpPr txBox="1">
            <a:spLocks noChangeArrowheads="1"/>
          </p:cNvSpPr>
          <p:nvPr/>
        </p:nvSpPr>
        <p:spPr bwMode="auto">
          <a:xfrm>
            <a:off x="609600" y="4495800"/>
            <a:ext cx="8077200" cy="579438"/>
          </a:xfrm>
          <a:prstGeom prst="rect">
            <a:avLst/>
          </a:prstGeom>
          <a:noFill/>
          <a:ln>
            <a:noFill/>
          </a:ln>
          <a:extLst/>
        </p:spPr>
        <p:txBody>
          <a:bodyPr>
            <a:spAutoFit/>
          </a:bodyPr>
          <a:lstStyle/>
          <a:p>
            <a:pPr algn="just">
              <a:defRPr/>
            </a:pPr>
            <a:r>
              <a:rPr lang="en-US" altLang="zh-CN" sz="3200" b="1" dirty="0">
                <a:effectLst>
                  <a:outerShdw blurRad="38100" dist="38100" dir="2700000" algn="tl">
                    <a:srgbClr val="C0C0C0"/>
                  </a:outerShdw>
                </a:effectLst>
              </a:rPr>
              <a:t>   </a:t>
            </a:r>
            <a:r>
              <a:rPr lang="zh-CN" altLang="en-US" sz="3200" b="1" dirty="0">
                <a:effectLst>
                  <a:outerShdw blurRad="38100" dist="38100" dir="2700000" algn="tl">
                    <a:srgbClr val="C0C0C0"/>
                  </a:outerShdw>
                </a:effectLst>
              </a:rPr>
              <a:t>根据上述经验规则，可得模糊控制</a:t>
            </a: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-3</a:t>
            </a:r>
            <a:r>
              <a:rPr lang="zh-CN" altLang="en-US" sz="3200" b="1" dirty="0">
                <a:effectLst>
                  <a:outerShdw blurRad="38100" dist="38100" dir="2700000" algn="tl">
                    <a:srgbClr val="C0C0C0"/>
                  </a:outerShdw>
                </a:effectLst>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362200" y="533400"/>
            <a:ext cx="4876800" cy="579438"/>
          </a:xfrm>
          <a:prstGeom prst="rect">
            <a:avLst/>
          </a:prstGeom>
          <a:noFill/>
          <a:ln>
            <a:noFill/>
          </a:ln>
          <a:extLst/>
        </p:spPr>
        <p:txBody>
          <a:bodyPr>
            <a:spAutoFit/>
          </a:bodyPr>
          <a:lstStyle/>
          <a:p>
            <a:pPr algn="ctr" eaLnBrk="1" hangingPunct="1">
              <a:spcBef>
                <a:spcPct val="50000"/>
              </a:spcBef>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-3  </a:t>
            </a:r>
            <a:r>
              <a:rPr lang="zh-CN" altLang="en-US" sz="3200" b="1" dirty="0">
                <a:effectLst>
                  <a:outerShdw blurRad="38100" dist="38100" dir="2700000" algn="tl">
                    <a:srgbClr val="C0C0C0"/>
                  </a:outerShdw>
                </a:effectLst>
              </a:rPr>
              <a:t>模糊控制规则表</a:t>
            </a:r>
          </a:p>
        </p:txBody>
      </p:sp>
      <p:graphicFrame>
        <p:nvGraphicFramePr>
          <p:cNvPr id="10242" name="Object 4"/>
          <p:cNvGraphicFramePr>
            <a:graphicFrameLocks noChangeAspect="1"/>
          </p:cNvGraphicFramePr>
          <p:nvPr/>
        </p:nvGraphicFramePr>
        <p:xfrm>
          <a:off x="-1989138" y="1379538"/>
          <a:ext cx="12831763" cy="1174750"/>
        </p:xfrm>
        <a:graphic>
          <a:graphicData uri="http://schemas.openxmlformats.org/presentationml/2006/ole">
            <mc:AlternateContent xmlns:mc="http://schemas.openxmlformats.org/markup-compatibility/2006">
              <mc:Choice xmlns:v="urn:schemas-microsoft-com:vml" Requires="v">
                <p:oleObj spid="_x0000_s10262" name="Document" r:id="rId3" imgW="8858038" imgH="816901" progId="Word.Document.8">
                  <p:embed/>
                </p:oleObj>
              </mc:Choice>
              <mc:Fallback>
                <p:oleObj name="Document" r:id="rId3" imgW="8858038" imgH="8169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138" y="1379538"/>
                        <a:ext cx="1283176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5"/>
          <p:cNvSpPr txBox="1">
            <a:spLocks noChangeArrowheads="1"/>
          </p:cNvSpPr>
          <p:nvPr/>
        </p:nvSpPr>
        <p:spPr bwMode="auto">
          <a:xfrm>
            <a:off x="609600" y="2286000"/>
            <a:ext cx="8229600" cy="3749675"/>
          </a:xfrm>
          <a:prstGeom prst="rect">
            <a:avLst/>
          </a:prstGeom>
          <a:noFill/>
          <a:ln>
            <a:noFill/>
          </a:ln>
          <a:extLst/>
        </p:spPr>
        <p:txBody>
          <a:bodyPr>
            <a:spAutoFit/>
          </a:bodyPr>
          <a:lstStyle/>
          <a:p>
            <a:pPr algn="just">
              <a:lnSpc>
                <a:spcPct val="125000"/>
              </a:lnSpc>
              <a:defRPr/>
            </a:pPr>
            <a:r>
              <a:rPr lang="en-US" altLang="zh-CN" sz="3200" b="1">
                <a:effectLst>
                  <a:outerShdw blurRad="38100" dist="38100" dir="2700000" algn="tl">
                    <a:srgbClr val="C0C0C0"/>
                  </a:outerShdw>
                </a:effectLst>
              </a:rPr>
              <a:t>4  </a:t>
            </a:r>
            <a:r>
              <a:rPr lang="zh-CN" altLang="en-US" sz="3200" b="1">
                <a:effectLst>
                  <a:outerShdw blurRad="38100" dist="38100" dir="2700000" algn="tl">
                    <a:srgbClr val="C0C0C0"/>
                  </a:outerShdw>
                </a:effectLst>
              </a:rPr>
              <a:t>求模糊关系</a:t>
            </a:r>
          </a:p>
          <a:p>
            <a:pPr algn="just">
              <a:lnSpc>
                <a:spcPct val="125000"/>
              </a:lnSpc>
              <a:defRPr/>
            </a:pPr>
            <a:r>
              <a:rPr lang="zh-CN" altLang="en-US" sz="3200" b="1">
                <a:effectLst>
                  <a:outerShdw blurRad="38100" dist="38100" dir="2700000" algn="tl">
                    <a:srgbClr val="C0C0C0"/>
                  </a:outerShdw>
                </a:effectLst>
              </a:rPr>
              <a:t>    模糊控制规则是一个多条语句，它可以表示为</a:t>
            </a:r>
            <a:r>
              <a:rPr lang="en-US" altLang="zh-CN" sz="3200" b="1">
                <a:effectLst>
                  <a:outerShdw blurRad="38100" dist="38100" dir="2700000" algn="tl">
                    <a:srgbClr val="C0C0C0"/>
                  </a:outerShdw>
                </a:effectLst>
              </a:rPr>
              <a:t>U</a:t>
            </a:r>
            <a:r>
              <a:rPr lang="en-US" altLang="zh-CN" sz="3200" b="1">
                <a:effectLst>
                  <a:outerShdw blurRad="38100" dist="38100" dir="2700000" algn="tl">
                    <a:srgbClr val="C0C0C0"/>
                  </a:outerShdw>
                </a:effectLst>
                <a:latin typeface="宋体" pitchFamily="2" charset="-122"/>
              </a:rPr>
              <a:t>×</a:t>
            </a:r>
            <a:r>
              <a:rPr lang="en-US" altLang="zh-CN" sz="3200" b="1">
                <a:effectLst>
                  <a:outerShdw blurRad="38100" dist="38100" dir="2700000" algn="tl">
                    <a:srgbClr val="C0C0C0"/>
                  </a:outerShdw>
                </a:effectLst>
              </a:rPr>
              <a:t>V</a:t>
            </a:r>
            <a:r>
              <a:rPr lang="zh-CN" altLang="en-US" sz="3200" b="1">
                <a:effectLst>
                  <a:outerShdw blurRad="38100" dist="38100" dir="2700000" algn="tl">
                    <a:srgbClr val="C0C0C0"/>
                  </a:outerShdw>
                </a:effectLst>
              </a:rPr>
              <a:t>上的模糊子集，即模糊关系</a:t>
            </a:r>
            <a:r>
              <a:rPr lang="en-US" altLang="zh-CN" sz="3200" b="1">
                <a:effectLst>
                  <a:outerShdw blurRad="38100" dist="38100" dir="2700000" algn="tl">
                    <a:srgbClr val="C0C0C0"/>
                  </a:outerShdw>
                </a:effectLst>
              </a:rPr>
              <a:t>R</a:t>
            </a:r>
            <a:r>
              <a:rPr lang="zh-CN" altLang="en-US" sz="3200" b="1">
                <a:effectLst>
                  <a:outerShdw blurRad="38100" dist="38100" dir="2700000" algn="tl">
                    <a:srgbClr val="C0C0C0"/>
                  </a:outerShdw>
                </a:effectLst>
              </a:rPr>
              <a:t>：</a:t>
            </a:r>
          </a:p>
          <a:p>
            <a:pPr algn="ctr">
              <a:lnSpc>
                <a:spcPct val="125000"/>
              </a:lnSpc>
              <a:defRPr/>
            </a:pPr>
            <a:endParaRPr lang="zh-CN" altLang="en-US" sz="3200" b="1">
              <a:effectLst>
                <a:outerShdw blurRad="38100" dist="38100" dir="2700000" algn="tl">
                  <a:srgbClr val="C0C0C0"/>
                </a:outerShdw>
              </a:effectLst>
            </a:endParaRPr>
          </a:p>
          <a:p>
            <a:pPr algn="just">
              <a:lnSpc>
                <a:spcPct val="125000"/>
              </a:lnSpc>
              <a:defRPr/>
            </a:pPr>
            <a:r>
              <a:rPr lang="zh-CN" altLang="en-US" sz="3200" b="1">
                <a:effectLst>
                  <a:outerShdw blurRad="38100" dist="38100" dir="2700000" algn="tl">
                    <a:srgbClr val="C0C0C0"/>
                  </a:outerShdw>
                </a:effectLst>
              </a:rPr>
              <a:t>其中规则内的模糊集运算取交集，规则间的模糊集运算取并集。</a:t>
            </a:r>
          </a:p>
        </p:txBody>
      </p:sp>
      <p:graphicFrame>
        <p:nvGraphicFramePr>
          <p:cNvPr id="10243" name="Object 6"/>
          <p:cNvGraphicFramePr>
            <a:graphicFrameLocks noChangeAspect="1"/>
          </p:cNvGraphicFramePr>
          <p:nvPr/>
        </p:nvGraphicFramePr>
        <p:xfrm>
          <a:off x="609600" y="4267200"/>
          <a:ext cx="8229600" cy="460375"/>
        </p:xfrm>
        <a:graphic>
          <a:graphicData uri="http://schemas.openxmlformats.org/presentationml/2006/ole">
            <mc:AlternateContent xmlns:mc="http://schemas.openxmlformats.org/markup-compatibility/2006">
              <mc:Choice xmlns:v="urn:schemas-microsoft-com:vml" Requires="v">
                <p:oleObj spid="_x0000_s10263" name="公式" r:id="rId5" imgW="3784600" imgH="190500" progId="Equation.3">
                  <p:embed/>
                </p:oleObj>
              </mc:Choice>
              <mc:Fallback>
                <p:oleObj name="公式" r:id="rId5" imgW="3784600" imgH="190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267200"/>
                        <a:ext cx="8229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228600" y="533400"/>
          <a:ext cx="8534400" cy="2181225"/>
        </p:xfrm>
        <a:graphic>
          <a:graphicData uri="http://schemas.openxmlformats.org/presentationml/2006/ole">
            <mc:AlternateContent xmlns:mc="http://schemas.openxmlformats.org/markup-compatibility/2006">
              <mc:Choice xmlns:v="urn:schemas-microsoft-com:vml" Requires="v">
                <p:oleObj spid="_x0000_s11284" name="公式" r:id="rId3" imgW="4699000" imgH="1358900" progId="Equation.3">
                  <p:embed/>
                </p:oleObj>
              </mc:Choice>
              <mc:Fallback>
                <p:oleObj name="公式" r:id="rId3" imgW="4699000" imgH="1358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33400"/>
                        <a:ext cx="85344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3"/>
          <p:cNvGraphicFramePr>
            <a:graphicFrameLocks noChangeAspect="1"/>
          </p:cNvGraphicFramePr>
          <p:nvPr/>
        </p:nvGraphicFramePr>
        <p:xfrm>
          <a:off x="304800" y="3124200"/>
          <a:ext cx="8458200" cy="2320925"/>
        </p:xfrm>
        <a:graphic>
          <a:graphicData uri="http://schemas.openxmlformats.org/presentationml/2006/ole">
            <mc:AlternateContent xmlns:mc="http://schemas.openxmlformats.org/markup-compatibility/2006">
              <mc:Choice xmlns:v="urn:schemas-microsoft-com:vml" Requires="v">
                <p:oleObj spid="_x0000_s11285" name="公式" r:id="rId5" imgW="4864100" imgH="1358900" progId="Equation.3">
                  <p:embed/>
                </p:oleObj>
              </mc:Choice>
              <mc:Fallback>
                <p:oleObj name="公式" r:id="rId5" imgW="4864100" imgH="1358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124200"/>
                        <a:ext cx="84582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609600" y="609600"/>
          <a:ext cx="7924800" cy="2171700"/>
        </p:xfrm>
        <a:graphic>
          <a:graphicData uri="http://schemas.openxmlformats.org/presentationml/2006/ole">
            <mc:AlternateContent xmlns:mc="http://schemas.openxmlformats.org/markup-compatibility/2006">
              <mc:Choice xmlns:v="urn:schemas-microsoft-com:vml" Requires="v">
                <p:oleObj spid="_x0000_s12308" name="公式" r:id="rId3" imgW="4711700" imgH="1358900" progId="Equation.3">
                  <p:embed/>
                </p:oleObj>
              </mc:Choice>
              <mc:Fallback>
                <p:oleObj name="公式" r:id="rId3" imgW="4711700" imgH="1358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9600"/>
                        <a:ext cx="79248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533400" y="3352800"/>
          <a:ext cx="7924800" cy="2259013"/>
        </p:xfrm>
        <a:graphic>
          <a:graphicData uri="http://schemas.openxmlformats.org/presentationml/2006/ole">
            <mc:AlternateContent xmlns:mc="http://schemas.openxmlformats.org/markup-compatibility/2006">
              <mc:Choice xmlns:v="urn:schemas-microsoft-com:vml" Requires="v">
                <p:oleObj spid="_x0000_s12309" name="公式" r:id="rId5" imgW="4914900" imgH="1358900" progId="Equation.3">
                  <p:embed/>
                </p:oleObj>
              </mc:Choice>
              <mc:Fallback>
                <p:oleObj name="公式" r:id="rId5" imgW="4914900" imgH="1358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352800"/>
                        <a:ext cx="7924800"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381000" y="381000"/>
          <a:ext cx="8382000" cy="2133600"/>
        </p:xfrm>
        <a:graphic>
          <a:graphicData uri="http://schemas.openxmlformats.org/presentationml/2006/ole">
            <mc:AlternateContent xmlns:mc="http://schemas.openxmlformats.org/markup-compatibility/2006">
              <mc:Choice xmlns:v="urn:schemas-microsoft-com:vml" Requires="v">
                <p:oleObj spid="_x0000_s13333" name="公式" r:id="rId3" imgW="4762500" imgH="1358900" progId="Equation.3">
                  <p:embed/>
                </p:oleObj>
              </mc:Choice>
              <mc:Fallback>
                <p:oleObj name="公式" r:id="rId3" imgW="4762500" imgH="1358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
                        <a:ext cx="8382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1981200" y="3968750"/>
          <a:ext cx="5486400" cy="2508250"/>
        </p:xfrm>
        <a:graphic>
          <a:graphicData uri="http://schemas.openxmlformats.org/presentationml/2006/ole">
            <mc:AlternateContent xmlns:mc="http://schemas.openxmlformats.org/markup-compatibility/2006">
              <mc:Choice xmlns:v="urn:schemas-microsoft-com:vml" Requires="v">
                <p:oleObj spid="_x0000_s13334" name="公式" r:id="rId5" imgW="2717800" imgH="1358900" progId="Equation.3">
                  <p:embed/>
                </p:oleObj>
              </mc:Choice>
              <mc:Fallback>
                <p:oleObj name="公式" r:id="rId5" imgW="2717800" imgH="1358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968750"/>
                        <a:ext cx="548640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4"/>
          <p:cNvSpPr txBox="1">
            <a:spLocks noChangeArrowheads="1"/>
          </p:cNvSpPr>
          <p:nvPr/>
        </p:nvSpPr>
        <p:spPr bwMode="auto">
          <a:xfrm>
            <a:off x="304800" y="2819400"/>
            <a:ext cx="8458200" cy="1066800"/>
          </a:xfrm>
          <a:prstGeom prst="rect">
            <a:avLst/>
          </a:prstGeom>
          <a:noFill/>
          <a:ln>
            <a:noFill/>
          </a:ln>
          <a:extLst/>
        </p:spPr>
        <p:txBody>
          <a:bodyPr>
            <a:spAutoFit/>
          </a:bodyPr>
          <a:lstStyle/>
          <a:p>
            <a:pPr eaLnBrk="1" hangingPunct="1">
              <a:spcBef>
                <a:spcPct val="50000"/>
              </a:spcBef>
              <a:defRPr/>
            </a:pPr>
            <a:r>
              <a:rPr lang="zh-CN" altLang="en-US" sz="3200" b="1">
                <a:effectLst>
                  <a:outerShdw blurRad="38100" dist="38100" dir="2700000" algn="tl">
                    <a:srgbClr val="C0C0C0"/>
                  </a:outerShdw>
                </a:effectLst>
              </a:rPr>
              <a:t>由以上五个模糊矩阵求并集（即隶属函数最大值），得：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85800" y="762000"/>
            <a:ext cx="8077200" cy="3749675"/>
          </a:xfrm>
          <a:prstGeom prst="rect">
            <a:avLst/>
          </a:prstGeom>
          <a:noFill/>
          <a:ln>
            <a:noFill/>
          </a:ln>
          <a:extLst/>
        </p:spPr>
        <p:txBody>
          <a:bodyPr>
            <a:spAutoFit/>
          </a:bodyPr>
          <a:lstStyle/>
          <a:p>
            <a:pPr algn="just">
              <a:lnSpc>
                <a:spcPct val="125000"/>
              </a:lnSpc>
              <a:defRPr/>
            </a:pPr>
            <a:r>
              <a:rPr lang="en-US" altLang="zh-CN" sz="3200" b="1" dirty="0">
                <a:effectLst>
                  <a:outerShdw blurRad="38100" dist="38100" dir="2700000" algn="tl">
                    <a:srgbClr val="C0C0C0"/>
                  </a:outerShdw>
                </a:effectLst>
              </a:rPr>
              <a:t>5  </a:t>
            </a:r>
            <a:r>
              <a:rPr lang="zh-CN" altLang="en-US" sz="3200" b="1" dirty="0">
                <a:effectLst>
                  <a:outerShdw blurRad="38100" dist="38100" dir="2700000" algn="tl">
                    <a:srgbClr val="C0C0C0"/>
                  </a:outerShdw>
                </a:effectLst>
              </a:rPr>
              <a:t>模糊决策</a:t>
            </a:r>
          </a:p>
          <a:p>
            <a:pPr algn="just">
              <a:lnSpc>
                <a:spcPct val="125000"/>
              </a:lnSpc>
              <a:defRPr/>
            </a:pPr>
            <a:r>
              <a:rPr lang="zh-CN" altLang="en-US" sz="3200" b="1" dirty="0">
                <a:effectLst>
                  <a:outerShdw blurRad="38100" dist="38100" dir="2700000" algn="tl">
                    <a:srgbClr val="C0C0C0"/>
                  </a:outerShdw>
                </a:effectLst>
              </a:rPr>
              <a:t>   模糊控制器的输出为误差向量和模糊关系的合成：</a:t>
            </a:r>
          </a:p>
          <a:p>
            <a:pPr algn="ctr">
              <a:lnSpc>
                <a:spcPct val="125000"/>
              </a:lnSpc>
              <a:defRPr/>
            </a:pPr>
            <a:endParaRPr lang="zh-CN" altLang="en-US" sz="3200" b="1" dirty="0">
              <a:effectLst>
                <a:outerShdw blurRad="38100" dist="38100" dir="2700000" algn="tl">
                  <a:srgbClr val="C0C0C0"/>
                </a:outerShdw>
              </a:effectLst>
            </a:endParaRPr>
          </a:p>
          <a:p>
            <a:pPr algn="just">
              <a:lnSpc>
                <a:spcPct val="125000"/>
              </a:lnSpc>
              <a:defRPr/>
            </a:pPr>
            <a:r>
              <a:rPr lang="zh-CN" altLang="en-US" sz="3200" b="1" dirty="0">
                <a:effectLst>
                  <a:outerShdw blurRad="38100" dist="38100" dir="2700000" algn="tl">
                    <a:srgbClr val="C0C0C0"/>
                  </a:outerShdw>
                </a:effectLst>
              </a:rPr>
              <a:t>    当误差</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为</a:t>
            </a:r>
            <a:r>
              <a:rPr lang="en-US" altLang="zh-CN" sz="3200" b="1" dirty="0">
                <a:effectLst>
                  <a:outerShdw blurRad="38100" dist="38100" dir="2700000" algn="tl">
                    <a:srgbClr val="C0C0C0"/>
                  </a:outerShdw>
                </a:effectLst>
              </a:rPr>
              <a:t>NB</a:t>
            </a:r>
            <a:r>
              <a:rPr lang="zh-CN" altLang="en-US" sz="3200" b="1" dirty="0">
                <a:effectLst>
                  <a:outerShdw blurRad="38100" dist="38100" dir="2700000" algn="tl">
                    <a:srgbClr val="C0C0C0"/>
                  </a:outerShdw>
                </a:effectLst>
              </a:rPr>
              <a:t>时，</a:t>
            </a:r>
          </a:p>
          <a:p>
            <a:pPr algn="just">
              <a:lnSpc>
                <a:spcPct val="125000"/>
              </a:lnSpc>
              <a:defRPr/>
            </a:pPr>
            <a:r>
              <a:rPr lang="zh-CN" altLang="en-US" sz="3200" b="1" dirty="0">
                <a:effectLst>
                  <a:outerShdw blurRad="38100" dist="38100" dir="2700000" algn="tl">
                    <a:srgbClr val="C0C0C0"/>
                  </a:outerShdw>
                </a:effectLst>
              </a:rPr>
              <a:t>控制器输出为</a:t>
            </a:r>
          </a:p>
        </p:txBody>
      </p:sp>
      <p:graphicFrame>
        <p:nvGraphicFramePr>
          <p:cNvPr id="14338" name="Object 3"/>
          <p:cNvGraphicFramePr>
            <a:graphicFrameLocks noChangeAspect="1"/>
          </p:cNvGraphicFramePr>
          <p:nvPr/>
        </p:nvGraphicFramePr>
        <p:xfrm>
          <a:off x="3214688" y="2338388"/>
          <a:ext cx="2640012" cy="847725"/>
        </p:xfrm>
        <a:graphic>
          <a:graphicData uri="http://schemas.openxmlformats.org/presentationml/2006/ole">
            <mc:AlternateContent xmlns:mc="http://schemas.openxmlformats.org/markup-compatibility/2006">
              <mc:Choice xmlns:v="urn:schemas-microsoft-com:vml" Requires="v">
                <p:oleObj spid="_x0000_s14357" name="Equation" r:id="rId3" imgW="545626" imgH="177646" progId="Equation.DSMT4">
                  <p:embed/>
                </p:oleObj>
              </mc:Choice>
              <mc:Fallback>
                <p:oleObj name="Equation" r:id="rId3" imgW="545626" imgH="17764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2338388"/>
                        <a:ext cx="2640012"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4"/>
          <p:cNvGraphicFramePr>
            <a:graphicFrameLocks noChangeAspect="1"/>
          </p:cNvGraphicFramePr>
          <p:nvPr/>
        </p:nvGraphicFramePr>
        <p:xfrm>
          <a:off x="4419600" y="3352800"/>
          <a:ext cx="4114800" cy="588963"/>
        </p:xfrm>
        <a:graphic>
          <a:graphicData uri="http://schemas.openxmlformats.org/presentationml/2006/ole">
            <mc:AlternateContent xmlns:mc="http://schemas.openxmlformats.org/markup-compatibility/2006">
              <mc:Choice xmlns:v="urn:schemas-microsoft-com:vml" Requires="v">
                <p:oleObj spid="_x0000_s14358" name="公式" r:id="rId5" imgW="1625600" imgH="190500" progId="Equation.3">
                  <p:embed/>
                </p:oleObj>
              </mc:Choice>
              <mc:Fallback>
                <p:oleObj name="公式" r:id="rId5" imgW="1625600" imgH="190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352800"/>
                        <a:ext cx="41148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533400" y="1600200"/>
          <a:ext cx="8305800" cy="3352800"/>
        </p:xfrm>
        <a:graphic>
          <a:graphicData uri="http://schemas.openxmlformats.org/presentationml/2006/ole">
            <mc:AlternateContent xmlns:mc="http://schemas.openxmlformats.org/markup-compatibility/2006">
              <mc:Choice xmlns:v="urn:schemas-microsoft-com:vml" Requires="v">
                <p:oleObj spid="_x0000_s15371" name="公式" r:id="rId3" imgW="4432300" imgH="1536700" progId="Equation.3">
                  <p:embed/>
                </p:oleObj>
              </mc:Choice>
              <mc:Fallback>
                <p:oleObj name="公式" r:id="rId3" imgW="4432300" imgH="1536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8305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381000"/>
            <a:ext cx="8305800" cy="5578475"/>
          </a:xfrm>
          <a:prstGeom prst="rect">
            <a:avLst/>
          </a:prstGeom>
          <a:noFill/>
          <a:ln>
            <a:noFill/>
          </a:ln>
          <a:extLst/>
        </p:spPr>
        <p:txBody>
          <a:bodyPr>
            <a:spAutoFit/>
          </a:bodyPr>
          <a:lstStyle/>
          <a:p>
            <a:pPr algn="just">
              <a:lnSpc>
                <a:spcPct val="125000"/>
              </a:lnSpc>
              <a:defRPr/>
            </a:pPr>
            <a:r>
              <a:rPr lang="en-US" altLang="zh-CN" sz="3200" b="1" dirty="0">
                <a:effectLst>
                  <a:outerShdw blurRad="38100" dist="38100" dir="2700000" algn="tl">
                    <a:srgbClr val="C0C0C0"/>
                  </a:outerShdw>
                </a:effectLst>
              </a:rPr>
              <a:t>6  </a:t>
            </a:r>
            <a:r>
              <a:rPr lang="zh-CN" altLang="en-US" sz="3200" b="1" dirty="0">
                <a:effectLst>
                  <a:outerShdw blurRad="38100" dist="38100" dir="2700000" algn="tl">
                    <a:srgbClr val="C0C0C0"/>
                  </a:outerShdw>
                </a:effectLst>
              </a:rPr>
              <a:t>控制量的反模糊化</a:t>
            </a:r>
          </a:p>
          <a:p>
            <a:pPr algn="just">
              <a:lnSpc>
                <a:spcPct val="125000"/>
              </a:lnSpc>
              <a:defRPr/>
            </a:pPr>
            <a:r>
              <a:rPr lang="zh-CN" altLang="en-US" sz="3200" b="1" dirty="0">
                <a:effectLst>
                  <a:outerShdw blurRad="38100" dist="38100" dir="2700000" algn="tl">
                    <a:srgbClr val="C0C0C0"/>
                  </a:outerShdw>
                </a:effectLst>
              </a:rPr>
              <a:t>    由模糊决策可知，当误差为负大时，实际液位远高于理想液位，</a:t>
            </a:r>
            <a:r>
              <a:rPr lang="en-US" altLang="zh-CN" sz="3200" b="1" dirty="0">
                <a:effectLst>
                  <a:outerShdw blurRad="38100" dist="38100" dir="2700000" algn="tl">
                    <a:srgbClr val="C0C0C0"/>
                  </a:outerShdw>
                </a:effectLst>
              </a:rPr>
              <a:t>e=NB</a:t>
            </a:r>
            <a:r>
              <a:rPr lang="zh-CN" altLang="en-US" sz="3200" b="1" dirty="0">
                <a:effectLst>
                  <a:outerShdw blurRad="38100" dist="38100" dir="2700000" algn="tl">
                    <a:srgbClr val="C0C0C0"/>
                  </a:outerShdw>
                </a:effectLst>
              </a:rPr>
              <a:t>，控制器的输出为一模糊向量，可表示为：</a:t>
            </a:r>
          </a:p>
          <a:p>
            <a:pPr algn="just">
              <a:lnSpc>
                <a:spcPct val="125000"/>
              </a:lnSpc>
              <a:defRPr/>
            </a:pPr>
            <a:endParaRPr lang="zh-CN" altLang="en-US" sz="3200" b="1" dirty="0">
              <a:effectLst>
                <a:outerShdw blurRad="38100" dist="38100" dir="2700000" algn="tl">
                  <a:srgbClr val="C0C0C0"/>
                </a:outerShdw>
              </a:effectLst>
            </a:endParaRPr>
          </a:p>
          <a:p>
            <a:pPr algn="ctr">
              <a:lnSpc>
                <a:spcPct val="125000"/>
              </a:lnSpc>
              <a:defRPr/>
            </a:pPr>
            <a:endParaRPr lang="zh-CN" altLang="en-US" sz="3200" b="1" dirty="0">
              <a:effectLst>
                <a:outerShdw blurRad="38100" dist="38100" dir="2700000" algn="tl">
                  <a:srgbClr val="C0C0C0"/>
                </a:outerShdw>
              </a:effectLst>
            </a:endParaRPr>
          </a:p>
          <a:p>
            <a:pPr algn="just">
              <a:lnSpc>
                <a:spcPct val="125000"/>
              </a:lnSpc>
              <a:defRPr/>
            </a:pPr>
            <a:r>
              <a:rPr lang="zh-CN" altLang="en-US" sz="3200" b="1" dirty="0">
                <a:effectLst>
                  <a:outerShdw blurRad="38100" dist="38100" dir="2700000" algn="tl">
                    <a:srgbClr val="C0C0C0"/>
                  </a:outerShdw>
                </a:effectLst>
              </a:rPr>
              <a:t>    如果按照“隶属度最大原则”进行反模糊化，则选择控制量为         ，即阀门的开度应关大一些，减少进水量。</a:t>
            </a:r>
          </a:p>
        </p:txBody>
      </p:sp>
      <p:graphicFrame>
        <p:nvGraphicFramePr>
          <p:cNvPr id="16386" name="Object 3"/>
          <p:cNvGraphicFramePr>
            <a:graphicFrameLocks noChangeAspect="1"/>
          </p:cNvGraphicFramePr>
          <p:nvPr/>
        </p:nvGraphicFramePr>
        <p:xfrm>
          <a:off x="1600200" y="3067050"/>
          <a:ext cx="6172200" cy="819150"/>
        </p:xfrm>
        <a:graphic>
          <a:graphicData uri="http://schemas.openxmlformats.org/presentationml/2006/ole">
            <mc:AlternateContent xmlns:mc="http://schemas.openxmlformats.org/markup-compatibility/2006">
              <mc:Choice xmlns:v="urn:schemas-microsoft-com:vml" Requires="v">
                <p:oleObj spid="_x0000_s16405" name="公式" r:id="rId3" imgW="2667000" imgH="355600" progId="Equation.3">
                  <p:embed/>
                </p:oleObj>
              </mc:Choice>
              <mc:Fallback>
                <p:oleObj name="公式" r:id="rId3" imgW="2667000" imgH="355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67050"/>
                        <a:ext cx="617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4"/>
          <p:cNvGraphicFramePr>
            <a:graphicFrameLocks noChangeAspect="1"/>
          </p:cNvGraphicFramePr>
          <p:nvPr/>
        </p:nvGraphicFramePr>
        <p:xfrm>
          <a:off x="4284663" y="4868863"/>
          <a:ext cx="990600" cy="392112"/>
        </p:xfrm>
        <a:graphic>
          <a:graphicData uri="http://schemas.openxmlformats.org/presentationml/2006/ole">
            <mc:AlternateContent xmlns:mc="http://schemas.openxmlformats.org/markup-compatibility/2006">
              <mc:Choice xmlns:v="urn:schemas-microsoft-com:vml" Requires="v">
                <p:oleObj spid="_x0000_s16406" name="公式" r:id="rId5" imgW="380835" imgH="152334" progId="Equation.3">
                  <p:embed/>
                </p:oleObj>
              </mc:Choice>
              <mc:Fallback>
                <p:oleObj name="公式" r:id="rId5" imgW="380835" imgH="15233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868863"/>
                        <a:ext cx="9906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81000" y="381000"/>
            <a:ext cx="8458200" cy="4229100"/>
          </a:xfrm>
          <a:prstGeom prst="rect">
            <a:avLst/>
          </a:prstGeom>
          <a:noFill/>
          <a:ln>
            <a:noFill/>
          </a:ln>
          <a:extLst/>
        </p:spPr>
        <p:txBody>
          <a:bodyPr>
            <a:spAutoFit/>
          </a:bodyPr>
          <a:lstStyle/>
          <a:p>
            <a:pPr algn="just">
              <a:lnSpc>
                <a:spcPct val="120000"/>
              </a:lnSpc>
              <a:defRPr/>
            </a:pPr>
            <a:r>
              <a:rPr lang="zh-CN" altLang="en-US" sz="3200" b="1" dirty="0">
                <a:effectLst>
                  <a:outerShdw blurRad="38100" dist="38100" dir="2700000" algn="tl">
                    <a:srgbClr val="C0C0C0"/>
                  </a:outerShdw>
                </a:effectLst>
              </a:rPr>
              <a:t>仿真：按上述步骤，设计水箱模糊控制的</a:t>
            </a:r>
            <a:r>
              <a:rPr lang="en-US" altLang="zh-CN" sz="3200" b="1" dirty="0" err="1">
                <a:effectLst>
                  <a:outerShdw blurRad="38100" dist="38100" dir="2700000" algn="tl">
                    <a:srgbClr val="C0C0C0"/>
                  </a:outerShdw>
                </a:effectLst>
              </a:rPr>
              <a:t>Matlab</a:t>
            </a:r>
            <a:r>
              <a:rPr lang="zh-CN" altLang="en-US" sz="3200" b="1" dirty="0">
                <a:effectLst>
                  <a:outerShdw blurRad="38100" dist="38100" dir="2700000" algn="tl">
                    <a:srgbClr val="C0C0C0"/>
                  </a:outerShdw>
                </a:effectLst>
              </a:rPr>
              <a:t>仿真程序</a:t>
            </a:r>
            <a:r>
              <a:rPr lang="en-US" altLang="zh-CN" sz="3200" b="1" dirty="0" smtClean="0">
                <a:effectLst>
                  <a:outerShdw blurRad="38100" dist="38100" dir="2700000" algn="tl">
                    <a:srgbClr val="C0C0C0"/>
                  </a:outerShdw>
                </a:effectLst>
              </a:rPr>
              <a:t>chap3_1.m</a:t>
            </a:r>
            <a:r>
              <a:rPr lang="zh-CN" altLang="en-US" sz="3200" b="1" dirty="0">
                <a:effectLst>
                  <a:outerShdw blurRad="38100" dist="38100" dir="2700000" algn="tl">
                    <a:srgbClr val="C0C0C0"/>
                  </a:outerShdw>
                </a:effectLst>
              </a:rPr>
              <a:t>。</a:t>
            </a:r>
            <a:r>
              <a:rPr lang="zh-CN" altLang="en-US" sz="3200" b="1" dirty="0">
                <a:effectLst>
                  <a:outerShdw blurRad="38100" dist="38100" dir="2700000" algn="tl">
                    <a:srgbClr val="C0C0C0"/>
                  </a:outerShdw>
                </a:effectLst>
              </a:rPr>
              <a:t>通过该程序，可实现模糊控制的动态仿真。模糊控制响应表见</a:t>
            </a: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-4</a:t>
            </a:r>
            <a:r>
              <a:rPr lang="zh-CN" altLang="en-US" sz="3200" b="1" dirty="0">
                <a:effectLst>
                  <a:outerShdw blurRad="38100" dist="38100" dir="2700000" algn="tl">
                    <a:srgbClr val="C0C0C0"/>
                  </a:outerShdw>
                </a:effectLst>
              </a:rPr>
              <a:t>所示。取偏差</a:t>
            </a:r>
            <a:r>
              <a:rPr lang="en-US" altLang="zh-CN" sz="3200" b="1" dirty="0">
                <a:effectLst>
                  <a:outerShdw blurRad="38100" dist="38100" dir="2700000" algn="tl">
                    <a:srgbClr val="C0C0C0"/>
                  </a:outerShdw>
                </a:effectLst>
              </a:rPr>
              <a:t>e=-3</a:t>
            </a:r>
            <a:r>
              <a:rPr lang="zh-CN" altLang="en-US" sz="3200" b="1" dirty="0">
                <a:effectLst>
                  <a:outerShdw blurRad="38100" dist="38100" dir="2700000" algn="tl">
                    <a:srgbClr val="C0C0C0"/>
                  </a:outerShdw>
                </a:effectLst>
              </a:rPr>
              <a:t>，运行该程序，得</a:t>
            </a:r>
            <a:r>
              <a:rPr lang="en-US" altLang="zh-CN" sz="3200" b="1" dirty="0">
                <a:effectLst>
                  <a:outerShdw blurRad="38100" dist="38100" dir="2700000" algn="tl">
                    <a:srgbClr val="C0C0C0"/>
                  </a:outerShdw>
                </a:effectLst>
              </a:rPr>
              <a:t>u =-4</a:t>
            </a:r>
            <a:r>
              <a:rPr lang="zh-CN" altLang="en-US" sz="3200" b="1" dirty="0">
                <a:effectLst>
                  <a:outerShdw blurRad="38100" dist="38100" dir="2700000" algn="tl">
                    <a:srgbClr val="C0C0C0"/>
                  </a:outerShdw>
                </a:effectLst>
              </a:rPr>
              <a:t>。</a:t>
            </a:r>
          </a:p>
          <a:p>
            <a:pPr algn="just">
              <a:lnSpc>
                <a:spcPct val="120000"/>
              </a:lnSpc>
              <a:defRPr/>
            </a:pPr>
            <a:endParaRPr lang="zh-CN" altLang="en-US" sz="3200" b="1" dirty="0">
              <a:effectLst>
                <a:outerShdw blurRad="38100" dist="38100" dir="2700000" algn="tl">
                  <a:srgbClr val="C0C0C0"/>
                </a:outerShdw>
              </a:effectLst>
            </a:endParaRPr>
          </a:p>
          <a:p>
            <a:pPr algn="ctr">
              <a:lnSpc>
                <a:spcPct val="120000"/>
              </a:lnSpc>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-4   </a:t>
            </a:r>
            <a:r>
              <a:rPr lang="zh-CN" altLang="en-US" sz="3200" b="1" dirty="0">
                <a:effectLst>
                  <a:outerShdw blurRad="38100" dist="38100" dir="2700000" algn="tl">
                    <a:srgbClr val="C0C0C0"/>
                  </a:outerShdw>
                </a:effectLst>
              </a:rPr>
              <a:t>模糊控制响应表</a:t>
            </a:r>
            <a:endParaRPr lang="zh-CN" altLang="en-US" dirty="0"/>
          </a:p>
        </p:txBody>
      </p:sp>
      <p:graphicFrame>
        <p:nvGraphicFramePr>
          <p:cNvPr id="17410" name="Object 4"/>
          <p:cNvGraphicFramePr>
            <a:graphicFrameLocks noChangeAspect="1"/>
          </p:cNvGraphicFramePr>
          <p:nvPr/>
        </p:nvGraphicFramePr>
        <p:xfrm>
          <a:off x="500063" y="4714875"/>
          <a:ext cx="8229600" cy="696913"/>
        </p:xfrm>
        <a:graphic>
          <a:graphicData uri="http://schemas.openxmlformats.org/presentationml/2006/ole">
            <mc:AlternateContent xmlns:mc="http://schemas.openxmlformats.org/markup-compatibility/2006">
              <mc:Choice xmlns:v="urn:schemas-microsoft-com:vml" Requires="v">
                <p:oleObj spid="_x0000_s17420" name="Document" r:id="rId3" imgW="5640271" imgH="479466" progId="Word.Document.8">
                  <p:embed/>
                </p:oleObj>
              </mc:Choice>
              <mc:Fallback>
                <p:oleObj name="Document" r:id="rId3" imgW="5640271" imgH="47946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4714875"/>
                        <a:ext cx="82296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2214563" y="4929188"/>
            <a:ext cx="5300662" cy="584200"/>
          </a:xfrm>
          <a:prstGeom prst="rect">
            <a:avLst/>
          </a:prstGeom>
          <a:noFill/>
          <a:ln>
            <a:noFill/>
          </a:ln>
          <a:extLst/>
        </p:spPr>
        <p:txBody>
          <a:bodyPr>
            <a:spAutoFit/>
          </a:bodyPr>
          <a:lstStyle/>
          <a:p>
            <a:pPr eaLnBrk="1" hangingPunct="1">
              <a:spcBef>
                <a:spcPct val="50000"/>
              </a:spcBef>
              <a:defRPr/>
            </a:pPr>
            <a:r>
              <a:rPr lang="zh-CN" altLang="en-US" sz="3200" b="1" dirty="0" smtClean="0">
                <a:effectLst>
                  <a:outerShdw blurRad="38100" dist="38100" dir="2700000" algn="tl">
                    <a:srgbClr val="C0C0C0"/>
                  </a:outerShdw>
                </a:effectLst>
              </a:rPr>
              <a:t>图</a:t>
            </a:r>
            <a:r>
              <a:rPr lang="en-US" altLang="zh-CN" sz="3200" b="1" dirty="0" smtClean="0">
                <a:effectLst>
                  <a:outerShdw blurRad="38100" dist="38100" dir="2700000" algn="tl">
                    <a:srgbClr val="C0C0C0"/>
                  </a:outerShdw>
                </a:effectLst>
              </a:rPr>
              <a:t>3-1</a:t>
            </a:r>
            <a:r>
              <a:rPr lang="zh-CN" altLang="en-US" sz="3200" dirty="0" smtClean="0"/>
              <a:t>  </a:t>
            </a:r>
            <a:r>
              <a:rPr lang="zh-CN" altLang="en-US" dirty="0" smtClean="0"/>
              <a:t>  </a:t>
            </a:r>
            <a:r>
              <a:rPr lang="zh-CN" altLang="en-US" sz="3200" b="1" dirty="0">
                <a:effectLst>
                  <a:outerShdw blurRad="38100" dist="38100" dir="2700000" algn="tl">
                    <a:srgbClr val="C0C0C0"/>
                  </a:outerShdw>
                </a:effectLst>
              </a:rPr>
              <a:t>模糊控制原理框图</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89463828"/>
              </p:ext>
            </p:extLst>
          </p:nvPr>
        </p:nvGraphicFramePr>
        <p:xfrm>
          <a:off x="323528" y="1844824"/>
          <a:ext cx="8263481" cy="2664296"/>
        </p:xfrm>
        <a:graphic>
          <a:graphicData uri="http://schemas.openxmlformats.org/presentationml/2006/ole">
            <mc:AlternateContent xmlns:mc="http://schemas.openxmlformats.org/markup-compatibility/2006">
              <mc:Choice xmlns:v="urn:schemas-microsoft-com:vml" Requires="v">
                <p:oleObj spid="_x0000_s1038" name="BMP 图像" r:id="rId3" imgW="4266667" imgH="1234547" progId="Paint.Picture">
                  <p:embed/>
                </p:oleObj>
              </mc:Choice>
              <mc:Fallback>
                <p:oleObj name="BMP 图像" r:id="rId3" imgW="4266667" imgH="123454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844824"/>
                        <a:ext cx="8263481" cy="2664296"/>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28625" y="500063"/>
            <a:ext cx="4038600" cy="584200"/>
          </a:xfrm>
          <a:prstGeom prst="rect">
            <a:avLst/>
          </a:prstGeom>
          <a:noFill/>
          <a:ln>
            <a:noFill/>
          </a:ln>
          <a:extLst/>
        </p:spPr>
        <p:txBody>
          <a:bodyPr>
            <a:spAutoFit/>
          </a:bodyPr>
          <a:lstStyle/>
          <a:p>
            <a:pPr eaLnBrk="1" hangingPunct="1">
              <a:spcBef>
                <a:spcPct val="50000"/>
              </a:spcBef>
              <a:defRPr/>
            </a:pPr>
            <a:r>
              <a:rPr lang="en-US" altLang="zh-CN" sz="3200" b="1" dirty="0" smtClean="0">
                <a:effectLst>
                  <a:outerShdw blurRad="38100" dist="38100" dir="2700000" algn="tl">
                    <a:srgbClr val="C0C0C0"/>
                  </a:outerShdw>
                </a:effectLst>
              </a:rPr>
              <a:t>3.1.4 </a:t>
            </a:r>
            <a:r>
              <a:rPr lang="zh-CN" altLang="en-US" sz="3200" b="1" dirty="0">
                <a:effectLst>
                  <a:outerShdw blurRad="38100" dist="38100" dir="2700000" algn="tl">
                    <a:srgbClr val="C0C0C0"/>
                  </a:outerShdw>
                </a:effectLst>
              </a:rPr>
              <a:t>模糊控制器</a:t>
            </a:r>
            <a:r>
              <a:rPr lang="zh-CN" altLang="en-US" sz="3200" b="1" dirty="0">
                <a:effectLst>
                  <a:outerShdw blurRad="38100" dist="38100" dir="2700000" algn="tl">
                    <a:srgbClr val="C0C0C0"/>
                  </a:outerShdw>
                </a:effectLst>
              </a:rPr>
              <a:t>结构</a:t>
            </a:r>
          </a:p>
        </p:txBody>
      </p:sp>
      <p:sp>
        <p:nvSpPr>
          <p:cNvPr id="27651" name="Text Box 3"/>
          <p:cNvSpPr txBox="1">
            <a:spLocks noChangeArrowheads="1"/>
          </p:cNvSpPr>
          <p:nvPr/>
        </p:nvSpPr>
        <p:spPr bwMode="auto">
          <a:xfrm>
            <a:off x="-228600" y="1219200"/>
            <a:ext cx="9144000" cy="2428875"/>
          </a:xfrm>
          <a:prstGeom prst="rect">
            <a:avLst/>
          </a:prstGeom>
          <a:noFill/>
          <a:ln>
            <a:noFill/>
          </a:ln>
          <a:extLst/>
        </p:spPr>
        <p:txBody>
          <a:bodyPr>
            <a:spAutoFit/>
          </a:bodyPr>
          <a:lstStyle/>
          <a:p>
            <a:pPr lvl="1" algn="just">
              <a:lnSpc>
                <a:spcPct val="120000"/>
              </a:lnSpc>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在确定性控制系统中，根据控制器输出的个数，可分为单变量控制系统和多变量控制系统。在模糊控制系统中也可类似地划分为单变量模糊控制和多变量模糊控制。</a:t>
            </a:r>
          </a:p>
        </p:txBody>
      </p:sp>
      <p:sp>
        <p:nvSpPr>
          <p:cNvPr id="27652" name="Text Box 4"/>
          <p:cNvSpPr txBox="1">
            <a:spLocks noChangeArrowheads="1"/>
          </p:cNvSpPr>
          <p:nvPr/>
        </p:nvSpPr>
        <p:spPr bwMode="auto">
          <a:xfrm>
            <a:off x="533400" y="3886200"/>
            <a:ext cx="5791200" cy="579438"/>
          </a:xfrm>
          <a:prstGeom prst="rect">
            <a:avLst/>
          </a:prstGeom>
          <a:noFill/>
          <a:ln>
            <a:noFill/>
          </a:ln>
          <a:extLst/>
        </p:spPr>
        <p:txBody>
          <a:bodyPr>
            <a:spAutoFit/>
          </a:bodyPr>
          <a:lstStyle/>
          <a:p>
            <a:pPr eaLnBrk="1" hangingPunct="1">
              <a:spcBef>
                <a:spcPct val="50000"/>
              </a:spcBef>
              <a:defRPr/>
            </a:pPr>
            <a:r>
              <a:rPr lang="en-US" altLang="zh-CN" sz="3200" b="1">
                <a:effectLst>
                  <a:outerShdw blurRad="38100" dist="38100" dir="2700000" algn="tl">
                    <a:srgbClr val="C0C0C0"/>
                  </a:outerShdw>
                </a:effectLst>
              </a:rPr>
              <a:t>1 </a:t>
            </a:r>
            <a:r>
              <a:rPr lang="zh-CN" altLang="en-US" sz="3200" b="1">
                <a:effectLst>
                  <a:outerShdw blurRad="38100" dist="38100" dir="2700000" algn="tl">
                    <a:srgbClr val="C0C0C0"/>
                  </a:outerShdw>
                </a:effectLst>
              </a:rPr>
              <a:t>单变量模糊控制器</a:t>
            </a:r>
          </a:p>
        </p:txBody>
      </p:sp>
      <p:sp>
        <p:nvSpPr>
          <p:cNvPr id="27653" name="Text Box 5"/>
          <p:cNvSpPr txBox="1">
            <a:spLocks noChangeArrowheads="1"/>
          </p:cNvSpPr>
          <p:nvPr/>
        </p:nvSpPr>
        <p:spPr bwMode="auto">
          <a:xfrm>
            <a:off x="381000" y="4556125"/>
            <a:ext cx="8610600" cy="1844675"/>
          </a:xfrm>
          <a:prstGeom prst="rect">
            <a:avLst/>
          </a:prstGeom>
          <a:noFill/>
          <a:ln>
            <a:noFill/>
          </a:ln>
          <a:extLst/>
        </p:spPr>
        <p:txBody>
          <a:bodyPr>
            <a:spAutoFit/>
          </a:bodyPr>
          <a:lstStyle/>
          <a:p>
            <a:pPr eaLnBrk="1" hangingPunct="1">
              <a:lnSpc>
                <a:spcPct val="120000"/>
              </a:lnSpc>
              <a:spcBef>
                <a:spcPct val="50000"/>
              </a:spcBef>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在单变量模糊控制器（</a:t>
            </a:r>
            <a:r>
              <a:rPr lang="en-US" altLang="zh-CN" sz="3200" b="1">
                <a:effectLst>
                  <a:outerShdw blurRad="38100" dist="38100" dir="2700000" algn="tl">
                    <a:srgbClr val="C0C0C0"/>
                  </a:outerShdw>
                </a:effectLst>
              </a:rPr>
              <a:t>Single Variable Fuzzy Controller—SVFC</a:t>
            </a:r>
            <a:r>
              <a:rPr lang="zh-CN" altLang="en-US" sz="3200" b="1">
                <a:effectLst>
                  <a:outerShdw blurRad="38100" dist="38100" dir="2700000" algn="tl">
                    <a:srgbClr val="C0C0C0"/>
                  </a:outerShdw>
                </a:effectLst>
              </a:rPr>
              <a:t>）中，将其输入变量的个数定义为模糊控制的维数。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 y="381000"/>
            <a:ext cx="8686800" cy="3638550"/>
          </a:xfrm>
          <a:prstGeom prst="rect">
            <a:avLst/>
          </a:prstGeom>
          <a:noFill/>
          <a:ln>
            <a:noFill/>
          </a:ln>
          <a:extLst/>
        </p:spPr>
        <p:txBody>
          <a:bodyPr>
            <a:spAutoFit/>
          </a:bodyPr>
          <a:lstStyle/>
          <a:p>
            <a:pPr algn="just">
              <a:lnSpc>
                <a:spcPct val="12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a:t>
            </a:r>
            <a:r>
              <a:rPr lang="zh-CN" altLang="en-US" sz="3200" b="1" dirty="0">
                <a:effectLst>
                  <a:outerShdw blurRad="38100" dist="38100" dir="2700000" algn="tl">
                    <a:srgbClr val="C0C0C0"/>
                  </a:outerShdw>
                </a:effectLst>
              </a:rPr>
              <a:t>）一维模糊控制器  如</a:t>
            </a:r>
            <a:r>
              <a:rPr lang="zh-CN" altLang="en-US" sz="3200" b="1" dirty="0" smtClean="0">
                <a:effectLst>
                  <a:outerShdw blurRad="38100" dist="38100" dir="2700000" algn="tl">
                    <a:srgbClr val="C0C0C0"/>
                  </a:outerShdw>
                </a:effectLst>
              </a:rPr>
              <a:t>图</a:t>
            </a:r>
            <a:r>
              <a:rPr lang="en-US" altLang="zh-CN" sz="3200" b="1" dirty="0" smtClean="0">
                <a:effectLst>
                  <a:outerShdw blurRad="38100" dist="38100" dir="2700000" algn="tl">
                    <a:srgbClr val="C0C0C0"/>
                  </a:outerShdw>
                </a:effectLst>
              </a:rPr>
              <a:t>3-5(a</a:t>
            </a:r>
            <a:r>
              <a:rPr lang="en-US" altLang="zh-CN" sz="3200" b="1" dirty="0">
                <a:effectLst>
                  <a:outerShdw blurRad="38100" dist="38100" dir="2700000" algn="tl">
                    <a:srgbClr val="C0C0C0"/>
                  </a:outerShdw>
                </a:effectLst>
              </a:rPr>
              <a:t>)</a:t>
            </a:r>
            <a:r>
              <a:rPr lang="zh-CN" altLang="en-US" sz="3200" b="1" dirty="0">
                <a:effectLst>
                  <a:outerShdw blurRad="38100" dist="38100" dir="2700000" algn="tl">
                    <a:srgbClr val="C0C0C0"/>
                  </a:outerShdw>
                </a:effectLst>
              </a:rPr>
              <a:t>所</a:t>
            </a:r>
            <a:r>
              <a:rPr lang="zh-CN" altLang="en-US" sz="3200" b="1" dirty="0">
                <a:effectLst>
                  <a:outerShdw blurRad="38100" dist="38100" dir="2700000" algn="tl">
                    <a:srgbClr val="C0C0C0"/>
                  </a:outerShdw>
                </a:effectLst>
              </a:rPr>
              <a:t>示，一维模糊控制器的输入变量往往选择为受控量和输入给定的偏差量</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。由于仅仅采用偏差值，很难反映过程的动态特性品质，因此，所能获得的系统动态性能是不能令人满意的。这种一维模糊控制器往往被用于一阶被控对象。</a:t>
            </a:r>
          </a:p>
        </p:txBody>
      </p:sp>
      <p:graphicFrame>
        <p:nvGraphicFramePr>
          <p:cNvPr id="18434" name="Object 3"/>
          <p:cNvGraphicFramePr>
            <a:graphicFrameLocks noChangeAspect="1"/>
          </p:cNvGraphicFramePr>
          <p:nvPr/>
        </p:nvGraphicFramePr>
        <p:xfrm>
          <a:off x="3143250" y="4071938"/>
          <a:ext cx="3143250" cy="1492250"/>
        </p:xfrm>
        <a:graphic>
          <a:graphicData uri="http://schemas.openxmlformats.org/presentationml/2006/ole">
            <mc:AlternateContent xmlns:mc="http://schemas.openxmlformats.org/markup-compatibility/2006">
              <mc:Choice xmlns:v="urn:schemas-microsoft-com:vml" Requires="v">
                <p:oleObj spid="_x0000_s18445" name="BMP 图象" r:id="rId3" imgW="1314286" imgH="905001" progId="Paint.Picture">
                  <p:embed/>
                </p:oleObj>
              </mc:Choice>
              <mc:Fallback>
                <p:oleObj name="BMP 图象" r:id="rId3" imgW="1314286" imgH="90500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4071938"/>
                        <a:ext cx="314325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2"/>
          <p:cNvSpPr txBox="1">
            <a:spLocks noChangeArrowheads="1"/>
          </p:cNvSpPr>
          <p:nvPr/>
        </p:nvSpPr>
        <p:spPr bwMode="auto">
          <a:xfrm>
            <a:off x="2286000" y="5786438"/>
            <a:ext cx="4714875" cy="609600"/>
          </a:xfrm>
          <a:prstGeom prst="rect">
            <a:avLst/>
          </a:prstGeom>
          <a:noFill/>
          <a:ln>
            <a:noFill/>
          </a:ln>
          <a:extLst/>
        </p:spPr>
        <p:txBody>
          <a:bodyPr>
            <a:spAutoFit/>
          </a:bodyPr>
          <a:lstStyle/>
          <a:p>
            <a:pPr algn="just">
              <a:lnSpc>
                <a:spcPct val="120000"/>
              </a:lnSpc>
              <a:defRPr/>
            </a:pPr>
            <a:r>
              <a:rPr lang="zh-CN" altLang="en-US" sz="2800" b="1" dirty="0" smtClean="0">
                <a:effectLst>
                  <a:outerShdw blurRad="38100" dist="38100" dir="2700000" algn="tl">
                    <a:srgbClr val="C0C0C0"/>
                  </a:outerShdw>
                </a:effectLst>
              </a:rPr>
              <a:t>图</a:t>
            </a:r>
            <a:r>
              <a:rPr lang="en-US" altLang="zh-CN" sz="2800" b="1" dirty="0" smtClean="0">
                <a:effectLst>
                  <a:outerShdw blurRad="38100" dist="38100" dir="2700000" algn="tl">
                    <a:srgbClr val="C0C0C0"/>
                  </a:outerShdw>
                </a:effectLst>
              </a:rPr>
              <a:t>3-5(a</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单</a:t>
            </a:r>
            <a:r>
              <a:rPr lang="zh-CN" altLang="en-US" sz="2800" b="1" dirty="0">
                <a:effectLst>
                  <a:outerShdw blurRad="38100" dist="38100" dir="2700000" algn="tl">
                    <a:srgbClr val="C0C0C0"/>
                  </a:outerShdw>
                </a:effectLst>
              </a:rPr>
              <a:t>变量模糊控制器</a:t>
            </a:r>
            <a:endParaRPr lang="zh-CN" altLang="en-US" sz="2800" b="1" dirty="0">
              <a:effectLst>
                <a:outerShdw blurRad="38100" dist="38100" dir="2700000" algn="tl">
                  <a:srgbClr val="C0C0C0"/>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8600" y="381000"/>
            <a:ext cx="8534400" cy="4229100"/>
          </a:xfrm>
          <a:prstGeom prst="rect">
            <a:avLst/>
          </a:prstGeom>
          <a:noFill/>
          <a:ln>
            <a:noFill/>
          </a:ln>
          <a:extLst/>
        </p:spPr>
        <p:txBody>
          <a:bodyPr>
            <a:spAutoFit/>
          </a:bodyPr>
          <a:lstStyle/>
          <a:p>
            <a:pPr algn="just">
              <a:lnSpc>
                <a:spcPct val="12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2</a:t>
            </a:r>
            <a:r>
              <a:rPr lang="zh-CN" altLang="en-US" sz="3200" b="1" dirty="0">
                <a:effectLst>
                  <a:outerShdw blurRad="38100" dist="38100" dir="2700000" algn="tl">
                    <a:srgbClr val="C0C0C0"/>
                  </a:outerShdw>
                </a:effectLst>
              </a:rPr>
              <a:t>）二维模糊控制器   如</a:t>
            </a:r>
            <a:r>
              <a:rPr lang="zh-CN" altLang="en-US" sz="3200" b="1" dirty="0" smtClean="0">
                <a:effectLst>
                  <a:outerShdw blurRad="38100" dist="38100" dir="2700000" algn="tl">
                    <a:srgbClr val="C0C0C0"/>
                  </a:outerShdw>
                </a:effectLst>
              </a:rPr>
              <a:t>图</a:t>
            </a:r>
            <a:r>
              <a:rPr lang="en-US" altLang="zh-CN" sz="3200" b="1" dirty="0" smtClean="0">
                <a:effectLst>
                  <a:outerShdw blurRad="38100" dist="38100" dir="2700000" algn="tl">
                    <a:srgbClr val="C0C0C0"/>
                  </a:outerShdw>
                </a:effectLst>
              </a:rPr>
              <a:t>3-5(b</a:t>
            </a:r>
            <a:r>
              <a:rPr lang="en-US" altLang="zh-CN" sz="3200" b="1" dirty="0">
                <a:effectLst>
                  <a:outerShdw blurRad="38100" dist="38100" dir="2700000" algn="tl">
                    <a:srgbClr val="C0C0C0"/>
                  </a:outerShdw>
                </a:effectLst>
              </a:rPr>
              <a:t>)</a:t>
            </a:r>
            <a:r>
              <a:rPr lang="zh-CN" altLang="en-US" sz="3200" b="1" dirty="0">
                <a:effectLst>
                  <a:outerShdw blurRad="38100" dist="38100" dir="2700000" algn="tl">
                    <a:srgbClr val="C0C0C0"/>
                  </a:outerShdw>
                </a:effectLst>
              </a:rPr>
              <a:t>所</a:t>
            </a:r>
            <a:r>
              <a:rPr lang="zh-CN" altLang="en-US" sz="3200" b="1" dirty="0">
                <a:effectLst>
                  <a:outerShdw blurRad="38100" dist="38100" dir="2700000" algn="tl">
                    <a:srgbClr val="C0C0C0"/>
                  </a:outerShdw>
                </a:effectLst>
              </a:rPr>
              <a:t>示，二维模糊控制器的两个输入变量基本上都选用受控变量和输入给定的偏差</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和偏差变化</a:t>
            </a:r>
            <a:r>
              <a:rPr lang="en-US" altLang="zh-CN" sz="3200" b="1" dirty="0">
                <a:effectLst>
                  <a:outerShdw blurRad="38100" dist="38100" dir="2700000" algn="tl">
                    <a:srgbClr val="C0C0C0"/>
                  </a:outerShdw>
                </a:effectLst>
              </a:rPr>
              <a:t>EC</a:t>
            </a:r>
            <a:r>
              <a:rPr lang="zh-CN" altLang="en-US" sz="3200" b="1" dirty="0">
                <a:effectLst>
                  <a:outerShdw blurRad="38100" dist="38100" dir="2700000" algn="tl">
                    <a:srgbClr val="C0C0C0"/>
                  </a:outerShdw>
                </a:effectLst>
              </a:rPr>
              <a:t>，由于它们能够较严格地反映受控过程中输出变量的动态特性，因此，在控制效果上要比一维控制器好得多，也是目前采用较广泛的一类模糊控制器。</a:t>
            </a:r>
          </a:p>
        </p:txBody>
      </p:sp>
      <p:graphicFrame>
        <p:nvGraphicFramePr>
          <p:cNvPr id="19458" name="Object 3"/>
          <p:cNvGraphicFramePr>
            <a:graphicFrameLocks noChangeAspect="1"/>
          </p:cNvGraphicFramePr>
          <p:nvPr/>
        </p:nvGraphicFramePr>
        <p:xfrm>
          <a:off x="3286125" y="4143375"/>
          <a:ext cx="3214688" cy="1682750"/>
        </p:xfrm>
        <a:graphic>
          <a:graphicData uri="http://schemas.openxmlformats.org/presentationml/2006/ole">
            <mc:AlternateContent xmlns:mc="http://schemas.openxmlformats.org/markup-compatibility/2006">
              <mc:Choice xmlns:v="urn:schemas-microsoft-com:vml" Requires="v">
                <p:oleObj spid="_x0000_s19469" name="BMP 图象" r:id="rId3" imgW="2038095" imgH="1066667" progId="Paint.Picture">
                  <p:embed/>
                </p:oleObj>
              </mc:Choice>
              <mc:Fallback>
                <p:oleObj name="BMP 图象" r:id="rId3" imgW="2038095" imgH="106666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4143375"/>
                        <a:ext cx="3214688"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2"/>
          <p:cNvSpPr txBox="1">
            <a:spLocks noChangeArrowheads="1"/>
          </p:cNvSpPr>
          <p:nvPr/>
        </p:nvSpPr>
        <p:spPr bwMode="auto">
          <a:xfrm>
            <a:off x="2286000" y="5786438"/>
            <a:ext cx="4714875" cy="609600"/>
          </a:xfrm>
          <a:prstGeom prst="rect">
            <a:avLst/>
          </a:prstGeom>
          <a:noFill/>
          <a:ln>
            <a:noFill/>
          </a:ln>
          <a:extLst/>
        </p:spPr>
        <p:txBody>
          <a:bodyPr>
            <a:spAutoFit/>
          </a:bodyPr>
          <a:lstStyle/>
          <a:p>
            <a:pPr algn="just">
              <a:lnSpc>
                <a:spcPct val="120000"/>
              </a:lnSpc>
              <a:defRPr/>
            </a:pPr>
            <a:r>
              <a:rPr lang="zh-CN" altLang="en-US" sz="2800" b="1" dirty="0" smtClean="0">
                <a:effectLst>
                  <a:outerShdw blurRad="38100" dist="38100" dir="2700000" algn="tl">
                    <a:srgbClr val="C0C0C0"/>
                  </a:outerShdw>
                </a:effectLst>
              </a:rPr>
              <a:t>图</a:t>
            </a:r>
            <a:r>
              <a:rPr lang="en-US" altLang="zh-CN" sz="2800" b="1" dirty="0" smtClean="0">
                <a:effectLst>
                  <a:outerShdw blurRad="38100" dist="38100" dir="2700000" algn="tl">
                    <a:srgbClr val="C0C0C0"/>
                  </a:outerShdw>
                </a:effectLst>
              </a:rPr>
              <a:t>3-5(b</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单</a:t>
            </a:r>
            <a:r>
              <a:rPr lang="zh-CN" altLang="en-US" sz="2800" b="1" dirty="0">
                <a:effectLst>
                  <a:outerShdw blurRad="38100" dist="38100" dir="2700000" algn="tl">
                    <a:srgbClr val="C0C0C0"/>
                  </a:outerShdw>
                </a:effectLst>
              </a:rPr>
              <a:t>变量模糊控制器</a:t>
            </a:r>
            <a:endParaRPr lang="zh-CN" altLang="en-US" sz="2800" b="1" dirty="0">
              <a:effectLst>
                <a:outerShdw blurRad="38100" dist="38100" dir="2700000" algn="tl">
                  <a:srgbClr val="C0C0C0"/>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381000"/>
            <a:ext cx="8382000" cy="3637919"/>
          </a:xfrm>
          <a:prstGeom prst="rect">
            <a:avLst/>
          </a:prstGeom>
          <a:noFill/>
          <a:ln>
            <a:noFill/>
          </a:ln>
          <a:extLst/>
        </p:spPr>
        <p:txBody>
          <a:bodyPr>
            <a:spAutoFit/>
          </a:bodyPr>
          <a:lstStyle/>
          <a:p>
            <a:pPr algn="just">
              <a:lnSpc>
                <a:spcPct val="120000"/>
              </a:lnSpc>
              <a:defRPr/>
            </a:pP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3</a:t>
            </a:r>
            <a:r>
              <a:rPr lang="zh-CN" altLang="en-US" sz="3200" b="1" dirty="0">
                <a:effectLst>
                  <a:outerShdw blurRad="38100" dist="38100" dir="2700000" algn="tl">
                    <a:srgbClr val="C0C0C0"/>
                  </a:outerShdw>
                </a:effectLst>
              </a:rPr>
              <a:t>）三维模糊控制器  如</a:t>
            </a:r>
            <a:r>
              <a:rPr lang="zh-CN" altLang="en-US" sz="3200" b="1" dirty="0" smtClean="0">
                <a:effectLst>
                  <a:outerShdw blurRad="38100" dist="38100" dir="2700000" algn="tl">
                    <a:srgbClr val="C0C0C0"/>
                  </a:outerShdw>
                </a:effectLst>
              </a:rPr>
              <a:t>图</a:t>
            </a:r>
            <a:r>
              <a:rPr lang="en-US" altLang="zh-CN" sz="3200" b="1" dirty="0" smtClean="0">
                <a:effectLst>
                  <a:outerShdw blurRad="38100" dist="38100" dir="2700000" algn="tl">
                    <a:srgbClr val="C0C0C0"/>
                  </a:outerShdw>
                </a:effectLst>
              </a:rPr>
              <a:t>3-5(c</a:t>
            </a:r>
            <a:r>
              <a:rPr lang="en-US" altLang="zh-CN" sz="3200" b="1" dirty="0">
                <a:effectLst>
                  <a:outerShdw blurRad="38100" dist="38100" dir="2700000" algn="tl">
                    <a:srgbClr val="C0C0C0"/>
                  </a:outerShdw>
                </a:effectLst>
              </a:rPr>
              <a:t>)</a:t>
            </a:r>
            <a:r>
              <a:rPr lang="zh-CN" altLang="en-US" sz="3200" b="1" dirty="0">
                <a:effectLst>
                  <a:outerShdw blurRad="38100" dist="38100" dir="2700000" algn="tl">
                    <a:srgbClr val="C0C0C0"/>
                  </a:outerShdw>
                </a:effectLst>
              </a:rPr>
              <a:t>所</a:t>
            </a:r>
            <a:r>
              <a:rPr lang="zh-CN" altLang="en-US" sz="3200" b="1" dirty="0">
                <a:effectLst>
                  <a:outerShdw blurRad="38100" dist="38100" dir="2700000" algn="tl">
                    <a:srgbClr val="C0C0C0"/>
                  </a:outerShdw>
                </a:effectLst>
              </a:rPr>
              <a:t>示，三维模糊控制器的三个输入变量分别为系统偏差量</a:t>
            </a:r>
            <a:r>
              <a:rPr lang="en-US" altLang="zh-CN" sz="3200" b="1" dirty="0">
                <a:effectLst>
                  <a:outerShdw blurRad="38100" dist="38100" dir="2700000" algn="tl">
                    <a:srgbClr val="C0C0C0"/>
                  </a:outerShdw>
                </a:effectLst>
              </a:rPr>
              <a:t>E</a:t>
            </a:r>
            <a:r>
              <a:rPr lang="zh-CN" altLang="en-US" sz="3200" b="1" dirty="0">
                <a:effectLst>
                  <a:outerShdw blurRad="38100" dist="38100" dir="2700000" algn="tl">
                    <a:srgbClr val="C0C0C0"/>
                  </a:outerShdw>
                </a:effectLst>
              </a:rPr>
              <a:t>、偏差变化量</a:t>
            </a:r>
            <a:r>
              <a:rPr lang="en-US" altLang="zh-CN" sz="3200" b="1" dirty="0">
                <a:effectLst>
                  <a:outerShdw blurRad="38100" dist="38100" dir="2700000" algn="tl">
                    <a:srgbClr val="C0C0C0"/>
                  </a:outerShdw>
                </a:effectLst>
              </a:rPr>
              <a:t>EC</a:t>
            </a:r>
            <a:r>
              <a:rPr lang="zh-CN" altLang="en-US" sz="3200" b="1" dirty="0">
                <a:effectLst>
                  <a:outerShdw blurRad="38100" dist="38100" dir="2700000" algn="tl">
                    <a:srgbClr val="C0C0C0"/>
                  </a:outerShdw>
                </a:effectLst>
              </a:rPr>
              <a:t>和偏差变化的变化率</a:t>
            </a:r>
            <a:r>
              <a:rPr lang="en-US" altLang="zh-CN" sz="3200" b="1" dirty="0">
                <a:effectLst>
                  <a:outerShdw blurRad="38100" dist="38100" dir="2700000" algn="tl">
                    <a:srgbClr val="C0C0C0"/>
                  </a:outerShdw>
                </a:effectLst>
              </a:rPr>
              <a:t>ECC</a:t>
            </a:r>
            <a:r>
              <a:rPr lang="zh-CN" altLang="en-US" sz="3200" b="1" dirty="0">
                <a:effectLst>
                  <a:outerShdw blurRad="38100" dist="38100" dir="2700000" algn="tl">
                    <a:srgbClr val="C0C0C0"/>
                  </a:outerShdw>
                </a:effectLst>
              </a:rPr>
              <a:t>。由于这些模糊控制器结构较复杂，推理运算时间长，因此除非对动态特性的要求特别高的场合，一般较少选用三维模糊控制器。</a:t>
            </a:r>
          </a:p>
        </p:txBody>
      </p:sp>
      <p:graphicFrame>
        <p:nvGraphicFramePr>
          <p:cNvPr id="20482" name="Object 3"/>
          <p:cNvGraphicFramePr>
            <a:graphicFrameLocks noChangeAspect="1"/>
          </p:cNvGraphicFramePr>
          <p:nvPr/>
        </p:nvGraphicFramePr>
        <p:xfrm>
          <a:off x="1785938" y="4000500"/>
          <a:ext cx="4714875" cy="1730375"/>
        </p:xfrm>
        <a:graphic>
          <a:graphicData uri="http://schemas.openxmlformats.org/presentationml/2006/ole">
            <mc:AlternateContent xmlns:mc="http://schemas.openxmlformats.org/markup-compatibility/2006">
              <mc:Choice xmlns:v="urn:schemas-microsoft-com:vml" Requires="v">
                <p:oleObj spid="_x0000_s20493" name="BMP 图象" r:id="rId3" imgW="2905531" imgH="1066667" progId="Paint.Picture">
                  <p:embed/>
                </p:oleObj>
              </mc:Choice>
              <mc:Fallback>
                <p:oleObj name="BMP 图象" r:id="rId3" imgW="2905531" imgH="106666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4000500"/>
                        <a:ext cx="4714875"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2"/>
          <p:cNvSpPr txBox="1">
            <a:spLocks noChangeArrowheads="1"/>
          </p:cNvSpPr>
          <p:nvPr/>
        </p:nvSpPr>
        <p:spPr bwMode="auto">
          <a:xfrm>
            <a:off x="2286000" y="5786438"/>
            <a:ext cx="4714875" cy="609398"/>
          </a:xfrm>
          <a:prstGeom prst="rect">
            <a:avLst/>
          </a:prstGeom>
          <a:noFill/>
          <a:ln>
            <a:noFill/>
          </a:ln>
          <a:extLst/>
        </p:spPr>
        <p:txBody>
          <a:bodyPr>
            <a:spAutoFit/>
          </a:bodyPr>
          <a:lstStyle/>
          <a:p>
            <a:pPr algn="just">
              <a:lnSpc>
                <a:spcPct val="120000"/>
              </a:lnSpc>
              <a:defRPr/>
            </a:pPr>
            <a:r>
              <a:rPr lang="zh-CN" altLang="en-US" sz="2800" b="1" dirty="0" smtClean="0">
                <a:effectLst>
                  <a:outerShdw blurRad="38100" dist="38100" dir="2700000" algn="tl">
                    <a:srgbClr val="C0C0C0"/>
                  </a:outerShdw>
                </a:effectLst>
              </a:rPr>
              <a:t>图</a:t>
            </a:r>
            <a:r>
              <a:rPr lang="en-US" altLang="zh-CN" sz="2800" b="1" dirty="0">
                <a:effectLst>
                  <a:outerShdw blurRad="38100" dist="38100" dir="2700000" algn="tl">
                    <a:srgbClr val="C0C0C0"/>
                  </a:outerShdw>
                </a:effectLst>
              </a:rPr>
              <a:t>3</a:t>
            </a:r>
            <a:r>
              <a:rPr lang="en-US" altLang="zh-CN" sz="2800" b="1" dirty="0" smtClean="0">
                <a:effectLst>
                  <a:outerShdw blurRad="38100" dist="38100" dir="2700000" algn="tl">
                    <a:srgbClr val="C0C0C0"/>
                  </a:outerShdw>
                </a:effectLst>
              </a:rPr>
              <a:t>-5(c</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单</a:t>
            </a:r>
            <a:r>
              <a:rPr lang="zh-CN" altLang="en-US" sz="2800" b="1" dirty="0">
                <a:effectLst>
                  <a:outerShdw blurRad="38100" dist="38100" dir="2700000" algn="tl">
                    <a:srgbClr val="C0C0C0"/>
                  </a:outerShdw>
                </a:effectLst>
              </a:rPr>
              <a:t>变量模糊控制器</a:t>
            </a:r>
            <a:endParaRPr lang="zh-CN" altLang="en-US" sz="2800" b="1" dirty="0">
              <a:effectLst>
                <a:outerShdw blurRad="38100" dist="38100" dir="2700000" algn="tl">
                  <a:srgbClr val="C0C0C0"/>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533400" y="1295400"/>
            <a:ext cx="8153400" cy="3505200"/>
          </a:xfrm>
          <a:prstGeom prst="rect">
            <a:avLst/>
          </a:prstGeom>
          <a:noFill/>
          <a:ln>
            <a:noFill/>
          </a:ln>
          <a:extLst/>
        </p:spPr>
        <p:txBody>
          <a:bodyPr>
            <a:spAutoFit/>
          </a:bodyPr>
          <a:lstStyle/>
          <a:p>
            <a:pPr eaLnBrk="1" hangingPunct="1">
              <a:lnSpc>
                <a:spcPct val="140000"/>
              </a:lnSpc>
              <a:spcBef>
                <a:spcPct val="50000"/>
              </a:spcBef>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模糊控制系统所选用的模糊控制器维数越高，系统的控制精度也就越高。但是维数选择太高，模糊控制规律就过于复杂，这是人们在设计模糊控制系统时，多数采用二维控制器的原因。</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314325"/>
            <a:ext cx="8915400" cy="6076950"/>
          </a:xfrm>
          <a:prstGeom prst="rect">
            <a:avLst/>
          </a:prstGeom>
          <a:noFill/>
          <a:ln>
            <a:noFill/>
          </a:ln>
          <a:extLst/>
        </p:spPr>
        <p:txBody>
          <a:bodyPr>
            <a:spAutoFit/>
          </a:bodyPr>
          <a:lstStyle/>
          <a:p>
            <a:pPr algn="just">
              <a:lnSpc>
                <a:spcPct val="140000"/>
              </a:lnSpc>
              <a:defRPr/>
            </a:pPr>
            <a:r>
              <a:rPr lang="en-US" altLang="zh-CN" sz="2800" b="1" dirty="0">
                <a:effectLst>
                  <a:outerShdw blurRad="38100" dist="38100" dir="2700000" algn="tl">
                    <a:srgbClr val="C0C0C0"/>
                  </a:outerShdw>
                </a:effectLst>
              </a:rPr>
              <a:t>2 </a:t>
            </a:r>
            <a:r>
              <a:rPr lang="zh-CN" altLang="en-US" sz="2800" b="1" dirty="0">
                <a:effectLst>
                  <a:outerShdw blurRad="38100" dist="38100" dir="2700000" algn="tl">
                    <a:srgbClr val="C0C0C0"/>
                  </a:outerShdw>
                </a:effectLst>
              </a:rPr>
              <a:t>多变量模糊控制器</a:t>
            </a:r>
          </a:p>
          <a:p>
            <a:pPr algn="just">
              <a:lnSpc>
                <a:spcPct val="140000"/>
              </a:lnSpc>
              <a:defRPr/>
            </a:pPr>
            <a:r>
              <a:rPr lang="zh-CN" altLang="en-US" sz="2800" b="1" dirty="0">
                <a:effectLst>
                  <a:outerShdw blurRad="38100" dist="38100" dir="2700000" algn="tl">
                    <a:srgbClr val="C0C0C0"/>
                  </a:outerShdw>
                </a:effectLst>
              </a:rPr>
              <a:t>          一个多变量模糊控制器（</a:t>
            </a:r>
            <a:r>
              <a:rPr lang="en-US" altLang="zh-CN" sz="2800" b="1" dirty="0">
                <a:effectLst>
                  <a:outerShdw blurRad="38100" dist="38100" dir="2700000" algn="tl">
                    <a:srgbClr val="C0C0C0"/>
                  </a:outerShdw>
                </a:effectLst>
              </a:rPr>
              <a:t>Multiple Variable Fuzzy Controller</a:t>
            </a:r>
            <a:r>
              <a:rPr lang="zh-CN" altLang="en-US" sz="2800" b="1" dirty="0">
                <a:effectLst>
                  <a:outerShdw blurRad="38100" dist="38100" dir="2700000" algn="tl">
                    <a:srgbClr val="C0C0C0"/>
                  </a:outerShdw>
                </a:effectLst>
              </a:rPr>
              <a:t>）系统所采用的模糊控制器，具有多变量结构，称之为多变量模糊控制器。如</a:t>
            </a:r>
            <a:r>
              <a:rPr lang="zh-CN" altLang="en-US" sz="2800" b="1" dirty="0" smtClean="0">
                <a:effectLst>
                  <a:outerShdw blurRad="38100" dist="38100" dir="2700000" algn="tl">
                    <a:srgbClr val="C0C0C0"/>
                  </a:outerShdw>
                </a:effectLst>
              </a:rPr>
              <a:t>图</a:t>
            </a:r>
            <a:r>
              <a:rPr lang="en-US" altLang="zh-CN" sz="2800" b="1" dirty="0">
                <a:effectLst>
                  <a:outerShdw blurRad="38100" dist="38100" dir="2700000" algn="tl">
                    <a:srgbClr val="C0C0C0"/>
                  </a:outerShdw>
                </a:effectLst>
              </a:rPr>
              <a:t>3</a:t>
            </a:r>
            <a:r>
              <a:rPr lang="en-US" altLang="zh-CN" sz="2800" b="1" dirty="0" smtClean="0">
                <a:effectLst>
                  <a:outerShdw blurRad="38100" dist="38100" dir="2700000" algn="tl">
                    <a:srgbClr val="C0C0C0"/>
                  </a:outerShdw>
                </a:effectLst>
              </a:rPr>
              <a:t>-6</a:t>
            </a:r>
            <a:r>
              <a:rPr lang="zh-CN" altLang="en-US" sz="2800" b="1" dirty="0">
                <a:effectLst>
                  <a:outerShdw blurRad="38100" dist="38100" dir="2700000" algn="tl">
                    <a:srgbClr val="C0C0C0"/>
                  </a:outerShdw>
                </a:effectLst>
              </a:rPr>
              <a:t>所示。</a:t>
            </a:r>
          </a:p>
          <a:p>
            <a:pPr algn="just">
              <a:lnSpc>
                <a:spcPct val="140000"/>
              </a:lnSpc>
              <a:defRPr/>
            </a:pPr>
            <a:r>
              <a:rPr lang="zh-CN" altLang="en-US" sz="2800" b="1" dirty="0">
                <a:effectLst>
                  <a:outerShdw blurRad="38100" dist="38100" dir="2700000" algn="tl">
                    <a:srgbClr val="C0C0C0"/>
                  </a:outerShdw>
                </a:effectLst>
              </a:rPr>
              <a:t>         要直接设计一个多变量模糊控制器是相当困难的，可利用模糊控制器本身的解耦特点，通过模糊关系方程求解，在控制器结构上实现解耦，即将一个多输入</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多输出（</a:t>
            </a:r>
            <a:r>
              <a:rPr lang="en-US" altLang="zh-CN" sz="2800" b="1" dirty="0">
                <a:effectLst>
                  <a:outerShdw blurRad="38100" dist="38100" dir="2700000" algn="tl">
                    <a:srgbClr val="C0C0C0"/>
                  </a:outerShdw>
                </a:effectLst>
              </a:rPr>
              <a:t>MIMO</a:t>
            </a:r>
            <a:r>
              <a:rPr lang="zh-CN" altLang="en-US" sz="2800" b="1" dirty="0">
                <a:effectLst>
                  <a:outerShdw blurRad="38100" dist="38100" dir="2700000" algn="tl">
                    <a:srgbClr val="C0C0C0"/>
                  </a:outerShdw>
                </a:effectLst>
              </a:rPr>
              <a:t>）的模糊控制器，分解成若干个多输入</a:t>
            </a:r>
            <a:r>
              <a:rPr lang="en-US" altLang="zh-CN"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rPr>
              <a:t>单输出（</a:t>
            </a:r>
            <a:r>
              <a:rPr lang="en-US" altLang="zh-CN" sz="2800" b="1" dirty="0">
                <a:effectLst>
                  <a:outerShdw blurRad="38100" dist="38100" dir="2700000" algn="tl">
                    <a:srgbClr val="C0C0C0"/>
                  </a:outerShdw>
                </a:effectLst>
              </a:rPr>
              <a:t>MISO</a:t>
            </a:r>
            <a:r>
              <a:rPr lang="zh-CN" altLang="en-US" sz="2800" b="1" dirty="0">
                <a:effectLst>
                  <a:outerShdw blurRad="38100" dist="38100" dir="2700000" algn="tl">
                    <a:srgbClr val="C0C0C0"/>
                  </a:outerShdw>
                </a:effectLst>
              </a:rPr>
              <a:t>）的模糊控制器，这样可采用单变量模糊控制器方法设计。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1905000" y="1295400"/>
          <a:ext cx="5105400" cy="2746375"/>
        </p:xfrm>
        <a:graphic>
          <a:graphicData uri="http://schemas.openxmlformats.org/presentationml/2006/ole">
            <mc:AlternateContent xmlns:mc="http://schemas.openxmlformats.org/markup-compatibility/2006">
              <mc:Choice xmlns:v="urn:schemas-microsoft-com:vml" Requires="v">
                <p:oleObj spid="_x0000_s21516" name="BMP 图象" r:id="rId3" imgW="2285714" imgH="1267002" progId="Paint.Picture">
                  <p:embed/>
                </p:oleObj>
              </mc:Choice>
              <mc:Fallback>
                <p:oleObj name="BMP 图象" r:id="rId3" imgW="2285714" imgH="1267002"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5105400" cy="27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5" name="Text Box 3"/>
          <p:cNvSpPr txBox="1">
            <a:spLocks noChangeArrowheads="1"/>
          </p:cNvSpPr>
          <p:nvPr/>
        </p:nvSpPr>
        <p:spPr bwMode="auto">
          <a:xfrm>
            <a:off x="2286000" y="4724400"/>
            <a:ext cx="5029200" cy="579438"/>
          </a:xfrm>
          <a:prstGeom prst="rect">
            <a:avLst/>
          </a:prstGeom>
          <a:noFill/>
          <a:ln>
            <a:noFill/>
          </a:ln>
          <a:extLst/>
        </p:spPr>
        <p:txBody>
          <a:bodyPr>
            <a:spAutoFit/>
          </a:bodyPr>
          <a:lstStyle/>
          <a:p>
            <a:pPr eaLnBrk="1" hangingPunct="1">
              <a:spcBef>
                <a:spcPct val="50000"/>
              </a:spcBef>
              <a:defRPr/>
            </a:pPr>
            <a:r>
              <a:rPr lang="zh-CN" altLang="en-US" sz="3200" b="1" dirty="0" smtClean="0">
                <a:effectLst>
                  <a:outerShdw blurRad="38100" dist="38100" dir="2700000" algn="tl">
                    <a:srgbClr val="C0C0C0"/>
                  </a:outerShdw>
                </a:effectLst>
              </a:rPr>
              <a:t>图</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-6  </a:t>
            </a:r>
            <a:r>
              <a:rPr lang="zh-CN" altLang="en-US" sz="3200" b="1" dirty="0">
                <a:effectLst>
                  <a:outerShdw blurRad="38100" dist="38100" dir="2700000" algn="tl">
                    <a:srgbClr val="C0C0C0"/>
                  </a:outerShdw>
                </a:effectLst>
              </a:rPr>
              <a:t>多变量模糊控制器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52400" y="187325"/>
            <a:ext cx="8839200" cy="6245225"/>
          </a:xfrm>
          <a:prstGeom prst="rect">
            <a:avLst/>
          </a:prstGeom>
          <a:noFill/>
          <a:ln>
            <a:noFill/>
          </a:ln>
          <a:extLst/>
        </p:spPr>
        <p:txBody>
          <a:bodyPr>
            <a:spAutoFit/>
          </a:bodyPr>
          <a:lstStyle/>
          <a:p>
            <a:pPr algn="just">
              <a:lnSpc>
                <a:spcPct val="120000"/>
              </a:lnSpc>
              <a:defRPr/>
            </a:pPr>
            <a:r>
              <a:rPr lang="en-US" altLang="zh-CN" sz="2800" b="1" dirty="0">
                <a:effectLst>
                  <a:outerShdw blurRad="38100" dist="38100" dir="2700000" algn="tl">
                    <a:srgbClr val="C0C0C0"/>
                  </a:outerShdw>
                </a:effectLst>
              </a:rPr>
              <a:t>4.2</a:t>
            </a:r>
            <a:r>
              <a:rPr lang="zh-CN" altLang="en-US" sz="2800" b="1" dirty="0">
                <a:effectLst>
                  <a:outerShdw blurRad="38100" dist="38100" dir="2700000" algn="tl">
                    <a:srgbClr val="C0C0C0"/>
                  </a:outerShdw>
                </a:effectLst>
              </a:rPr>
              <a:t>    </a:t>
            </a:r>
            <a:r>
              <a:rPr lang="zh-CN" altLang="en-US" sz="2800" b="1" dirty="0">
                <a:effectLst>
                  <a:outerShdw blurRad="38100" dist="38100" dir="2700000" algn="tl">
                    <a:srgbClr val="C0C0C0"/>
                  </a:outerShdw>
                </a:effectLst>
              </a:rPr>
              <a:t>模糊控制系统分类</a:t>
            </a:r>
          </a:p>
          <a:p>
            <a:pPr algn="just">
              <a:lnSpc>
                <a:spcPct val="120000"/>
              </a:lnSpc>
              <a:defRPr/>
            </a:pPr>
            <a:endParaRPr lang="zh-CN" altLang="en-US" sz="2800" b="1" dirty="0">
              <a:effectLst>
                <a:outerShdw blurRad="38100" dist="38100" dir="2700000" algn="tl">
                  <a:srgbClr val="C0C0C0"/>
                </a:outerShdw>
              </a:effectLst>
            </a:endParaRPr>
          </a:p>
          <a:p>
            <a:pPr algn="just">
              <a:lnSpc>
                <a:spcPct val="120000"/>
              </a:lnSpc>
              <a:defRPr/>
            </a:pPr>
            <a:r>
              <a:rPr lang="en-US" altLang="zh-CN" sz="2800" b="1" dirty="0">
                <a:effectLst>
                  <a:outerShdw blurRad="38100" dist="38100" dir="2700000" algn="tl">
                    <a:srgbClr val="C0C0C0"/>
                  </a:outerShdw>
                </a:effectLst>
              </a:rPr>
              <a:t>1 </a:t>
            </a:r>
            <a:r>
              <a:rPr lang="zh-CN" altLang="en-US" sz="2800" b="1" dirty="0">
                <a:effectLst>
                  <a:outerShdw blurRad="38100" dist="38100" dir="2700000" algn="tl">
                    <a:srgbClr val="C0C0C0"/>
                  </a:outerShdw>
                </a:effectLst>
              </a:rPr>
              <a:t>按信号的时变特性分类</a:t>
            </a:r>
          </a:p>
          <a:p>
            <a:pPr algn="just">
              <a:lnSpc>
                <a:spcPct val="120000"/>
              </a:lnSpc>
              <a:defRPr/>
            </a:pP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1</a:t>
            </a:r>
            <a:r>
              <a:rPr lang="zh-CN" altLang="en-US" sz="2800" b="1" dirty="0">
                <a:effectLst>
                  <a:outerShdw blurRad="38100" dist="38100" dir="2700000" algn="tl">
                    <a:srgbClr val="C0C0C0"/>
                  </a:outerShdw>
                </a:effectLst>
              </a:rPr>
              <a:t>）恒值模糊控制系统</a:t>
            </a:r>
          </a:p>
          <a:p>
            <a:pPr algn="just">
              <a:lnSpc>
                <a:spcPct val="120000"/>
              </a:lnSpc>
              <a:defRPr/>
            </a:pPr>
            <a:r>
              <a:rPr lang="zh-CN" altLang="en-US" sz="2800" b="1" dirty="0">
                <a:effectLst>
                  <a:outerShdw blurRad="38100" dist="38100" dir="2700000" algn="tl">
                    <a:srgbClr val="C0C0C0"/>
                  </a:outerShdw>
                </a:effectLst>
              </a:rPr>
              <a:t>     系统的指令信号为恒定值，通过模糊控制器消除外界对系统的扰动作用，使系统的输出跟踪输入的恒定值。也称为“自镇定模糊控制系统”，如温度模糊控制系统。</a:t>
            </a:r>
          </a:p>
          <a:p>
            <a:pPr algn="just">
              <a:lnSpc>
                <a:spcPct val="120000"/>
              </a:lnSpc>
              <a:defRPr/>
            </a:pP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）随动模糊控制系统</a:t>
            </a:r>
          </a:p>
          <a:p>
            <a:pPr algn="just">
              <a:lnSpc>
                <a:spcPct val="120000"/>
              </a:lnSpc>
              <a:defRPr/>
            </a:pPr>
            <a:r>
              <a:rPr lang="zh-CN" altLang="en-US" sz="2800" b="1" dirty="0">
                <a:effectLst>
                  <a:outerShdw blurRad="38100" dist="38100" dir="2700000" algn="tl">
                    <a:srgbClr val="C0C0C0"/>
                  </a:outerShdw>
                </a:effectLst>
              </a:rPr>
              <a:t>    系统的指令信号为时间函数，要求系统的输出高精度、快速地跟踪系统输入。也称为“模糊控制跟踪系统”或“模糊控制伺服系统”。</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381000" y="304800"/>
            <a:ext cx="8534400" cy="2625725"/>
          </a:xfrm>
          <a:prstGeom prst="rect">
            <a:avLst/>
          </a:prstGeom>
          <a:noFill/>
          <a:ln>
            <a:noFill/>
          </a:ln>
          <a:extLst/>
        </p:spPr>
        <p:txBody>
          <a:bodyPr>
            <a:spAutoFit/>
          </a:bodyPr>
          <a:lstStyle/>
          <a:p>
            <a:pPr algn="just">
              <a:lnSpc>
                <a:spcPct val="130000"/>
              </a:lnSpc>
              <a:defRPr/>
            </a:pPr>
            <a:r>
              <a:rPr lang="en-US" altLang="zh-CN" sz="3200" b="1">
                <a:effectLst>
                  <a:outerShdw blurRad="38100" dist="38100" dir="2700000" algn="tl">
                    <a:srgbClr val="C0C0C0"/>
                  </a:outerShdw>
                </a:effectLst>
              </a:rPr>
              <a:t>2 </a:t>
            </a:r>
            <a:r>
              <a:rPr lang="zh-CN" altLang="en-US" sz="3200" b="1">
                <a:effectLst>
                  <a:outerShdw blurRad="38100" dist="38100" dir="2700000" algn="tl">
                    <a:srgbClr val="C0C0C0"/>
                  </a:outerShdw>
                </a:effectLst>
              </a:rPr>
              <a:t>按模糊控制的线性特性分类</a:t>
            </a:r>
          </a:p>
          <a:p>
            <a:pPr algn="just">
              <a:lnSpc>
                <a:spcPct val="130000"/>
              </a:lnSpc>
              <a:defRPr/>
            </a:pPr>
            <a:r>
              <a:rPr lang="zh-CN" altLang="en-US" sz="3200" b="1">
                <a:effectLst>
                  <a:outerShdw blurRad="38100" dist="38100" dir="2700000" algn="tl">
                    <a:srgbClr val="C0C0C0"/>
                  </a:outerShdw>
                </a:effectLst>
              </a:rPr>
              <a:t>    对开环模糊控制系统</a:t>
            </a:r>
            <a:r>
              <a:rPr lang="en-US" altLang="zh-CN" sz="3200" b="1">
                <a:effectLst>
                  <a:outerShdw blurRad="38100" dist="38100" dir="2700000" algn="tl">
                    <a:srgbClr val="C0C0C0"/>
                  </a:outerShdw>
                </a:effectLst>
              </a:rPr>
              <a:t>S</a:t>
            </a:r>
            <a:r>
              <a:rPr lang="zh-CN" altLang="en-US" sz="3200" b="1">
                <a:effectLst>
                  <a:outerShdw blurRad="38100" dist="38100" dir="2700000" algn="tl">
                    <a:srgbClr val="C0C0C0"/>
                  </a:outerShdw>
                </a:effectLst>
              </a:rPr>
              <a:t>，设输入变量为</a:t>
            </a:r>
            <a:r>
              <a:rPr lang="en-US" altLang="zh-CN" sz="3200" b="1">
                <a:effectLst>
                  <a:outerShdw blurRad="38100" dist="38100" dir="2700000" algn="tl">
                    <a:srgbClr val="C0C0C0"/>
                  </a:outerShdw>
                </a:effectLst>
              </a:rPr>
              <a:t>u</a:t>
            </a:r>
            <a:r>
              <a:rPr lang="zh-CN" altLang="en-US" sz="3200" b="1">
                <a:effectLst>
                  <a:outerShdw blurRad="38100" dist="38100" dir="2700000" algn="tl">
                    <a:srgbClr val="C0C0C0"/>
                  </a:outerShdw>
                </a:effectLst>
              </a:rPr>
              <a:t>，输出变量为</a:t>
            </a:r>
            <a:r>
              <a:rPr lang="en-US" altLang="zh-CN" sz="3200" b="1">
                <a:effectLst>
                  <a:outerShdw blurRad="38100" dist="38100" dir="2700000" algn="tl">
                    <a:srgbClr val="C0C0C0"/>
                  </a:outerShdw>
                </a:effectLst>
              </a:rPr>
              <a:t>v</a:t>
            </a:r>
            <a:r>
              <a:rPr lang="zh-CN" altLang="en-US" sz="3200" b="1">
                <a:effectLst>
                  <a:outerShdw blurRad="38100" dist="38100" dir="2700000" algn="tl">
                    <a:srgbClr val="C0C0C0"/>
                  </a:outerShdw>
                </a:effectLst>
              </a:rPr>
              <a:t>。对任意输入偏差</a:t>
            </a:r>
            <a:r>
              <a:rPr lang="en-US" altLang="zh-CN" sz="3200" b="1">
                <a:effectLst>
                  <a:outerShdw blurRad="38100" dist="38100" dir="2700000" algn="tl">
                    <a:srgbClr val="C0C0C0"/>
                  </a:outerShdw>
                </a:effectLst>
                <a:latin typeface="宋体" pitchFamily="2" charset="-122"/>
              </a:rPr>
              <a:t>Δu</a:t>
            </a:r>
            <a:r>
              <a:rPr lang="zh-CN" altLang="en-US" sz="3200" b="1">
                <a:effectLst>
                  <a:outerShdw blurRad="38100" dist="38100" dir="2700000" algn="tl">
                    <a:srgbClr val="C0C0C0"/>
                  </a:outerShdw>
                </a:effectLst>
              </a:rPr>
              <a:t>和输出偏差</a:t>
            </a:r>
            <a:r>
              <a:rPr lang="en-US" altLang="zh-CN" sz="3200" b="1">
                <a:effectLst>
                  <a:outerShdw blurRad="38100" dist="38100" dir="2700000" algn="tl">
                    <a:srgbClr val="C0C0C0"/>
                  </a:outerShdw>
                </a:effectLst>
                <a:latin typeface="宋体" pitchFamily="2" charset="-122"/>
              </a:rPr>
              <a:t>Δv</a:t>
            </a:r>
            <a:r>
              <a:rPr lang="zh-CN" altLang="en-US" sz="3200" b="1">
                <a:effectLst>
                  <a:outerShdw blurRad="38100" dist="38100" dir="2700000" algn="tl">
                    <a:srgbClr val="C0C0C0"/>
                  </a:outerShdw>
                </a:effectLst>
              </a:rPr>
              <a:t>，满足                  ，                  。</a:t>
            </a:r>
          </a:p>
        </p:txBody>
      </p:sp>
      <p:graphicFrame>
        <p:nvGraphicFramePr>
          <p:cNvPr id="22530" name="Object 4"/>
          <p:cNvGraphicFramePr>
            <a:graphicFrameLocks noChangeAspect="1"/>
          </p:cNvGraphicFramePr>
          <p:nvPr/>
        </p:nvGraphicFramePr>
        <p:xfrm>
          <a:off x="2362200" y="2238375"/>
          <a:ext cx="1524000" cy="733425"/>
        </p:xfrm>
        <a:graphic>
          <a:graphicData uri="http://schemas.openxmlformats.org/presentationml/2006/ole">
            <mc:AlternateContent xmlns:mc="http://schemas.openxmlformats.org/markup-compatibility/2006">
              <mc:Choice xmlns:v="urn:schemas-microsoft-com:vml" Requires="v">
                <p:oleObj spid="_x0000_s22586" name="公式" r:id="rId3" imgW="418918" imgH="355446" progId="Equation.3">
                  <p:embed/>
                </p:oleObj>
              </mc:Choice>
              <mc:Fallback>
                <p:oleObj name="公式" r:id="rId3" imgW="418918" imgH="35544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238375"/>
                        <a:ext cx="1524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5"/>
          <p:cNvGraphicFramePr>
            <a:graphicFrameLocks noChangeAspect="1"/>
          </p:cNvGraphicFramePr>
          <p:nvPr/>
        </p:nvGraphicFramePr>
        <p:xfrm>
          <a:off x="4476750" y="2438400"/>
          <a:ext cx="1695450" cy="428625"/>
        </p:xfrm>
        <a:graphic>
          <a:graphicData uri="http://schemas.openxmlformats.org/presentationml/2006/ole">
            <mc:AlternateContent xmlns:mc="http://schemas.openxmlformats.org/markup-compatibility/2006">
              <mc:Choice xmlns:v="urn:schemas-microsoft-com:vml" Requires="v">
                <p:oleObj spid="_x0000_s22587" name="公式" r:id="rId5" imgW="647419" imgH="165028" progId="Equation.3">
                  <p:embed/>
                </p:oleObj>
              </mc:Choice>
              <mc:Fallback>
                <p:oleObj name="公式" r:id="rId5" imgW="647419" imgH="16502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0" y="2438400"/>
                        <a:ext cx="16954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Text Box 6"/>
          <p:cNvSpPr txBox="1">
            <a:spLocks noChangeArrowheads="1"/>
          </p:cNvSpPr>
          <p:nvPr/>
        </p:nvSpPr>
        <p:spPr bwMode="auto">
          <a:xfrm>
            <a:off x="533400" y="3338513"/>
            <a:ext cx="8229600" cy="3016250"/>
          </a:xfrm>
          <a:prstGeom prst="rect">
            <a:avLst/>
          </a:prstGeom>
          <a:noFill/>
          <a:ln>
            <a:noFill/>
          </a:ln>
          <a:extLst/>
        </p:spPr>
        <p:txBody>
          <a:bodyPr>
            <a:spAutoFit/>
          </a:bodyPr>
          <a:lstStyle/>
          <a:p>
            <a:pPr algn="just">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定义线性度</a:t>
            </a:r>
            <a:r>
              <a:rPr lang="en-US" altLang="zh-CN" sz="3200" b="1">
                <a:effectLst>
                  <a:outerShdw blurRad="38100" dist="38100" dir="2700000" algn="tl">
                    <a:srgbClr val="C0C0C0"/>
                  </a:outerShdw>
                </a:effectLst>
                <a:latin typeface="宋体" pitchFamily="2" charset="-122"/>
              </a:rPr>
              <a:t>δ</a:t>
            </a:r>
            <a:r>
              <a:rPr lang="zh-CN" altLang="en-US" sz="3200" b="1">
                <a:effectLst>
                  <a:outerShdw blurRad="38100" dist="38100" dir="2700000" algn="tl">
                    <a:srgbClr val="C0C0C0"/>
                  </a:outerShdw>
                </a:effectLst>
              </a:rPr>
              <a:t>，用于衡量模糊控制系统的线性化程度：</a:t>
            </a:r>
          </a:p>
          <a:p>
            <a:pPr algn="ctr">
              <a:defRPr/>
            </a:pPr>
            <a:endParaRPr lang="zh-CN" altLang="en-US" sz="3200" b="1">
              <a:effectLst>
                <a:outerShdw blurRad="38100" dist="38100" dir="2700000" algn="tl">
                  <a:srgbClr val="C0C0C0"/>
                </a:outerShdw>
              </a:effectLst>
            </a:endParaRPr>
          </a:p>
          <a:p>
            <a:pPr algn="ctr">
              <a:defRPr/>
            </a:pPr>
            <a:endParaRPr lang="zh-CN" altLang="en-US" sz="3200" b="1">
              <a:effectLst>
                <a:outerShdw blurRad="38100" dist="38100" dir="2700000" algn="tl">
                  <a:srgbClr val="C0C0C0"/>
                </a:outerShdw>
              </a:effectLst>
            </a:endParaRPr>
          </a:p>
          <a:p>
            <a:pPr algn="just">
              <a:defRPr/>
            </a:pPr>
            <a:r>
              <a:rPr lang="zh-CN" altLang="en-US" sz="3200" b="1">
                <a:effectLst>
                  <a:outerShdw blurRad="38100" dist="38100" dir="2700000" algn="tl">
                    <a:srgbClr val="C0C0C0"/>
                  </a:outerShdw>
                </a:effectLst>
              </a:rPr>
              <a:t>其中                      ，                              ，   为线性化因子，</a:t>
            </a:r>
            <a:r>
              <a:rPr lang="en-US" altLang="zh-CN" sz="3200" b="1">
                <a:effectLst>
                  <a:outerShdw blurRad="38100" dist="38100" dir="2700000" algn="tl">
                    <a:srgbClr val="C0C0C0"/>
                  </a:outerShdw>
                </a:effectLst>
              </a:rPr>
              <a:t>m</a:t>
            </a:r>
            <a:r>
              <a:rPr lang="zh-CN" altLang="en-US" sz="3200" b="1">
                <a:effectLst>
                  <a:outerShdw blurRad="38100" dist="38100" dir="2700000" algn="tl">
                    <a:srgbClr val="C0C0C0"/>
                  </a:outerShdw>
                </a:effectLst>
              </a:rPr>
              <a:t>为模糊子集</a:t>
            </a:r>
            <a:r>
              <a:rPr lang="en-US" altLang="zh-CN" sz="3200" b="1">
                <a:effectLst>
                  <a:outerShdw blurRad="38100" dist="38100" dir="2700000" algn="tl">
                    <a:srgbClr val="C0C0C0"/>
                  </a:outerShdw>
                </a:effectLst>
              </a:rPr>
              <a:t>V</a:t>
            </a:r>
            <a:r>
              <a:rPr lang="zh-CN" altLang="en-US" sz="3200" b="1">
                <a:effectLst>
                  <a:outerShdw blurRad="38100" dist="38100" dir="2700000" algn="tl">
                    <a:srgbClr val="C0C0C0"/>
                  </a:outerShdw>
                </a:effectLst>
              </a:rPr>
              <a:t>的个数。</a:t>
            </a:r>
          </a:p>
        </p:txBody>
      </p:sp>
      <p:graphicFrame>
        <p:nvGraphicFramePr>
          <p:cNvPr id="22532" name="Object 7"/>
          <p:cNvGraphicFramePr>
            <a:graphicFrameLocks noChangeAspect="1"/>
          </p:cNvGraphicFramePr>
          <p:nvPr/>
        </p:nvGraphicFramePr>
        <p:xfrm>
          <a:off x="3352800" y="4191000"/>
          <a:ext cx="2743200" cy="952500"/>
        </p:xfrm>
        <a:graphic>
          <a:graphicData uri="http://schemas.openxmlformats.org/presentationml/2006/ole">
            <mc:AlternateContent xmlns:mc="http://schemas.openxmlformats.org/markup-compatibility/2006">
              <mc:Choice xmlns:v="urn:schemas-microsoft-com:vml" Requires="v">
                <p:oleObj spid="_x0000_s22588" name="公式" r:id="rId7" imgW="799753" imgH="380835" progId="Equation.3">
                  <p:embed/>
                </p:oleObj>
              </mc:Choice>
              <mc:Fallback>
                <p:oleObj name="公式" r:id="rId7" imgW="799753" imgH="38083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191000"/>
                        <a:ext cx="2743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8"/>
          <p:cNvGraphicFramePr>
            <a:graphicFrameLocks noChangeAspect="1"/>
          </p:cNvGraphicFramePr>
          <p:nvPr/>
        </p:nvGraphicFramePr>
        <p:xfrm>
          <a:off x="1524000" y="5334000"/>
          <a:ext cx="2133600" cy="479425"/>
        </p:xfrm>
        <a:graphic>
          <a:graphicData uri="http://schemas.openxmlformats.org/presentationml/2006/ole">
            <mc:AlternateContent xmlns:mc="http://schemas.openxmlformats.org/markup-compatibility/2006">
              <mc:Choice xmlns:v="urn:schemas-microsoft-com:vml" Requires="v">
                <p:oleObj spid="_x0000_s22589" name="公式" r:id="rId9" imgW="1028700" imgH="190500" progId="Equation.3">
                  <p:embed/>
                </p:oleObj>
              </mc:Choice>
              <mc:Fallback>
                <p:oleObj name="公式" r:id="rId9" imgW="1028700" imgH="1905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334000"/>
                        <a:ext cx="21336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9"/>
          <p:cNvGraphicFramePr>
            <a:graphicFrameLocks noChangeAspect="1"/>
          </p:cNvGraphicFramePr>
          <p:nvPr/>
        </p:nvGraphicFramePr>
        <p:xfrm>
          <a:off x="4343400" y="5391150"/>
          <a:ext cx="2209800" cy="400050"/>
        </p:xfrm>
        <a:graphic>
          <a:graphicData uri="http://schemas.openxmlformats.org/presentationml/2006/ole">
            <mc:AlternateContent xmlns:mc="http://schemas.openxmlformats.org/markup-compatibility/2006">
              <mc:Choice xmlns:v="urn:schemas-microsoft-com:vml" Requires="v">
                <p:oleObj spid="_x0000_s22590" name="公式" r:id="rId11" imgW="1054100" imgH="190500" progId="Equation.3">
                  <p:embed/>
                </p:oleObj>
              </mc:Choice>
              <mc:Fallback>
                <p:oleObj name="公式" r:id="rId11" imgW="1054100" imgH="1905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5391150"/>
                        <a:ext cx="2209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10"/>
          <p:cNvGraphicFramePr>
            <a:graphicFrameLocks noChangeAspect="1"/>
          </p:cNvGraphicFramePr>
          <p:nvPr/>
        </p:nvGraphicFramePr>
        <p:xfrm>
          <a:off x="7467600" y="5399088"/>
          <a:ext cx="300038" cy="468312"/>
        </p:xfrm>
        <a:graphic>
          <a:graphicData uri="http://schemas.openxmlformats.org/presentationml/2006/ole">
            <mc:AlternateContent xmlns:mc="http://schemas.openxmlformats.org/markup-compatibility/2006">
              <mc:Choice xmlns:v="urn:schemas-microsoft-com:vml" Requires="v">
                <p:oleObj spid="_x0000_s22591" name="公式" r:id="rId13" imgW="114102" imgH="177492" progId="Equation.3">
                  <p:embed/>
                </p:oleObj>
              </mc:Choice>
              <mc:Fallback>
                <p:oleObj name="公式" r:id="rId13" imgW="114102" imgH="177492"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7600" y="5399088"/>
                        <a:ext cx="300038"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57200" y="381000"/>
            <a:ext cx="8153400" cy="2428875"/>
          </a:xfrm>
          <a:prstGeom prst="rect">
            <a:avLst/>
          </a:prstGeom>
          <a:noFill/>
          <a:ln>
            <a:noFill/>
          </a:ln>
          <a:extLst/>
        </p:spPr>
        <p:txBody>
          <a:bodyPr>
            <a:spAutoFit/>
          </a:bodyPr>
          <a:lstStyle/>
          <a:p>
            <a:pPr algn="just">
              <a:lnSpc>
                <a:spcPct val="120000"/>
              </a:lnSpc>
              <a:defRPr/>
            </a:pPr>
            <a:r>
              <a:rPr lang="zh-CN" altLang="en-US" sz="3200" b="1">
                <a:effectLst>
                  <a:outerShdw blurRad="38100" dist="38100" dir="2700000" algn="tl">
                    <a:srgbClr val="C0C0C0"/>
                  </a:outerShdw>
                </a:effectLst>
              </a:rPr>
              <a:t>设</a:t>
            </a:r>
            <a:r>
              <a:rPr lang="en-US" altLang="zh-CN" sz="3200" b="1">
                <a:effectLst>
                  <a:outerShdw blurRad="38100" dist="38100" dir="2700000" algn="tl">
                    <a:srgbClr val="C0C0C0"/>
                  </a:outerShdw>
                </a:effectLst>
              </a:rPr>
              <a:t>k</a:t>
            </a:r>
            <a:r>
              <a:rPr lang="en-US" altLang="zh-CN" sz="3200" b="1" baseline="-25000">
                <a:effectLst>
                  <a:outerShdw blurRad="38100" dist="38100" dir="2700000" algn="tl">
                    <a:srgbClr val="C0C0C0"/>
                  </a:outerShdw>
                </a:effectLst>
              </a:rPr>
              <a:t>0</a:t>
            </a:r>
            <a:r>
              <a:rPr lang="zh-CN" altLang="en-US" sz="3200" b="1">
                <a:effectLst>
                  <a:outerShdw blurRad="38100" dist="38100" dir="2700000" algn="tl">
                    <a:srgbClr val="C0C0C0"/>
                  </a:outerShdw>
                </a:effectLst>
              </a:rPr>
              <a:t>为一经验值，则定义模糊系统的线性特性为：（</a:t>
            </a: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rPr>
              <a:t>）当               时，</a:t>
            </a:r>
            <a:r>
              <a:rPr lang="en-US" altLang="zh-CN" sz="3200" b="1">
                <a:effectLst>
                  <a:outerShdw blurRad="38100" dist="38100" dir="2700000" algn="tl">
                    <a:srgbClr val="C0C0C0"/>
                  </a:outerShdw>
                </a:effectLst>
              </a:rPr>
              <a:t>S</a:t>
            </a:r>
            <a:r>
              <a:rPr lang="zh-CN" altLang="en-US" sz="3200" b="1">
                <a:effectLst>
                  <a:outerShdw blurRad="38100" dist="38100" dir="2700000" algn="tl">
                    <a:srgbClr val="C0C0C0"/>
                  </a:outerShdw>
                </a:effectLst>
              </a:rPr>
              <a:t>为线性模糊系统；（</a:t>
            </a:r>
            <a:r>
              <a:rPr lang="en-US" altLang="zh-CN" sz="3200" b="1">
                <a:effectLst>
                  <a:outerShdw blurRad="38100" dist="38100" dir="2700000" algn="tl">
                    <a:srgbClr val="C0C0C0"/>
                  </a:outerShdw>
                </a:effectLst>
              </a:rPr>
              <a:t>2</a:t>
            </a:r>
            <a:r>
              <a:rPr lang="zh-CN" altLang="en-US" sz="3200" b="1">
                <a:effectLst>
                  <a:outerShdw blurRad="38100" dist="38100" dir="2700000" algn="tl">
                    <a:srgbClr val="C0C0C0"/>
                  </a:outerShdw>
                </a:effectLst>
              </a:rPr>
              <a:t>）当               时，</a:t>
            </a:r>
            <a:r>
              <a:rPr lang="en-US" altLang="zh-CN" sz="3200" b="1">
                <a:effectLst>
                  <a:outerShdw blurRad="38100" dist="38100" dir="2700000" algn="tl">
                    <a:srgbClr val="C0C0C0"/>
                  </a:outerShdw>
                </a:effectLst>
              </a:rPr>
              <a:t>S</a:t>
            </a:r>
            <a:r>
              <a:rPr lang="zh-CN" altLang="en-US" sz="3200" b="1">
                <a:effectLst>
                  <a:outerShdw blurRad="38100" dist="38100" dir="2700000" algn="tl">
                    <a:srgbClr val="C0C0C0"/>
                  </a:outerShdw>
                </a:effectLst>
              </a:rPr>
              <a:t>为非线性模糊系统。</a:t>
            </a:r>
          </a:p>
        </p:txBody>
      </p:sp>
      <p:graphicFrame>
        <p:nvGraphicFramePr>
          <p:cNvPr id="23554" name="Object 3"/>
          <p:cNvGraphicFramePr>
            <a:graphicFrameLocks noChangeAspect="1"/>
          </p:cNvGraphicFramePr>
          <p:nvPr/>
        </p:nvGraphicFramePr>
        <p:xfrm>
          <a:off x="3429000" y="1085850"/>
          <a:ext cx="1524000" cy="547688"/>
        </p:xfrm>
        <a:graphic>
          <a:graphicData uri="http://schemas.openxmlformats.org/presentationml/2006/ole">
            <mc:AlternateContent xmlns:mc="http://schemas.openxmlformats.org/markup-compatibility/2006">
              <mc:Choice xmlns:v="urn:schemas-microsoft-com:vml" Requires="v">
                <p:oleObj spid="_x0000_s23574" name="公式" r:id="rId3" imgW="596641" imgH="215806" progId="Equation.3">
                  <p:embed/>
                </p:oleObj>
              </mc:Choice>
              <mc:Fallback>
                <p:oleObj name="公式" r:id="rId3" imgW="596641"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085850"/>
                        <a:ext cx="15240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4"/>
          <p:cNvGraphicFramePr>
            <a:graphicFrameLocks noChangeAspect="1"/>
          </p:cNvGraphicFramePr>
          <p:nvPr/>
        </p:nvGraphicFramePr>
        <p:xfrm>
          <a:off x="3048000" y="1676400"/>
          <a:ext cx="1441450" cy="533400"/>
        </p:xfrm>
        <a:graphic>
          <a:graphicData uri="http://schemas.openxmlformats.org/presentationml/2006/ole">
            <mc:AlternateContent xmlns:mc="http://schemas.openxmlformats.org/markup-compatibility/2006">
              <mc:Choice xmlns:v="urn:schemas-microsoft-com:vml" Requires="v">
                <p:oleObj spid="_x0000_s23575" name="公式" r:id="rId5" imgW="596641" imgH="215806" progId="Equation.3">
                  <p:embed/>
                </p:oleObj>
              </mc:Choice>
              <mc:Fallback>
                <p:oleObj name="公式" r:id="rId5" imgW="596641" imgH="21580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676400"/>
                        <a:ext cx="14414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Text Box 5"/>
          <p:cNvSpPr txBox="1">
            <a:spLocks noChangeArrowheads="1"/>
          </p:cNvSpPr>
          <p:nvPr/>
        </p:nvSpPr>
        <p:spPr bwMode="auto">
          <a:xfrm>
            <a:off x="457200" y="2955925"/>
            <a:ext cx="8458200" cy="3168650"/>
          </a:xfrm>
          <a:prstGeom prst="rect">
            <a:avLst/>
          </a:prstGeom>
          <a:noFill/>
          <a:ln>
            <a:noFill/>
          </a:ln>
          <a:extLst/>
        </p:spPr>
        <p:txBody>
          <a:bodyPr>
            <a:spAutoFit/>
          </a:bodyPr>
          <a:lstStyle/>
          <a:p>
            <a:pPr algn="just">
              <a:lnSpc>
                <a:spcPct val="120000"/>
              </a:lnSpc>
              <a:defRPr/>
            </a:pPr>
            <a:r>
              <a:rPr lang="en-US" altLang="zh-CN" sz="2800" b="1">
                <a:effectLst>
                  <a:outerShdw blurRad="38100" dist="38100" dir="2700000" algn="tl">
                    <a:srgbClr val="C0C0C0"/>
                  </a:outerShdw>
                </a:effectLst>
              </a:rPr>
              <a:t>3 </a:t>
            </a:r>
            <a:r>
              <a:rPr lang="zh-CN" altLang="en-US" sz="2800" b="1">
                <a:effectLst>
                  <a:outerShdw blurRad="38100" dist="38100" dir="2700000" algn="tl">
                    <a:srgbClr val="C0C0C0"/>
                  </a:outerShdw>
                </a:effectLst>
              </a:rPr>
              <a:t>按静态误差是否存分类</a:t>
            </a:r>
          </a:p>
          <a:p>
            <a:pPr algn="just">
              <a:lnSpc>
                <a:spcPct val="120000"/>
              </a:lnSpc>
              <a:defRPr/>
            </a:pP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1</a:t>
            </a:r>
            <a:r>
              <a:rPr lang="zh-CN" altLang="en-US" sz="2800" b="1">
                <a:effectLst>
                  <a:outerShdw blurRad="38100" dist="38100" dir="2700000" algn="tl">
                    <a:srgbClr val="C0C0C0"/>
                  </a:outerShdw>
                </a:effectLst>
              </a:rPr>
              <a:t>）有差模糊控制系统</a:t>
            </a:r>
          </a:p>
          <a:p>
            <a:pPr algn="just">
              <a:lnSpc>
                <a:spcPct val="120000"/>
              </a:lnSpc>
              <a:defRPr/>
            </a:pPr>
            <a:r>
              <a:rPr lang="zh-CN" altLang="en-US" sz="2800" b="1">
                <a:effectLst>
                  <a:outerShdw blurRad="38100" dist="38100" dir="2700000" algn="tl">
                    <a:srgbClr val="C0C0C0"/>
                  </a:outerShdw>
                </a:effectLst>
              </a:rPr>
              <a:t>    将偏差的大小及其偏差变化率作为系统的输入为有差模糊控制系统。</a:t>
            </a:r>
          </a:p>
          <a:p>
            <a:pPr algn="just">
              <a:lnSpc>
                <a:spcPct val="120000"/>
              </a:lnSpc>
              <a:defRPr/>
            </a:pP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2</a:t>
            </a:r>
            <a:r>
              <a:rPr lang="zh-CN" altLang="en-US" sz="2800" b="1">
                <a:effectLst>
                  <a:outerShdw blurRad="38100" dist="38100" dir="2700000" algn="tl">
                    <a:srgbClr val="C0C0C0"/>
                  </a:outerShdw>
                </a:effectLst>
              </a:rPr>
              <a:t>）无差模糊控制系统</a:t>
            </a:r>
          </a:p>
          <a:p>
            <a:pPr algn="just">
              <a:lnSpc>
                <a:spcPct val="120000"/>
              </a:lnSpc>
              <a:defRPr/>
            </a:pPr>
            <a:r>
              <a:rPr lang="zh-CN" altLang="en-US" sz="2800" b="1">
                <a:effectLst>
                  <a:outerShdw blurRad="38100" dist="38100" dir="2700000" algn="tl">
                    <a:srgbClr val="C0C0C0"/>
                  </a:outerShdw>
                </a:effectLst>
              </a:rPr>
              <a:t>    引入积分作用，使系统的静差降至最小。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990600"/>
            <a:ext cx="8305800" cy="4181475"/>
          </a:xfrm>
          <a:prstGeom prst="rect">
            <a:avLst/>
          </a:prstGeom>
          <a:noFill/>
          <a:ln>
            <a:noFill/>
          </a:ln>
          <a:extLst/>
        </p:spPr>
        <p:txBody>
          <a:bodyPr>
            <a:spAutoFit/>
          </a:bodyPr>
          <a:lstStyle/>
          <a:p>
            <a:pPr algn="just">
              <a:lnSpc>
                <a:spcPct val="120000"/>
              </a:lnSpc>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模糊控制器（</a:t>
            </a:r>
            <a:r>
              <a:rPr lang="en-US" altLang="zh-CN" sz="3200" b="1">
                <a:effectLst>
                  <a:outerShdw blurRad="38100" dist="38100" dir="2700000" algn="tl">
                    <a:srgbClr val="C0C0C0"/>
                  </a:outerShdw>
                </a:effectLst>
              </a:rPr>
              <a:t>Fuzzy Controller—FC</a:t>
            </a:r>
            <a:r>
              <a:rPr lang="zh-CN" altLang="en-US" sz="3200" b="1">
                <a:effectLst>
                  <a:outerShdw blurRad="38100" dist="38100" dir="2700000" algn="tl">
                    <a:srgbClr val="C0C0C0"/>
                  </a:outerShdw>
                </a:effectLst>
              </a:rPr>
              <a:t>）也称为模糊逻辑控制器（</a:t>
            </a:r>
            <a:r>
              <a:rPr lang="en-US" altLang="zh-CN" sz="3200" b="1">
                <a:effectLst>
                  <a:outerShdw blurRad="38100" dist="38100" dir="2700000" algn="tl">
                    <a:srgbClr val="C0C0C0"/>
                  </a:outerShdw>
                </a:effectLst>
              </a:rPr>
              <a:t>Fuzzy Logic Controller—FLC</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由于所采用的模糊控制规则是由模糊理论中模糊条件语句来描述的，因此模糊控制器是一种语言型控制器，故也称为模糊语言控制器（</a:t>
            </a:r>
            <a:r>
              <a:rPr lang="en-US" altLang="zh-CN" sz="3200" b="1">
                <a:effectLst>
                  <a:outerShdw blurRad="38100" dist="38100" dir="2700000" algn="tl">
                    <a:srgbClr val="C0C0C0"/>
                  </a:outerShdw>
                </a:effectLst>
              </a:rPr>
              <a:t>Fuzzy Language Controller—FLC</a:t>
            </a:r>
            <a:r>
              <a:rPr lang="zh-CN" altLang="en-US" sz="3200" b="1">
                <a:effectLst>
                  <a:outerShdw blurRad="38100" dist="38100" dir="2700000" algn="tl">
                    <a:srgbClr val="C0C0C0"/>
                  </a:outerShdw>
                </a:effectLst>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457200" y="685800"/>
            <a:ext cx="8229600" cy="2822575"/>
          </a:xfrm>
          <a:prstGeom prst="rect">
            <a:avLst/>
          </a:prstGeom>
          <a:noFill/>
          <a:ln>
            <a:noFill/>
          </a:ln>
          <a:extLst/>
        </p:spPr>
        <p:txBody>
          <a:bodyPr>
            <a:spAutoFit/>
          </a:bodyPr>
          <a:lstStyle/>
          <a:p>
            <a:pPr algn="just">
              <a:lnSpc>
                <a:spcPct val="140000"/>
              </a:lnSpc>
              <a:defRPr/>
            </a:pPr>
            <a:r>
              <a:rPr lang="en-US" altLang="zh-CN" sz="3200" b="1">
                <a:effectLst>
                  <a:outerShdw blurRad="38100" dist="38100" dir="2700000" algn="tl">
                    <a:srgbClr val="C0C0C0"/>
                  </a:outerShdw>
                </a:effectLst>
              </a:rPr>
              <a:t>4 </a:t>
            </a:r>
            <a:r>
              <a:rPr lang="zh-CN" altLang="en-US" sz="3200" b="1">
                <a:effectLst>
                  <a:outerShdw blurRad="38100" dist="38100" dir="2700000" algn="tl">
                    <a:srgbClr val="C0C0C0"/>
                  </a:outerShdw>
                </a:effectLst>
              </a:rPr>
              <a:t>按系统控制输入变量的多少分类</a:t>
            </a:r>
          </a:p>
          <a:p>
            <a:pPr algn="just">
              <a:lnSpc>
                <a:spcPct val="140000"/>
              </a:lnSpc>
              <a:defRPr/>
            </a:pPr>
            <a:r>
              <a:rPr lang="zh-CN" altLang="en-US" sz="3200" b="1">
                <a:effectLst>
                  <a:outerShdw blurRad="38100" dist="38100" dir="2700000" algn="tl">
                    <a:srgbClr val="C0C0C0"/>
                  </a:outerShdw>
                </a:effectLst>
              </a:rPr>
              <a:t>        控制输入个数为</a:t>
            </a: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rPr>
              <a:t>的系统为单变量模糊控制系统，控制输入个数</a:t>
            </a:r>
            <a:r>
              <a:rPr lang="en-US" altLang="zh-CN" sz="3200" b="1">
                <a:effectLst>
                  <a:outerShdw blurRad="38100" dist="38100" dir="2700000" algn="tl">
                    <a:srgbClr val="C0C0C0"/>
                  </a:outerShdw>
                </a:effectLst>
              </a:rPr>
              <a:t>&gt;1</a:t>
            </a:r>
            <a:r>
              <a:rPr lang="zh-CN" altLang="en-US" sz="3200" b="1">
                <a:effectLst>
                  <a:outerShdw blurRad="38100" dist="38100" dir="2700000" algn="tl">
                    <a:srgbClr val="C0C0C0"/>
                  </a:outerShdw>
                </a:effectLst>
              </a:rPr>
              <a:t>的系统为多变量模糊控制系统。</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228600"/>
            <a:ext cx="7772400" cy="1143000"/>
          </a:xfrm>
        </p:spPr>
        <p:txBody>
          <a:bodyPr/>
          <a:lstStyle/>
          <a:p>
            <a:pPr algn="l" eaLnBrk="1" hangingPunct="1"/>
            <a:r>
              <a:rPr lang="en-US" altLang="zh-CN" sz="3600" b="1" dirty="0">
                <a:solidFill>
                  <a:schemeClr val="tx1"/>
                </a:solidFill>
              </a:rPr>
              <a:t>3</a:t>
            </a:r>
            <a:r>
              <a:rPr lang="en-US" altLang="zh-CN" sz="3600" b="1" dirty="0" smtClean="0">
                <a:solidFill>
                  <a:schemeClr val="tx1"/>
                </a:solidFill>
              </a:rPr>
              <a:t>.3</a:t>
            </a:r>
            <a:r>
              <a:rPr lang="zh-CN" altLang="en-US" sz="3600" b="1" dirty="0" smtClean="0">
                <a:solidFill>
                  <a:schemeClr val="tx1"/>
                </a:solidFill>
              </a:rPr>
              <a:t>  </a:t>
            </a:r>
            <a:r>
              <a:rPr lang="zh-CN" altLang="en-US" sz="3600" b="1" dirty="0" smtClean="0">
                <a:solidFill>
                  <a:schemeClr val="tx1"/>
                </a:solidFill>
              </a:rPr>
              <a:t>模糊控制器的设计</a:t>
            </a:r>
          </a:p>
        </p:txBody>
      </p:sp>
      <p:sp>
        <p:nvSpPr>
          <p:cNvPr id="38916" name="Text Box 4"/>
          <p:cNvSpPr txBox="1">
            <a:spLocks noChangeArrowheads="1"/>
          </p:cNvSpPr>
          <p:nvPr/>
        </p:nvSpPr>
        <p:spPr bwMode="auto">
          <a:xfrm>
            <a:off x="381000" y="1600200"/>
            <a:ext cx="8458200" cy="4281488"/>
          </a:xfrm>
          <a:prstGeom prst="rect">
            <a:avLst/>
          </a:prstGeom>
          <a:noFill/>
          <a:ln>
            <a:noFill/>
          </a:ln>
          <a:extLst/>
        </p:spPr>
        <p:txBody>
          <a:bodyPr>
            <a:spAutoFit/>
          </a:bodyPr>
          <a:lstStyle/>
          <a:p>
            <a:pPr algn="just">
              <a:lnSpc>
                <a:spcPct val="140000"/>
              </a:lnSpc>
              <a:defRPr/>
            </a:pPr>
            <a:r>
              <a:rPr lang="en-US" altLang="zh-CN" sz="2800" b="1" dirty="0" smtClean="0">
                <a:effectLst>
                  <a:outerShdw blurRad="38100" dist="38100" dir="2700000" algn="tl">
                    <a:srgbClr val="C0C0C0"/>
                  </a:outerShdw>
                </a:effectLst>
              </a:rPr>
              <a:t>3.3.1 </a:t>
            </a:r>
            <a:r>
              <a:rPr lang="zh-CN" altLang="en-US" sz="2800" b="1" dirty="0">
                <a:effectLst>
                  <a:outerShdw blurRad="38100" dist="38100" dir="2700000" algn="tl">
                    <a:srgbClr val="C0C0C0"/>
                  </a:outerShdw>
                </a:effectLst>
              </a:rPr>
              <a:t>模糊控制器</a:t>
            </a:r>
            <a:r>
              <a:rPr lang="zh-CN" altLang="en-US" sz="2800" b="1" dirty="0">
                <a:effectLst>
                  <a:outerShdw blurRad="38100" dist="38100" dir="2700000" algn="tl">
                    <a:srgbClr val="C0C0C0"/>
                  </a:outerShdw>
                </a:effectLst>
              </a:rPr>
              <a:t>的设计步骤</a:t>
            </a:r>
          </a:p>
          <a:p>
            <a:pPr algn="just">
              <a:lnSpc>
                <a:spcPct val="140000"/>
              </a:lnSpc>
              <a:defRPr/>
            </a:pPr>
            <a:r>
              <a:rPr lang="zh-CN" altLang="en-US" sz="2800" b="1" dirty="0">
                <a:effectLst>
                  <a:outerShdw blurRad="38100" dist="38100" dir="2700000" algn="tl">
                    <a:srgbClr val="C0C0C0"/>
                  </a:outerShdw>
                </a:effectLst>
              </a:rPr>
              <a:t>        模糊控制器最简单的实现方法是将一系列模糊控制规则离线转化为一个查询表（又称为控制表）。这种模糊控制其结构简单，使用方便，是最基本的一种形式。本节以单变量二维模糊控制器为例，介绍这种形式模糊控制器的设计步骤，其设计思想是设计其他模糊控制器的基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28600" y="457200"/>
            <a:ext cx="8686800" cy="4879975"/>
          </a:xfrm>
          <a:prstGeom prst="rect">
            <a:avLst/>
          </a:prstGeom>
          <a:noFill/>
          <a:ln>
            <a:noFill/>
          </a:ln>
          <a:extLst/>
        </p:spPr>
        <p:txBody>
          <a:bodyPr>
            <a:spAutoFit/>
          </a:bodyPr>
          <a:lstStyle/>
          <a:p>
            <a:pPr algn="just">
              <a:lnSpc>
                <a:spcPct val="140000"/>
              </a:lnSpc>
              <a:defRPr/>
            </a:pPr>
            <a:r>
              <a:rPr lang="en-US" altLang="zh-CN" sz="2800" b="1">
                <a:effectLst>
                  <a:outerShdw blurRad="38100" dist="38100" dir="2700000" algn="tl">
                    <a:srgbClr val="C0C0C0"/>
                  </a:outerShdw>
                </a:effectLst>
              </a:rPr>
              <a:t>1 </a:t>
            </a:r>
            <a:r>
              <a:rPr lang="zh-CN" altLang="en-US" sz="2800" b="1">
                <a:effectLst>
                  <a:outerShdw blurRad="38100" dist="38100" dir="2700000" algn="tl">
                    <a:srgbClr val="C0C0C0"/>
                  </a:outerShdw>
                </a:effectLst>
              </a:rPr>
              <a:t>模糊控制器的结构</a:t>
            </a:r>
          </a:p>
          <a:p>
            <a:pPr algn="just">
              <a:lnSpc>
                <a:spcPct val="140000"/>
              </a:lnSpc>
              <a:defRPr/>
            </a:pPr>
            <a:r>
              <a:rPr lang="zh-CN" altLang="en-US" sz="2800" b="1">
                <a:effectLst>
                  <a:outerShdw blurRad="38100" dist="38100" dir="2700000" algn="tl">
                    <a:srgbClr val="C0C0C0"/>
                  </a:outerShdw>
                </a:effectLst>
              </a:rPr>
              <a:t>   单变量二维模糊控制器是最常见的结构形式。</a:t>
            </a:r>
          </a:p>
          <a:p>
            <a:pPr algn="just">
              <a:lnSpc>
                <a:spcPct val="140000"/>
              </a:lnSpc>
              <a:defRPr/>
            </a:pPr>
            <a:r>
              <a:rPr lang="en-US" altLang="zh-CN" sz="2800" b="1">
                <a:effectLst>
                  <a:outerShdw blurRad="38100" dist="38100" dir="2700000" algn="tl">
                    <a:srgbClr val="C0C0C0"/>
                  </a:outerShdw>
                </a:effectLst>
              </a:rPr>
              <a:t>2 </a:t>
            </a:r>
            <a:r>
              <a:rPr lang="zh-CN" altLang="en-US" sz="2800" b="1">
                <a:effectLst>
                  <a:outerShdw blurRad="38100" dist="38100" dir="2700000" algn="tl">
                    <a:srgbClr val="C0C0C0"/>
                  </a:outerShdw>
                </a:effectLst>
              </a:rPr>
              <a:t>定义输入输出模糊集</a:t>
            </a:r>
          </a:p>
          <a:p>
            <a:pPr algn="just">
              <a:lnSpc>
                <a:spcPct val="140000"/>
              </a:lnSpc>
              <a:defRPr/>
            </a:pPr>
            <a:r>
              <a:rPr lang="zh-CN" altLang="en-US" sz="2800" b="1">
                <a:effectLst>
                  <a:outerShdw blurRad="38100" dist="38100" dir="2700000" algn="tl">
                    <a:srgbClr val="C0C0C0"/>
                  </a:outerShdw>
                </a:effectLst>
              </a:rPr>
              <a:t>    对误差</a:t>
            </a:r>
            <a:r>
              <a:rPr lang="en-US" altLang="zh-CN" sz="2800" b="1">
                <a:effectLst>
                  <a:outerShdw blurRad="38100" dist="38100" dir="2700000" algn="tl">
                    <a:srgbClr val="C0C0C0"/>
                  </a:outerShdw>
                </a:effectLst>
              </a:rPr>
              <a:t>E</a:t>
            </a:r>
            <a:r>
              <a:rPr lang="zh-CN" altLang="en-US" sz="2800" b="1">
                <a:effectLst>
                  <a:outerShdw blurRad="38100" dist="38100" dir="2700000" algn="tl">
                    <a:srgbClr val="C0C0C0"/>
                  </a:outerShdw>
                </a:effectLst>
              </a:rPr>
              <a:t>、误差变化</a:t>
            </a:r>
            <a:r>
              <a:rPr lang="en-US" altLang="zh-CN" sz="2800" b="1">
                <a:effectLst>
                  <a:outerShdw blurRad="38100" dist="38100" dir="2700000" algn="tl">
                    <a:srgbClr val="C0C0C0"/>
                  </a:outerShdw>
                </a:effectLst>
              </a:rPr>
              <a:t>EC</a:t>
            </a:r>
            <a:r>
              <a:rPr lang="zh-CN" altLang="en-US" sz="2800" b="1">
                <a:effectLst>
                  <a:outerShdw blurRad="38100" dist="38100" dir="2700000" algn="tl">
                    <a:srgbClr val="C0C0C0"/>
                  </a:outerShdw>
                </a:effectLst>
              </a:rPr>
              <a:t>及控制量</a:t>
            </a:r>
            <a:r>
              <a:rPr lang="en-US" altLang="zh-CN" sz="2800" b="1">
                <a:effectLst>
                  <a:outerShdw blurRad="38100" dist="38100" dir="2700000" algn="tl">
                    <a:srgbClr val="C0C0C0"/>
                  </a:outerShdw>
                </a:effectLst>
              </a:rPr>
              <a:t>u</a:t>
            </a:r>
            <a:r>
              <a:rPr lang="zh-CN" altLang="en-US" sz="2800" b="1">
                <a:effectLst>
                  <a:outerShdw blurRad="38100" dist="38100" dir="2700000" algn="tl">
                    <a:srgbClr val="C0C0C0"/>
                  </a:outerShdw>
                </a:effectLst>
              </a:rPr>
              <a:t>的模糊集及其论域定义如下：</a:t>
            </a:r>
          </a:p>
          <a:p>
            <a:pPr algn="just">
              <a:lnSpc>
                <a:spcPct val="140000"/>
              </a:lnSpc>
              <a:defRPr/>
            </a:pPr>
            <a:r>
              <a:rPr lang="en-US" altLang="zh-CN" sz="2800" b="1">
                <a:effectLst>
                  <a:outerShdw blurRad="38100" dist="38100" dir="2700000" algn="tl">
                    <a:srgbClr val="C0C0C0"/>
                  </a:outerShdw>
                </a:effectLst>
              </a:rPr>
              <a:t>E</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EC</a:t>
            </a:r>
            <a:r>
              <a:rPr lang="zh-CN" altLang="en-US" sz="2800" b="1">
                <a:effectLst>
                  <a:outerShdw blurRad="38100" dist="38100" dir="2700000" algn="tl">
                    <a:srgbClr val="C0C0C0"/>
                  </a:outerShdw>
                </a:effectLst>
              </a:rPr>
              <a:t>和</a:t>
            </a:r>
            <a:r>
              <a:rPr lang="en-US" altLang="zh-CN" sz="2800" b="1">
                <a:effectLst>
                  <a:outerShdw blurRad="38100" dist="38100" dir="2700000" algn="tl">
                    <a:srgbClr val="C0C0C0"/>
                  </a:outerShdw>
                </a:effectLst>
              </a:rPr>
              <a:t>u</a:t>
            </a:r>
            <a:r>
              <a:rPr lang="zh-CN" altLang="en-US" sz="2800" b="1">
                <a:effectLst>
                  <a:outerShdw blurRad="38100" dist="38100" dir="2700000" algn="tl">
                    <a:srgbClr val="C0C0C0"/>
                  </a:outerShdw>
                </a:effectLst>
              </a:rPr>
              <a:t>的模糊集均为：</a:t>
            </a:r>
          </a:p>
          <a:p>
            <a:pPr algn="just">
              <a:lnSpc>
                <a:spcPct val="140000"/>
              </a:lnSpc>
              <a:defRPr/>
            </a:pPr>
            <a:r>
              <a:rPr lang="en-US" altLang="zh-CN" sz="2800" b="1">
                <a:effectLst>
                  <a:outerShdw blurRad="38100" dist="38100" dir="2700000" algn="tl">
                    <a:srgbClr val="C0C0C0"/>
                  </a:outerShdw>
                </a:effectLst>
              </a:rPr>
              <a:t>E</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EC</a:t>
            </a:r>
            <a:r>
              <a:rPr lang="zh-CN" altLang="en-US" sz="2800" b="1">
                <a:effectLst>
                  <a:outerShdw blurRad="38100" dist="38100" dir="2700000" algn="tl">
                    <a:srgbClr val="C0C0C0"/>
                  </a:outerShdw>
                </a:effectLst>
              </a:rPr>
              <a:t>的论域均为：</a:t>
            </a:r>
            <a:r>
              <a:rPr lang="en-US" altLang="zh-CN" sz="2800" b="1">
                <a:effectLst>
                  <a:outerShdw blurRad="38100" dist="38100" dir="2700000" algn="tl">
                    <a:srgbClr val="C0C0C0"/>
                  </a:outerShdw>
                </a:effectLst>
              </a:rPr>
              <a:t>{-3</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-2</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-1</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0</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1</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2</a:t>
            </a:r>
            <a:r>
              <a:rPr lang="zh-CN" altLang="en-US" sz="2800" b="1">
                <a:effectLst>
                  <a:outerShdw blurRad="38100" dist="38100" dir="2700000" algn="tl">
                    <a:srgbClr val="C0C0C0"/>
                  </a:outerShdw>
                </a:effectLst>
              </a:rPr>
              <a:t>，</a:t>
            </a:r>
            <a:r>
              <a:rPr lang="en-US" altLang="zh-CN" sz="2800" b="1">
                <a:effectLst>
                  <a:outerShdw blurRad="38100" dist="38100" dir="2700000" algn="tl">
                    <a:srgbClr val="C0C0C0"/>
                  </a:outerShdw>
                </a:effectLst>
              </a:rPr>
              <a:t>3}</a:t>
            </a:r>
          </a:p>
          <a:p>
            <a:pPr algn="just">
              <a:lnSpc>
                <a:spcPct val="140000"/>
              </a:lnSpc>
              <a:defRPr/>
            </a:pPr>
            <a:r>
              <a:rPr lang="en-US" altLang="zh-CN" sz="2800" b="1">
                <a:effectLst>
                  <a:outerShdw blurRad="38100" dist="38100" dir="2700000" algn="tl">
                    <a:srgbClr val="C0C0C0"/>
                  </a:outerShdw>
                </a:effectLst>
              </a:rPr>
              <a:t>u</a:t>
            </a:r>
            <a:r>
              <a:rPr lang="zh-CN" altLang="en-US" sz="2800" b="1">
                <a:effectLst>
                  <a:outerShdw blurRad="38100" dist="38100" dir="2700000" algn="tl">
                    <a:srgbClr val="C0C0C0"/>
                  </a:outerShdw>
                </a:effectLst>
              </a:rPr>
              <a:t>的论域为：</a:t>
            </a:r>
            <a:r>
              <a:rPr lang="en-US" altLang="zh-CN" sz="2800" b="1">
                <a:effectLst>
                  <a:outerShdw blurRad="38100" dist="38100" dir="2700000" algn="tl">
                    <a:srgbClr val="C0C0C0"/>
                  </a:outerShdw>
                </a:effectLst>
              </a:rPr>
              <a:t>{-4.5,-3,-1.5,0,1,3,4.5}</a:t>
            </a:r>
          </a:p>
        </p:txBody>
      </p:sp>
      <p:graphicFrame>
        <p:nvGraphicFramePr>
          <p:cNvPr id="24578" name="Object 3"/>
          <p:cNvGraphicFramePr>
            <a:graphicFrameLocks noChangeAspect="1"/>
          </p:cNvGraphicFramePr>
          <p:nvPr/>
        </p:nvGraphicFramePr>
        <p:xfrm>
          <a:off x="4421188" y="3573463"/>
          <a:ext cx="4467225" cy="565150"/>
        </p:xfrm>
        <a:graphic>
          <a:graphicData uri="http://schemas.openxmlformats.org/presentationml/2006/ole">
            <mc:AlternateContent xmlns:mc="http://schemas.openxmlformats.org/markup-compatibility/2006">
              <mc:Choice xmlns:v="urn:schemas-microsoft-com:vml" Requires="v">
                <p:oleObj spid="_x0000_s24588" name="Equation" r:id="rId3" imgW="2006280" imgH="253800" progId="Equation.DSMT4">
                  <p:embed/>
                </p:oleObj>
              </mc:Choice>
              <mc:Fallback>
                <p:oleObj name="Equation" r:id="rId3" imgW="200628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88" y="3573463"/>
                        <a:ext cx="446722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76200" y="381000"/>
            <a:ext cx="8839200" cy="4879975"/>
          </a:xfrm>
          <a:prstGeom prst="rect">
            <a:avLst/>
          </a:prstGeom>
          <a:noFill/>
          <a:ln>
            <a:noFill/>
          </a:ln>
          <a:extLst/>
        </p:spPr>
        <p:txBody>
          <a:bodyPr>
            <a:spAutoFit/>
          </a:bodyPr>
          <a:lstStyle/>
          <a:p>
            <a:pPr algn="just">
              <a:lnSpc>
                <a:spcPct val="140000"/>
              </a:lnSpc>
              <a:defRPr/>
            </a:pPr>
            <a:r>
              <a:rPr lang="en-US" altLang="zh-CN" sz="2800" b="1">
                <a:effectLst>
                  <a:outerShdw blurRad="38100" dist="38100" dir="2700000" algn="tl">
                    <a:srgbClr val="C0C0C0"/>
                  </a:outerShdw>
                </a:effectLst>
              </a:rPr>
              <a:t>3 </a:t>
            </a:r>
            <a:r>
              <a:rPr lang="zh-CN" altLang="en-US" sz="2800" b="1">
                <a:effectLst>
                  <a:outerShdw blurRad="38100" dist="38100" dir="2700000" algn="tl">
                    <a:srgbClr val="C0C0C0"/>
                  </a:outerShdw>
                </a:effectLst>
              </a:rPr>
              <a:t>定义输入输出隶属函数</a:t>
            </a:r>
          </a:p>
          <a:p>
            <a:pPr algn="just">
              <a:lnSpc>
                <a:spcPct val="140000"/>
              </a:lnSpc>
              <a:defRPr/>
            </a:pPr>
            <a:r>
              <a:rPr lang="zh-CN" altLang="en-US" sz="2800" b="1">
                <a:effectLst>
                  <a:outerShdw blurRad="38100" dist="38100" dir="2700000" algn="tl">
                    <a:srgbClr val="C0C0C0"/>
                  </a:outerShdw>
                </a:effectLst>
              </a:rPr>
              <a:t>       模糊变量误差</a:t>
            </a:r>
            <a:r>
              <a:rPr lang="en-US" altLang="zh-CN" sz="2800" b="1">
                <a:effectLst>
                  <a:outerShdw blurRad="38100" dist="38100" dir="2700000" algn="tl">
                    <a:srgbClr val="C0C0C0"/>
                  </a:outerShdw>
                </a:effectLst>
              </a:rPr>
              <a:t>E</a:t>
            </a:r>
            <a:r>
              <a:rPr lang="zh-CN" altLang="en-US" sz="2800" b="1">
                <a:effectLst>
                  <a:outerShdw blurRad="38100" dist="38100" dir="2700000" algn="tl">
                    <a:srgbClr val="C0C0C0"/>
                  </a:outerShdw>
                </a:effectLst>
              </a:rPr>
              <a:t>、误差变化</a:t>
            </a:r>
            <a:r>
              <a:rPr lang="en-US" altLang="zh-CN" sz="2800" b="1">
                <a:effectLst>
                  <a:outerShdw blurRad="38100" dist="38100" dir="2700000" algn="tl">
                    <a:srgbClr val="C0C0C0"/>
                  </a:outerShdw>
                </a:effectLst>
              </a:rPr>
              <a:t>EC</a:t>
            </a:r>
            <a:r>
              <a:rPr lang="zh-CN" altLang="en-US" sz="2800" b="1">
                <a:effectLst>
                  <a:outerShdw blurRad="38100" dist="38100" dir="2700000" algn="tl">
                    <a:srgbClr val="C0C0C0"/>
                  </a:outerShdw>
                </a:effectLst>
              </a:rPr>
              <a:t>及控制量</a:t>
            </a:r>
            <a:r>
              <a:rPr lang="en-US" altLang="zh-CN" sz="2800" b="1">
                <a:effectLst>
                  <a:outerShdw blurRad="38100" dist="38100" dir="2700000" algn="tl">
                    <a:srgbClr val="C0C0C0"/>
                  </a:outerShdw>
                </a:effectLst>
              </a:rPr>
              <a:t>u</a:t>
            </a:r>
            <a:r>
              <a:rPr lang="zh-CN" altLang="en-US" sz="2800" b="1">
                <a:effectLst>
                  <a:outerShdw blurRad="38100" dist="38100" dir="2700000" algn="tl">
                    <a:srgbClr val="C0C0C0"/>
                  </a:outerShdw>
                </a:effectLst>
              </a:rPr>
              <a:t>的模糊集和论域确定后，需对模糊语言变量确定隶属函数，确定论域内元素对模糊语言变量的隶属度。</a:t>
            </a:r>
          </a:p>
          <a:p>
            <a:pPr algn="just">
              <a:lnSpc>
                <a:spcPct val="140000"/>
              </a:lnSpc>
              <a:defRPr/>
            </a:pPr>
            <a:r>
              <a:rPr lang="en-US" altLang="zh-CN" sz="2800" b="1">
                <a:effectLst>
                  <a:outerShdw blurRad="38100" dist="38100" dir="2700000" algn="tl">
                    <a:srgbClr val="C0C0C0"/>
                  </a:outerShdw>
                </a:effectLst>
              </a:rPr>
              <a:t>4 </a:t>
            </a:r>
            <a:r>
              <a:rPr lang="zh-CN" altLang="en-US" sz="2800" b="1">
                <a:effectLst>
                  <a:outerShdw blurRad="38100" dist="38100" dir="2700000" algn="tl">
                    <a:srgbClr val="C0C0C0"/>
                  </a:outerShdw>
                </a:effectLst>
              </a:rPr>
              <a:t>建立模糊控制规则</a:t>
            </a:r>
          </a:p>
          <a:p>
            <a:pPr algn="just">
              <a:lnSpc>
                <a:spcPct val="140000"/>
              </a:lnSpc>
              <a:defRPr/>
            </a:pPr>
            <a:r>
              <a:rPr lang="zh-CN" altLang="en-US" sz="2800" b="1">
                <a:effectLst>
                  <a:outerShdw blurRad="38100" dist="38100" dir="2700000" algn="tl">
                    <a:srgbClr val="C0C0C0"/>
                  </a:outerShdw>
                </a:effectLst>
              </a:rPr>
              <a:t>      根据人的经验，根据系统输出的误差及误差的变化趋势来设计模糊控制规则。模糊控制规则语句构成了描述众多被控过程的模糊模型。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04800" y="457200"/>
            <a:ext cx="8458200" cy="3549650"/>
          </a:xfrm>
          <a:prstGeom prst="rect">
            <a:avLst/>
          </a:prstGeom>
          <a:noFill/>
          <a:ln>
            <a:noFill/>
          </a:ln>
          <a:extLst/>
        </p:spPr>
        <p:txBody>
          <a:bodyPr>
            <a:spAutoFit/>
          </a:bodyPr>
          <a:lstStyle/>
          <a:p>
            <a:pPr algn="just">
              <a:lnSpc>
                <a:spcPct val="135000"/>
              </a:lnSpc>
              <a:defRPr/>
            </a:pPr>
            <a:r>
              <a:rPr lang="en-US" altLang="zh-CN" sz="2800" b="1" dirty="0">
                <a:effectLst>
                  <a:outerShdw blurRad="38100" dist="38100" dir="2700000" algn="tl">
                    <a:srgbClr val="C0C0C0"/>
                  </a:outerShdw>
                </a:effectLst>
              </a:rPr>
              <a:t>5 </a:t>
            </a:r>
            <a:r>
              <a:rPr lang="zh-CN" altLang="en-US" sz="2800" b="1" dirty="0">
                <a:effectLst>
                  <a:outerShdw blurRad="38100" dist="38100" dir="2700000" algn="tl">
                    <a:srgbClr val="C0C0C0"/>
                  </a:outerShdw>
                </a:effectLst>
              </a:rPr>
              <a:t>建立模糊控制表</a:t>
            </a:r>
          </a:p>
          <a:p>
            <a:pPr algn="just">
              <a:lnSpc>
                <a:spcPct val="135000"/>
              </a:lnSpc>
              <a:defRPr/>
            </a:pPr>
            <a:r>
              <a:rPr lang="zh-CN" altLang="en-US" sz="2800" b="1" dirty="0">
                <a:effectLst>
                  <a:outerShdw blurRad="38100" dist="38100" dir="2700000" algn="tl">
                    <a:srgbClr val="C0C0C0"/>
                  </a:outerShdw>
                </a:effectLst>
              </a:rPr>
              <a:t>        模糊控制规则可采用模糊规则</a:t>
            </a:r>
            <a:r>
              <a:rPr lang="zh-CN" altLang="en-US" sz="2800" b="1" dirty="0" smtClean="0">
                <a:effectLst>
                  <a:outerShdw blurRad="38100" dist="38100" dir="2700000" algn="tl">
                    <a:srgbClr val="C0C0C0"/>
                  </a:outerShdw>
                </a:effectLst>
              </a:rPr>
              <a:t>表</a:t>
            </a:r>
            <a:r>
              <a:rPr lang="en-US" altLang="zh-CN" sz="2800" b="1" dirty="0">
                <a:effectLst>
                  <a:outerShdw blurRad="38100" dist="38100" dir="2700000" algn="tl">
                    <a:srgbClr val="C0C0C0"/>
                  </a:outerShdw>
                </a:effectLst>
              </a:rPr>
              <a:t>3</a:t>
            </a:r>
            <a:r>
              <a:rPr lang="en-US" altLang="zh-CN" sz="2800" b="1" dirty="0" smtClean="0">
                <a:effectLst>
                  <a:outerShdw blurRad="38100" dist="38100" dir="2700000" algn="tl">
                    <a:srgbClr val="C0C0C0"/>
                  </a:outerShdw>
                </a:effectLst>
              </a:rPr>
              <a:t>-5</a:t>
            </a:r>
            <a:r>
              <a:rPr lang="zh-CN" altLang="en-US" sz="2800" b="1" dirty="0">
                <a:effectLst>
                  <a:outerShdw blurRad="38100" dist="38100" dir="2700000" algn="tl">
                    <a:srgbClr val="C0C0C0"/>
                  </a:outerShdw>
                </a:effectLst>
              </a:rPr>
              <a:t>来描述，共</a:t>
            </a:r>
            <a:r>
              <a:rPr lang="en-US" altLang="zh-CN" sz="2800" b="1" dirty="0">
                <a:effectLst>
                  <a:outerShdw blurRad="38100" dist="38100" dir="2700000" algn="tl">
                    <a:srgbClr val="C0C0C0"/>
                  </a:outerShdw>
                </a:effectLst>
              </a:rPr>
              <a:t>49</a:t>
            </a:r>
            <a:r>
              <a:rPr lang="zh-CN" altLang="en-US" sz="2800" b="1" dirty="0">
                <a:effectLst>
                  <a:outerShdw blurRad="38100" dist="38100" dir="2700000" algn="tl">
                    <a:srgbClr val="C0C0C0"/>
                  </a:outerShdw>
                </a:effectLst>
              </a:rPr>
              <a:t>条模糊规则，各个模糊语句之间是或的关系，由第一条语句所确定的控制规则可以计算出</a:t>
            </a:r>
            <a:r>
              <a:rPr lang="en-US" altLang="zh-CN" sz="2800" b="1" dirty="0">
                <a:effectLst>
                  <a:outerShdw blurRad="38100" dist="38100" dir="2700000" algn="tl">
                    <a:srgbClr val="C0C0C0"/>
                  </a:outerShdw>
                </a:effectLst>
              </a:rPr>
              <a:t>u</a:t>
            </a:r>
            <a:r>
              <a:rPr lang="en-US" altLang="zh-CN" sz="2800" b="1" baseline="-25000" dirty="0">
                <a:effectLst>
                  <a:outerShdw blurRad="38100" dist="38100" dir="2700000" algn="tl">
                    <a:srgbClr val="C0C0C0"/>
                  </a:outerShdw>
                </a:effectLst>
              </a:rPr>
              <a:t>1</a:t>
            </a:r>
            <a:r>
              <a:rPr lang="zh-CN" altLang="en-US" sz="2800" b="1" dirty="0">
                <a:effectLst>
                  <a:outerShdw blurRad="38100" dist="38100" dir="2700000" algn="tl">
                    <a:srgbClr val="C0C0C0"/>
                  </a:outerShdw>
                </a:effectLst>
              </a:rPr>
              <a:t>。同理，可以由其余各条语句分别求出控制量</a:t>
            </a:r>
            <a:r>
              <a:rPr lang="en-US" altLang="zh-CN" sz="2800" b="1" dirty="0">
                <a:effectLst>
                  <a:outerShdw blurRad="38100" dist="38100" dir="2700000" algn="tl">
                    <a:srgbClr val="C0C0C0"/>
                  </a:outerShdw>
                </a:effectLst>
              </a:rPr>
              <a:t>u</a:t>
            </a:r>
            <a:r>
              <a:rPr lang="en-US" altLang="zh-CN" sz="2800" b="1" baseline="-25000" dirty="0">
                <a:effectLst>
                  <a:outerShdw blurRad="38100" dist="38100" dir="2700000" algn="tl">
                    <a:srgbClr val="C0C0C0"/>
                  </a:outerShdw>
                </a:effectLst>
              </a:rPr>
              <a:t>2</a:t>
            </a:r>
            <a:r>
              <a:rPr lang="en-US" altLang="zh-CN" sz="2800" b="1" dirty="0">
                <a:effectLst>
                  <a:outerShdw blurRad="38100" dist="38100" dir="2700000" algn="tl">
                    <a:srgbClr val="C0C0C0"/>
                  </a:outerShdw>
                </a:effectLst>
              </a:rPr>
              <a:t>,…,u</a:t>
            </a:r>
            <a:r>
              <a:rPr lang="en-US" altLang="zh-CN" sz="2800" b="1" baseline="-25000" dirty="0">
                <a:effectLst>
                  <a:outerShdw blurRad="38100" dist="38100" dir="2700000" algn="tl">
                    <a:srgbClr val="C0C0C0"/>
                  </a:outerShdw>
                </a:effectLst>
              </a:rPr>
              <a:t>49</a:t>
            </a:r>
            <a:r>
              <a:rPr lang="zh-CN" altLang="en-US" sz="2800" b="1" dirty="0">
                <a:effectLst>
                  <a:outerShdw blurRad="38100" dist="38100" dir="2700000" algn="tl">
                    <a:srgbClr val="C0C0C0"/>
                  </a:outerShdw>
                </a:effectLst>
              </a:rPr>
              <a:t>，则控制量为模糊集合</a:t>
            </a:r>
            <a:r>
              <a:rPr lang="en-US" altLang="zh-CN" sz="2800" b="1" dirty="0">
                <a:effectLst>
                  <a:outerShdw blurRad="38100" dist="38100" dir="2700000" algn="tl">
                    <a:srgbClr val="C0C0C0"/>
                  </a:outerShdw>
                </a:effectLst>
              </a:rPr>
              <a:t>U</a:t>
            </a:r>
            <a:r>
              <a:rPr lang="zh-CN" altLang="en-US" sz="2800" b="1" dirty="0">
                <a:effectLst>
                  <a:outerShdw blurRad="38100" dist="38100" dir="2700000" algn="tl">
                    <a:srgbClr val="C0C0C0"/>
                  </a:outerShdw>
                </a:effectLst>
              </a:rPr>
              <a:t>可表示为                       </a:t>
            </a:r>
          </a:p>
        </p:txBody>
      </p:sp>
      <p:graphicFrame>
        <p:nvGraphicFramePr>
          <p:cNvPr id="25602" name="Object 3"/>
          <p:cNvGraphicFramePr>
            <a:graphicFrameLocks noChangeAspect="1"/>
          </p:cNvGraphicFramePr>
          <p:nvPr/>
        </p:nvGraphicFramePr>
        <p:xfrm>
          <a:off x="2555875" y="4508500"/>
          <a:ext cx="3581400" cy="623888"/>
        </p:xfrm>
        <a:graphic>
          <a:graphicData uri="http://schemas.openxmlformats.org/presentationml/2006/ole">
            <mc:AlternateContent xmlns:mc="http://schemas.openxmlformats.org/markup-compatibility/2006">
              <mc:Choice xmlns:v="urn:schemas-microsoft-com:vml" Requires="v">
                <p:oleObj spid="_x0000_s25612" name="公式" r:id="rId3" imgW="1091726" imgH="190417" progId="Equation.3">
                  <p:embed/>
                </p:oleObj>
              </mc:Choice>
              <mc:Fallback>
                <p:oleObj name="公式" r:id="rId3" imgW="1091726" imgH="1904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508500"/>
                        <a:ext cx="35814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5"/>
          <p:cNvGraphicFramePr>
            <a:graphicFrameLocks noChangeAspect="1"/>
          </p:cNvGraphicFramePr>
          <p:nvPr/>
        </p:nvGraphicFramePr>
        <p:xfrm>
          <a:off x="377825" y="1755775"/>
          <a:ext cx="8751888" cy="3149600"/>
        </p:xfrm>
        <a:graphic>
          <a:graphicData uri="http://schemas.openxmlformats.org/presentationml/2006/ole">
            <mc:AlternateContent xmlns:mc="http://schemas.openxmlformats.org/markup-compatibility/2006">
              <mc:Choice xmlns:v="urn:schemas-microsoft-com:vml" Requires="v">
                <p:oleObj spid="_x0000_s26636" name="Document" r:id="rId3" imgW="5646402" imgH="2033587" progId="Word.Document.8">
                  <p:embed/>
                </p:oleObj>
              </mc:Choice>
              <mc:Fallback>
                <p:oleObj name="Document" r:id="rId3" imgW="5646402" imgH="2033587"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1755775"/>
                        <a:ext cx="8751888" cy="31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 Box 6"/>
          <p:cNvSpPr txBox="1">
            <a:spLocks noChangeArrowheads="1"/>
          </p:cNvSpPr>
          <p:nvPr/>
        </p:nvSpPr>
        <p:spPr bwMode="auto">
          <a:xfrm>
            <a:off x="3048000" y="685800"/>
            <a:ext cx="4114800" cy="579438"/>
          </a:xfrm>
          <a:prstGeom prst="rect">
            <a:avLst/>
          </a:prstGeom>
          <a:noFill/>
          <a:ln>
            <a:noFill/>
          </a:ln>
          <a:extLst/>
        </p:spPr>
        <p:txBody>
          <a:bodyPr>
            <a:spAutoFit/>
          </a:bodyPr>
          <a:lstStyle/>
          <a:p>
            <a:pPr eaLnBrk="1" hangingPunct="1">
              <a:spcBef>
                <a:spcPct val="50000"/>
              </a:spcBef>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-5  </a:t>
            </a:r>
            <a:r>
              <a:rPr lang="zh-CN" altLang="en-US" sz="3200" b="1" dirty="0">
                <a:effectLst>
                  <a:outerShdw blurRad="38100" dist="38100" dir="2700000" algn="tl">
                    <a:srgbClr val="C0C0C0"/>
                  </a:outerShdw>
                </a:effectLst>
              </a:rPr>
              <a:t>模糊规则表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 y="304800"/>
            <a:ext cx="8763000" cy="4879975"/>
          </a:xfrm>
          <a:prstGeom prst="rect">
            <a:avLst/>
          </a:prstGeom>
          <a:noFill/>
          <a:ln>
            <a:noFill/>
          </a:ln>
          <a:extLst/>
        </p:spPr>
        <p:txBody>
          <a:bodyPr>
            <a:spAutoFit/>
          </a:bodyPr>
          <a:lstStyle/>
          <a:p>
            <a:pPr algn="just">
              <a:lnSpc>
                <a:spcPct val="140000"/>
              </a:lnSpc>
              <a:defRPr/>
            </a:pPr>
            <a:r>
              <a:rPr lang="en-US" altLang="zh-CN" sz="2800" b="1">
                <a:effectLst>
                  <a:outerShdw blurRad="38100" dist="38100" dir="2700000" algn="tl">
                    <a:srgbClr val="C0C0C0"/>
                  </a:outerShdw>
                </a:effectLst>
                <a:latin typeface="宋体" pitchFamily="2" charset="-122"/>
              </a:rPr>
              <a:t>6 </a:t>
            </a:r>
            <a:r>
              <a:rPr lang="zh-CN" altLang="en-US" sz="2800" b="1">
                <a:effectLst>
                  <a:outerShdw blurRad="38100" dist="38100" dir="2700000" algn="tl">
                    <a:srgbClr val="C0C0C0"/>
                  </a:outerShdw>
                </a:effectLst>
                <a:latin typeface="宋体" pitchFamily="2" charset="-122"/>
              </a:rPr>
              <a:t>模糊推理</a:t>
            </a:r>
          </a:p>
          <a:p>
            <a:pPr algn="just">
              <a:lnSpc>
                <a:spcPct val="140000"/>
              </a:lnSpc>
              <a:defRPr/>
            </a:pPr>
            <a:r>
              <a:rPr lang="zh-CN" altLang="en-US" sz="2800" b="1">
                <a:effectLst>
                  <a:outerShdw blurRad="38100" dist="38100" dir="2700000" algn="tl">
                    <a:srgbClr val="C0C0C0"/>
                  </a:outerShdw>
                </a:effectLst>
                <a:latin typeface="宋体" pitchFamily="2" charset="-122"/>
              </a:rPr>
              <a:t>    模糊推理是模糊控制的核心，它利用某种模糊推理算法和模糊规则进行推理，得出最终的控制量。</a:t>
            </a:r>
          </a:p>
          <a:p>
            <a:pPr algn="just">
              <a:lnSpc>
                <a:spcPct val="140000"/>
              </a:lnSpc>
              <a:defRPr/>
            </a:pPr>
            <a:r>
              <a:rPr lang="en-US" altLang="zh-CN" sz="2800" b="1">
                <a:effectLst>
                  <a:outerShdw blurRad="38100" dist="38100" dir="2700000" algn="tl">
                    <a:srgbClr val="C0C0C0"/>
                  </a:outerShdw>
                </a:effectLst>
                <a:latin typeface="宋体" pitchFamily="2" charset="-122"/>
              </a:rPr>
              <a:t>7 </a:t>
            </a:r>
            <a:r>
              <a:rPr lang="zh-CN" altLang="en-US" sz="2800" b="1">
                <a:effectLst>
                  <a:outerShdw blurRad="38100" dist="38100" dir="2700000" algn="tl">
                    <a:srgbClr val="C0C0C0"/>
                  </a:outerShdw>
                </a:effectLst>
                <a:latin typeface="宋体" pitchFamily="2" charset="-122"/>
              </a:rPr>
              <a:t>反模糊化</a:t>
            </a:r>
          </a:p>
          <a:p>
            <a:pPr algn="just">
              <a:lnSpc>
                <a:spcPct val="140000"/>
              </a:lnSpc>
              <a:defRPr/>
            </a:pPr>
            <a:r>
              <a:rPr lang="zh-CN" altLang="en-US" sz="2800" b="1">
                <a:effectLst>
                  <a:outerShdw blurRad="38100" dist="38100" dir="2700000" algn="tl">
                    <a:srgbClr val="C0C0C0"/>
                  </a:outerShdw>
                </a:effectLst>
                <a:latin typeface="宋体" pitchFamily="2" charset="-122"/>
              </a:rPr>
              <a:t>    通过模糊推理得到的结果是一个模糊集合。但在实际模糊控制中，必须要有一个确定值才能控制或驱动执行机构。将模糊推理结果转化为精确值的过程称为反模糊化。常用的反模糊化有三种：</a:t>
            </a:r>
            <a:endParaRPr lang="zh-CN" altLang="en-US" sz="2800" b="1">
              <a:effectLst>
                <a:outerShdw blurRad="38100" dist="38100" dir="2700000" algn="tl">
                  <a:srgbClr val="C0C0C0"/>
                </a:outerShdw>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28600" y="457200"/>
            <a:ext cx="8534400" cy="5934075"/>
          </a:xfrm>
          <a:prstGeom prst="rect">
            <a:avLst/>
          </a:prstGeom>
          <a:noFill/>
          <a:ln>
            <a:noFill/>
          </a:ln>
          <a:extLst/>
        </p:spPr>
        <p:txBody>
          <a:bodyPr>
            <a:spAutoFit/>
          </a:bodyPr>
          <a:lstStyle/>
          <a:p>
            <a:pPr algn="just">
              <a:lnSpc>
                <a:spcPct val="120000"/>
              </a:lnSpc>
              <a:defRPr/>
            </a:pP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latin typeface="宋体" pitchFamily="2" charset="-122"/>
              </a:rPr>
              <a:t>最大隶属度法</a:t>
            </a:r>
          </a:p>
          <a:p>
            <a:pPr algn="just">
              <a:lnSpc>
                <a:spcPct val="120000"/>
              </a:lnSpc>
              <a:defRPr/>
            </a:pPr>
            <a:r>
              <a:rPr lang="zh-CN" altLang="en-US" sz="3200" b="1">
                <a:effectLst>
                  <a:outerShdw blurRad="38100" dist="38100" dir="2700000" algn="tl">
                    <a:srgbClr val="C0C0C0"/>
                  </a:outerShdw>
                </a:effectLst>
                <a:latin typeface="宋体" pitchFamily="2" charset="-122"/>
              </a:rPr>
              <a:t>   选取推理结果模糊集合中隶属度最大的元素作为输出值，即             ，      。</a:t>
            </a:r>
          </a:p>
          <a:p>
            <a:pPr algn="just">
              <a:lnSpc>
                <a:spcPct val="120000"/>
              </a:lnSpc>
              <a:defRPr/>
            </a:pPr>
            <a:endParaRPr lang="zh-CN" altLang="en-US" sz="3200" b="1">
              <a:effectLst>
                <a:outerShdw blurRad="38100" dist="38100" dir="2700000" algn="tl">
                  <a:srgbClr val="C0C0C0"/>
                </a:outerShdw>
              </a:effectLst>
              <a:latin typeface="宋体" pitchFamily="2" charset="-122"/>
            </a:endParaRPr>
          </a:p>
          <a:p>
            <a:pPr algn="just">
              <a:lnSpc>
                <a:spcPct val="120000"/>
              </a:lnSpc>
              <a:defRPr/>
            </a:pPr>
            <a:r>
              <a:rPr lang="zh-CN" altLang="en-US" sz="3200" b="1">
                <a:effectLst>
                  <a:outerShdw blurRad="38100" dist="38100" dir="2700000" algn="tl">
                    <a:srgbClr val="C0C0C0"/>
                  </a:outerShdw>
                </a:effectLst>
                <a:latin typeface="宋体" pitchFamily="2" charset="-122"/>
              </a:rPr>
              <a:t>   如果在输出论域</a:t>
            </a:r>
            <a:r>
              <a:rPr lang="en-US" altLang="zh-CN" sz="3200" b="1">
                <a:effectLst>
                  <a:outerShdw blurRad="38100" dist="38100" dir="2700000" algn="tl">
                    <a:srgbClr val="C0C0C0"/>
                  </a:outerShdw>
                </a:effectLst>
                <a:latin typeface="宋体" pitchFamily="2" charset="-122"/>
              </a:rPr>
              <a:t>V</a:t>
            </a:r>
            <a:r>
              <a:rPr lang="zh-CN" altLang="en-US" sz="3200" b="1">
                <a:effectLst>
                  <a:outerShdw blurRad="38100" dist="38100" dir="2700000" algn="tl">
                    <a:srgbClr val="C0C0C0"/>
                  </a:outerShdw>
                </a:effectLst>
                <a:latin typeface="宋体" pitchFamily="2" charset="-122"/>
              </a:rPr>
              <a:t>中，其最大隶属度对应的输出值多于一个，则取所有具有最大隶属度输出的平均值，即：</a:t>
            </a:r>
          </a:p>
          <a:p>
            <a:pPr algn="ctr">
              <a:lnSpc>
                <a:spcPct val="120000"/>
              </a:lnSpc>
              <a:defRPr/>
            </a:pPr>
            <a:endParaRPr lang="zh-CN" altLang="en-US" sz="3200" b="1">
              <a:effectLst>
                <a:outerShdw blurRad="38100" dist="38100" dir="2700000" algn="tl">
                  <a:srgbClr val="C0C0C0"/>
                </a:outerShdw>
              </a:effectLst>
              <a:latin typeface="宋体" pitchFamily="2" charset="-122"/>
            </a:endParaRPr>
          </a:p>
          <a:p>
            <a:pPr algn="ctr">
              <a:lnSpc>
                <a:spcPct val="120000"/>
              </a:lnSpc>
              <a:defRPr/>
            </a:pPr>
            <a:endParaRPr lang="zh-CN" altLang="en-US" sz="3200" b="1">
              <a:effectLst>
                <a:outerShdw blurRad="38100" dist="38100" dir="2700000" algn="tl">
                  <a:srgbClr val="C0C0C0"/>
                </a:outerShdw>
              </a:effectLst>
              <a:latin typeface="宋体" pitchFamily="2" charset="-122"/>
            </a:endParaRPr>
          </a:p>
          <a:p>
            <a:pPr algn="just">
              <a:lnSpc>
                <a:spcPct val="120000"/>
              </a:lnSpc>
              <a:defRPr/>
            </a:pPr>
            <a:r>
              <a:rPr lang="en-US" altLang="zh-CN" sz="3200" b="1">
                <a:effectLst>
                  <a:outerShdw blurRad="38100" dist="38100" dir="2700000" algn="tl">
                    <a:srgbClr val="C0C0C0"/>
                  </a:outerShdw>
                </a:effectLst>
                <a:latin typeface="宋体" pitchFamily="2" charset="-122"/>
              </a:rPr>
              <a:t>N</a:t>
            </a:r>
            <a:r>
              <a:rPr lang="zh-CN" altLang="en-US" sz="3200" b="1">
                <a:effectLst>
                  <a:outerShdw blurRad="38100" dist="38100" dir="2700000" algn="tl">
                    <a:srgbClr val="C0C0C0"/>
                  </a:outerShdw>
                </a:effectLst>
                <a:latin typeface="宋体" pitchFamily="2" charset="-122"/>
              </a:rPr>
              <a:t>为具有相同最大隶属度输出的总数。  </a:t>
            </a:r>
          </a:p>
        </p:txBody>
      </p:sp>
      <p:graphicFrame>
        <p:nvGraphicFramePr>
          <p:cNvPr id="27650" name="Object 3"/>
          <p:cNvGraphicFramePr>
            <a:graphicFrameLocks noChangeAspect="1"/>
          </p:cNvGraphicFramePr>
          <p:nvPr/>
        </p:nvGraphicFramePr>
        <p:xfrm>
          <a:off x="2819400" y="4800600"/>
          <a:ext cx="1504950" cy="922338"/>
        </p:xfrm>
        <a:graphic>
          <a:graphicData uri="http://schemas.openxmlformats.org/presentationml/2006/ole">
            <mc:AlternateContent xmlns:mc="http://schemas.openxmlformats.org/markup-compatibility/2006">
              <mc:Choice xmlns:v="urn:schemas-microsoft-com:vml" Requires="v">
                <p:oleObj spid="_x0000_s27687" name="公式" r:id="rId3" imgW="723586" imgH="444307" progId="Equation.3">
                  <p:embed/>
                </p:oleObj>
              </mc:Choice>
              <mc:Fallback>
                <p:oleObj name="公式" r:id="rId3" imgW="723586" imgH="44430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800600"/>
                        <a:ext cx="150495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4"/>
          <p:cNvGraphicFramePr>
            <a:graphicFrameLocks noChangeAspect="1"/>
          </p:cNvGraphicFramePr>
          <p:nvPr/>
        </p:nvGraphicFramePr>
        <p:xfrm>
          <a:off x="5029200" y="5029200"/>
          <a:ext cx="2057400" cy="588963"/>
        </p:xfrm>
        <a:graphic>
          <a:graphicData uri="http://schemas.openxmlformats.org/presentationml/2006/ole">
            <mc:AlternateContent xmlns:mc="http://schemas.openxmlformats.org/markup-compatibility/2006">
              <mc:Choice xmlns:v="urn:schemas-microsoft-com:vml" Requires="v">
                <p:oleObj spid="_x0000_s27688" name="公式" r:id="rId5" imgW="875920" imgH="253890" progId="Equation.3">
                  <p:embed/>
                </p:oleObj>
              </mc:Choice>
              <mc:Fallback>
                <p:oleObj name="公式" r:id="rId5" imgW="875920"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5029200"/>
                        <a:ext cx="20574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5"/>
          <p:cNvGraphicFramePr>
            <a:graphicFrameLocks noChangeAspect="1"/>
          </p:cNvGraphicFramePr>
          <p:nvPr/>
        </p:nvGraphicFramePr>
        <p:xfrm>
          <a:off x="3810000" y="1752600"/>
          <a:ext cx="2286000" cy="620713"/>
        </p:xfrm>
        <a:graphic>
          <a:graphicData uri="http://schemas.openxmlformats.org/presentationml/2006/ole">
            <mc:AlternateContent xmlns:mc="http://schemas.openxmlformats.org/markup-compatibility/2006">
              <mc:Choice xmlns:v="urn:schemas-microsoft-com:vml" Requires="v">
                <p:oleObj spid="_x0000_s27689" name="公式" r:id="rId7" imgW="825500" imgH="190500" progId="Equation.3">
                  <p:embed/>
                </p:oleObj>
              </mc:Choice>
              <mc:Fallback>
                <p:oleObj name="公式" r:id="rId7" imgW="825500" imgH="190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752600"/>
                        <a:ext cx="22860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6"/>
          <p:cNvGraphicFramePr>
            <a:graphicFrameLocks noChangeAspect="1"/>
          </p:cNvGraphicFramePr>
          <p:nvPr/>
        </p:nvGraphicFramePr>
        <p:xfrm>
          <a:off x="6705600" y="1828800"/>
          <a:ext cx="838200" cy="400050"/>
        </p:xfrm>
        <a:graphic>
          <a:graphicData uri="http://schemas.openxmlformats.org/presentationml/2006/ole">
            <mc:AlternateContent xmlns:mc="http://schemas.openxmlformats.org/markup-compatibility/2006">
              <mc:Choice xmlns:v="urn:schemas-microsoft-com:vml" Requires="v">
                <p:oleObj spid="_x0000_s27690" name="公式" r:id="rId9" imgW="317225" imgH="152268" progId="Equation.3">
                  <p:embed/>
                </p:oleObj>
              </mc:Choice>
              <mc:Fallback>
                <p:oleObj name="公式" r:id="rId9" imgW="317225" imgH="152268"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1828800"/>
                        <a:ext cx="838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04800" y="111125"/>
            <a:ext cx="8458200" cy="5478463"/>
          </a:xfrm>
          <a:prstGeom prst="rect">
            <a:avLst/>
          </a:prstGeom>
          <a:noFill/>
          <a:ln>
            <a:noFill/>
          </a:ln>
          <a:extLst/>
        </p:spPr>
        <p:txBody>
          <a:bodyPr>
            <a:spAutoFit/>
          </a:bodyPr>
          <a:lstStyle/>
          <a:p>
            <a:pPr algn="just">
              <a:lnSpc>
                <a:spcPct val="140000"/>
              </a:lnSpc>
              <a:defRPr/>
            </a:pPr>
            <a:r>
              <a:rPr lang="en-US" altLang="zh-CN" sz="2800" b="1" dirty="0">
                <a:effectLst>
                  <a:outerShdw blurRad="38100" dist="38100" dir="2700000" algn="tl">
                    <a:srgbClr val="C0C0C0"/>
                  </a:outerShdw>
                </a:effectLst>
                <a:latin typeface="宋体" pitchFamily="2" charset="-122"/>
              </a:rPr>
              <a:t>    </a:t>
            </a:r>
            <a:r>
              <a:rPr lang="zh-CN" altLang="en-US" sz="2800" b="1" dirty="0">
                <a:effectLst>
                  <a:outerShdw blurRad="38100" dist="38100" dir="2700000" algn="tl">
                    <a:srgbClr val="C0C0C0"/>
                  </a:outerShdw>
                </a:effectLst>
                <a:latin typeface="宋体" pitchFamily="2" charset="-122"/>
              </a:rPr>
              <a:t>最大隶属度法不考虑输出隶属度函数的形状，只考虑最大隶属度处的输出值。因此，难免会丢失许多信息。它的突出优点是计算简单。在一些控制要求不高的场合，可采用最大隶属度法。</a:t>
            </a:r>
          </a:p>
          <a:p>
            <a:pPr algn="just">
              <a:lnSpc>
                <a:spcPct val="140000"/>
              </a:lnSpc>
              <a:defRPr/>
            </a:pPr>
            <a:r>
              <a:rPr lang="en-US" altLang="zh-CN" sz="2800" b="1" dirty="0">
                <a:effectLst>
                  <a:outerShdw blurRad="38100" dist="38100" dir="2700000" algn="tl">
                    <a:srgbClr val="C0C0C0"/>
                  </a:outerShdw>
                </a:effectLst>
              </a:rPr>
              <a:t>(2) </a:t>
            </a:r>
            <a:r>
              <a:rPr lang="zh-CN" altLang="en-US" sz="2800" b="1" dirty="0">
                <a:effectLst>
                  <a:outerShdw blurRad="38100" dist="38100" dir="2700000" algn="tl">
                    <a:srgbClr val="C0C0C0"/>
                  </a:outerShdw>
                </a:effectLst>
                <a:latin typeface="宋体" pitchFamily="2" charset="-122"/>
              </a:rPr>
              <a:t>重心法</a:t>
            </a:r>
          </a:p>
          <a:p>
            <a:pPr algn="just">
              <a:lnSpc>
                <a:spcPct val="140000"/>
              </a:lnSpc>
              <a:defRPr/>
            </a:pPr>
            <a:r>
              <a:rPr lang="zh-CN" altLang="en-US" sz="2800" b="1" dirty="0">
                <a:effectLst>
                  <a:outerShdw blurRad="38100" dist="38100" dir="2700000" algn="tl">
                    <a:srgbClr val="C0C0C0"/>
                  </a:outerShdw>
                </a:effectLst>
              </a:rPr>
              <a:t>       为了获得准确的控制量，就要求模糊方法能够很好的表达输出隶属度函数的计算结果。</a:t>
            </a:r>
            <a:r>
              <a:rPr lang="zh-CN" altLang="en-US" sz="2800" b="1" dirty="0">
                <a:effectLst>
                  <a:outerShdw blurRad="38100" dist="38100" dir="2700000" algn="tl">
                    <a:srgbClr val="C0C0C0"/>
                  </a:outerShdw>
                </a:effectLst>
                <a:latin typeface="宋体" pitchFamily="2" charset="-122"/>
              </a:rPr>
              <a:t>重心法是取隶属度函数曲线与横坐标围成面积的重心为模糊推理的最终输出值，即</a:t>
            </a:r>
            <a:endParaRPr lang="zh-CN" altLang="en-US" sz="2800" b="1" dirty="0">
              <a:effectLst>
                <a:outerShdw blurRad="38100" dist="38100" dir="2700000" algn="tl">
                  <a:srgbClr val="C0C0C0"/>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2895600" y="152400"/>
          <a:ext cx="2647950" cy="1600200"/>
        </p:xfrm>
        <a:graphic>
          <a:graphicData uri="http://schemas.openxmlformats.org/presentationml/2006/ole">
            <mc:AlternateContent xmlns:mc="http://schemas.openxmlformats.org/markup-compatibility/2006">
              <mc:Choice xmlns:v="urn:schemas-microsoft-com:vml" Requires="v">
                <p:oleObj spid="_x0000_s28693" name="公式" r:id="rId3" imgW="876300" imgH="749300" progId="Equation.3">
                  <p:embed/>
                </p:oleObj>
              </mc:Choice>
              <mc:Fallback>
                <p:oleObj name="公式" r:id="rId3" imgW="876300" imgH="749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2400"/>
                        <a:ext cx="26479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3" name="Text Box 3"/>
          <p:cNvSpPr txBox="1">
            <a:spLocks noChangeArrowheads="1"/>
          </p:cNvSpPr>
          <p:nvPr/>
        </p:nvSpPr>
        <p:spPr bwMode="auto">
          <a:xfrm>
            <a:off x="381000" y="1752600"/>
            <a:ext cx="8305800" cy="4765675"/>
          </a:xfrm>
          <a:prstGeom prst="rect">
            <a:avLst/>
          </a:prstGeom>
          <a:noFill/>
          <a:ln>
            <a:noFill/>
          </a:ln>
          <a:extLst/>
        </p:spPr>
        <p:txBody>
          <a:bodyPr>
            <a:spAutoFit/>
          </a:bodyPr>
          <a:lstStyle/>
          <a:p>
            <a:pPr algn="just">
              <a:lnSpc>
                <a:spcPct val="120000"/>
              </a:lnSpc>
              <a:defRPr/>
            </a:pPr>
            <a:r>
              <a:rPr lang="zh-CN" altLang="en-US" sz="3200" b="1">
                <a:effectLst>
                  <a:outerShdw blurRad="38100" dist="38100" dir="2700000" algn="tl">
                    <a:srgbClr val="C0C0C0"/>
                  </a:outerShdw>
                </a:effectLst>
                <a:latin typeface="宋体" pitchFamily="2" charset="-122"/>
              </a:rPr>
              <a:t>对于具有</a:t>
            </a:r>
            <a:r>
              <a:rPr lang="en-US" altLang="zh-CN" sz="3200" b="1">
                <a:effectLst>
                  <a:outerShdw blurRad="38100" dist="38100" dir="2700000" algn="tl">
                    <a:srgbClr val="C0C0C0"/>
                  </a:outerShdw>
                </a:effectLst>
                <a:latin typeface="宋体" pitchFamily="2" charset="-122"/>
              </a:rPr>
              <a:t>m</a:t>
            </a:r>
            <a:r>
              <a:rPr lang="zh-CN" altLang="en-US" sz="3200" b="1">
                <a:effectLst>
                  <a:outerShdw blurRad="38100" dist="38100" dir="2700000" algn="tl">
                    <a:srgbClr val="C0C0C0"/>
                  </a:outerShdw>
                </a:effectLst>
                <a:latin typeface="宋体" pitchFamily="2" charset="-122"/>
              </a:rPr>
              <a:t>个输出量化级数的离散域情况</a:t>
            </a:r>
          </a:p>
          <a:p>
            <a:pPr algn="ctr">
              <a:lnSpc>
                <a:spcPct val="120000"/>
              </a:lnSpc>
              <a:defRPr/>
            </a:pPr>
            <a:endParaRPr lang="zh-CN" altLang="en-US" sz="3200" b="1">
              <a:effectLst>
                <a:outerShdw blurRad="38100" dist="38100" dir="2700000" algn="tl">
                  <a:srgbClr val="C0C0C0"/>
                </a:outerShdw>
              </a:effectLst>
              <a:latin typeface="宋体" pitchFamily="2" charset="-122"/>
            </a:endParaRPr>
          </a:p>
          <a:p>
            <a:pPr algn="ctr">
              <a:lnSpc>
                <a:spcPct val="120000"/>
              </a:lnSpc>
              <a:defRPr/>
            </a:pPr>
            <a:endParaRPr lang="zh-CN" altLang="en-US" sz="3200" b="1">
              <a:effectLst>
                <a:outerShdw blurRad="38100" dist="38100" dir="2700000" algn="tl">
                  <a:srgbClr val="C0C0C0"/>
                </a:outerShdw>
              </a:effectLst>
              <a:latin typeface="宋体" pitchFamily="2" charset="-122"/>
            </a:endParaRPr>
          </a:p>
          <a:p>
            <a:pPr algn="ctr">
              <a:lnSpc>
                <a:spcPct val="120000"/>
              </a:lnSpc>
              <a:defRPr/>
            </a:pPr>
            <a:endParaRPr lang="zh-CN" altLang="en-US" sz="3200" b="1">
              <a:effectLst>
                <a:outerShdw blurRad="38100" dist="38100" dir="2700000" algn="tl">
                  <a:srgbClr val="C0C0C0"/>
                </a:outerShdw>
              </a:effectLst>
              <a:latin typeface="宋体" pitchFamily="2" charset="-122"/>
            </a:endParaRPr>
          </a:p>
          <a:p>
            <a:pPr algn="just">
              <a:lnSpc>
                <a:spcPct val="120000"/>
              </a:lnSpc>
              <a:defRPr/>
            </a:pPr>
            <a:r>
              <a:rPr lang="zh-CN" altLang="en-US" sz="3200" b="1">
                <a:effectLst>
                  <a:outerShdw blurRad="38100" dist="38100" dir="2700000" algn="tl">
                    <a:srgbClr val="C0C0C0"/>
                  </a:outerShdw>
                </a:effectLst>
                <a:latin typeface="宋体" pitchFamily="2" charset="-122"/>
              </a:rPr>
              <a:t>  </a:t>
            </a:r>
          </a:p>
          <a:p>
            <a:pPr algn="just">
              <a:lnSpc>
                <a:spcPct val="120000"/>
              </a:lnSpc>
              <a:defRPr/>
            </a:pPr>
            <a:r>
              <a:rPr lang="zh-CN" altLang="en-US" sz="3200" b="1">
                <a:effectLst>
                  <a:outerShdw blurRad="38100" dist="38100" dir="2700000" algn="tl">
                    <a:srgbClr val="C0C0C0"/>
                  </a:outerShdw>
                </a:effectLst>
                <a:latin typeface="宋体" pitchFamily="2" charset="-122"/>
              </a:rPr>
              <a:t>  与最大隶属度法相比较，重心法具有更平滑的输出推理控制。即使对应于输入信号的微小变化，输出也会发生变化。</a:t>
            </a:r>
            <a:endParaRPr lang="zh-CN" altLang="en-US" sz="3200" b="1">
              <a:effectLst>
                <a:outerShdw blurRad="38100" dist="38100" dir="2700000" algn="tl">
                  <a:srgbClr val="C0C0C0"/>
                </a:outerShdw>
              </a:effectLst>
            </a:endParaRPr>
          </a:p>
        </p:txBody>
      </p:sp>
      <p:graphicFrame>
        <p:nvGraphicFramePr>
          <p:cNvPr id="28675" name="Object 4"/>
          <p:cNvGraphicFramePr>
            <a:graphicFrameLocks noChangeAspect="1"/>
          </p:cNvGraphicFramePr>
          <p:nvPr/>
        </p:nvGraphicFramePr>
        <p:xfrm>
          <a:off x="2895600" y="2667000"/>
          <a:ext cx="2819400" cy="1987550"/>
        </p:xfrm>
        <a:graphic>
          <a:graphicData uri="http://schemas.openxmlformats.org/presentationml/2006/ole">
            <mc:AlternateContent xmlns:mc="http://schemas.openxmlformats.org/markup-compatibility/2006">
              <mc:Choice xmlns:v="urn:schemas-microsoft-com:vml" Requires="v">
                <p:oleObj spid="_x0000_s28694" name="公式" r:id="rId5" imgW="965200" imgH="850900" progId="Equation.3">
                  <p:embed/>
                </p:oleObj>
              </mc:Choice>
              <mc:Fallback>
                <p:oleObj name="公式" r:id="rId5" imgW="965200" imgH="850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667000"/>
                        <a:ext cx="2819400"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04800" y="228600"/>
            <a:ext cx="8534400" cy="1126462"/>
          </a:xfrm>
          <a:prstGeom prst="rect">
            <a:avLst/>
          </a:prstGeom>
          <a:noFill/>
          <a:ln>
            <a:noFill/>
          </a:ln>
          <a:extLst/>
        </p:spPr>
        <p:txBody>
          <a:bodyPr>
            <a:spAutoFit/>
          </a:bodyPr>
          <a:lstStyle/>
          <a:p>
            <a:pPr algn="just">
              <a:lnSpc>
                <a:spcPct val="120000"/>
              </a:lnSpc>
              <a:defRPr/>
            </a:pPr>
            <a:r>
              <a:rPr lang="en-US" altLang="zh-CN" sz="2800" b="1" dirty="0">
                <a:effectLst>
                  <a:outerShdw blurRad="38100" dist="38100" dir="2700000" algn="tl">
                    <a:srgbClr val="C0C0C0"/>
                  </a:outerShdw>
                </a:effectLst>
              </a:rPr>
              <a:t>3</a:t>
            </a:r>
            <a:r>
              <a:rPr lang="en-US" altLang="zh-CN" sz="2800" b="1" dirty="0" smtClean="0">
                <a:effectLst>
                  <a:outerShdw blurRad="38100" dist="38100" dir="2700000" algn="tl">
                    <a:srgbClr val="C0C0C0"/>
                  </a:outerShdw>
                </a:effectLst>
              </a:rPr>
              <a:t>.1.2  </a:t>
            </a:r>
            <a:r>
              <a:rPr lang="zh-CN" altLang="en-US" sz="2800" b="1" dirty="0">
                <a:effectLst>
                  <a:outerShdw blurRad="38100" dist="38100" dir="2700000" algn="tl">
                    <a:srgbClr val="C0C0C0"/>
                  </a:outerShdw>
                </a:effectLst>
              </a:rPr>
              <a:t>模糊控制器的构成</a:t>
            </a:r>
          </a:p>
          <a:p>
            <a:pPr algn="just">
              <a:lnSpc>
                <a:spcPct val="120000"/>
              </a:lnSpc>
              <a:defRPr/>
            </a:pPr>
            <a:r>
              <a:rPr lang="zh-CN" altLang="en-US" sz="2800" b="1" dirty="0">
                <a:effectLst>
                  <a:outerShdw blurRad="38100" dist="38100" dir="2700000" algn="tl">
                    <a:srgbClr val="C0C0C0"/>
                  </a:outerShdw>
                </a:effectLst>
                <a:latin typeface="宋体" pitchFamily="2" charset="-122"/>
              </a:rPr>
              <a:t>    模糊控制器的组成框图如</a:t>
            </a:r>
            <a:r>
              <a:rPr lang="zh-CN" altLang="en-US" sz="2800" b="1" dirty="0" smtClean="0">
                <a:effectLst>
                  <a:outerShdw blurRad="38100" dist="38100" dir="2700000" algn="tl">
                    <a:srgbClr val="C0C0C0"/>
                  </a:outerShdw>
                </a:effectLst>
                <a:latin typeface="宋体" pitchFamily="2" charset="-122"/>
              </a:rPr>
              <a:t>图</a:t>
            </a:r>
            <a:r>
              <a:rPr lang="en-US" altLang="zh-CN" sz="2800" b="1" dirty="0" smtClean="0">
                <a:effectLst>
                  <a:outerShdw blurRad="38100" dist="38100" dir="2700000" algn="tl">
                    <a:srgbClr val="C0C0C0"/>
                  </a:outerShdw>
                </a:effectLst>
                <a:latin typeface="宋体" pitchFamily="2" charset="-122"/>
              </a:rPr>
              <a:t>3-2</a:t>
            </a:r>
            <a:r>
              <a:rPr lang="zh-CN" altLang="en-US" sz="2800" b="1" dirty="0">
                <a:effectLst>
                  <a:outerShdw blurRad="38100" dist="38100" dir="2700000" algn="tl">
                    <a:srgbClr val="C0C0C0"/>
                  </a:outerShdw>
                </a:effectLst>
                <a:latin typeface="宋体" pitchFamily="2" charset="-122"/>
              </a:rPr>
              <a:t>所</a:t>
            </a:r>
            <a:r>
              <a:rPr lang="zh-CN" altLang="en-US" sz="2800" b="1" dirty="0">
                <a:effectLst>
                  <a:outerShdw blurRad="38100" dist="38100" dir="2700000" algn="tl">
                    <a:srgbClr val="C0C0C0"/>
                  </a:outerShdw>
                </a:effectLst>
                <a:latin typeface="宋体" pitchFamily="2" charset="-122"/>
              </a:rPr>
              <a:t>示。</a:t>
            </a:r>
            <a:endParaRPr lang="zh-CN" altLang="en-US" sz="2800" b="1" dirty="0">
              <a:effectLst>
                <a:outerShdw blurRad="38100" dist="38100" dir="2700000" algn="tl">
                  <a:srgbClr val="C0C0C0"/>
                </a:outerShdw>
              </a:effectLst>
            </a:endParaRPr>
          </a:p>
        </p:txBody>
      </p:sp>
      <p:sp>
        <p:nvSpPr>
          <p:cNvPr id="2052" name="Rectangle 4"/>
          <p:cNvSpPr>
            <a:spLocks noChangeArrowheads="1"/>
          </p:cNvSpPr>
          <p:nvPr/>
        </p:nvSpPr>
        <p:spPr bwMode="auto">
          <a:xfrm>
            <a:off x="2414588" y="2700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2050" name="Object 3"/>
          <p:cNvGraphicFramePr>
            <a:graphicFrameLocks noChangeAspect="1"/>
          </p:cNvGraphicFramePr>
          <p:nvPr>
            <p:extLst>
              <p:ext uri="{D42A27DB-BD31-4B8C-83A1-F6EECF244321}">
                <p14:modId xmlns:p14="http://schemas.microsoft.com/office/powerpoint/2010/main" val="303542520"/>
              </p:ext>
            </p:extLst>
          </p:nvPr>
        </p:nvGraphicFramePr>
        <p:xfrm>
          <a:off x="1187624" y="2276872"/>
          <a:ext cx="6505575" cy="2606675"/>
        </p:xfrm>
        <a:graphic>
          <a:graphicData uri="http://schemas.openxmlformats.org/presentationml/2006/ole">
            <mc:AlternateContent xmlns:mc="http://schemas.openxmlformats.org/markup-compatibility/2006">
              <mc:Choice xmlns:v="urn:schemas-microsoft-com:vml" Requires="v">
                <p:oleObj spid="_x0000_s2062" r:id="rId3" imgW="3429297" imgH="1158095" progId="Paint.Picture">
                  <p:embed/>
                </p:oleObj>
              </mc:Choice>
              <mc:Fallback>
                <p:oleObj r:id="rId3" imgW="3429297" imgH="115809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276872"/>
                        <a:ext cx="6505575" cy="260667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Text Box 6"/>
          <p:cNvSpPr txBox="1">
            <a:spLocks noChangeArrowheads="1"/>
          </p:cNvSpPr>
          <p:nvPr/>
        </p:nvSpPr>
        <p:spPr bwMode="auto">
          <a:xfrm>
            <a:off x="1371600" y="5334000"/>
            <a:ext cx="6781800" cy="535531"/>
          </a:xfrm>
          <a:prstGeom prst="rect">
            <a:avLst/>
          </a:prstGeom>
          <a:noFill/>
          <a:ln>
            <a:noFill/>
          </a:ln>
          <a:extLst/>
        </p:spPr>
        <p:txBody>
          <a:bodyPr>
            <a:spAutoFit/>
          </a:bodyPr>
          <a:lstStyle/>
          <a:p>
            <a:pPr algn="just">
              <a:lnSpc>
                <a:spcPct val="120000"/>
              </a:lnSpc>
              <a:defRPr/>
            </a:pPr>
            <a:r>
              <a:rPr lang="en-US" altLang="zh-CN" b="1" dirty="0">
                <a:effectLst>
                  <a:outerShdw blurRad="38100" dist="38100" dir="2700000" algn="tl">
                    <a:srgbClr val="C0C0C0"/>
                  </a:outerShdw>
                </a:effectLst>
                <a:latin typeface="宋体" pitchFamily="2" charset="-122"/>
              </a:rPr>
              <a:t>     </a:t>
            </a:r>
            <a:r>
              <a:rPr lang="zh-CN" altLang="en-US" b="1" dirty="0" smtClean="0">
                <a:effectLst>
                  <a:outerShdw blurRad="38100" dist="38100" dir="2700000" algn="tl">
                    <a:srgbClr val="C0C0C0"/>
                  </a:outerShdw>
                </a:effectLst>
                <a:latin typeface="宋体" pitchFamily="2" charset="-122"/>
              </a:rPr>
              <a:t>图</a:t>
            </a:r>
            <a:r>
              <a:rPr lang="en-US" altLang="zh-CN" b="1" dirty="0" smtClean="0">
                <a:effectLst>
                  <a:outerShdw blurRad="38100" dist="38100" dir="2700000" algn="tl">
                    <a:srgbClr val="C0C0C0"/>
                  </a:outerShdw>
                </a:effectLst>
                <a:latin typeface="宋体" pitchFamily="2" charset="-122"/>
              </a:rPr>
              <a:t>3-2 </a:t>
            </a:r>
            <a:r>
              <a:rPr lang="zh-CN" altLang="en-US" b="1" dirty="0">
                <a:effectLst>
                  <a:outerShdw blurRad="38100" dist="38100" dir="2700000" algn="tl">
                    <a:srgbClr val="C0C0C0"/>
                  </a:outerShdw>
                </a:effectLst>
                <a:latin typeface="宋体" pitchFamily="2" charset="-122"/>
              </a:rPr>
              <a:t>模糊控制器</a:t>
            </a:r>
            <a:r>
              <a:rPr lang="zh-CN" altLang="en-US" b="1" dirty="0">
                <a:effectLst>
                  <a:outerShdw blurRad="38100" dist="38100" dir="2700000" algn="tl">
                    <a:srgbClr val="C0C0C0"/>
                  </a:outerShdw>
                </a:effectLst>
                <a:latin typeface="宋体" pitchFamily="2" charset="-122"/>
              </a:rPr>
              <a:t>的组成框图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81000" y="381000"/>
            <a:ext cx="8229600" cy="5349875"/>
          </a:xfrm>
          <a:prstGeom prst="rect">
            <a:avLst/>
          </a:prstGeom>
          <a:noFill/>
          <a:ln>
            <a:noFill/>
          </a:ln>
          <a:extLst/>
        </p:spPr>
        <p:txBody>
          <a:bodyPr>
            <a:spAutoFit/>
          </a:bodyPr>
          <a:lstStyle>
            <a:lvl1pPr>
              <a:defRPr kumimoji="1" sz="2400">
                <a:solidFill>
                  <a:schemeClr val="tx1"/>
                </a:solidFill>
                <a:latin typeface="Times New Roman" pitchFamily="18" charset="0"/>
                <a:ea typeface="宋体" pitchFamily="2" charset="-122"/>
              </a:defRPr>
            </a:lvl1pPr>
            <a:lvl2pPr marL="190500">
              <a:defRPr kumimoji="1" sz="2400">
                <a:solidFill>
                  <a:schemeClr val="tx1"/>
                </a:solidFill>
                <a:latin typeface="Times New Roman" pitchFamily="18" charset="0"/>
                <a:ea typeface="宋体" pitchFamily="2" charset="-122"/>
              </a:defRPr>
            </a:lvl2pPr>
            <a:lvl3pPr marL="381000">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2" algn="just">
              <a:lnSpc>
                <a:spcPct val="120000"/>
              </a:lnSpc>
              <a:defRPr/>
            </a:pPr>
            <a:r>
              <a:rPr lang="en-US" altLang="zh-CN" sz="3200" b="1" smtClean="0">
                <a:effectLst>
                  <a:outerShdw blurRad="38100" dist="38100" dir="2700000" algn="tl">
                    <a:srgbClr val="C0C0C0"/>
                  </a:outerShdw>
                </a:effectLst>
              </a:rPr>
              <a:t>(3)</a:t>
            </a:r>
            <a:r>
              <a:rPr lang="zh-CN" altLang="en-US" sz="3200" b="1" smtClean="0">
                <a:effectLst>
                  <a:outerShdw blurRad="38100" dist="38100" dir="2700000" algn="tl">
                    <a:srgbClr val="C0C0C0"/>
                  </a:outerShdw>
                </a:effectLst>
                <a:latin typeface="宋体" pitchFamily="2" charset="-122"/>
              </a:rPr>
              <a:t>加权平均法</a:t>
            </a:r>
          </a:p>
          <a:p>
            <a:pPr lvl="2" algn="just">
              <a:lnSpc>
                <a:spcPct val="120000"/>
              </a:lnSpc>
              <a:defRPr/>
            </a:pPr>
            <a:r>
              <a:rPr lang="zh-CN" altLang="en-US" sz="3200" b="1" smtClean="0">
                <a:effectLst>
                  <a:outerShdw blurRad="38100" dist="38100" dir="2700000" algn="tl">
                    <a:srgbClr val="C0C0C0"/>
                  </a:outerShdw>
                </a:effectLst>
              </a:rPr>
              <a:t>    工业控制中广泛使用的反模糊方法为加权平均法，输出值由下式决定</a:t>
            </a:r>
          </a:p>
          <a:p>
            <a:pPr lvl="2" algn="just">
              <a:lnSpc>
                <a:spcPct val="120000"/>
              </a:lnSpc>
              <a:defRPr/>
            </a:pPr>
            <a:endParaRPr lang="zh-CN" altLang="en-US" sz="3200" b="1" smtClean="0">
              <a:effectLst>
                <a:outerShdw blurRad="38100" dist="38100" dir="2700000" algn="tl">
                  <a:srgbClr val="C0C0C0"/>
                </a:outerShdw>
              </a:effectLst>
            </a:endParaRPr>
          </a:p>
          <a:p>
            <a:pPr algn="ctr">
              <a:lnSpc>
                <a:spcPct val="120000"/>
              </a:lnSpc>
              <a:defRPr/>
            </a:pPr>
            <a:endParaRPr lang="zh-CN" altLang="en-US" sz="3200" b="1" smtClean="0">
              <a:effectLst>
                <a:outerShdw blurRad="38100" dist="38100" dir="2700000" algn="tl">
                  <a:srgbClr val="C0C0C0"/>
                </a:outerShdw>
              </a:effectLst>
            </a:endParaRPr>
          </a:p>
          <a:p>
            <a:pPr algn="ctr">
              <a:lnSpc>
                <a:spcPct val="120000"/>
              </a:lnSpc>
              <a:defRPr/>
            </a:pPr>
            <a:endParaRPr lang="zh-CN" altLang="en-US" sz="3200" b="1" smtClean="0">
              <a:effectLst>
                <a:outerShdw blurRad="38100" dist="38100" dir="2700000" algn="tl">
                  <a:srgbClr val="C0C0C0"/>
                </a:outerShdw>
              </a:effectLst>
            </a:endParaRPr>
          </a:p>
          <a:p>
            <a:pPr algn="just">
              <a:lnSpc>
                <a:spcPct val="120000"/>
              </a:lnSpc>
              <a:defRPr/>
            </a:pPr>
            <a:r>
              <a:rPr lang="zh-CN" altLang="en-US" sz="3200" b="1" smtClean="0">
                <a:effectLst>
                  <a:outerShdw blurRad="38100" dist="38100" dir="2700000" algn="tl">
                    <a:srgbClr val="C0C0C0"/>
                  </a:outerShdw>
                </a:effectLst>
              </a:rPr>
              <a:t>其中系数   的选择根据实际情况而定。不同的系数决定系统具有不同的响应特性。当系数     取隶属度            时，就转化为重心法。</a:t>
            </a:r>
          </a:p>
        </p:txBody>
      </p:sp>
      <p:graphicFrame>
        <p:nvGraphicFramePr>
          <p:cNvPr id="29698" name="Object 3"/>
          <p:cNvGraphicFramePr>
            <a:graphicFrameLocks noChangeAspect="1"/>
          </p:cNvGraphicFramePr>
          <p:nvPr/>
        </p:nvGraphicFramePr>
        <p:xfrm>
          <a:off x="3276600" y="2286000"/>
          <a:ext cx="1981200" cy="1644650"/>
        </p:xfrm>
        <a:graphic>
          <a:graphicData uri="http://schemas.openxmlformats.org/presentationml/2006/ole">
            <mc:AlternateContent xmlns:mc="http://schemas.openxmlformats.org/markup-compatibility/2006">
              <mc:Choice xmlns:v="urn:schemas-microsoft-com:vml" Requires="v">
                <p:oleObj spid="_x0000_s29735" name="公式" r:id="rId3" imgW="698500" imgH="850900" progId="Equation.3">
                  <p:embed/>
                </p:oleObj>
              </mc:Choice>
              <mc:Fallback>
                <p:oleObj name="公式" r:id="rId3" imgW="698500" imgH="850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286000"/>
                        <a:ext cx="19812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4"/>
          <p:cNvGraphicFramePr>
            <a:graphicFrameLocks noChangeAspect="1"/>
          </p:cNvGraphicFramePr>
          <p:nvPr/>
        </p:nvGraphicFramePr>
        <p:xfrm>
          <a:off x="2282825" y="4076700"/>
          <a:ext cx="307975" cy="419100"/>
        </p:xfrm>
        <a:graphic>
          <a:graphicData uri="http://schemas.openxmlformats.org/presentationml/2006/ole">
            <mc:AlternateContent xmlns:mc="http://schemas.openxmlformats.org/markup-compatibility/2006">
              <mc:Choice xmlns:v="urn:schemas-microsoft-com:vml" Requires="v">
                <p:oleObj spid="_x0000_s29736" name="公式" r:id="rId5" imgW="139639" imgH="190417" progId="Equation.3">
                  <p:embed/>
                </p:oleObj>
              </mc:Choice>
              <mc:Fallback>
                <p:oleObj name="公式" r:id="rId5" imgW="139639" imgH="19041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2825" y="4076700"/>
                        <a:ext cx="3079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5"/>
          <p:cNvGraphicFramePr>
            <a:graphicFrameLocks noChangeAspect="1"/>
          </p:cNvGraphicFramePr>
          <p:nvPr/>
        </p:nvGraphicFramePr>
        <p:xfrm>
          <a:off x="990600" y="5219700"/>
          <a:ext cx="307975" cy="419100"/>
        </p:xfrm>
        <a:graphic>
          <a:graphicData uri="http://schemas.openxmlformats.org/presentationml/2006/ole">
            <mc:AlternateContent xmlns:mc="http://schemas.openxmlformats.org/markup-compatibility/2006">
              <mc:Choice xmlns:v="urn:schemas-microsoft-com:vml" Requires="v">
                <p:oleObj spid="_x0000_s29737" name="公式" r:id="rId7" imgW="139639" imgH="190417" progId="Equation.3">
                  <p:embed/>
                </p:oleObj>
              </mc:Choice>
              <mc:Fallback>
                <p:oleObj name="公式" r:id="rId7" imgW="139639" imgH="1904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219700"/>
                        <a:ext cx="3079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6"/>
          <p:cNvGraphicFramePr>
            <a:graphicFrameLocks noChangeAspect="1"/>
          </p:cNvGraphicFramePr>
          <p:nvPr/>
        </p:nvGraphicFramePr>
        <p:xfrm>
          <a:off x="3200400" y="5194300"/>
          <a:ext cx="914400" cy="444500"/>
        </p:xfrm>
        <a:graphic>
          <a:graphicData uri="http://schemas.openxmlformats.org/presentationml/2006/ole">
            <mc:AlternateContent xmlns:mc="http://schemas.openxmlformats.org/markup-compatibility/2006">
              <mc:Choice xmlns:v="urn:schemas-microsoft-com:vml" Requires="v">
                <p:oleObj spid="_x0000_s29738" name="公式" r:id="rId8" imgW="393529" imgH="190417" progId="Equation.3">
                  <p:embed/>
                </p:oleObj>
              </mc:Choice>
              <mc:Fallback>
                <p:oleObj name="公式" r:id="rId8" imgW="393529" imgH="190417"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5194300"/>
                        <a:ext cx="9144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28600" y="457200"/>
            <a:ext cx="8686800" cy="4473575"/>
          </a:xfrm>
          <a:prstGeom prst="rect">
            <a:avLst/>
          </a:prstGeom>
          <a:noFill/>
          <a:ln>
            <a:noFill/>
          </a:ln>
          <a:extLst/>
        </p:spPr>
        <p:txBody>
          <a:bodyPr>
            <a:spAutoFit/>
          </a:bodyPr>
          <a:lstStyle/>
          <a:p>
            <a:pPr algn="just">
              <a:lnSpc>
                <a:spcPct val="150000"/>
              </a:lnSpc>
              <a:defRPr/>
            </a:pPr>
            <a:r>
              <a:rPr lang="en-US" altLang="zh-CN" b="1" dirty="0">
                <a:effectLst>
                  <a:outerShdw blurRad="38100" dist="38100" dir="2700000" algn="tl">
                    <a:srgbClr val="C0C0C0"/>
                  </a:outerShdw>
                </a:effectLst>
              </a:rPr>
              <a:t>        </a:t>
            </a:r>
            <a:r>
              <a:rPr lang="zh-CN" altLang="en-US" b="1" dirty="0">
                <a:effectLst>
                  <a:outerShdw blurRad="38100" dist="38100" dir="2700000" algn="tl">
                    <a:srgbClr val="C0C0C0"/>
                  </a:outerShdw>
                </a:effectLst>
              </a:rPr>
              <a:t>反模糊化方法的选择与隶属度函数形状的选择、推理方法的选择相关</a:t>
            </a:r>
          </a:p>
          <a:p>
            <a:pPr algn="just">
              <a:lnSpc>
                <a:spcPct val="150000"/>
              </a:lnSpc>
              <a:defRPr/>
            </a:pPr>
            <a:r>
              <a:rPr lang="zh-CN" altLang="en-US" b="1" dirty="0">
                <a:effectLst>
                  <a:outerShdw blurRad="38100" dist="38100" dir="2700000" algn="tl">
                    <a:srgbClr val="C0C0C0"/>
                  </a:outerShdw>
                </a:effectLst>
              </a:rPr>
              <a:t>        </a:t>
            </a:r>
            <a:r>
              <a:rPr lang="en-US" altLang="zh-CN" b="1" dirty="0" err="1">
                <a:effectLst>
                  <a:outerShdw blurRad="38100" dist="38100" dir="2700000" algn="tl">
                    <a:srgbClr val="C0C0C0"/>
                  </a:outerShdw>
                </a:effectLst>
              </a:rPr>
              <a:t>Matlab</a:t>
            </a:r>
            <a:r>
              <a:rPr lang="zh-CN" altLang="en-US" b="1" dirty="0">
                <a:effectLst>
                  <a:outerShdw blurRad="38100" dist="38100" dir="2700000" algn="tl">
                    <a:srgbClr val="C0C0C0"/>
                  </a:outerShdw>
                </a:effectLst>
              </a:rPr>
              <a:t>提供五种解模糊化方法：（</a:t>
            </a:r>
            <a:r>
              <a:rPr lang="en-US" altLang="zh-CN" b="1" dirty="0">
                <a:effectLst>
                  <a:outerShdw blurRad="38100" dist="38100" dir="2700000" algn="tl">
                    <a:srgbClr val="C0C0C0"/>
                  </a:outerShdw>
                </a:effectLst>
              </a:rPr>
              <a:t>1</a:t>
            </a:r>
            <a:r>
              <a:rPr lang="zh-CN" altLang="en-US" b="1" dirty="0">
                <a:effectLst>
                  <a:outerShdw blurRad="38100" dist="38100" dir="2700000" algn="tl">
                    <a:srgbClr val="C0C0C0"/>
                  </a:outerShdw>
                </a:effectLst>
              </a:rPr>
              <a:t>）</a:t>
            </a:r>
            <a:r>
              <a:rPr lang="en-US" altLang="zh-CN" b="1" dirty="0" err="1">
                <a:effectLst>
                  <a:outerShdw blurRad="38100" dist="38100" dir="2700000" algn="tl">
                    <a:srgbClr val="C0C0C0"/>
                  </a:outerShdw>
                </a:effectLst>
              </a:rPr>
              <a:t>centroid</a:t>
            </a:r>
            <a:r>
              <a:rPr lang="zh-CN" altLang="en-US" b="1" dirty="0">
                <a:effectLst>
                  <a:outerShdw blurRad="38100" dist="38100" dir="2700000" algn="tl">
                    <a:srgbClr val="C0C0C0"/>
                  </a:outerShdw>
                </a:effectLst>
              </a:rPr>
              <a:t>：面积重心法；（</a:t>
            </a:r>
            <a:r>
              <a:rPr lang="en-US" altLang="zh-CN" b="1" dirty="0">
                <a:effectLst>
                  <a:outerShdw blurRad="38100" dist="38100" dir="2700000" algn="tl">
                    <a:srgbClr val="C0C0C0"/>
                  </a:outerShdw>
                </a:effectLst>
              </a:rPr>
              <a:t>2</a:t>
            </a:r>
            <a:r>
              <a:rPr lang="zh-CN" altLang="en-US" b="1" dirty="0">
                <a:effectLst>
                  <a:outerShdw blurRad="38100" dist="38100" dir="2700000" algn="tl">
                    <a:srgbClr val="C0C0C0"/>
                  </a:outerShdw>
                </a:effectLst>
              </a:rPr>
              <a:t>）</a:t>
            </a:r>
            <a:r>
              <a:rPr lang="en-US" altLang="zh-CN" b="1" dirty="0">
                <a:effectLst>
                  <a:outerShdw blurRad="38100" dist="38100" dir="2700000" algn="tl">
                    <a:srgbClr val="C0C0C0"/>
                  </a:outerShdw>
                </a:effectLst>
              </a:rPr>
              <a:t>bisector</a:t>
            </a:r>
            <a:r>
              <a:rPr lang="zh-CN" altLang="en-US" b="1" dirty="0">
                <a:effectLst>
                  <a:outerShdw blurRad="38100" dist="38100" dir="2700000" algn="tl">
                    <a:srgbClr val="C0C0C0"/>
                  </a:outerShdw>
                </a:effectLst>
              </a:rPr>
              <a:t>：面积等分法；（</a:t>
            </a:r>
            <a:r>
              <a:rPr lang="en-US" altLang="zh-CN" b="1" dirty="0">
                <a:effectLst>
                  <a:outerShdw blurRad="38100" dist="38100" dir="2700000" algn="tl">
                    <a:srgbClr val="C0C0C0"/>
                  </a:outerShdw>
                </a:effectLst>
              </a:rPr>
              <a:t>3</a:t>
            </a:r>
            <a:r>
              <a:rPr lang="zh-CN" altLang="en-US" b="1" dirty="0">
                <a:effectLst>
                  <a:outerShdw blurRad="38100" dist="38100" dir="2700000" algn="tl">
                    <a:srgbClr val="C0C0C0"/>
                  </a:outerShdw>
                </a:effectLst>
              </a:rPr>
              <a:t>）</a:t>
            </a:r>
            <a:r>
              <a:rPr lang="en-US" altLang="zh-CN" b="1" dirty="0">
                <a:effectLst>
                  <a:outerShdw blurRad="38100" dist="38100" dir="2700000" algn="tl">
                    <a:srgbClr val="C0C0C0"/>
                  </a:outerShdw>
                </a:effectLst>
              </a:rPr>
              <a:t>mom</a:t>
            </a:r>
            <a:r>
              <a:rPr lang="zh-CN" altLang="en-US" b="1" dirty="0">
                <a:effectLst>
                  <a:outerShdw blurRad="38100" dist="38100" dir="2700000" algn="tl">
                    <a:srgbClr val="C0C0C0"/>
                  </a:outerShdw>
                </a:effectLst>
              </a:rPr>
              <a:t>：最大隶属度平均法；（</a:t>
            </a:r>
            <a:r>
              <a:rPr lang="en-US" altLang="zh-CN" b="1" dirty="0">
                <a:effectLst>
                  <a:outerShdw blurRad="38100" dist="38100" dir="2700000" algn="tl">
                    <a:srgbClr val="C0C0C0"/>
                  </a:outerShdw>
                </a:effectLst>
              </a:rPr>
              <a:t>4</a:t>
            </a:r>
            <a:r>
              <a:rPr lang="zh-CN" altLang="en-US" b="1" dirty="0">
                <a:effectLst>
                  <a:outerShdw blurRad="38100" dist="38100" dir="2700000" algn="tl">
                    <a:srgbClr val="C0C0C0"/>
                  </a:outerShdw>
                </a:effectLst>
              </a:rPr>
              <a:t>）</a:t>
            </a:r>
            <a:r>
              <a:rPr lang="en-US" altLang="zh-CN" b="1" dirty="0" err="1">
                <a:effectLst>
                  <a:outerShdw blurRad="38100" dist="38100" dir="2700000" algn="tl">
                    <a:srgbClr val="C0C0C0"/>
                  </a:outerShdw>
                </a:effectLst>
              </a:rPr>
              <a:t>som</a:t>
            </a:r>
            <a:r>
              <a:rPr lang="zh-CN" altLang="en-US" b="1" dirty="0">
                <a:effectLst>
                  <a:outerShdw blurRad="38100" dist="38100" dir="2700000" algn="tl">
                    <a:srgbClr val="C0C0C0"/>
                  </a:outerShdw>
                </a:effectLst>
              </a:rPr>
              <a:t>最大隶属度取小法；（</a:t>
            </a:r>
            <a:r>
              <a:rPr lang="en-US" altLang="zh-CN" b="1" dirty="0">
                <a:effectLst>
                  <a:outerShdw blurRad="38100" dist="38100" dir="2700000" algn="tl">
                    <a:srgbClr val="C0C0C0"/>
                  </a:outerShdw>
                </a:effectLst>
              </a:rPr>
              <a:t>5</a:t>
            </a:r>
            <a:r>
              <a:rPr lang="zh-CN" altLang="en-US" b="1" dirty="0">
                <a:effectLst>
                  <a:outerShdw blurRad="38100" dist="38100" dir="2700000" algn="tl">
                    <a:srgbClr val="C0C0C0"/>
                  </a:outerShdw>
                </a:effectLst>
              </a:rPr>
              <a:t>）</a:t>
            </a:r>
            <a:r>
              <a:rPr lang="en-US" altLang="zh-CN" b="1" dirty="0" err="1">
                <a:effectLst>
                  <a:outerShdw blurRad="38100" dist="38100" dir="2700000" algn="tl">
                    <a:srgbClr val="C0C0C0"/>
                  </a:outerShdw>
                </a:effectLst>
              </a:rPr>
              <a:t>lom</a:t>
            </a:r>
            <a:r>
              <a:rPr lang="zh-CN" altLang="en-US" b="1" dirty="0">
                <a:effectLst>
                  <a:outerShdw blurRad="38100" dist="38100" dir="2700000" algn="tl">
                    <a:srgbClr val="C0C0C0"/>
                  </a:outerShdw>
                </a:effectLst>
              </a:rPr>
              <a:t>：大隶属度取大法；</a:t>
            </a:r>
          </a:p>
          <a:p>
            <a:pPr algn="just">
              <a:lnSpc>
                <a:spcPct val="150000"/>
              </a:lnSpc>
              <a:defRPr/>
            </a:pPr>
            <a:r>
              <a:rPr lang="zh-CN" altLang="en-US" b="1" dirty="0">
                <a:effectLst>
                  <a:outerShdw blurRad="38100" dist="38100" dir="2700000" algn="tl">
                    <a:srgbClr val="C0C0C0"/>
                  </a:outerShdw>
                </a:effectLst>
                <a:latin typeface="Courier New" pitchFamily="49" charset="0"/>
              </a:rPr>
              <a:t>   在</a:t>
            </a:r>
            <a:r>
              <a:rPr lang="en-US" altLang="zh-CN" b="1" dirty="0" err="1">
                <a:effectLst>
                  <a:outerShdw blurRad="38100" dist="38100" dir="2700000" algn="tl">
                    <a:srgbClr val="C0C0C0"/>
                  </a:outerShdw>
                </a:effectLst>
                <a:latin typeface="Courier New" pitchFamily="49" charset="0"/>
              </a:rPr>
              <a:t>Matlab</a:t>
            </a:r>
            <a:r>
              <a:rPr lang="zh-CN" altLang="en-US" b="1" dirty="0">
                <a:effectLst>
                  <a:outerShdw blurRad="38100" dist="38100" dir="2700000" algn="tl">
                    <a:srgbClr val="C0C0C0"/>
                  </a:outerShdw>
                </a:effectLst>
                <a:latin typeface="Courier New" pitchFamily="49" charset="0"/>
              </a:rPr>
              <a:t>中，可通过</a:t>
            </a:r>
            <a:r>
              <a:rPr lang="en-US" altLang="zh-CN" b="1" dirty="0" err="1">
                <a:effectLst>
                  <a:outerShdw blurRad="38100" dist="38100" dir="2700000" algn="tl">
                    <a:srgbClr val="C0C0C0"/>
                  </a:outerShdw>
                </a:effectLst>
                <a:latin typeface="Courier New" pitchFamily="49" charset="0"/>
              </a:rPr>
              <a:t>setfis</a:t>
            </a:r>
            <a:r>
              <a:rPr lang="en-US" altLang="zh-CN" b="1" dirty="0">
                <a:effectLst>
                  <a:outerShdw blurRad="38100" dist="38100" dir="2700000" algn="tl">
                    <a:srgbClr val="C0C0C0"/>
                  </a:outerShdw>
                </a:effectLst>
                <a:latin typeface="Courier New" pitchFamily="49" charset="0"/>
              </a:rPr>
              <a:t>()</a:t>
            </a:r>
            <a:r>
              <a:rPr lang="zh-CN" altLang="en-US" b="1" dirty="0">
                <a:effectLst>
                  <a:outerShdw blurRad="38100" dist="38100" dir="2700000" algn="tl">
                    <a:srgbClr val="C0C0C0"/>
                  </a:outerShdw>
                </a:effectLst>
                <a:latin typeface="Courier New" pitchFamily="49" charset="0"/>
              </a:rPr>
              <a:t>设置解模糊化方法，通过</a:t>
            </a:r>
            <a:r>
              <a:rPr lang="en-US" altLang="zh-CN" b="1" dirty="0" err="1">
                <a:effectLst>
                  <a:outerShdw blurRad="38100" dist="38100" dir="2700000" algn="tl">
                    <a:srgbClr val="C0C0C0"/>
                  </a:outerShdw>
                </a:effectLst>
                <a:latin typeface="Courier New" pitchFamily="49" charset="0"/>
              </a:rPr>
              <a:t>defuzz</a:t>
            </a:r>
            <a:r>
              <a:rPr lang="en-US" altLang="zh-CN" b="1" dirty="0">
                <a:effectLst>
                  <a:outerShdw blurRad="38100" dist="38100" dir="2700000" algn="tl">
                    <a:srgbClr val="C0C0C0"/>
                  </a:outerShdw>
                </a:effectLst>
                <a:latin typeface="Courier New" pitchFamily="49" charset="0"/>
              </a:rPr>
              <a:t>()</a:t>
            </a:r>
            <a:r>
              <a:rPr lang="zh-CN" altLang="en-US" b="1" dirty="0">
                <a:effectLst>
                  <a:outerShdw blurRad="38100" dist="38100" dir="2700000" algn="tl">
                    <a:srgbClr val="C0C0C0"/>
                  </a:outerShdw>
                </a:effectLst>
                <a:latin typeface="Courier New" pitchFamily="49" charset="0"/>
              </a:rPr>
              <a:t>执行反模糊化运算。</a:t>
            </a:r>
            <a:endParaRPr lang="zh-CN" altLang="en-US" b="1" dirty="0">
              <a:effectLst>
                <a:outerShdw blurRad="38100" dist="38100" dir="2700000" algn="tl">
                  <a:srgbClr val="C0C0C0"/>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28600" y="609600"/>
            <a:ext cx="8610600" cy="3919538"/>
          </a:xfrm>
          <a:prstGeom prst="rect">
            <a:avLst/>
          </a:prstGeom>
          <a:noFill/>
          <a:ln>
            <a:noFill/>
          </a:ln>
          <a:extLst/>
        </p:spPr>
        <p:txBody>
          <a:bodyPr>
            <a:spAutoFit/>
          </a:bodyPr>
          <a:lstStyle/>
          <a:p>
            <a:pPr algn="just">
              <a:lnSpc>
                <a:spcPct val="150000"/>
              </a:lnSpc>
              <a:defRPr/>
            </a:pPr>
            <a:r>
              <a:rPr lang="en-US" altLang="zh-CN" b="1" dirty="0">
                <a:effectLst>
                  <a:outerShdw blurRad="38100" dist="38100" dir="2700000" algn="tl">
                    <a:srgbClr val="C0C0C0"/>
                  </a:outerShdw>
                </a:effectLst>
                <a:latin typeface="Courier New" pitchFamily="49" charset="0"/>
              </a:rPr>
              <a:t>   </a:t>
            </a:r>
            <a:r>
              <a:rPr lang="zh-CN" altLang="en-US" b="1" dirty="0">
                <a:effectLst>
                  <a:outerShdw blurRad="38100" dist="38100" dir="2700000" algn="tl">
                    <a:srgbClr val="C0C0C0"/>
                  </a:outerShdw>
                </a:effectLst>
                <a:latin typeface="Courier New" pitchFamily="49" charset="0"/>
              </a:rPr>
              <a:t>例如，重心法通过下例程序来实现：</a:t>
            </a:r>
            <a:endParaRPr lang="zh-CN" altLang="en-US" b="1" dirty="0">
              <a:effectLst>
                <a:outerShdw blurRad="38100" dist="38100" dir="2700000" algn="tl">
                  <a:srgbClr val="C0C0C0"/>
                </a:outerShdw>
              </a:effectLst>
            </a:endParaRPr>
          </a:p>
          <a:p>
            <a:pPr algn="just">
              <a:lnSpc>
                <a:spcPct val="150000"/>
              </a:lnSpc>
              <a:defRPr/>
            </a:pPr>
            <a:r>
              <a:rPr lang="en-US" altLang="zh-CN" b="1" dirty="0">
                <a:effectLst>
                  <a:outerShdw blurRad="38100" dist="38100" dir="2700000" algn="tl">
                    <a:srgbClr val="C0C0C0"/>
                  </a:outerShdw>
                </a:effectLst>
                <a:latin typeface="Courier New" pitchFamily="49" charset="0"/>
              </a:rPr>
              <a:t>x=-10:1:10;</a:t>
            </a:r>
          </a:p>
          <a:p>
            <a:pPr algn="just">
              <a:lnSpc>
                <a:spcPct val="150000"/>
              </a:lnSpc>
              <a:defRPr/>
            </a:pPr>
            <a:r>
              <a:rPr lang="en-US" altLang="zh-CN" b="1" dirty="0">
                <a:effectLst>
                  <a:outerShdw blurRad="38100" dist="38100" dir="2700000" algn="tl">
                    <a:srgbClr val="C0C0C0"/>
                  </a:outerShdw>
                </a:effectLst>
                <a:latin typeface="Courier New" pitchFamily="49" charset="0"/>
              </a:rPr>
              <a:t>mf=</a:t>
            </a:r>
            <a:r>
              <a:rPr lang="en-US" altLang="zh-CN" b="1" dirty="0" err="1">
                <a:effectLst>
                  <a:outerShdw blurRad="38100" dist="38100" dir="2700000" algn="tl">
                    <a:srgbClr val="C0C0C0"/>
                  </a:outerShdw>
                </a:effectLst>
                <a:latin typeface="Courier New" pitchFamily="49" charset="0"/>
              </a:rPr>
              <a:t>trapmf</a:t>
            </a:r>
            <a:r>
              <a:rPr lang="en-US" altLang="zh-CN" b="1" dirty="0">
                <a:effectLst>
                  <a:outerShdw blurRad="38100" dist="38100" dir="2700000" algn="tl">
                    <a:srgbClr val="C0C0C0"/>
                  </a:outerShdw>
                </a:effectLst>
                <a:latin typeface="Courier New" pitchFamily="49" charset="0"/>
              </a:rPr>
              <a:t>(x,[-10,-8,-4,7]);</a:t>
            </a:r>
          </a:p>
          <a:p>
            <a:pPr algn="just">
              <a:lnSpc>
                <a:spcPct val="150000"/>
              </a:lnSpc>
              <a:defRPr/>
            </a:pPr>
            <a:r>
              <a:rPr lang="en-US" altLang="zh-CN" b="1" dirty="0">
                <a:effectLst>
                  <a:outerShdw blurRad="38100" dist="38100" dir="2700000" algn="tl">
                    <a:srgbClr val="C0C0C0"/>
                  </a:outerShdw>
                </a:effectLst>
                <a:latin typeface="Courier New" pitchFamily="49" charset="0"/>
              </a:rPr>
              <a:t>xx=</a:t>
            </a:r>
            <a:r>
              <a:rPr lang="en-US" altLang="zh-CN" b="1" dirty="0" err="1">
                <a:effectLst>
                  <a:outerShdw blurRad="38100" dist="38100" dir="2700000" algn="tl">
                    <a:srgbClr val="C0C0C0"/>
                  </a:outerShdw>
                </a:effectLst>
                <a:latin typeface="Courier New" pitchFamily="49" charset="0"/>
              </a:rPr>
              <a:t>defuzz</a:t>
            </a:r>
            <a:r>
              <a:rPr lang="en-US" altLang="zh-CN" b="1" dirty="0">
                <a:effectLst>
                  <a:outerShdw blurRad="38100" dist="38100" dir="2700000" algn="tl">
                    <a:srgbClr val="C0C0C0"/>
                  </a:outerShdw>
                </a:effectLst>
                <a:latin typeface="Courier New" pitchFamily="49" charset="0"/>
              </a:rPr>
              <a:t>(</a:t>
            </a:r>
            <a:r>
              <a:rPr lang="en-US" altLang="zh-CN" b="1" dirty="0" err="1">
                <a:effectLst>
                  <a:outerShdw blurRad="38100" dist="38100" dir="2700000" algn="tl">
                    <a:srgbClr val="C0C0C0"/>
                  </a:outerShdw>
                </a:effectLst>
                <a:latin typeface="Courier New" pitchFamily="49" charset="0"/>
              </a:rPr>
              <a:t>x,mf,’centroid</a:t>
            </a:r>
            <a:r>
              <a:rPr lang="en-US" altLang="zh-CN" b="1" dirty="0">
                <a:effectLst>
                  <a:outerShdw blurRad="38100" dist="38100" dir="2700000" algn="tl">
                    <a:srgbClr val="C0C0C0"/>
                  </a:outerShdw>
                </a:effectLst>
                <a:latin typeface="Courier New" pitchFamily="49" charset="0"/>
              </a:rPr>
              <a:t>’);</a:t>
            </a:r>
          </a:p>
          <a:p>
            <a:pPr algn="just">
              <a:lnSpc>
                <a:spcPct val="150000"/>
              </a:lnSpc>
              <a:defRPr/>
            </a:pPr>
            <a:r>
              <a:rPr lang="en-US" altLang="zh-CN" b="1" dirty="0">
                <a:effectLst>
                  <a:outerShdw blurRad="38100" dist="38100" dir="2700000" algn="tl">
                    <a:srgbClr val="C0C0C0"/>
                  </a:outerShdw>
                </a:effectLst>
                <a:latin typeface="Courier New" pitchFamily="49" charset="0"/>
              </a:rPr>
              <a:t>  </a:t>
            </a:r>
            <a:r>
              <a:rPr lang="zh-CN" altLang="en-US" b="1" dirty="0">
                <a:effectLst>
                  <a:outerShdw blurRad="38100" dist="38100" dir="2700000" algn="tl">
                    <a:srgbClr val="C0C0C0"/>
                  </a:outerShdw>
                </a:effectLst>
                <a:latin typeface="Courier New" pitchFamily="49" charset="0"/>
              </a:rPr>
              <a:t>在模糊控制中，重心法可通过下例语句来设定：</a:t>
            </a:r>
            <a:endParaRPr lang="zh-CN" altLang="en-US" b="1" dirty="0">
              <a:effectLst>
                <a:outerShdw blurRad="38100" dist="38100" dir="2700000" algn="tl">
                  <a:srgbClr val="C0C0C0"/>
                </a:outerShdw>
              </a:effectLst>
            </a:endParaRPr>
          </a:p>
          <a:p>
            <a:pPr algn="just">
              <a:lnSpc>
                <a:spcPct val="150000"/>
              </a:lnSpc>
              <a:defRPr/>
            </a:pPr>
            <a:r>
              <a:rPr lang="en-US" altLang="zh-CN" b="1" dirty="0">
                <a:effectLst>
                  <a:outerShdw blurRad="38100" dist="38100" dir="2700000" algn="tl">
                    <a:srgbClr val="C0C0C0"/>
                  </a:outerShdw>
                </a:effectLst>
                <a:latin typeface="Courier New" pitchFamily="49" charset="0"/>
              </a:rPr>
              <a:t>a1=</a:t>
            </a:r>
            <a:r>
              <a:rPr lang="en-US" altLang="zh-CN" b="1" dirty="0" err="1">
                <a:effectLst>
                  <a:outerShdw blurRad="38100" dist="38100" dir="2700000" algn="tl">
                    <a:srgbClr val="C0C0C0"/>
                  </a:outerShdw>
                </a:effectLst>
                <a:latin typeface="Courier New" pitchFamily="49" charset="0"/>
              </a:rPr>
              <a:t>setfis</a:t>
            </a:r>
            <a:r>
              <a:rPr lang="en-US" altLang="zh-CN" b="1" dirty="0">
                <a:effectLst>
                  <a:outerShdw blurRad="38100" dist="38100" dir="2700000" algn="tl">
                    <a:srgbClr val="C0C0C0"/>
                  </a:outerShdw>
                </a:effectLst>
                <a:latin typeface="Courier New" pitchFamily="49" charset="0"/>
              </a:rPr>
              <a:t>(</a:t>
            </a:r>
            <a:r>
              <a:rPr lang="en-US" altLang="zh-CN" b="1" dirty="0" err="1">
                <a:effectLst>
                  <a:outerShdw blurRad="38100" dist="38100" dir="2700000" algn="tl">
                    <a:srgbClr val="C0C0C0"/>
                  </a:outerShdw>
                </a:effectLst>
                <a:latin typeface="Courier New" pitchFamily="49" charset="0"/>
              </a:rPr>
              <a:t>a,</a:t>
            </a:r>
            <a:r>
              <a:rPr lang="en-US" altLang="zh-CN" b="1" dirty="0" err="1">
                <a:solidFill>
                  <a:srgbClr val="800000"/>
                </a:solidFill>
                <a:effectLst>
                  <a:outerShdw blurRad="38100" dist="38100" dir="2700000" algn="tl">
                    <a:srgbClr val="C0C0C0"/>
                  </a:outerShdw>
                </a:effectLst>
                <a:latin typeface="Courier New" pitchFamily="49" charset="0"/>
              </a:rPr>
              <a:t>'DefuzzMethod'</a:t>
            </a:r>
            <a:r>
              <a:rPr lang="en-US" altLang="zh-CN" b="1" dirty="0" err="1">
                <a:effectLst>
                  <a:outerShdw blurRad="38100" dist="38100" dir="2700000" algn="tl">
                    <a:srgbClr val="C0C0C0"/>
                  </a:outerShdw>
                </a:effectLst>
                <a:latin typeface="Courier New" pitchFamily="49" charset="0"/>
              </a:rPr>
              <a:t>,</a:t>
            </a:r>
            <a:r>
              <a:rPr lang="en-US" altLang="zh-CN" b="1" dirty="0" err="1">
                <a:solidFill>
                  <a:srgbClr val="800000"/>
                </a:solidFill>
                <a:effectLst>
                  <a:outerShdw blurRad="38100" dist="38100" dir="2700000" algn="tl">
                    <a:srgbClr val="C0C0C0"/>
                  </a:outerShdw>
                </a:effectLst>
                <a:latin typeface="Courier New" pitchFamily="49" charset="0"/>
              </a:rPr>
              <a:t>'centroid</a:t>
            </a:r>
            <a:r>
              <a:rPr lang="en-US" altLang="zh-CN" b="1" dirty="0">
                <a:solidFill>
                  <a:srgbClr val="800000"/>
                </a:solidFill>
                <a:effectLst>
                  <a:outerShdw blurRad="38100" dist="38100" dir="2700000" algn="tl">
                    <a:srgbClr val="C0C0C0"/>
                  </a:outerShdw>
                </a:effectLst>
                <a:latin typeface="Courier New" pitchFamily="49" charset="0"/>
              </a:rPr>
              <a:t>'</a:t>
            </a:r>
            <a:r>
              <a:rPr lang="en-US" altLang="zh-CN" b="1" dirty="0">
                <a:effectLst>
                  <a:outerShdw blurRad="38100" dist="38100" dir="2700000" algn="tl">
                    <a:srgbClr val="C0C0C0"/>
                  </a:outerShdw>
                </a:effectLst>
                <a:latin typeface="Courier New" pitchFamily="49" charset="0"/>
              </a:rPr>
              <a:t>)</a:t>
            </a:r>
          </a:p>
          <a:p>
            <a:pPr algn="just">
              <a:lnSpc>
                <a:spcPct val="150000"/>
              </a:lnSpc>
              <a:defRPr/>
            </a:pPr>
            <a:r>
              <a:rPr lang="zh-CN" altLang="en-US" b="1" dirty="0">
                <a:effectLst>
                  <a:outerShdw blurRad="38100" dist="38100" dir="2700000" algn="tl">
                    <a:srgbClr val="C0C0C0"/>
                  </a:outerShdw>
                </a:effectLst>
                <a:latin typeface="Courier New" pitchFamily="49" charset="0"/>
              </a:rPr>
              <a:t>其中</a:t>
            </a:r>
            <a:r>
              <a:rPr lang="en-US" altLang="zh-CN" b="1" dirty="0">
                <a:effectLst>
                  <a:outerShdw blurRad="38100" dist="38100" dir="2700000" algn="tl">
                    <a:srgbClr val="C0C0C0"/>
                  </a:outerShdw>
                </a:effectLst>
                <a:latin typeface="Courier New" pitchFamily="49" charset="0"/>
              </a:rPr>
              <a:t>a</a:t>
            </a:r>
            <a:r>
              <a:rPr lang="zh-CN" altLang="en-US" b="1" dirty="0">
                <a:effectLst>
                  <a:outerShdw blurRad="38100" dist="38100" dir="2700000" algn="tl">
                    <a:srgbClr val="C0C0C0"/>
                  </a:outerShdw>
                </a:effectLst>
                <a:latin typeface="Courier New" pitchFamily="49" charset="0"/>
              </a:rPr>
              <a:t>为模糊规则库。</a:t>
            </a:r>
            <a:endParaRPr lang="zh-CN" altLang="en-US" b="1" dirty="0">
              <a:effectLst>
                <a:outerShdw blurRad="38100" dist="38100" dir="2700000" algn="tl">
                  <a:srgbClr val="C0C0C0"/>
                </a:outerShdw>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152400" y="381000"/>
            <a:ext cx="8839200" cy="5715000"/>
          </a:xfrm>
        </p:spPr>
        <p:txBody>
          <a:bodyPr/>
          <a:lstStyle/>
          <a:p>
            <a:pPr eaLnBrk="1" hangingPunct="1">
              <a:lnSpc>
                <a:spcPct val="150000"/>
              </a:lnSpc>
              <a:buFontTx/>
              <a:buNone/>
            </a:pPr>
            <a:r>
              <a:rPr lang="en-US" altLang="zh-CN" sz="2400" b="1" dirty="0"/>
              <a:t>3</a:t>
            </a:r>
            <a:r>
              <a:rPr lang="en-US" altLang="zh-CN" sz="2400" b="1" dirty="0" smtClean="0"/>
              <a:t>.3.2  </a:t>
            </a:r>
            <a:r>
              <a:rPr lang="zh-CN" altLang="en-US" sz="2400" b="1" dirty="0" smtClean="0">
                <a:latin typeface="宋体" panose="02010600030101010101" pitchFamily="2" charset="-122"/>
              </a:rPr>
              <a:t>模糊控制器的</a:t>
            </a:r>
            <a:r>
              <a:rPr lang="en-US" altLang="zh-CN" sz="2400" b="1" dirty="0" err="1" smtClean="0">
                <a:latin typeface="宋体" panose="02010600030101010101" pitchFamily="2" charset="-122"/>
              </a:rPr>
              <a:t>Matlab</a:t>
            </a:r>
            <a:r>
              <a:rPr lang="zh-CN" altLang="en-US" sz="2400" b="1" dirty="0" smtClean="0">
                <a:latin typeface="宋体" panose="02010600030101010101" pitchFamily="2" charset="-122"/>
              </a:rPr>
              <a:t>仿真</a:t>
            </a:r>
            <a:r>
              <a:rPr lang="zh-CN" altLang="en-US" sz="2400" b="1" dirty="0" smtClean="0"/>
              <a:t> </a:t>
            </a:r>
          </a:p>
          <a:p>
            <a:pPr eaLnBrk="1" hangingPunct="1">
              <a:lnSpc>
                <a:spcPct val="150000"/>
              </a:lnSpc>
              <a:buFontTx/>
              <a:buNone/>
            </a:pPr>
            <a:r>
              <a:rPr lang="zh-CN" altLang="en-US" sz="2400" b="1" dirty="0" smtClean="0"/>
              <a:t>        根据上述步骤，建立二输入单输出模糊控制系统，该系统包括两个部分，即模糊控制器的设计和位置跟踪。</a:t>
            </a:r>
          </a:p>
          <a:p>
            <a:pPr algn="just" eaLnBrk="1" hangingPunct="1">
              <a:lnSpc>
                <a:spcPct val="150000"/>
              </a:lnSpc>
              <a:buFontTx/>
              <a:buNone/>
            </a:pPr>
            <a:r>
              <a:rPr lang="en-US" altLang="zh-CN" sz="2400" b="1" dirty="0" smtClean="0"/>
              <a:t>1 </a:t>
            </a:r>
            <a:r>
              <a:rPr lang="zh-CN" altLang="en-US" sz="2400" b="1" dirty="0" smtClean="0"/>
              <a:t>模糊控制器的设计</a:t>
            </a:r>
          </a:p>
          <a:p>
            <a:pPr algn="just" eaLnBrk="1" hangingPunct="1">
              <a:lnSpc>
                <a:spcPct val="150000"/>
              </a:lnSpc>
              <a:buFontTx/>
              <a:buNone/>
            </a:pPr>
            <a:r>
              <a:rPr lang="en-US" altLang="zh-CN" sz="2400" b="1" dirty="0" smtClean="0"/>
              <a:t>		</a:t>
            </a:r>
            <a:r>
              <a:rPr lang="zh-CN" altLang="en-US" sz="2400" b="1" dirty="0" smtClean="0"/>
              <a:t>针对某线性系统的正弦跟踪，设计模糊规则表如表</a:t>
            </a:r>
            <a:r>
              <a:rPr lang="en-US" altLang="zh-CN" sz="2400" b="1" dirty="0" smtClean="0"/>
              <a:t>3-6</a:t>
            </a:r>
            <a:r>
              <a:rPr lang="zh-CN" altLang="en-US" sz="2400" b="1" dirty="0" smtClean="0"/>
              <a:t>所示，控制规则为</a:t>
            </a:r>
            <a:r>
              <a:rPr lang="en-US" altLang="zh-CN" sz="2400" b="1" dirty="0" smtClean="0"/>
              <a:t>9</a:t>
            </a:r>
            <a:r>
              <a:rPr lang="zh-CN" altLang="en-US" sz="2400" b="1" dirty="0" smtClean="0"/>
              <a:t>条。通过运行</a:t>
            </a:r>
            <a:r>
              <a:rPr lang="en-US" altLang="zh-CN" sz="2400" b="1" dirty="0" err="1" smtClean="0"/>
              <a:t>showrule</a:t>
            </a:r>
            <a:r>
              <a:rPr lang="en-US" altLang="zh-CN" sz="2400" b="1" dirty="0" smtClean="0"/>
              <a:t>(a)</a:t>
            </a:r>
            <a:r>
              <a:rPr lang="zh-CN" altLang="en-US" sz="2400" b="1" dirty="0" smtClean="0"/>
              <a:t>，可得到用于描述模糊系统的</a:t>
            </a:r>
            <a:r>
              <a:rPr lang="en-US" altLang="zh-CN" sz="2400" b="1" dirty="0" smtClean="0"/>
              <a:t>9</a:t>
            </a:r>
            <a:r>
              <a:rPr lang="zh-CN" altLang="en-US" sz="2400" b="1" dirty="0" smtClean="0"/>
              <a:t>条模糊规则。</a:t>
            </a:r>
            <a:endParaRPr lang="zh-CN" altLang="en-US" sz="2400" b="1"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52400" y="381000"/>
            <a:ext cx="8839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FontTx/>
              <a:buChar char="•"/>
            </a:pPr>
            <a:endParaRPr lang="zh-CN" altLang="en-US" sz="2800" b="1" dirty="0"/>
          </a:p>
        </p:txBody>
      </p:sp>
      <p:graphicFrame>
        <p:nvGraphicFramePr>
          <p:cNvPr id="4" name="表格 3"/>
          <p:cNvGraphicFramePr>
            <a:graphicFrameLocks noGrp="1"/>
          </p:cNvGraphicFramePr>
          <p:nvPr>
            <p:extLst>
              <p:ext uri="{D42A27DB-BD31-4B8C-83A1-F6EECF244321}">
                <p14:modId xmlns:p14="http://schemas.microsoft.com/office/powerpoint/2010/main" val="4244498319"/>
              </p:ext>
            </p:extLst>
          </p:nvPr>
        </p:nvGraphicFramePr>
        <p:xfrm>
          <a:off x="1403648" y="2924944"/>
          <a:ext cx="6336703" cy="2952329"/>
        </p:xfrm>
        <a:graphic>
          <a:graphicData uri="http://schemas.openxmlformats.org/drawingml/2006/table">
            <a:tbl>
              <a:tblPr>
                <a:tableStyleId>{5940675A-B579-460E-94D1-54222C63F5DA}</a:tableStyleId>
              </a:tblPr>
              <a:tblGrid>
                <a:gridCol w="1233328">
                  <a:extLst>
                    <a:ext uri="{9D8B030D-6E8A-4147-A177-3AD203B41FA5}">
                      <a16:colId xmlns:a16="http://schemas.microsoft.com/office/drawing/2014/main" val="4195059879"/>
                    </a:ext>
                  </a:extLst>
                </a:gridCol>
                <a:gridCol w="751992">
                  <a:extLst>
                    <a:ext uri="{9D8B030D-6E8A-4147-A177-3AD203B41FA5}">
                      <a16:colId xmlns:a16="http://schemas.microsoft.com/office/drawing/2014/main" val="1008352881"/>
                    </a:ext>
                  </a:extLst>
                </a:gridCol>
                <a:gridCol w="1450461">
                  <a:extLst>
                    <a:ext uri="{9D8B030D-6E8A-4147-A177-3AD203B41FA5}">
                      <a16:colId xmlns:a16="http://schemas.microsoft.com/office/drawing/2014/main" val="2456285881"/>
                    </a:ext>
                  </a:extLst>
                </a:gridCol>
                <a:gridCol w="1450461">
                  <a:extLst>
                    <a:ext uri="{9D8B030D-6E8A-4147-A177-3AD203B41FA5}">
                      <a16:colId xmlns:a16="http://schemas.microsoft.com/office/drawing/2014/main" val="1324278331"/>
                    </a:ext>
                  </a:extLst>
                </a:gridCol>
                <a:gridCol w="1450461">
                  <a:extLst>
                    <a:ext uri="{9D8B030D-6E8A-4147-A177-3AD203B41FA5}">
                      <a16:colId xmlns:a16="http://schemas.microsoft.com/office/drawing/2014/main" val="357257832"/>
                    </a:ext>
                  </a:extLst>
                </a:gridCol>
              </a:tblGrid>
              <a:tr h="583084">
                <a:tc rowSpan="2" gridSpan="2">
                  <a:txBody>
                    <a:bodyPr/>
                    <a:lstStyle/>
                    <a:p>
                      <a:pPr algn="ctr">
                        <a:lnSpc>
                          <a:spcPts val="1500"/>
                        </a:lnSpc>
                        <a:spcAft>
                          <a:spcPts val="0"/>
                        </a:spcAft>
                      </a:pPr>
                      <a:r>
                        <a:rPr lang="en-US" sz="2000" i="1" kern="100" dirty="0" smtClean="0">
                          <a:effectLst/>
                        </a:rPr>
                        <a:t>u</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tc rowSpan="2" hMerge="1">
                  <a:txBody>
                    <a:bodyPr/>
                    <a:lstStyle/>
                    <a:p>
                      <a:endParaRPr lang="zh-CN" altLang="en-US"/>
                    </a:p>
                  </a:txBody>
                  <a:tcPr/>
                </a:tc>
                <a:tc gridSpan="3">
                  <a:txBody>
                    <a:bodyPr/>
                    <a:lstStyle/>
                    <a:p>
                      <a:pPr algn="ctr">
                        <a:lnSpc>
                          <a:spcPts val="1500"/>
                        </a:lnSpc>
                        <a:spcAft>
                          <a:spcPts val="0"/>
                        </a:spcAft>
                      </a:pPr>
                      <a:r>
                        <a:rPr lang="en-US" sz="2000" i="1" kern="100" dirty="0" smtClean="0">
                          <a:effectLst/>
                        </a:rPr>
                        <a:t>e</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9064961"/>
                  </a:ext>
                </a:extLst>
              </a:tr>
              <a:tr h="619993">
                <a:tc gridSpan="2" vMerge="1">
                  <a:txBody>
                    <a:bodyPr/>
                    <a:lstStyle/>
                    <a:p>
                      <a:pPr algn="just">
                        <a:spcAft>
                          <a:spcPts val="0"/>
                        </a:spcAft>
                      </a:pPr>
                      <a:endParaRPr lang="zh-CN" sz="2000" i="1" kern="100" dirty="0">
                        <a:effectLst/>
                        <a:latin typeface="Times New Roman" panose="02020603050405020304" pitchFamily="18" charset="0"/>
                        <a:ea typeface="宋体" panose="02010600030101010101" pitchFamily="2" charset="-122"/>
                      </a:endParaRPr>
                    </a:p>
                  </a:txBody>
                  <a:tcPr marL="0" marR="0" marT="0" marB="0" anchor="ctr"/>
                </a:tc>
                <a:tc hMerge="1" vMerge="1">
                  <a:txBody>
                    <a:bodyPr/>
                    <a:lstStyle/>
                    <a:p>
                      <a:endParaRPr lang="zh-CN" altLang="en-US"/>
                    </a:p>
                  </a:txBody>
                  <a:tcPr/>
                </a:tc>
                <a:tc>
                  <a:txBody>
                    <a:bodyPr/>
                    <a:lstStyle/>
                    <a:p>
                      <a:pPr algn="just">
                        <a:lnSpc>
                          <a:spcPts val="1500"/>
                        </a:lnSpc>
                        <a:spcAft>
                          <a:spcPts val="0"/>
                        </a:spcAft>
                      </a:pPr>
                      <a:r>
                        <a:rPr lang="en-US" sz="2000" i="1" kern="100" dirty="0">
                          <a:effectLst/>
                        </a:rPr>
                        <a:t> </a:t>
                      </a:r>
                      <a:endParaRPr lang="zh-CN" sz="2000" i="1" kern="100" dirty="0">
                        <a:effectLst/>
                        <a:latin typeface="Times New Roman" panose="02020603050405020304" pitchFamily="18" charset="0"/>
                        <a:ea typeface="宋体" panose="02010600030101010101" pitchFamily="2" charset="-122"/>
                      </a:endParaRPr>
                    </a:p>
                    <a:p>
                      <a:pPr algn="ctr">
                        <a:lnSpc>
                          <a:spcPts val="1500"/>
                        </a:lnSpc>
                        <a:spcAft>
                          <a:spcPts val="0"/>
                        </a:spcAft>
                      </a:pPr>
                      <a:r>
                        <a:rPr lang="en-US" sz="2000" i="1" kern="100" dirty="0" smtClean="0">
                          <a:effectLst/>
                        </a:rPr>
                        <a:t>N</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dirty="0">
                          <a:effectLst/>
                        </a:rPr>
                        <a:t>ZO</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dirty="0">
                          <a:effectLst/>
                        </a:rPr>
                        <a:t>P</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9581548"/>
                  </a:ext>
                </a:extLst>
              </a:tr>
              <a:tr h="583084">
                <a:tc>
                  <a:txBody>
                    <a:bodyPr/>
                    <a:lstStyle/>
                    <a:p>
                      <a:pPr algn="ctr">
                        <a:lnSpc>
                          <a:spcPts val="1500"/>
                        </a:lnSpc>
                        <a:spcAft>
                          <a:spcPts val="0"/>
                        </a:spcAft>
                      </a:pPr>
                      <a:r>
                        <a:rPr lang="en-US" sz="2000" i="1" kern="100">
                          <a:effectLst/>
                        </a:rPr>
                        <a:t> </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N</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N</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dirty="0">
                          <a:effectLst/>
                        </a:rPr>
                        <a:t>ZO</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dirty="0">
                          <a:effectLst/>
                        </a:rPr>
                        <a:t>ZO</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28939435"/>
                  </a:ext>
                </a:extLst>
              </a:tr>
              <a:tr h="583084">
                <a:tc>
                  <a:txBody>
                    <a:bodyPr/>
                    <a:lstStyle/>
                    <a:p>
                      <a:pPr algn="ctr">
                        <a:lnSpc>
                          <a:spcPts val="1500"/>
                        </a:lnSpc>
                        <a:spcAft>
                          <a:spcPts val="0"/>
                        </a:spcAft>
                      </a:pPr>
                      <a:r>
                        <a:rPr lang="en-US" sz="2000" i="1" kern="100">
                          <a:effectLst/>
                        </a:rPr>
                        <a:t>ec</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ZO</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N</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ZO</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dirty="0">
                          <a:effectLst/>
                        </a:rPr>
                        <a:t>P</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74732499"/>
                  </a:ext>
                </a:extLst>
              </a:tr>
              <a:tr h="583084">
                <a:tc>
                  <a:txBody>
                    <a:bodyPr/>
                    <a:lstStyle/>
                    <a:p>
                      <a:pPr algn="ctr">
                        <a:lnSpc>
                          <a:spcPts val="1500"/>
                        </a:lnSpc>
                        <a:spcAft>
                          <a:spcPts val="0"/>
                        </a:spcAft>
                      </a:pPr>
                      <a:r>
                        <a:rPr lang="en-US" sz="2000" i="1" kern="100">
                          <a:effectLst/>
                        </a:rPr>
                        <a:t> </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P</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ZO</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a:effectLst/>
                        </a:rPr>
                        <a:t>ZO</a:t>
                      </a:r>
                      <a:endParaRPr lang="zh-CN" sz="2000" i="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500"/>
                        </a:lnSpc>
                        <a:spcAft>
                          <a:spcPts val="0"/>
                        </a:spcAft>
                      </a:pPr>
                      <a:r>
                        <a:rPr lang="en-US" sz="2000" i="1" kern="100" dirty="0">
                          <a:effectLst/>
                        </a:rPr>
                        <a:t>P</a:t>
                      </a:r>
                      <a:endParaRPr lang="zh-CN" sz="2000"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97735557"/>
                  </a:ext>
                </a:extLst>
              </a:tr>
            </a:tbl>
          </a:graphicData>
        </a:graphic>
      </p:graphicFrame>
      <p:sp>
        <p:nvSpPr>
          <p:cNvPr id="5" name="矩形 4"/>
          <p:cNvSpPr/>
          <p:nvPr/>
        </p:nvSpPr>
        <p:spPr>
          <a:xfrm>
            <a:off x="3419872" y="2420888"/>
            <a:ext cx="2646878" cy="297517"/>
          </a:xfrm>
          <a:prstGeom prst="rect">
            <a:avLst/>
          </a:prstGeom>
        </p:spPr>
        <p:txBody>
          <a:bodyPr wrap="none">
            <a:spAutoFit/>
          </a:bodyPr>
          <a:lstStyle/>
          <a:p>
            <a:pPr algn="ctr">
              <a:lnSpc>
                <a:spcPts val="1560"/>
              </a:lnSpc>
              <a:spcBef>
                <a:spcPts val="600"/>
              </a:spcBef>
              <a:spcAft>
                <a:spcPts val="600"/>
              </a:spcAft>
            </a:pPr>
            <a:r>
              <a:rPr lang="zh-CN" altLang="zh-CN" kern="100" dirty="0">
                <a:latin typeface="Arial" panose="020B0604020202020204" pitchFamily="34" charset="0"/>
                <a:ea typeface="黑体" panose="02010609060101010101" pitchFamily="49" charset="-122"/>
                <a:cs typeface="Times New Roman" panose="02020603050405020304" pitchFamily="18" charset="0"/>
              </a:rPr>
              <a:t>表</a:t>
            </a:r>
            <a:r>
              <a:rPr lang="en-US" altLang="zh-CN" kern="100" dirty="0">
                <a:latin typeface="Arial" panose="020B0604020202020204" pitchFamily="34" charset="0"/>
                <a:ea typeface="黑体" panose="02010609060101010101" pitchFamily="49" charset="-122"/>
                <a:cs typeface="Times New Roman" panose="02020603050405020304" pitchFamily="18" charset="0"/>
              </a:rPr>
              <a:t>3-6  </a:t>
            </a:r>
            <a:r>
              <a:rPr lang="zh-CN" altLang="zh-CN" kern="100" dirty="0">
                <a:latin typeface="Arial" panose="020B0604020202020204" pitchFamily="34" charset="0"/>
                <a:ea typeface="黑体" panose="02010609060101010101" pitchFamily="49" charset="-122"/>
                <a:cs typeface="Times New Roman" panose="02020603050405020304" pitchFamily="18" charset="0"/>
              </a:rPr>
              <a:t>模糊规则表</a:t>
            </a:r>
            <a:endPar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39552" y="381000"/>
            <a:ext cx="82089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35000"/>
              </a:lnSpc>
              <a:spcBef>
                <a:spcPct val="20000"/>
              </a:spcBef>
            </a:pPr>
            <a:r>
              <a:rPr lang="zh-CN" altLang="en-US" sz="2800" b="1" dirty="0" smtClean="0">
                <a:latin typeface="宋体" panose="02010600030101010101" pitchFamily="2" charset="-122"/>
              </a:rPr>
              <a:t>模糊控制器的设计仿真程序见</a:t>
            </a:r>
            <a:r>
              <a:rPr lang="en-US" altLang="zh-CN" sz="2800" b="1" dirty="0" smtClean="0">
                <a:latin typeface="宋体" panose="02010600030101010101" pitchFamily="2" charset="-122"/>
              </a:rPr>
              <a:t>chap3_2fuzz.m</a:t>
            </a:r>
            <a:r>
              <a:rPr lang="zh-CN" altLang="en-US" sz="2800" b="1" dirty="0" smtClean="0">
                <a:latin typeface="宋体" panose="02010600030101010101" pitchFamily="2" charset="-122"/>
              </a:rPr>
              <a:t>。在仿真时，根据模糊推理系统</a:t>
            </a:r>
            <a:r>
              <a:rPr lang="en-US" altLang="zh-CN" sz="2800" b="1" dirty="0" smtClean="0">
                <a:latin typeface="宋体" panose="02010600030101010101" pitchFamily="2" charset="-122"/>
              </a:rPr>
              <a:t>a2</a:t>
            </a:r>
            <a:r>
              <a:rPr lang="zh-CN" altLang="en-US" sz="2800" b="1" dirty="0" smtClean="0">
                <a:latin typeface="宋体" panose="02010600030101010101" pitchFamily="2" charset="-122"/>
              </a:rPr>
              <a:t>，模糊规则可由命令</a:t>
            </a:r>
            <a:r>
              <a:rPr lang="en-US" altLang="zh-CN" sz="2800" b="1" dirty="0" err="1" smtClean="0">
                <a:latin typeface="宋体" panose="02010600030101010101" pitchFamily="2" charset="-122"/>
              </a:rPr>
              <a:t>showrule</a:t>
            </a:r>
            <a:r>
              <a:rPr lang="en-US" altLang="zh-CN" sz="2800" b="1" dirty="0" smtClean="0">
                <a:latin typeface="宋体" panose="02010600030101010101" pitchFamily="2" charset="-122"/>
              </a:rPr>
              <a:t>(a2)</a:t>
            </a:r>
            <a:r>
              <a:rPr lang="zh-CN" altLang="en-US" sz="2800" b="1" dirty="0" smtClean="0">
                <a:latin typeface="宋体" panose="02010600030101010101" pitchFamily="2" charset="-122"/>
              </a:rPr>
              <a:t>得到</a:t>
            </a:r>
            <a:endParaRPr lang="en-US" altLang="zh-CN" sz="2800" b="1" dirty="0" smtClean="0">
              <a:latin typeface="宋体" panose="02010600030101010101" pitchFamily="2" charset="-122"/>
            </a:endParaRPr>
          </a:p>
          <a:p>
            <a:pPr lvl="2"/>
            <a:r>
              <a:rPr lang="en-US" altLang="zh-CN" dirty="0"/>
              <a:t>1. If (e is N) and (</a:t>
            </a:r>
            <a:r>
              <a:rPr lang="en-US" altLang="zh-CN" dirty="0" err="1"/>
              <a:t>ec</a:t>
            </a:r>
            <a:r>
              <a:rPr lang="en-US" altLang="zh-CN" dirty="0"/>
              <a:t> is N) then (u is N) (1)</a:t>
            </a:r>
            <a:endParaRPr lang="zh-CN" altLang="zh-CN" dirty="0"/>
          </a:p>
          <a:p>
            <a:pPr lvl="2"/>
            <a:r>
              <a:rPr lang="en-US" altLang="zh-CN" dirty="0"/>
              <a:t>2. If (e is N) and (</a:t>
            </a:r>
            <a:r>
              <a:rPr lang="en-US" altLang="zh-CN" dirty="0" err="1"/>
              <a:t>ec</a:t>
            </a:r>
            <a:r>
              <a:rPr lang="en-US" altLang="zh-CN" dirty="0"/>
              <a:t> is Z) then (u is N) (1)</a:t>
            </a:r>
            <a:endParaRPr lang="zh-CN" altLang="zh-CN" dirty="0"/>
          </a:p>
          <a:p>
            <a:pPr lvl="2"/>
            <a:r>
              <a:rPr lang="en-US" altLang="zh-CN" dirty="0"/>
              <a:t>3. If (e is N) and (</a:t>
            </a:r>
            <a:r>
              <a:rPr lang="en-US" altLang="zh-CN" dirty="0" err="1"/>
              <a:t>ec</a:t>
            </a:r>
            <a:r>
              <a:rPr lang="en-US" altLang="zh-CN" dirty="0"/>
              <a:t> is P) then (u is Z) (1)</a:t>
            </a:r>
            <a:endParaRPr lang="zh-CN" altLang="zh-CN" dirty="0"/>
          </a:p>
          <a:p>
            <a:pPr lvl="2"/>
            <a:r>
              <a:rPr lang="en-US" altLang="zh-CN" dirty="0"/>
              <a:t>4. If (e is Z) and (</a:t>
            </a:r>
            <a:r>
              <a:rPr lang="en-US" altLang="zh-CN" dirty="0" err="1"/>
              <a:t>ec</a:t>
            </a:r>
            <a:r>
              <a:rPr lang="en-US" altLang="zh-CN" dirty="0"/>
              <a:t> is N) then (u is Z) (1)</a:t>
            </a:r>
            <a:endParaRPr lang="zh-CN" altLang="zh-CN" dirty="0"/>
          </a:p>
          <a:p>
            <a:pPr lvl="2"/>
            <a:r>
              <a:rPr lang="en-US" altLang="zh-CN" dirty="0"/>
              <a:t>5. If (e is Z) and (</a:t>
            </a:r>
            <a:r>
              <a:rPr lang="en-US" altLang="zh-CN" dirty="0" err="1"/>
              <a:t>ec</a:t>
            </a:r>
            <a:r>
              <a:rPr lang="en-US" altLang="zh-CN" dirty="0"/>
              <a:t> is Z) then (u is Z) (1)</a:t>
            </a:r>
            <a:endParaRPr lang="zh-CN" altLang="zh-CN" dirty="0"/>
          </a:p>
          <a:p>
            <a:pPr lvl="2"/>
            <a:r>
              <a:rPr lang="en-US" altLang="zh-CN" dirty="0"/>
              <a:t>6. If (e is Z) and (</a:t>
            </a:r>
            <a:r>
              <a:rPr lang="en-US" altLang="zh-CN" dirty="0" err="1"/>
              <a:t>ec</a:t>
            </a:r>
            <a:r>
              <a:rPr lang="en-US" altLang="zh-CN" dirty="0"/>
              <a:t> is P) then (u is Z) (1)</a:t>
            </a:r>
            <a:endParaRPr lang="zh-CN" altLang="zh-CN" dirty="0"/>
          </a:p>
          <a:p>
            <a:pPr lvl="2"/>
            <a:r>
              <a:rPr lang="en-US" altLang="zh-CN" dirty="0"/>
              <a:t>7. If (e is P) and (</a:t>
            </a:r>
            <a:r>
              <a:rPr lang="en-US" altLang="zh-CN" dirty="0" err="1"/>
              <a:t>ec</a:t>
            </a:r>
            <a:r>
              <a:rPr lang="en-US" altLang="zh-CN" dirty="0"/>
              <a:t> is N) then (u is Z) (1)</a:t>
            </a:r>
            <a:endParaRPr lang="zh-CN" altLang="zh-CN" dirty="0"/>
          </a:p>
          <a:p>
            <a:pPr lvl="2"/>
            <a:r>
              <a:rPr lang="en-US" altLang="zh-CN" dirty="0"/>
              <a:t>8. If (e is P) and (</a:t>
            </a:r>
            <a:r>
              <a:rPr lang="en-US" altLang="zh-CN" dirty="0" err="1"/>
              <a:t>ec</a:t>
            </a:r>
            <a:r>
              <a:rPr lang="en-US" altLang="zh-CN" dirty="0"/>
              <a:t> is Z) then (u is P) (1)</a:t>
            </a:r>
            <a:endParaRPr lang="zh-CN" altLang="zh-CN" dirty="0"/>
          </a:p>
          <a:p>
            <a:pPr lvl="2"/>
            <a:r>
              <a:rPr lang="en-US" altLang="zh-CN" dirty="0"/>
              <a:t>9. If (e is P) and (</a:t>
            </a:r>
            <a:r>
              <a:rPr lang="en-US" altLang="zh-CN" dirty="0" err="1"/>
              <a:t>ec</a:t>
            </a:r>
            <a:r>
              <a:rPr lang="en-US" altLang="zh-CN" dirty="0"/>
              <a:t> is P) then (u is P) (1)</a:t>
            </a:r>
            <a:endParaRPr lang="zh-CN" altLang="zh-CN" dirty="0"/>
          </a:p>
          <a:p>
            <a:pPr eaLnBrk="1" hangingPunct="1">
              <a:lnSpc>
                <a:spcPct val="135000"/>
              </a:lnSpc>
              <a:spcBef>
                <a:spcPct val="20000"/>
              </a:spcBef>
              <a:buFontTx/>
              <a:buChar char="•"/>
            </a:pPr>
            <a:endParaRPr lang="en-US" altLang="zh-CN" sz="2800" b="1" dirty="0" smtClean="0">
              <a:latin typeface="宋体" panose="02010600030101010101" pitchFamily="2" charset="-122"/>
            </a:endParaRPr>
          </a:p>
        </p:txBody>
      </p:sp>
      <p:sp>
        <p:nvSpPr>
          <p:cNvPr id="91139" name="Rectangle 4"/>
          <p:cNvSpPr>
            <a:spLocks noChangeArrowheads="1"/>
          </p:cNvSpPr>
          <p:nvPr/>
        </p:nvSpPr>
        <p:spPr bwMode="auto">
          <a:xfrm>
            <a:off x="1933575"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1138" name="Rectangle 2"/>
              <p:cNvSpPr>
                <a:spLocks noChangeArrowheads="1"/>
              </p:cNvSpPr>
              <p:nvPr/>
            </p:nvSpPr>
            <p:spPr bwMode="auto">
              <a:xfrm>
                <a:off x="539552" y="381000"/>
                <a:ext cx="8208912" cy="6172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20000"/>
                  </a:spcBef>
                  <a:buFontTx/>
                  <a:buChar char="•"/>
                </a:pPr>
                <a:r>
                  <a:rPr lang="zh-CN" altLang="en-US" sz="2800" b="1" dirty="0" smtClean="0">
                    <a:latin typeface="宋体" panose="02010600030101010101" pitchFamily="2" charset="-122"/>
                  </a:rPr>
                  <a:t>取误差</a:t>
                </a:r>
                <a14:m>
                  <m:oMath xmlns:m="http://schemas.openxmlformats.org/officeDocument/2006/math">
                    <m:r>
                      <a:rPr lang="en-US" altLang="zh-CN" sz="2800" b="1" i="1" smtClean="0">
                        <a:latin typeface="Cambria Math" panose="02040503050406030204" pitchFamily="18" charset="0"/>
                      </a:rPr>
                      <m:t>𝒆</m:t>
                    </m:r>
                  </m:oMath>
                </a14:m>
                <a:r>
                  <a:rPr lang="zh-CN" altLang="en-US" sz="2800" b="1" dirty="0" smtClean="0">
                    <a:latin typeface="宋体" panose="02010600030101010101" pitchFamily="2" charset="-122"/>
                  </a:rPr>
                  <a:t>、误差变化率</a:t>
                </a:r>
                <a14:m>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𝒆</m:t>
                        </m:r>
                      </m:e>
                    </m:acc>
                  </m:oMath>
                </a14:m>
                <a:r>
                  <a:rPr lang="zh-CN" altLang="en-US" sz="2800" b="1" dirty="0" smtClean="0">
                    <a:latin typeface="宋体" panose="02010600030101010101" pitchFamily="2" charset="-122"/>
                  </a:rPr>
                  <a:t>的范围均为</a:t>
                </a:r>
                <a:r>
                  <a:rPr lang="en-US" altLang="zh-CN" sz="2800" b="1" dirty="0" smtClean="0">
                    <a:latin typeface="宋体" panose="02010600030101010101" pitchFamily="2" charset="-122"/>
                  </a:rPr>
                  <a:t>[-0.03,0.03]</a:t>
                </a:r>
                <a:r>
                  <a:rPr lang="zh-CN" altLang="en-US" sz="2800" b="1" dirty="0" smtClean="0">
                    <a:latin typeface="宋体" panose="02010600030101010101" pitchFamily="2" charset="-122"/>
                  </a:rPr>
                  <a:t>，控制输入</a:t>
                </a:r>
                <a14:m>
                  <m:oMath xmlns:m="http://schemas.openxmlformats.org/officeDocument/2006/math">
                    <m:r>
                      <a:rPr lang="en-US" altLang="zh-CN" sz="2800" b="1" i="1" dirty="0" smtClean="0">
                        <a:latin typeface="Cambria Math" panose="02040503050406030204" pitchFamily="18" charset="0"/>
                      </a:rPr>
                      <m:t>𝒖</m:t>
                    </m:r>
                  </m:oMath>
                </a14:m>
                <a:r>
                  <a:rPr lang="zh-CN" altLang="en-US" sz="2800" b="1" dirty="0" smtClean="0">
                    <a:latin typeface="宋体" panose="02010600030101010101" pitchFamily="2" charset="-122"/>
                  </a:rPr>
                  <a:t>的范围为</a:t>
                </a:r>
                <a:r>
                  <a:rPr lang="en-US" altLang="zh-CN" sz="2800" b="1" dirty="0" smtClean="0">
                    <a:latin typeface="宋体" panose="02010600030101010101" pitchFamily="2" charset="-122"/>
                  </a:rPr>
                  <a:t>[-300,300]</a:t>
                </a:r>
                <a:r>
                  <a:rPr lang="zh-CN" altLang="en-US" sz="2800" b="1" dirty="0" smtClean="0">
                    <a:latin typeface="宋体" panose="02010600030101010101" pitchFamily="2" charset="-122"/>
                  </a:rPr>
                  <a:t>。模糊推理系统输入输出隶属函数可由命令</a:t>
                </a:r>
                <a:r>
                  <a:rPr lang="en-US" altLang="zh-CN" sz="2800" b="1" dirty="0" err="1" smtClean="0">
                    <a:latin typeface="宋体" panose="02010600030101010101" pitchFamily="2" charset="-122"/>
                  </a:rPr>
                  <a:t>plotfis</a:t>
                </a:r>
                <a:r>
                  <a:rPr lang="en-US" altLang="zh-CN" sz="2800" b="1" dirty="0" smtClean="0">
                    <a:latin typeface="宋体" panose="02010600030101010101" pitchFamily="2" charset="-122"/>
                  </a:rPr>
                  <a:t>(a2)</a:t>
                </a:r>
                <a:r>
                  <a:rPr lang="zh-CN" altLang="en-US" sz="2800" b="1" dirty="0" smtClean="0">
                    <a:latin typeface="宋体" panose="02010600030101010101" pitchFamily="2" charset="-122"/>
                  </a:rPr>
                  <a:t>得到，如图</a:t>
                </a:r>
                <a:r>
                  <a:rPr lang="en-US" altLang="zh-CN" sz="2800" b="1" dirty="0" smtClean="0">
                    <a:latin typeface="宋体" panose="02010600030101010101" pitchFamily="2" charset="-122"/>
                  </a:rPr>
                  <a:t>3.7</a:t>
                </a:r>
                <a:r>
                  <a:rPr lang="zh-CN" altLang="en-US" sz="2800" b="1" dirty="0" smtClean="0">
                    <a:latin typeface="宋体" panose="02010600030101010101" pitchFamily="2" charset="-122"/>
                  </a:rPr>
                  <a:t>至图</a:t>
                </a:r>
                <a:r>
                  <a:rPr lang="en-US" altLang="zh-CN" sz="2800" b="1" dirty="0" smtClean="0">
                    <a:latin typeface="宋体" panose="02010600030101010101" pitchFamily="2" charset="-122"/>
                  </a:rPr>
                  <a:t>3.9</a:t>
                </a:r>
                <a:r>
                  <a:rPr lang="zh-CN" altLang="en-US" sz="2800" b="1" dirty="0" smtClean="0">
                    <a:latin typeface="宋体" panose="02010600030101010101" pitchFamily="2" charset="-122"/>
                  </a:rPr>
                  <a:t>所示。</a:t>
                </a:r>
                <a:endParaRPr lang="en-US" altLang="zh-CN" sz="2800" b="1" dirty="0" smtClean="0">
                  <a:latin typeface="宋体" panose="02010600030101010101" pitchFamily="2" charset="-122"/>
                </a:endParaRPr>
              </a:p>
            </p:txBody>
          </p:sp>
        </mc:Choice>
        <mc:Fallback>
          <p:sp>
            <p:nvSpPr>
              <p:cNvPr id="91138" name="Rectangle 2"/>
              <p:cNvSpPr>
                <a:spLocks noRot="1" noChangeAspect="1" noMove="1" noResize="1" noEditPoints="1" noAdjustHandles="1" noChangeArrowheads="1" noChangeShapeType="1" noTextEdit="1"/>
              </p:cNvSpPr>
              <p:nvPr/>
            </p:nvSpPr>
            <p:spPr bwMode="auto">
              <a:xfrm>
                <a:off x="539552" y="381000"/>
                <a:ext cx="8208912" cy="6172200"/>
              </a:xfrm>
              <a:prstGeom prst="rect">
                <a:avLst/>
              </a:prstGeom>
              <a:blipFill>
                <a:blip r:embed="rId2"/>
                <a:stretch>
                  <a:fillRect l="-1114" r="-57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1139" name="Rectangle 4"/>
          <p:cNvSpPr>
            <a:spLocks noChangeArrowheads="1"/>
          </p:cNvSpPr>
          <p:nvPr/>
        </p:nvSpPr>
        <p:spPr bwMode="auto">
          <a:xfrm>
            <a:off x="1933575"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mc:AlternateContent xmlns:mc="http://schemas.openxmlformats.org/markup-compatibility/2006">
        <mc:Choice xmlns:a14="http://schemas.microsoft.com/office/drawing/2010/main" Requires="a14">
          <p:sp>
            <p:nvSpPr>
              <p:cNvPr id="30" name="Rectangle 2"/>
              <p:cNvSpPr>
                <a:spLocks noChangeArrowheads="1"/>
              </p:cNvSpPr>
              <p:nvPr/>
            </p:nvSpPr>
            <p:spPr bwMode="auto">
              <a:xfrm>
                <a:off x="539552" y="381000"/>
                <a:ext cx="8208912" cy="6172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20000"/>
                  </a:spcBef>
                  <a:buFontTx/>
                  <a:buChar char="•"/>
                </a:pPr>
                <a:r>
                  <a:rPr lang="zh-CN" altLang="en-US" sz="2800" b="1" dirty="0" smtClean="0">
                    <a:latin typeface="宋体" panose="02010600030101010101" pitchFamily="2" charset="-122"/>
                  </a:rPr>
                  <a:t>取误差</a:t>
                </a:r>
                <a14:m>
                  <m:oMath xmlns:m="http://schemas.openxmlformats.org/officeDocument/2006/math">
                    <m:r>
                      <a:rPr lang="en-US" altLang="zh-CN" sz="2800" b="1" i="1" smtClean="0">
                        <a:latin typeface="Cambria Math" panose="02040503050406030204" pitchFamily="18" charset="0"/>
                      </a:rPr>
                      <m:t>𝒆</m:t>
                    </m:r>
                  </m:oMath>
                </a14:m>
                <a:r>
                  <a:rPr lang="zh-CN" altLang="en-US" sz="2800" b="1" dirty="0" smtClean="0">
                    <a:latin typeface="宋体" panose="02010600030101010101" pitchFamily="2" charset="-122"/>
                  </a:rPr>
                  <a:t>、误差变化率</a:t>
                </a:r>
                <a14:m>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𝒆</m:t>
                        </m:r>
                      </m:e>
                    </m:acc>
                  </m:oMath>
                </a14:m>
                <a:r>
                  <a:rPr lang="zh-CN" altLang="en-US" sz="2800" b="1" dirty="0" smtClean="0">
                    <a:latin typeface="宋体" panose="02010600030101010101" pitchFamily="2" charset="-122"/>
                  </a:rPr>
                  <a:t>的范围均为</a:t>
                </a:r>
                <a:r>
                  <a:rPr lang="en-US" altLang="zh-CN" sz="2800" b="1" dirty="0" smtClean="0">
                    <a:latin typeface="宋体" panose="02010600030101010101" pitchFamily="2" charset="-122"/>
                  </a:rPr>
                  <a:t>[-0.03,0.03]</a:t>
                </a:r>
                <a:r>
                  <a:rPr lang="zh-CN" altLang="en-US" sz="2800" b="1" dirty="0" smtClean="0">
                    <a:latin typeface="宋体" panose="02010600030101010101" pitchFamily="2" charset="-122"/>
                  </a:rPr>
                  <a:t>，控制输入</a:t>
                </a:r>
                <a14:m>
                  <m:oMath xmlns:m="http://schemas.openxmlformats.org/officeDocument/2006/math">
                    <m:r>
                      <a:rPr lang="en-US" altLang="zh-CN" sz="2800" b="1" i="1" dirty="0" smtClean="0">
                        <a:latin typeface="Cambria Math" panose="02040503050406030204" pitchFamily="18" charset="0"/>
                      </a:rPr>
                      <m:t>𝒖</m:t>
                    </m:r>
                  </m:oMath>
                </a14:m>
                <a:r>
                  <a:rPr lang="zh-CN" altLang="en-US" sz="2800" b="1" dirty="0" smtClean="0">
                    <a:latin typeface="宋体" panose="02010600030101010101" pitchFamily="2" charset="-122"/>
                  </a:rPr>
                  <a:t>的范围为</a:t>
                </a:r>
                <a:r>
                  <a:rPr lang="en-US" altLang="zh-CN" sz="2800" b="1" dirty="0" smtClean="0">
                    <a:latin typeface="宋体" panose="02010600030101010101" pitchFamily="2" charset="-122"/>
                  </a:rPr>
                  <a:t>[-300,300]</a:t>
                </a:r>
                <a:r>
                  <a:rPr lang="zh-CN" altLang="en-US" sz="2800" b="1" dirty="0" smtClean="0">
                    <a:latin typeface="宋体" panose="02010600030101010101" pitchFamily="2" charset="-122"/>
                  </a:rPr>
                  <a:t>。模糊推理系统输入输出隶属函数可由命令</a:t>
                </a:r>
                <a:r>
                  <a:rPr lang="en-US" altLang="zh-CN" sz="2800" b="1" dirty="0" err="1" smtClean="0">
                    <a:latin typeface="宋体" panose="02010600030101010101" pitchFamily="2" charset="-122"/>
                  </a:rPr>
                  <a:t>plotfis</a:t>
                </a:r>
                <a:r>
                  <a:rPr lang="en-US" altLang="zh-CN" sz="2800" b="1" dirty="0" smtClean="0">
                    <a:latin typeface="宋体" panose="02010600030101010101" pitchFamily="2" charset="-122"/>
                  </a:rPr>
                  <a:t>(a2)</a:t>
                </a:r>
                <a:r>
                  <a:rPr lang="zh-CN" altLang="en-US" sz="2800" b="1" dirty="0" smtClean="0">
                    <a:latin typeface="宋体" panose="02010600030101010101" pitchFamily="2" charset="-122"/>
                  </a:rPr>
                  <a:t>得到，如图</a:t>
                </a:r>
                <a:r>
                  <a:rPr lang="en-US" altLang="zh-CN" sz="2800" b="1" dirty="0" smtClean="0">
                    <a:latin typeface="宋体" panose="02010600030101010101" pitchFamily="2" charset="-122"/>
                  </a:rPr>
                  <a:t>3.7</a:t>
                </a:r>
                <a:r>
                  <a:rPr lang="zh-CN" altLang="en-US" sz="2800" b="1" dirty="0" smtClean="0">
                    <a:latin typeface="宋体" panose="02010600030101010101" pitchFamily="2" charset="-122"/>
                  </a:rPr>
                  <a:t>至图</a:t>
                </a:r>
                <a:r>
                  <a:rPr lang="en-US" altLang="zh-CN" sz="2800" b="1" dirty="0" smtClean="0">
                    <a:latin typeface="宋体" panose="02010600030101010101" pitchFamily="2" charset="-122"/>
                  </a:rPr>
                  <a:t>3.9</a:t>
                </a:r>
                <a:r>
                  <a:rPr lang="zh-CN" altLang="en-US" sz="2800" b="1" dirty="0" smtClean="0">
                    <a:latin typeface="宋体" panose="02010600030101010101" pitchFamily="2" charset="-122"/>
                  </a:rPr>
                  <a:t>所示。</a:t>
                </a:r>
                <a:endParaRPr lang="en-US" altLang="zh-CN" sz="2800" b="1" dirty="0" smtClean="0">
                  <a:latin typeface="宋体" panose="02010600030101010101" pitchFamily="2" charset="-122"/>
                </a:endParaRPr>
              </a:p>
            </p:txBody>
          </p:sp>
        </mc:Choice>
        <mc:Fallback>
          <p:sp>
            <p:nvSpPr>
              <p:cNvPr id="30" name="Rectangle 2"/>
              <p:cNvSpPr>
                <a:spLocks noRot="1" noChangeAspect="1" noMove="1" noResize="1" noEditPoints="1" noAdjustHandles="1" noChangeArrowheads="1" noChangeShapeType="1" noTextEdit="1"/>
              </p:cNvSpPr>
              <p:nvPr/>
            </p:nvSpPr>
            <p:spPr bwMode="auto">
              <a:xfrm>
                <a:off x="539552" y="381000"/>
                <a:ext cx="8208912" cy="6172200"/>
              </a:xfrm>
              <a:prstGeom prst="rect">
                <a:avLst/>
              </a:prstGeom>
              <a:blipFill>
                <a:blip r:embed="rId2"/>
                <a:stretch>
                  <a:fillRect l="-1114" r="-57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038" y="2636912"/>
            <a:ext cx="5040560" cy="377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2828338" y="6322367"/>
            <a:ext cx="3223959" cy="461665"/>
          </a:xfrm>
          <a:prstGeom prst="rect">
            <a:avLst/>
          </a:prstGeom>
        </p:spPr>
        <p:txBody>
          <a:bodyPr wrap="none">
            <a:spAutoFit/>
          </a:bodyPr>
          <a:lstStyle/>
          <a:p>
            <a:pPr algn="ctr">
              <a:spcAft>
                <a:spcPts val="0"/>
              </a:spcAft>
            </a:pPr>
            <a:r>
              <a:rPr lang="zh-CN" altLang="zh-CN" b="1" kern="100" dirty="0"/>
              <a:t>图</a:t>
            </a:r>
            <a:r>
              <a:rPr lang="en-US" altLang="zh-CN" b="1" kern="100" dirty="0" smtClean="0"/>
              <a:t>3-7  </a:t>
            </a:r>
            <a:r>
              <a:rPr lang="zh-CN" altLang="zh-CN" b="1" kern="100" dirty="0"/>
              <a:t>偏差隶属度函数</a:t>
            </a:r>
          </a:p>
        </p:txBody>
      </p:sp>
    </p:spTree>
    <p:extLst>
      <p:ext uri="{BB962C8B-B14F-4D97-AF65-F5344CB8AC3E}">
        <p14:creationId xmlns:p14="http://schemas.microsoft.com/office/powerpoint/2010/main" val="3863097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152400" y="381000"/>
            <a:ext cx="8839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FontTx/>
              <a:buChar char="•"/>
            </a:pPr>
            <a:endParaRPr lang="zh-CN" altLang="zh-CN" sz="2800" b="1"/>
          </a:p>
        </p:txBody>
      </p:sp>
      <p:sp>
        <p:nvSpPr>
          <p:cNvPr id="92163" name="Rectangle 4"/>
          <p:cNvSpPr>
            <a:spLocks noChangeArrowheads="1"/>
          </p:cNvSpPr>
          <p:nvPr/>
        </p:nvSpPr>
        <p:spPr bwMode="auto">
          <a:xfrm>
            <a:off x="1933575" y="2005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165" name="Rectangle 5"/>
          <p:cNvSpPr>
            <a:spLocks noChangeArrowheads="1"/>
          </p:cNvSpPr>
          <p:nvPr/>
        </p:nvSpPr>
        <p:spPr bwMode="auto">
          <a:xfrm>
            <a:off x="2903984" y="5697259"/>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dirty="0" smtClean="0">
                <a:latin typeface="宋体" panose="02010600030101010101" pitchFamily="2" charset="-122"/>
              </a:rPr>
              <a:t>图</a:t>
            </a:r>
            <a:r>
              <a:rPr lang="en-US" altLang="zh-CN" sz="2000" dirty="0" smtClean="0">
                <a:latin typeface="宋体" panose="02010600030101010101" pitchFamily="2" charset="-122"/>
              </a:rPr>
              <a:t>3-8  </a:t>
            </a:r>
            <a:r>
              <a:rPr lang="en-US" altLang="zh-CN" sz="2000" dirty="0" smtClean="0"/>
              <a:t>  </a:t>
            </a:r>
            <a:r>
              <a:rPr lang="zh-CN" altLang="en-US" sz="2000" dirty="0">
                <a:latin typeface="宋体" panose="02010600030101010101" pitchFamily="2" charset="-122"/>
              </a:rPr>
              <a:t>偏差变化率隶属度函数</a:t>
            </a:r>
            <a:r>
              <a:rPr lang="zh-CN" altLang="en-US" sz="2000" dirty="0"/>
              <a:t> </a:t>
            </a:r>
          </a:p>
        </p:txBody>
      </p:sp>
      <p:pic>
        <p:nvPicPr>
          <p:cNvPr id="921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24744"/>
            <a:ext cx="6367437" cy="477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152400" y="381000"/>
            <a:ext cx="8839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FontTx/>
              <a:buChar char="•"/>
            </a:pPr>
            <a:endParaRPr lang="zh-CN" altLang="zh-CN" sz="2800" b="1"/>
          </a:p>
        </p:txBody>
      </p:sp>
      <p:sp>
        <p:nvSpPr>
          <p:cNvPr id="93187" name="Rectangle 4"/>
          <p:cNvSpPr>
            <a:spLocks noChangeArrowheads="1"/>
          </p:cNvSpPr>
          <p:nvPr/>
        </p:nvSpPr>
        <p:spPr bwMode="auto">
          <a:xfrm>
            <a:off x="1933575" y="2028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3189" name="Rectangle 5"/>
          <p:cNvSpPr>
            <a:spLocks noChangeArrowheads="1"/>
          </p:cNvSpPr>
          <p:nvPr/>
        </p:nvSpPr>
        <p:spPr bwMode="auto">
          <a:xfrm>
            <a:off x="2667000" y="5165725"/>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dirty="0" smtClean="0">
                <a:latin typeface="宋体" panose="02010600030101010101" pitchFamily="2" charset="-122"/>
              </a:rPr>
              <a:t>图</a:t>
            </a:r>
            <a:r>
              <a:rPr lang="en-US" altLang="zh-CN" sz="2000" dirty="0" smtClean="0">
                <a:latin typeface="宋体" panose="02010600030101010101" pitchFamily="2" charset="-122"/>
              </a:rPr>
              <a:t>3-9  </a:t>
            </a:r>
            <a:r>
              <a:rPr lang="en-US" altLang="zh-CN" sz="2000" dirty="0" smtClean="0"/>
              <a:t>  </a:t>
            </a:r>
            <a:r>
              <a:rPr lang="zh-CN" altLang="en-US" sz="2000" dirty="0">
                <a:latin typeface="宋体" panose="02010600030101010101" pitchFamily="2" charset="-122"/>
              </a:rPr>
              <a:t>控制器输出隶属度函数</a:t>
            </a:r>
            <a:r>
              <a:rPr lang="zh-CN" altLang="en-US" sz="2000" dirty="0"/>
              <a:t> </a:t>
            </a:r>
          </a:p>
        </p:txBody>
      </p:sp>
      <p:pic>
        <p:nvPicPr>
          <p:cNvPr id="931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36725"/>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152400" y="381000"/>
            <a:ext cx="8839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FontTx/>
              <a:buChar char="•"/>
            </a:pPr>
            <a:r>
              <a:rPr lang="en-US" altLang="zh-CN" b="1" dirty="0"/>
              <a:t>2 </a:t>
            </a:r>
            <a:r>
              <a:rPr lang="zh-CN" altLang="en-US" b="1" dirty="0"/>
              <a:t>模糊控制位置跟踪</a:t>
            </a:r>
          </a:p>
          <a:p>
            <a:pPr algn="just" eaLnBrk="1" hangingPunct="1">
              <a:lnSpc>
                <a:spcPct val="150000"/>
              </a:lnSpc>
              <a:spcBef>
                <a:spcPct val="20000"/>
              </a:spcBef>
              <a:buFontTx/>
              <a:buChar char="•"/>
            </a:pPr>
            <a:r>
              <a:rPr lang="zh-CN" altLang="en-US" b="1" dirty="0"/>
              <a:t>    被控对象为</a:t>
            </a:r>
          </a:p>
          <a:p>
            <a:pPr algn="just" eaLnBrk="1" hangingPunct="1">
              <a:lnSpc>
                <a:spcPct val="150000"/>
              </a:lnSpc>
              <a:spcBef>
                <a:spcPct val="20000"/>
              </a:spcBef>
              <a:buFontTx/>
              <a:buChar char="•"/>
            </a:pPr>
            <a:endParaRPr lang="zh-CN" altLang="en-US" b="1" dirty="0"/>
          </a:p>
          <a:p>
            <a:pPr algn="just" eaLnBrk="1" hangingPunct="1">
              <a:lnSpc>
                <a:spcPct val="150000"/>
              </a:lnSpc>
              <a:spcBef>
                <a:spcPct val="20000"/>
              </a:spcBef>
              <a:buFontTx/>
              <a:buChar char="•"/>
            </a:pPr>
            <a:endParaRPr lang="zh-CN" altLang="en-US" b="1" dirty="0"/>
          </a:p>
          <a:p>
            <a:pPr algn="just" eaLnBrk="1" hangingPunct="1">
              <a:lnSpc>
                <a:spcPct val="150000"/>
              </a:lnSpc>
              <a:spcBef>
                <a:spcPct val="20000"/>
              </a:spcBef>
              <a:buFontTx/>
              <a:buChar char="•"/>
            </a:pPr>
            <a:r>
              <a:rPr lang="zh-CN" altLang="en-US" b="1" dirty="0"/>
              <a:t>       首先运行模糊控制器</a:t>
            </a:r>
            <a:r>
              <a:rPr lang="zh-CN" altLang="en-US" b="1" dirty="0" smtClean="0"/>
              <a:t>程序</a:t>
            </a:r>
            <a:r>
              <a:rPr lang="en-US" altLang="zh-CN" dirty="0"/>
              <a:t>chap3_2fuzz.m</a:t>
            </a:r>
            <a:r>
              <a:rPr lang="zh-CN" altLang="en-US" b="1" dirty="0" smtClean="0">
                <a:latin typeface="宋体" panose="02010600030101010101" pitchFamily="2" charset="-122"/>
              </a:rPr>
              <a:t>，</a:t>
            </a:r>
            <a:r>
              <a:rPr lang="zh-CN" altLang="en-US" b="1" dirty="0"/>
              <a:t>并将模糊控制系统保存在</a:t>
            </a:r>
            <a:r>
              <a:rPr lang="en-US" altLang="zh-CN" b="1" dirty="0"/>
              <a:t>a2</a:t>
            </a:r>
            <a:r>
              <a:rPr lang="zh-CN" altLang="en-US" b="1" dirty="0"/>
              <a:t>之中。然后运行模糊控制的</a:t>
            </a:r>
            <a:r>
              <a:rPr lang="en-US" altLang="zh-CN" b="1" dirty="0"/>
              <a:t>Simulink</a:t>
            </a:r>
            <a:r>
              <a:rPr lang="zh-CN" altLang="en-US" b="1" dirty="0"/>
              <a:t>仿真程序，位置指令取正弦</a:t>
            </a:r>
            <a:r>
              <a:rPr lang="zh-CN" altLang="en-US" b="1" dirty="0" smtClean="0"/>
              <a:t>信号</a:t>
            </a:r>
            <a:r>
              <a:rPr lang="en-US" altLang="zh-CN" b="1" dirty="0" smtClean="0"/>
              <a:t>sin(10t</a:t>
            </a:r>
            <a:r>
              <a:rPr lang="en-US" altLang="zh-CN" b="1" dirty="0"/>
              <a:t>)</a:t>
            </a:r>
            <a:r>
              <a:rPr lang="zh-CN" altLang="en-US" b="1" dirty="0"/>
              <a:t>，仿真结果如</a:t>
            </a:r>
            <a:r>
              <a:rPr lang="zh-CN" altLang="en-US" b="1" dirty="0" smtClean="0"/>
              <a:t>图</a:t>
            </a:r>
            <a:r>
              <a:rPr lang="en-US" altLang="zh-CN" b="1" dirty="0" smtClean="0"/>
              <a:t>3-10</a:t>
            </a:r>
            <a:r>
              <a:rPr lang="zh-CN" altLang="en-US" b="1" dirty="0"/>
              <a:t>所示。</a:t>
            </a:r>
          </a:p>
          <a:p>
            <a:pPr algn="just" eaLnBrk="1" hangingPunct="1">
              <a:lnSpc>
                <a:spcPct val="150000"/>
              </a:lnSpc>
              <a:spcBef>
                <a:spcPct val="20000"/>
              </a:spcBef>
              <a:buFontTx/>
              <a:buChar char="•"/>
            </a:pPr>
            <a:r>
              <a:rPr lang="zh-CN" altLang="en-US" b="1" dirty="0"/>
              <a:t>        模糊控制位置跟踪的</a:t>
            </a:r>
            <a:r>
              <a:rPr lang="en-US" altLang="zh-CN" b="1" dirty="0" smtClean="0"/>
              <a:t>Simulink</a:t>
            </a:r>
            <a:r>
              <a:rPr lang="zh-CN" altLang="en-US" b="1" dirty="0" smtClean="0"/>
              <a:t>程序</a:t>
            </a:r>
            <a:r>
              <a:rPr lang="zh-CN" altLang="en-US" b="1" dirty="0"/>
              <a:t>见</a:t>
            </a:r>
            <a:r>
              <a:rPr lang="en-US" altLang="zh-CN" b="1" dirty="0" smtClean="0"/>
              <a:t>chap3_2sim</a:t>
            </a:r>
            <a:r>
              <a:rPr lang="en-US" altLang="zh-CN" b="1" dirty="0" smtClean="0">
                <a:latin typeface="Courier New" panose="02070309020205020404" pitchFamily="49" charset="0"/>
                <a:cs typeface="Courier New" panose="02070309020205020404" pitchFamily="49" charset="0"/>
              </a:rPr>
              <a:t>.mdl</a:t>
            </a:r>
            <a:r>
              <a:rPr lang="zh-CN" altLang="en-US" b="1" dirty="0">
                <a:latin typeface="Courier New" panose="02070309020205020404" pitchFamily="49" charset="0"/>
              </a:rPr>
              <a:t>。</a:t>
            </a:r>
            <a:endParaRPr lang="zh-CN" altLang="en-US" b="1" dirty="0"/>
          </a:p>
          <a:p>
            <a:pPr algn="just" eaLnBrk="1" hangingPunct="1">
              <a:lnSpc>
                <a:spcPct val="150000"/>
              </a:lnSpc>
              <a:spcBef>
                <a:spcPct val="20000"/>
              </a:spcBef>
              <a:buFontTx/>
              <a:buChar char="•"/>
            </a:pPr>
            <a:endParaRPr lang="en-US" altLang="zh-CN" b="1" dirty="0"/>
          </a:p>
        </p:txBody>
      </p:sp>
      <p:sp>
        <p:nvSpPr>
          <p:cNvPr id="30724" name="Rectangle 4"/>
          <p:cNvSpPr>
            <a:spLocks noChangeArrowheads="1"/>
          </p:cNvSpPr>
          <p:nvPr/>
        </p:nvSpPr>
        <p:spPr bwMode="auto">
          <a:xfrm>
            <a:off x="3962400" y="319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0722" name="Object 3"/>
          <p:cNvGraphicFramePr>
            <a:graphicFrameLocks noChangeAspect="1"/>
          </p:cNvGraphicFramePr>
          <p:nvPr/>
        </p:nvGraphicFramePr>
        <p:xfrm>
          <a:off x="3290888" y="1676400"/>
          <a:ext cx="2562225" cy="952500"/>
        </p:xfrm>
        <a:graphic>
          <a:graphicData uri="http://schemas.openxmlformats.org/presentationml/2006/ole">
            <mc:AlternateContent xmlns:mc="http://schemas.openxmlformats.org/markup-compatibility/2006">
              <mc:Choice xmlns:v="urn:schemas-microsoft-com:vml" Requires="v">
                <p:oleObj spid="_x0000_s30734" name="Equation" r:id="rId3" imgW="1054080" imgH="393480" progId="Equation.DSMT4">
                  <p:embed/>
                </p:oleObj>
              </mc:Choice>
              <mc:Fallback>
                <p:oleObj name="Equation" r:id="rId3" imgW="105408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88" y="1676400"/>
                        <a:ext cx="2562225" cy="9525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304800" y="152400"/>
            <a:ext cx="8515350" cy="6445250"/>
          </a:xfrm>
        </p:spPr>
        <p:txBody>
          <a:bodyPr/>
          <a:lstStyle/>
          <a:p>
            <a:pPr algn="just" eaLnBrk="1" hangingPunct="1">
              <a:lnSpc>
                <a:spcPct val="115000"/>
              </a:lnSpc>
              <a:buFontTx/>
              <a:buNone/>
            </a:pPr>
            <a:r>
              <a:rPr lang="en-US" altLang="zh-CN" sz="2800" b="1" smtClean="0">
                <a:latin typeface="宋体" panose="02010600030101010101" pitchFamily="2" charset="-122"/>
              </a:rPr>
              <a:t>1</a:t>
            </a:r>
            <a:r>
              <a:rPr lang="en-US" altLang="zh-CN" sz="2800" b="1" smtClean="0"/>
              <a:t> </a:t>
            </a:r>
            <a:r>
              <a:rPr lang="en-US" altLang="zh-CN" sz="2800" b="1" smtClean="0">
                <a:latin typeface="宋体" panose="02010600030101010101" pitchFamily="2" charset="-122"/>
              </a:rPr>
              <a:t> </a:t>
            </a:r>
            <a:r>
              <a:rPr lang="zh-CN" altLang="en-US" sz="2800" b="1" smtClean="0">
                <a:latin typeface="宋体" panose="02010600030101010101" pitchFamily="2" charset="-122"/>
              </a:rPr>
              <a:t>模糊化接口（</a:t>
            </a:r>
            <a:r>
              <a:rPr lang="en-US" altLang="zh-CN" sz="2800" b="1" smtClean="0">
                <a:latin typeface="宋体" panose="02010600030101010101" pitchFamily="2" charset="-122"/>
              </a:rPr>
              <a:t>Fuzzy interface</a:t>
            </a:r>
            <a:r>
              <a:rPr lang="zh-CN" altLang="en-US" sz="2800" b="1" smtClean="0">
                <a:latin typeface="宋体" panose="02010600030101010101" pitchFamily="2" charset="-122"/>
              </a:rPr>
              <a:t>）</a:t>
            </a:r>
            <a:endParaRPr lang="zh-CN" altLang="en-US" sz="2800" smtClean="0">
              <a:latin typeface="宋体" panose="02010600030101010101" pitchFamily="2" charset="-122"/>
            </a:endParaRPr>
          </a:p>
          <a:p>
            <a:pPr algn="just" eaLnBrk="1" hangingPunct="1">
              <a:lnSpc>
                <a:spcPct val="115000"/>
              </a:lnSpc>
              <a:buFontTx/>
              <a:buNone/>
            </a:pPr>
            <a:r>
              <a:rPr lang="zh-CN" altLang="en-US" sz="2800" smtClean="0">
                <a:latin typeface="宋体" panose="02010600030101010101" pitchFamily="2" charset="-122"/>
              </a:rPr>
              <a:t>      </a:t>
            </a:r>
            <a:r>
              <a:rPr lang="zh-CN" altLang="en-US" sz="2800" b="1" smtClean="0">
                <a:latin typeface="宋体" panose="02010600030101010101" pitchFamily="2" charset="-122"/>
              </a:rPr>
              <a:t>模糊控制器的输入必须通过模糊化才能用于控制输出的求解，因此它实际上是模糊控制器的输入接口。它的主要作用是将真实的确定量输入转换为一个模糊矢量。对于一个模糊输入变量</a:t>
            </a:r>
            <a:r>
              <a:rPr lang="en-US" altLang="zh-CN" sz="2800" b="1" smtClean="0">
                <a:latin typeface="宋体" panose="02010600030101010101" pitchFamily="2" charset="-122"/>
              </a:rPr>
              <a:t>e</a:t>
            </a:r>
            <a:r>
              <a:rPr lang="zh-CN" altLang="en-US" sz="2800" b="1" smtClean="0">
                <a:latin typeface="宋体" panose="02010600030101010101" pitchFamily="2" charset="-122"/>
              </a:rPr>
              <a:t>，其模糊子集通常可以作如下方式划分：</a:t>
            </a:r>
          </a:p>
          <a:p>
            <a:pPr algn="just" eaLnBrk="1" hangingPunct="1">
              <a:lnSpc>
                <a:spcPct val="115000"/>
              </a:lnSpc>
              <a:buFontTx/>
              <a:buNone/>
            </a:pPr>
            <a:r>
              <a:rPr lang="zh-CN" altLang="en-US" sz="2800" b="1" smtClean="0">
                <a:latin typeface="宋体" panose="02010600030101010101" pitchFamily="2" charset="-122"/>
              </a:rPr>
              <a:t>（</a:t>
            </a:r>
            <a:r>
              <a:rPr lang="en-US" altLang="zh-CN" sz="2800" b="1" smtClean="0">
                <a:latin typeface="宋体" panose="02010600030101010101" pitchFamily="2" charset="-122"/>
              </a:rPr>
              <a:t>1</a:t>
            </a:r>
            <a:r>
              <a:rPr lang="zh-CN" altLang="en-US" sz="2800" b="1" smtClean="0">
                <a:latin typeface="宋体" panose="02010600030101010101" pitchFamily="2" charset="-122"/>
              </a:rPr>
              <a:t>）</a:t>
            </a:r>
            <a:r>
              <a:rPr lang="en-US" altLang="zh-CN" sz="2800" b="1" smtClean="0">
                <a:latin typeface="宋体" panose="02010600030101010101" pitchFamily="2" charset="-122"/>
              </a:rPr>
              <a:t>e={</a:t>
            </a:r>
            <a:r>
              <a:rPr lang="zh-CN" altLang="en-US" sz="2800" b="1" smtClean="0">
                <a:latin typeface="宋体" panose="02010600030101010101" pitchFamily="2" charset="-122"/>
              </a:rPr>
              <a:t>负大，负小，零，正小，正大</a:t>
            </a:r>
            <a:r>
              <a:rPr lang="en-US" altLang="zh-CN" sz="2800" b="1" smtClean="0">
                <a:latin typeface="宋体" panose="02010600030101010101" pitchFamily="2" charset="-122"/>
              </a:rPr>
              <a:t>}={NB, NS, ZO, PS, PB}</a:t>
            </a:r>
          </a:p>
          <a:p>
            <a:pPr algn="just" eaLnBrk="1" hangingPunct="1">
              <a:lnSpc>
                <a:spcPct val="115000"/>
              </a:lnSpc>
              <a:buFontTx/>
              <a:buNone/>
            </a:pPr>
            <a:r>
              <a:rPr lang="zh-CN" altLang="en-US" sz="2800" b="1" smtClean="0">
                <a:latin typeface="宋体" panose="02010600030101010101" pitchFamily="2" charset="-122"/>
              </a:rPr>
              <a:t>（</a:t>
            </a:r>
            <a:r>
              <a:rPr lang="en-US" altLang="zh-CN" sz="2800" b="1" smtClean="0">
                <a:latin typeface="宋体" panose="02010600030101010101" pitchFamily="2" charset="-122"/>
              </a:rPr>
              <a:t>2</a:t>
            </a:r>
            <a:r>
              <a:rPr lang="zh-CN" altLang="en-US" sz="2800" b="1" smtClean="0">
                <a:latin typeface="宋体" panose="02010600030101010101" pitchFamily="2" charset="-122"/>
              </a:rPr>
              <a:t>）</a:t>
            </a:r>
            <a:r>
              <a:rPr lang="en-US" altLang="zh-CN" sz="2800" b="1" smtClean="0">
                <a:latin typeface="宋体" panose="02010600030101010101" pitchFamily="2" charset="-122"/>
              </a:rPr>
              <a:t>e={</a:t>
            </a:r>
            <a:r>
              <a:rPr lang="zh-CN" altLang="en-US" sz="2800" b="1" smtClean="0">
                <a:latin typeface="宋体" panose="02010600030101010101" pitchFamily="2" charset="-122"/>
              </a:rPr>
              <a:t>负大，负中，负小，零，正小，正中，正大</a:t>
            </a:r>
            <a:r>
              <a:rPr lang="en-US" altLang="zh-CN" sz="2800" b="1" smtClean="0">
                <a:latin typeface="宋体" panose="02010600030101010101" pitchFamily="2" charset="-122"/>
              </a:rPr>
              <a:t>}={NB, NM, NS, ZO, PS, PM, PB}</a:t>
            </a:r>
          </a:p>
          <a:p>
            <a:pPr algn="just" eaLnBrk="1" hangingPunct="1">
              <a:lnSpc>
                <a:spcPct val="115000"/>
              </a:lnSpc>
              <a:buFontTx/>
              <a:buNone/>
            </a:pPr>
            <a:r>
              <a:rPr lang="zh-CN" altLang="en-US" sz="2800" b="1" smtClean="0">
                <a:latin typeface="宋体" panose="02010600030101010101" pitchFamily="2" charset="-122"/>
              </a:rPr>
              <a:t>（</a:t>
            </a:r>
            <a:r>
              <a:rPr lang="en-US" altLang="zh-CN" sz="2800" b="1" smtClean="0">
                <a:latin typeface="宋体" panose="02010600030101010101" pitchFamily="2" charset="-122"/>
              </a:rPr>
              <a:t>3</a:t>
            </a:r>
            <a:r>
              <a:rPr lang="zh-CN" altLang="en-US" sz="2800" b="1" smtClean="0">
                <a:latin typeface="宋体" panose="02010600030101010101" pitchFamily="2" charset="-122"/>
              </a:rPr>
              <a:t>）</a:t>
            </a:r>
            <a:r>
              <a:rPr lang="en-US" altLang="zh-CN" sz="2800" b="1" smtClean="0">
                <a:latin typeface="宋体" panose="02010600030101010101" pitchFamily="2" charset="-122"/>
              </a:rPr>
              <a:t>e={</a:t>
            </a:r>
            <a:r>
              <a:rPr lang="zh-CN" altLang="en-US" sz="2800" b="1" smtClean="0">
                <a:latin typeface="宋体" panose="02010600030101010101" pitchFamily="2" charset="-122"/>
              </a:rPr>
              <a:t>负大，负中，负小，零负，零正，正小，正中，正大</a:t>
            </a:r>
            <a:r>
              <a:rPr lang="en-US" altLang="zh-CN" sz="2800" b="1" smtClean="0">
                <a:latin typeface="宋体" panose="02010600030101010101" pitchFamily="2" charset="-122"/>
              </a:rPr>
              <a:t>}={NB, NM, NS, NZ, PZ, PS, PM, PB}</a:t>
            </a:r>
          </a:p>
          <a:p>
            <a:pPr eaLnBrk="1" hangingPunct="1">
              <a:lnSpc>
                <a:spcPct val="90000"/>
              </a:lnSpc>
            </a:pPr>
            <a:endParaRPr lang="en-US" altLang="zh-CN" sz="2800" b="1" smtClean="0">
              <a:latin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152400" y="381000"/>
            <a:ext cx="8839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FontTx/>
              <a:buChar char="•"/>
            </a:pPr>
            <a:endParaRPr lang="zh-CN" altLang="zh-CN" sz="2800" b="1"/>
          </a:p>
        </p:txBody>
      </p:sp>
      <p:sp>
        <p:nvSpPr>
          <p:cNvPr id="31748" name="Rectangle 4"/>
          <p:cNvSpPr>
            <a:spLocks noChangeArrowheads="1"/>
          </p:cNvSpPr>
          <p:nvPr/>
        </p:nvSpPr>
        <p:spPr bwMode="auto">
          <a:xfrm>
            <a:off x="2443163"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50" name="Rectangle 7"/>
          <p:cNvSpPr>
            <a:spLocks noChangeArrowheads="1"/>
          </p:cNvSpPr>
          <p:nvPr/>
        </p:nvSpPr>
        <p:spPr bwMode="auto">
          <a:xfrm>
            <a:off x="2743200" y="51816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smtClean="0">
                <a:latin typeface="宋体" panose="02010600030101010101" pitchFamily="2" charset="-122"/>
              </a:rPr>
              <a:t>图</a:t>
            </a:r>
            <a:r>
              <a:rPr lang="en-US" altLang="zh-CN" dirty="0" smtClean="0"/>
              <a:t>3-10  </a:t>
            </a:r>
            <a:r>
              <a:rPr lang="zh-CN" altLang="en-US" dirty="0">
                <a:latin typeface="宋体" panose="02010600030101010101" pitchFamily="2" charset="-122"/>
              </a:rPr>
              <a:t>正弦位置跟踪</a:t>
            </a:r>
            <a:r>
              <a:rPr lang="zh-CN" altLang="en-US" dirty="0"/>
              <a:t> </a:t>
            </a:r>
          </a:p>
        </p:txBody>
      </p:sp>
      <p:pic>
        <p:nvPicPr>
          <p:cNvPr id="317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33463"/>
            <a:ext cx="528955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533400" y="228600"/>
            <a:ext cx="8153400" cy="584200"/>
          </a:xfrm>
          <a:prstGeom prst="rect">
            <a:avLst/>
          </a:prstGeom>
          <a:noFill/>
          <a:ln>
            <a:noFill/>
          </a:ln>
          <a:extLst/>
        </p:spPr>
        <p:txBody>
          <a:bodyPr>
            <a:spAutoFit/>
          </a:bodyPr>
          <a:lstStyle/>
          <a:p>
            <a:pPr algn="just">
              <a:defRPr/>
            </a:pPr>
            <a:r>
              <a:rPr lang="en-US" altLang="zh-CN" sz="3200" b="1" dirty="0" smtClean="0"/>
              <a:t>3.4</a:t>
            </a:r>
            <a:r>
              <a:rPr lang="zh-CN" altLang="en-US" sz="3200" b="1" dirty="0" smtClean="0"/>
              <a:t> </a:t>
            </a:r>
            <a:r>
              <a:rPr lang="zh-CN" altLang="en-US" sz="3200" b="1" dirty="0">
                <a:effectLst>
                  <a:outerShdw blurRad="38100" dist="38100" dir="2700000" algn="tl">
                    <a:srgbClr val="C0C0C0"/>
                  </a:outerShdw>
                </a:effectLst>
              </a:rPr>
              <a:t>模糊控制器设计实例</a:t>
            </a:r>
            <a:r>
              <a:rPr lang="en-US" altLang="zh-CN" sz="3200" b="1" dirty="0">
                <a:effectLst>
                  <a:outerShdw blurRad="38100" dist="38100" dir="2700000" algn="tl">
                    <a:srgbClr val="C0C0C0"/>
                  </a:outerShdw>
                </a:effectLst>
              </a:rPr>
              <a:t>-</a:t>
            </a:r>
            <a:r>
              <a:rPr lang="zh-CN" altLang="en-US" sz="3200" b="1" dirty="0">
                <a:effectLst>
                  <a:outerShdw blurRad="38100" dist="38100" dir="2700000" algn="tl">
                    <a:srgbClr val="C0C0C0"/>
                  </a:outerShdw>
                </a:effectLst>
              </a:rPr>
              <a:t>洗衣机模糊控制</a:t>
            </a:r>
            <a:endParaRPr lang="zh-CN" altLang="en-US" sz="3200" dirty="0"/>
          </a:p>
        </p:txBody>
      </p:sp>
      <p:sp>
        <p:nvSpPr>
          <p:cNvPr id="46084" name="Text Box 4"/>
          <p:cNvSpPr txBox="1">
            <a:spLocks noChangeArrowheads="1"/>
          </p:cNvSpPr>
          <p:nvPr/>
        </p:nvSpPr>
        <p:spPr bwMode="auto">
          <a:xfrm>
            <a:off x="304800" y="1219200"/>
            <a:ext cx="8458200" cy="4454525"/>
          </a:xfrm>
          <a:prstGeom prst="rect">
            <a:avLst/>
          </a:prstGeom>
          <a:noFill/>
          <a:ln>
            <a:noFill/>
          </a:ln>
          <a:extLst/>
        </p:spPr>
        <p:txBody>
          <a:bodyPr>
            <a:spAutoFit/>
          </a:bodyPr>
          <a:lstStyle/>
          <a:p>
            <a:pPr algn="just">
              <a:lnSpc>
                <a:spcPct val="150000"/>
              </a:lnSpc>
              <a:defRPr/>
            </a:pPr>
            <a:r>
              <a:rPr lang="en-US" altLang="zh-CN" b="1" dirty="0">
                <a:effectLst>
                  <a:outerShdw blurRad="38100" dist="38100" dir="2700000" algn="tl">
                    <a:srgbClr val="C0C0C0"/>
                  </a:outerShdw>
                </a:effectLst>
              </a:rPr>
              <a:t>    </a:t>
            </a:r>
            <a:r>
              <a:rPr lang="zh-CN" altLang="en-US" b="1" dirty="0">
                <a:effectLst>
                  <a:outerShdw blurRad="38100" dist="38100" dir="2700000" algn="tl">
                    <a:srgbClr val="C0C0C0"/>
                  </a:outerShdw>
                </a:effectLst>
              </a:rPr>
              <a:t>以模糊洗衣机的设计为例，其控制是一个开环的决策过程，模糊控制按以下步骤进行。</a:t>
            </a:r>
          </a:p>
          <a:p>
            <a:pPr algn="just">
              <a:lnSpc>
                <a:spcPct val="150000"/>
              </a:lnSpc>
              <a:defRPr/>
            </a:pPr>
            <a:r>
              <a:rPr lang="en-US" altLang="zh-CN" b="1" dirty="0">
                <a:effectLst>
                  <a:outerShdw blurRad="38100" dist="38100" dir="2700000" algn="tl">
                    <a:srgbClr val="C0C0C0"/>
                  </a:outerShdw>
                </a:effectLst>
              </a:rPr>
              <a:t>1 </a:t>
            </a:r>
            <a:r>
              <a:rPr lang="zh-CN" altLang="en-US" b="1" dirty="0">
                <a:effectLst>
                  <a:outerShdw blurRad="38100" dist="38100" dir="2700000" algn="tl">
                    <a:srgbClr val="C0C0C0"/>
                  </a:outerShdw>
                </a:effectLst>
              </a:rPr>
              <a:t>确定模糊控制器</a:t>
            </a:r>
            <a:r>
              <a:rPr lang="zh-CN" altLang="en-US" b="1" dirty="0">
                <a:effectLst>
                  <a:outerShdw blurRad="38100" dist="38100" dir="2700000" algn="tl">
                    <a:srgbClr val="C0C0C0"/>
                  </a:outerShdw>
                </a:effectLst>
              </a:rPr>
              <a:t>的结构</a:t>
            </a:r>
          </a:p>
          <a:p>
            <a:pPr algn="just">
              <a:lnSpc>
                <a:spcPct val="150000"/>
              </a:lnSpc>
              <a:defRPr/>
            </a:pPr>
            <a:r>
              <a:rPr lang="zh-CN" altLang="en-US" b="1" dirty="0">
                <a:effectLst>
                  <a:outerShdw blurRad="38100" dist="38100" dir="2700000" algn="tl">
                    <a:srgbClr val="C0C0C0"/>
                  </a:outerShdw>
                </a:effectLst>
              </a:rPr>
              <a:t>    选用单变量二维模糊控制器。控制器的输入为衣物的污泥和油脂，输出为洗涤时间。</a:t>
            </a:r>
          </a:p>
          <a:p>
            <a:pPr algn="just">
              <a:lnSpc>
                <a:spcPct val="150000"/>
              </a:lnSpc>
              <a:defRPr/>
            </a:pPr>
            <a:r>
              <a:rPr lang="en-US" altLang="zh-CN" b="1" dirty="0">
                <a:effectLst>
                  <a:outerShdw blurRad="38100" dist="38100" dir="2700000" algn="tl">
                    <a:srgbClr val="C0C0C0"/>
                  </a:outerShdw>
                </a:effectLst>
              </a:rPr>
              <a:t>2 </a:t>
            </a:r>
            <a:r>
              <a:rPr lang="zh-CN" altLang="en-US" b="1" dirty="0">
                <a:effectLst>
                  <a:outerShdw blurRad="38100" dist="38100" dir="2700000" algn="tl">
                    <a:srgbClr val="C0C0C0"/>
                  </a:outerShdw>
                </a:effectLst>
              </a:rPr>
              <a:t>定义</a:t>
            </a:r>
            <a:r>
              <a:rPr lang="zh-CN" altLang="en-US" b="1" dirty="0">
                <a:effectLst>
                  <a:outerShdw blurRad="38100" dist="38100" dir="2700000" algn="tl">
                    <a:srgbClr val="C0C0C0"/>
                  </a:outerShdw>
                </a:effectLst>
              </a:rPr>
              <a:t>输入输出模糊集</a:t>
            </a:r>
          </a:p>
          <a:p>
            <a:pPr algn="just">
              <a:lnSpc>
                <a:spcPct val="150000"/>
              </a:lnSpc>
              <a:defRPr/>
            </a:pPr>
            <a:r>
              <a:rPr lang="zh-CN" altLang="en-US" b="1" dirty="0">
                <a:effectLst>
                  <a:outerShdw blurRad="38100" dist="38100" dir="2700000" algn="tl">
                    <a:srgbClr val="C0C0C0"/>
                  </a:outerShdw>
                </a:effectLst>
              </a:rPr>
              <a:t>   将污泥分为三个模糊集：</a:t>
            </a:r>
            <a:r>
              <a:rPr lang="en-US" altLang="zh-CN" b="1" dirty="0">
                <a:effectLst>
                  <a:outerShdw blurRad="38100" dist="38100" dir="2700000" algn="tl">
                    <a:srgbClr val="C0C0C0"/>
                  </a:outerShdw>
                </a:effectLst>
              </a:rPr>
              <a:t>SD</a:t>
            </a:r>
            <a:r>
              <a:rPr lang="zh-CN" altLang="en-US" b="1" dirty="0">
                <a:effectLst>
                  <a:outerShdw blurRad="38100" dist="38100" dir="2700000" algn="tl">
                    <a:srgbClr val="C0C0C0"/>
                  </a:outerShdw>
                </a:effectLst>
              </a:rPr>
              <a:t>（污泥少），</a:t>
            </a:r>
            <a:r>
              <a:rPr lang="en-US" altLang="zh-CN" b="1" dirty="0">
                <a:effectLst>
                  <a:outerShdw blurRad="38100" dist="38100" dir="2700000" algn="tl">
                    <a:srgbClr val="C0C0C0"/>
                  </a:outerShdw>
                </a:effectLst>
              </a:rPr>
              <a:t>MD</a:t>
            </a:r>
            <a:r>
              <a:rPr lang="zh-CN" altLang="en-US" b="1" dirty="0">
                <a:effectLst>
                  <a:outerShdw blurRad="38100" dist="38100" dir="2700000" algn="tl">
                    <a:srgbClr val="C0C0C0"/>
                  </a:outerShdw>
                </a:effectLst>
              </a:rPr>
              <a:t>（污泥中），</a:t>
            </a:r>
            <a:r>
              <a:rPr lang="en-US" altLang="zh-CN" b="1" dirty="0">
                <a:effectLst>
                  <a:outerShdw blurRad="38100" dist="38100" dir="2700000" algn="tl">
                    <a:srgbClr val="C0C0C0"/>
                  </a:outerShdw>
                </a:effectLst>
              </a:rPr>
              <a:t>LD</a:t>
            </a:r>
            <a:r>
              <a:rPr lang="zh-CN" altLang="en-US" b="1" dirty="0">
                <a:effectLst>
                  <a:outerShdw blurRad="38100" dist="38100" dir="2700000" algn="tl">
                    <a:srgbClr val="C0C0C0"/>
                  </a:outerShdw>
                </a:effectLst>
              </a:rPr>
              <a:t>（污泥多），取值范围为</a:t>
            </a:r>
            <a:r>
              <a:rPr lang="en-US" altLang="zh-CN" b="1" dirty="0">
                <a:effectLst>
                  <a:outerShdw blurRad="38100" dist="38100" dir="2700000" algn="tl">
                    <a:srgbClr val="C0C0C0"/>
                  </a:outerShdw>
                </a:effectLst>
              </a:rPr>
              <a:t>[0</a:t>
            </a:r>
            <a:r>
              <a:rPr lang="zh-CN" altLang="en-US" b="1" dirty="0">
                <a:effectLst>
                  <a:outerShdw blurRad="38100" dist="38100" dir="2700000" algn="tl">
                    <a:srgbClr val="C0C0C0"/>
                  </a:outerShdw>
                </a:effectLst>
              </a:rPr>
              <a:t>，</a:t>
            </a:r>
            <a:r>
              <a:rPr lang="en-US" altLang="zh-CN" b="1" dirty="0">
                <a:effectLst>
                  <a:outerShdw blurRad="38100" dist="38100" dir="2700000" algn="tl">
                    <a:srgbClr val="C0C0C0"/>
                  </a:outerShdw>
                </a:effectLst>
              </a:rPr>
              <a:t>100]</a:t>
            </a:r>
            <a:r>
              <a:rPr lang="zh-CN" altLang="en-US" b="1" dirty="0">
                <a:effectLst>
                  <a:outerShdw blurRad="38100" dist="38100" dir="2700000" algn="tl">
                    <a:srgbClr val="C0C0C0"/>
                  </a:outerShdw>
                </a:effectLst>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28600" y="381000"/>
            <a:ext cx="8001000" cy="5410200"/>
          </a:xfrm>
          <a:prstGeom prst="rect">
            <a:avLst/>
          </a:prstGeom>
          <a:noFill/>
          <a:ln>
            <a:noFill/>
          </a:ln>
          <a:extLst/>
        </p:spPr>
        <p:txBody>
          <a:bodyPr>
            <a:spAutoFit/>
          </a:bodyPr>
          <a:lstStyle/>
          <a:p>
            <a:pPr algn="just">
              <a:lnSpc>
                <a:spcPct val="120000"/>
              </a:lnSpc>
              <a:defRPr/>
            </a:pPr>
            <a:r>
              <a:rPr lang="en-US" altLang="zh-CN" sz="3200" b="1" dirty="0">
                <a:effectLst>
                  <a:outerShdw blurRad="38100" dist="38100" dir="2700000" algn="tl">
                    <a:srgbClr val="C0C0C0"/>
                  </a:outerShdw>
                </a:effectLst>
              </a:rPr>
              <a:t>3 </a:t>
            </a:r>
            <a:r>
              <a:rPr lang="zh-CN" altLang="en-US" sz="3200" b="1" dirty="0">
                <a:effectLst>
                  <a:outerShdw blurRad="38100" dist="38100" dir="2700000" algn="tl">
                    <a:srgbClr val="C0C0C0"/>
                  </a:outerShdw>
                </a:effectLst>
              </a:rPr>
              <a:t>定义</a:t>
            </a:r>
            <a:r>
              <a:rPr lang="zh-CN" altLang="en-US" sz="3200" b="1" dirty="0">
                <a:effectLst>
                  <a:outerShdw blurRad="38100" dist="38100" dir="2700000" algn="tl">
                    <a:srgbClr val="C0C0C0"/>
                  </a:outerShdw>
                </a:effectLst>
              </a:rPr>
              <a:t>隶属函数</a:t>
            </a:r>
          </a:p>
          <a:p>
            <a:pPr algn="just">
              <a:lnSpc>
                <a:spcPct val="120000"/>
              </a:lnSpc>
              <a:defRPr/>
            </a:pPr>
            <a:r>
              <a:rPr lang="zh-CN" altLang="en-US" sz="3200" b="1" dirty="0">
                <a:effectLst>
                  <a:outerShdw blurRad="38100" dist="38100" dir="2700000" algn="tl">
                    <a:srgbClr val="C0C0C0"/>
                  </a:outerShdw>
                </a:effectLst>
              </a:rPr>
              <a:t>    选用如下隶属函数：</a:t>
            </a:r>
          </a:p>
          <a:p>
            <a:pPr algn="ctr">
              <a:lnSpc>
                <a:spcPct val="120000"/>
              </a:lnSpc>
              <a:defRPr/>
            </a:pPr>
            <a:endParaRPr lang="zh-CN" altLang="en-US" sz="3200" b="1" dirty="0">
              <a:effectLst>
                <a:outerShdw blurRad="38100" dist="38100" dir="2700000" algn="tl">
                  <a:srgbClr val="C0C0C0"/>
                </a:outerShdw>
              </a:effectLst>
            </a:endParaRPr>
          </a:p>
          <a:p>
            <a:pPr algn="ctr">
              <a:lnSpc>
                <a:spcPct val="120000"/>
              </a:lnSpc>
              <a:defRPr/>
            </a:pPr>
            <a:endParaRPr lang="zh-CN" altLang="en-US" sz="3200" b="1" dirty="0">
              <a:effectLst>
                <a:outerShdw blurRad="38100" dist="38100" dir="2700000" algn="tl">
                  <a:srgbClr val="C0C0C0"/>
                </a:outerShdw>
              </a:effectLst>
            </a:endParaRPr>
          </a:p>
          <a:p>
            <a:pPr algn="ctr">
              <a:lnSpc>
                <a:spcPct val="120000"/>
              </a:lnSpc>
              <a:defRPr/>
            </a:pPr>
            <a:endParaRPr lang="zh-CN" altLang="en-US" sz="3200" b="1" dirty="0">
              <a:effectLst>
                <a:outerShdw blurRad="38100" dist="38100" dir="2700000" algn="tl">
                  <a:srgbClr val="C0C0C0"/>
                </a:outerShdw>
              </a:effectLst>
            </a:endParaRPr>
          </a:p>
          <a:p>
            <a:pPr algn="just">
              <a:lnSpc>
                <a:spcPct val="120000"/>
              </a:lnSpc>
              <a:defRPr/>
            </a:pPr>
            <a:endParaRPr lang="zh-CN" altLang="en-US" sz="3200" b="1" dirty="0">
              <a:effectLst>
                <a:outerShdw blurRad="38100" dist="38100" dir="2700000" algn="tl">
                  <a:srgbClr val="C0C0C0"/>
                </a:outerShdw>
              </a:effectLst>
            </a:endParaRPr>
          </a:p>
          <a:p>
            <a:pPr algn="just">
              <a:lnSpc>
                <a:spcPct val="120000"/>
              </a:lnSpc>
              <a:defRPr/>
            </a:pP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 </a:t>
            </a:r>
            <a:r>
              <a:rPr lang="zh-CN" altLang="en-US" sz="3200" b="1" dirty="0">
                <a:effectLst>
                  <a:outerShdw blurRad="38100" dist="38100" dir="2700000" algn="tl">
                    <a:srgbClr val="C0C0C0"/>
                  </a:outerShdw>
                </a:effectLst>
              </a:rPr>
              <a:t>采用</a:t>
            </a:r>
            <a:r>
              <a:rPr lang="en-US" altLang="zh-CN" sz="3200" b="1" dirty="0" err="1">
                <a:effectLst>
                  <a:outerShdw blurRad="38100" dist="38100" dir="2700000" algn="tl">
                    <a:srgbClr val="C0C0C0"/>
                  </a:outerShdw>
                </a:effectLst>
              </a:rPr>
              <a:t>Matlab</a:t>
            </a:r>
            <a:r>
              <a:rPr lang="zh-CN" altLang="en-US" sz="3200" b="1" dirty="0">
                <a:effectLst>
                  <a:outerShdw blurRad="38100" dist="38100" dir="2700000" algn="tl">
                    <a:srgbClr val="C0C0C0"/>
                  </a:outerShdw>
                </a:effectLst>
              </a:rPr>
              <a:t>仿真，可实现污泥隶属函数的设计，仿真程序为</a:t>
            </a:r>
            <a:r>
              <a:rPr lang="en-US" altLang="zh-CN" sz="3200" b="1" dirty="0" smtClean="0">
                <a:effectLst>
                  <a:outerShdw blurRad="38100" dist="38100" dir="2700000" algn="tl">
                    <a:srgbClr val="C0C0C0"/>
                  </a:outerShdw>
                </a:effectLst>
              </a:rPr>
              <a:t>chap3_3.m</a:t>
            </a:r>
            <a:r>
              <a:rPr lang="zh-CN" altLang="en-US" sz="3200" b="1" dirty="0">
                <a:effectLst>
                  <a:outerShdw blurRad="38100" dist="38100" dir="2700000" algn="tl">
                    <a:srgbClr val="C0C0C0"/>
                  </a:outerShdw>
                </a:effectLst>
              </a:rPr>
              <a:t>，如</a:t>
            </a:r>
            <a:r>
              <a:rPr lang="zh-CN" altLang="en-US" sz="3200" b="1" dirty="0" smtClean="0">
                <a:effectLst>
                  <a:outerShdw blurRad="38100" dist="38100" dir="2700000" algn="tl">
                    <a:srgbClr val="C0C0C0"/>
                  </a:outerShdw>
                </a:effectLst>
              </a:rPr>
              <a:t>图</a:t>
            </a:r>
            <a:r>
              <a:rPr lang="en-US" altLang="zh-CN" sz="3200" b="1" dirty="0" smtClean="0">
                <a:effectLst>
                  <a:outerShdw blurRad="38100" dist="38100" dir="2700000" algn="tl">
                    <a:srgbClr val="C0C0C0"/>
                  </a:outerShdw>
                </a:effectLst>
              </a:rPr>
              <a:t>3-11</a:t>
            </a:r>
            <a:r>
              <a:rPr lang="zh-CN" altLang="en-US" sz="3200" b="1" dirty="0">
                <a:effectLst>
                  <a:outerShdw blurRad="38100" dist="38100" dir="2700000" algn="tl">
                    <a:srgbClr val="C0C0C0"/>
                  </a:outerShdw>
                </a:effectLst>
              </a:rPr>
              <a:t>所示。</a:t>
            </a:r>
          </a:p>
        </p:txBody>
      </p:sp>
      <p:graphicFrame>
        <p:nvGraphicFramePr>
          <p:cNvPr id="32770" name="Object 3"/>
          <p:cNvGraphicFramePr>
            <a:graphicFrameLocks noChangeAspect="1"/>
          </p:cNvGraphicFramePr>
          <p:nvPr/>
        </p:nvGraphicFramePr>
        <p:xfrm>
          <a:off x="1371600" y="1905000"/>
          <a:ext cx="6400800" cy="1931988"/>
        </p:xfrm>
        <a:graphic>
          <a:graphicData uri="http://schemas.openxmlformats.org/presentationml/2006/ole">
            <mc:AlternateContent xmlns:mc="http://schemas.openxmlformats.org/markup-compatibility/2006">
              <mc:Choice xmlns:v="urn:schemas-microsoft-com:vml" Requires="v">
                <p:oleObj spid="_x0000_s32781" name="公式" r:id="rId3" imgW="2844800" imgH="825500" progId="Equation.3">
                  <p:embed/>
                </p:oleObj>
              </mc:Choice>
              <mc:Fallback>
                <p:oleObj name="公式" r:id="rId3" imgW="2844800" imgH="825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05000"/>
                        <a:ext cx="6400800" cy="193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70104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3"/>
          <p:cNvSpPr txBox="1">
            <a:spLocks noChangeArrowheads="1"/>
          </p:cNvSpPr>
          <p:nvPr/>
        </p:nvSpPr>
        <p:spPr bwMode="auto">
          <a:xfrm>
            <a:off x="2743200" y="5029200"/>
            <a:ext cx="4495800" cy="579438"/>
          </a:xfrm>
          <a:prstGeom prst="rect">
            <a:avLst/>
          </a:prstGeom>
          <a:noFill/>
          <a:ln>
            <a:noFill/>
          </a:ln>
          <a:extLst/>
        </p:spPr>
        <p:txBody>
          <a:bodyPr>
            <a:spAutoFit/>
          </a:bodyPr>
          <a:lstStyle/>
          <a:p>
            <a:pPr eaLnBrk="1" hangingPunct="1">
              <a:spcBef>
                <a:spcPct val="50000"/>
              </a:spcBef>
              <a:defRPr/>
            </a:pPr>
            <a:r>
              <a:rPr lang="zh-CN" altLang="en-US" sz="3200" b="1" dirty="0" smtClean="0">
                <a:effectLst>
                  <a:outerShdw blurRad="38100" dist="38100" dir="2700000" algn="tl">
                    <a:srgbClr val="C0C0C0"/>
                  </a:outerShdw>
                </a:effectLst>
              </a:rPr>
              <a:t>图</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-11   </a:t>
            </a:r>
            <a:r>
              <a:rPr lang="zh-CN" altLang="en-US" sz="3200" b="1" dirty="0">
                <a:effectLst>
                  <a:outerShdw blurRad="38100" dist="38100" dir="2700000" algn="tl">
                    <a:srgbClr val="C0C0C0"/>
                  </a:outerShdw>
                </a:effectLst>
              </a:rPr>
              <a:t>污泥隶属函数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457200" y="609600"/>
            <a:ext cx="8153400" cy="1554163"/>
          </a:xfrm>
          <a:prstGeom prst="rect">
            <a:avLst/>
          </a:prstGeom>
          <a:noFill/>
          <a:ln>
            <a:noFill/>
          </a:ln>
          <a:extLst/>
        </p:spPr>
        <p:txBody>
          <a:bodyPr>
            <a:spAutoFit/>
          </a:bodyPr>
          <a:lstStyle/>
          <a:p>
            <a:pPr algn="just">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将油脂分为三个模糊集：</a:t>
            </a:r>
            <a:r>
              <a:rPr lang="en-US" altLang="zh-CN" sz="3200" b="1">
                <a:effectLst>
                  <a:outerShdw blurRad="38100" dist="38100" dir="2700000" algn="tl">
                    <a:srgbClr val="C0C0C0"/>
                  </a:outerShdw>
                </a:effectLst>
              </a:rPr>
              <a:t>NG</a:t>
            </a:r>
            <a:r>
              <a:rPr lang="zh-CN" altLang="en-US" sz="3200" b="1">
                <a:effectLst>
                  <a:outerShdw blurRad="38100" dist="38100" dir="2700000" algn="tl">
                    <a:srgbClr val="C0C0C0"/>
                  </a:outerShdw>
                </a:effectLst>
              </a:rPr>
              <a:t>（无油脂），</a:t>
            </a:r>
            <a:r>
              <a:rPr lang="en-US" altLang="zh-CN" sz="3200" b="1">
                <a:effectLst>
                  <a:outerShdw blurRad="38100" dist="38100" dir="2700000" algn="tl">
                    <a:srgbClr val="C0C0C0"/>
                  </a:outerShdw>
                </a:effectLst>
              </a:rPr>
              <a:t>MG</a:t>
            </a:r>
            <a:r>
              <a:rPr lang="zh-CN" altLang="en-US" sz="3200" b="1">
                <a:effectLst>
                  <a:outerShdw blurRad="38100" dist="38100" dir="2700000" algn="tl">
                    <a:srgbClr val="C0C0C0"/>
                  </a:outerShdw>
                </a:effectLst>
              </a:rPr>
              <a:t>（油脂中），</a:t>
            </a:r>
            <a:r>
              <a:rPr lang="en-US" altLang="zh-CN" sz="3200" b="1">
                <a:effectLst>
                  <a:outerShdw blurRad="38100" dist="38100" dir="2700000" algn="tl">
                    <a:srgbClr val="C0C0C0"/>
                  </a:outerShdw>
                </a:effectLst>
              </a:rPr>
              <a:t>LG</a:t>
            </a:r>
            <a:r>
              <a:rPr lang="zh-CN" altLang="en-US" sz="3200" b="1">
                <a:effectLst>
                  <a:outerShdw blurRad="38100" dist="38100" dir="2700000" algn="tl">
                    <a:srgbClr val="C0C0C0"/>
                  </a:outerShdw>
                </a:effectLst>
              </a:rPr>
              <a:t>（油脂多），取值范围为</a:t>
            </a:r>
            <a:r>
              <a:rPr lang="en-US" altLang="zh-CN" sz="3200" b="1">
                <a:effectLst>
                  <a:outerShdw blurRad="38100" dist="38100" dir="2700000" algn="tl">
                    <a:srgbClr val="C0C0C0"/>
                  </a:outerShdw>
                </a:effectLst>
              </a:rPr>
              <a:t>[0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100]</a:t>
            </a:r>
            <a:r>
              <a:rPr lang="zh-CN" altLang="en-US" sz="3200" b="1">
                <a:effectLst>
                  <a:outerShdw blurRad="38100" dist="38100" dir="2700000" algn="tl">
                    <a:srgbClr val="C0C0C0"/>
                  </a:outerShdw>
                </a:effectLst>
              </a:rPr>
              <a:t>。选用如下隶属函数：</a:t>
            </a:r>
          </a:p>
        </p:txBody>
      </p:sp>
      <p:graphicFrame>
        <p:nvGraphicFramePr>
          <p:cNvPr id="33794" name="Object 4"/>
          <p:cNvGraphicFramePr>
            <a:graphicFrameLocks noChangeAspect="1"/>
          </p:cNvGraphicFramePr>
          <p:nvPr/>
        </p:nvGraphicFramePr>
        <p:xfrm>
          <a:off x="838200" y="3124200"/>
          <a:ext cx="7239000" cy="1909763"/>
        </p:xfrm>
        <a:graphic>
          <a:graphicData uri="http://schemas.openxmlformats.org/presentationml/2006/ole">
            <mc:AlternateContent xmlns:mc="http://schemas.openxmlformats.org/markup-compatibility/2006">
              <mc:Choice xmlns:v="urn:schemas-microsoft-com:vml" Requires="v">
                <p:oleObj spid="_x0000_s33804" name="公式" r:id="rId3" imgW="2870200" imgH="825500" progId="Equation.3">
                  <p:embed/>
                </p:oleObj>
              </mc:Choice>
              <mc:Fallback>
                <p:oleObj name="公式" r:id="rId3" imgW="2870200" imgH="825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24200"/>
                        <a:ext cx="723900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533400"/>
            <a:ext cx="8382000" cy="584200"/>
          </a:xfrm>
          <a:prstGeom prst="rect">
            <a:avLst/>
          </a:prstGeom>
          <a:noFill/>
          <a:ln>
            <a:noFill/>
          </a:ln>
          <a:extLst/>
        </p:spPr>
        <p:txBody>
          <a:bodyPr>
            <a:spAutoFit/>
          </a:bodyPr>
          <a:lstStyle/>
          <a:p>
            <a:pPr algn="just">
              <a:defRPr/>
            </a:pPr>
            <a:r>
              <a:rPr lang="zh-CN" altLang="en-US" sz="3200" b="1" dirty="0">
                <a:effectLst>
                  <a:outerShdw blurRad="38100" dist="38100" dir="2700000" algn="tl">
                    <a:srgbClr val="C0C0C0"/>
                  </a:outerShdw>
                </a:effectLst>
              </a:rPr>
              <a:t>仿真程序同</a:t>
            </a:r>
            <a:r>
              <a:rPr lang="en-US" altLang="zh-CN" sz="3200" b="1" dirty="0" smtClean="0">
                <a:effectLst>
                  <a:outerShdw blurRad="38100" dist="38100" dir="2700000" algn="tl">
                    <a:srgbClr val="C0C0C0"/>
                  </a:outerShdw>
                </a:effectLst>
              </a:rPr>
              <a:t>chap3_3.m</a:t>
            </a:r>
            <a:r>
              <a:rPr lang="zh-CN" altLang="en-US" sz="3200" b="1" dirty="0">
                <a:effectLst>
                  <a:outerShdw blurRad="38100" dist="38100" dir="2700000" algn="tl">
                    <a:srgbClr val="C0C0C0"/>
                  </a:outerShdw>
                </a:effectLst>
              </a:rPr>
              <a:t>，如下</a:t>
            </a:r>
            <a:r>
              <a:rPr lang="zh-CN" altLang="en-US" sz="3200" b="1" dirty="0" smtClean="0">
                <a:effectLst>
                  <a:outerShdw blurRad="38100" dist="38100" dir="2700000" algn="tl">
                    <a:srgbClr val="C0C0C0"/>
                  </a:outerShdw>
                </a:effectLst>
              </a:rPr>
              <a:t>图</a:t>
            </a:r>
            <a:r>
              <a:rPr lang="en-US" altLang="zh-CN" sz="3200" b="1" dirty="0" smtClean="0">
                <a:effectLst>
                  <a:outerShdw blurRad="38100" dist="38100" dir="2700000" algn="tl">
                    <a:srgbClr val="C0C0C0"/>
                  </a:outerShdw>
                </a:effectLst>
              </a:rPr>
              <a:t>3-12</a:t>
            </a:r>
            <a:r>
              <a:rPr lang="zh-CN" altLang="en-US" sz="3200" b="1" dirty="0">
                <a:effectLst>
                  <a:outerShdw blurRad="38100" dist="38100" dir="2700000" algn="tl">
                    <a:srgbClr val="C0C0C0"/>
                  </a:outerShdw>
                </a:effectLst>
              </a:rPr>
              <a:t>所示。</a:t>
            </a:r>
          </a:p>
        </p:txBody>
      </p:sp>
      <p:pic>
        <p:nvPicPr>
          <p:cNvPr id="96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477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 Box 4"/>
          <p:cNvSpPr txBox="1">
            <a:spLocks noChangeArrowheads="1"/>
          </p:cNvSpPr>
          <p:nvPr/>
        </p:nvSpPr>
        <p:spPr bwMode="auto">
          <a:xfrm>
            <a:off x="1066800" y="5821363"/>
            <a:ext cx="7086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3200" b="1" dirty="0" smtClean="0"/>
              <a:t>图</a:t>
            </a:r>
            <a:r>
              <a:rPr lang="en-US" altLang="zh-CN" sz="3200" b="1" dirty="0" smtClean="0"/>
              <a:t>3-12    </a:t>
            </a:r>
            <a:r>
              <a:rPr lang="zh-CN" altLang="en-US" sz="3200" b="1" dirty="0"/>
              <a:t>油脂隶属函数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04800" y="228600"/>
            <a:ext cx="8458200" cy="5410200"/>
          </a:xfrm>
          <a:prstGeom prst="rect">
            <a:avLst/>
          </a:prstGeom>
          <a:noFill/>
          <a:ln>
            <a:noFill/>
          </a:ln>
          <a:extLst/>
        </p:spPr>
        <p:txBody>
          <a:bodyPr>
            <a:spAutoFit/>
          </a:bodyPr>
          <a:lstStyle/>
          <a:p>
            <a:pPr algn="just">
              <a:lnSpc>
                <a:spcPct val="120000"/>
              </a:lnSpc>
              <a:defRPr/>
            </a:pPr>
            <a:r>
              <a:rPr lang="zh-CN" altLang="en-US" sz="3200" b="1" dirty="0">
                <a:effectLst>
                  <a:outerShdw blurRad="38100" dist="38100" dir="2700000" algn="tl">
                    <a:srgbClr val="C0C0C0"/>
                  </a:outerShdw>
                </a:effectLst>
              </a:rPr>
              <a:t>将洗涤时间分为五个模糊集：</a:t>
            </a:r>
            <a:r>
              <a:rPr lang="en-US" altLang="zh-CN" sz="3200" b="1" dirty="0">
                <a:effectLst>
                  <a:outerShdw blurRad="38100" dist="38100" dir="2700000" algn="tl">
                    <a:srgbClr val="C0C0C0"/>
                  </a:outerShdw>
                </a:effectLst>
              </a:rPr>
              <a:t>VS</a:t>
            </a:r>
            <a:r>
              <a:rPr lang="zh-CN" altLang="en-US" sz="3200" b="1" dirty="0">
                <a:effectLst>
                  <a:outerShdw blurRad="38100" dist="38100" dir="2700000" algn="tl">
                    <a:srgbClr val="C0C0C0"/>
                  </a:outerShdw>
                </a:effectLst>
              </a:rPr>
              <a:t>（很短），</a:t>
            </a:r>
            <a:r>
              <a:rPr lang="en-US" altLang="zh-CN" sz="3200" b="1" dirty="0">
                <a:effectLst>
                  <a:outerShdw blurRad="38100" dist="38100" dir="2700000" algn="tl">
                    <a:srgbClr val="C0C0C0"/>
                  </a:outerShdw>
                </a:effectLst>
              </a:rPr>
              <a:t>S</a:t>
            </a:r>
            <a:r>
              <a:rPr lang="zh-CN" altLang="en-US" sz="3200" b="1" dirty="0">
                <a:effectLst>
                  <a:outerShdw blurRad="38100" dist="38100" dir="2700000" algn="tl">
                    <a:srgbClr val="C0C0C0"/>
                  </a:outerShdw>
                </a:effectLst>
              </a:rPr>
              <a:t>（短），</a:t>
            </a:r>
            <a:r>
              <a:rPr lang="en-US" altLang="zh-CN" sz="3200" b="1" dirty="0">
                <a:effectLst>
                  <a:outerShdw blurRad="38100" dist="38100" dir="2700000" algn="tl">
                    <a:srgbClr val="C0C0C0"/>
                  </a:outerShdw>
                </a:effectLst>
              </a:rPr>
              <a:t>M</a:t>
            </a:r>
            <a:r>
              <a:rPr lang="zh-CN" altLang="en-US" sz="3200" b="1" dirty="0">
                <a:effectLst>
                  <a:outerShdw blurRad="38100" dist="38100" dir="2700000" algn="tl">
                    <a:srgbClr val="C0C0C0"/>
                  </a:outerShdw>
                </a:effectLst>
              </a:rPr>
              <a:t>（中等），</a:t>
            </a:r>
            <a:r>
              <a:rPr lang="en-US" altLang="zh-CN" sz="3200" b="1" dirty="0">
                <a:effectLst>
                  <a:outerShdw blurRad="38100" dist="38100" dir="2700000" algn="tl">
                    <a:srgbClr val="C0C0C0"/>
                  </a:outerShdw>
                </a:effectLst>
              </a:rPr>
              <a:t>L</a:t>
            </a:r>
            <a:r>
              <a:rPr lang="zh-CN" altLang="en-US" sz="3200" b="1" dirty="0">
                <a:effectLst>
                  <a:outerShdw blurRad="38100" dist="38100" dir="2700000" algn="tl">
                    <a:srgbClr val="C0C0C0"/>
                  </a:outerShdw>
                </a:effectLst>
              </a:rPr>
              <a:t>（长），</a:t>
            </a:r>
            <a:r>
              <a:rPr lang="en-US" altLang="zh-CN" sz="3200" b="1" dirty="0">
                <a:effectLst>
                  <a:outerShdw blurRad="38100" dist="38100" dir="2700000" algn="tl">
                    <a:srgbClr val="C0C0C0"/>
                  </a:outerShdw>
                </a:effectLst>
              </a:rPr>
              <a:t>VL</a:t>
            </a:r>
            <a:r>
              <a:rPr lang="zh-CN" altLang="en-US" sz="3200" b="1" dirty="0">
                <a:effectLst>
                  <a:outerShdw blurRad="38100" dist="38100" dir="2700000" algn="tl">
                    <a:srgbClr val="C0C0C0"/>
                  </a:outerShdw>
                </a:effectLst>
              </a:rPr>
              <a:t>（很长），取值范围为</a:t>
            </a:r>
            <a:r>
              <a:rPr lang="en-US" altLang="zh-CN" sz="3200" b="1" dirty="0">
                <a:effectLst>
                  <a:outerShdw blurRad="38100" dist="38100" dir="2700000" algn="tl">
                    <a:srgbClr val="C0C0C0"/>
                  </a:outerShdw>
                </a:effectLst>
              </a:rPr>
              <a:t>[0</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60]</a:t>
            </a:r>
            <a:r>
              <a:rPr lang="zh-CN" altLang="en-US" sz="3200" b="1" dirty="0">
                <a:effectLst>
                  <a:outerShdw blurRad="38100" dist="38100" dir="2700000" algn="tl">
                    <a:srgbClr val="C0C0C0"/>
                  </a:outerShdw>
                </a:effectLst>
              </a:rPr>
              <a:t>。选用如下隶属函数：</a:t>
            </a:r>
          </a:p>
          <a:p>
            <a:pPr algn="ctr">
              <a:lnSpc>
                <a:spcPct val="120000"/>
              </a:lnSpc>
              <a:defRPr/>
            </a:pPr>
            <a:endParaRPr lang="zh-CN" altLang="en-US" sz="3200" b="1" dirty="0">
              <a:effectLst>
                <a:outerShdw blurRad="38100" dist="38100" dir="2700000" algn="tl">
                  <a:srgbClr val="C0C0C0"/>
                </a:outerShdw>
              </a:effectLst>
            </a:endParaRPr>
          </a:p>
          <a:p>
            <a:pPr algn="ctr">
              <a:lnSpc>
                <a:spcPct val="120000"/>
              </a:lnSpc>
              <a:defRPr/>
            </a:pPr>
            <a:endParaRPr lang="zh-CN" altLang="en-US" sz="3200" b="1" dirty="0">
              <a:effectLst>
                <a:outerShdw blurRad="38100" dist="38100" dir="2700000" algn="tl">
                  <a:srgbClr val="C0C0C0"/>
                </a:outerShdw>
              </a:effectLst>
            </a:endParaRPr>
          </a:p>
          <a:p>
            <a:pPr algn="ctr">
              <a:lnSpc>
                <a:spcPct val="120000"/>
              </a:lnSpc>
              <a:defRPr/>
            </a:pPr>
            <a:endParaRPr lang="zh-CN" altLang="en-US" sz="3200" b="1" dirty="0">
              <a:effectLst>
                <a:outerShdw blurRad="38100" dist="38100" dir="2700000" algn="tl">
                  <a:srgbClr val="C0C0C0"/>
                </a:outerShdw>
              </a:effectLst>
            </a:endParaRPr>
          </a:p>
          <a:p>
            <a:pPr algn="ctr">
              <a:lnSpc>
                <a:spcPct val="120000"/>
              </a:lnSpc>
              <a:defRPr/>
            </a:pPr>
            <a:endParaRPr lang="zh-CN" altLang="en-US" sz="3200" b="1" dirty="0">
              <a:effectLst>
                <a:outerShdw blurRad="38100" dist="38100" dir="2700000" algn="tl">
                  <a:srgbClr val="C0C0C0"/>
                </a:outerShdw>
              </a:effectLst>
            </a:endParaRPr>
          </a:p>
          <a:p>
            <a:pPr algn="ctr">
              <a:lnSpc>
                <a:spcPct val="120000"/>
              </a:lnSpc>
              <a:defRPr/>
            </a:pPr>
            <a:endParaRPr lang="zh-CN" altLang="en-US" sz="3200" b="1" dirty="0">
              <a:effectLst>
                <a:outerShdw blurRad="38100" dist="38100" dir="2700000" algn="tl">
                  <a:srgbClr val="C0C0C0"/>
                </a:outerShdw>
              </a:effectLst>
            </a:endParaRPr>
          </a:p>
          <a:p>
            <a:pPr algn="just">
              <a:lnSpc>
                <a:spcPct val="120000"/>
              </a:lnSpc>
              <a:defRPr/>
            </a:pPr>
            <a:r>
              <a:rPr lang="zh-CN" altLang="en-US" sz="3200" b="1" dirty="0">
                <a:effectLst>
                  <a:outerShdw blurRad="38100" dist="38100" dir="2700000" algn="tl">
                    <a:srgbClr val="C0C0C0"/>
                  </a:outerShdw>
                </a:effectLst>
              </a:rPr>
              <a:t>仿真程序见</a:t>
            </a:r>
            <a:r>
              <a:rPr lang="en-US" altLang="zh-CN" sz="3200" b="1" dirty="0" smtClean="0">
                <a:effectLst>
                  <a:outerShdw blurRad="38100" dist="38100" dir="2700000" algn="tl">
                    <a:srgbClr val="C0C0C0"/>
                  </a:outerShdw>
                </a:effectLst>
              </a:rPr>
              <a:t>chap3_4.m</a:t>
            </a:r>
            <a:r>
              <a:rPr lang="zh-CN" altLang="en-US" sz="3200" b="1" dirty="0">
                <a:effectLst>
                  <a:outerShdw blurRad="38100" dist="38100" dir="2700000" algn="tl">
                    <a:srgbClr val="C0C0C0"/>
                  </a:outerShdw>
                </a:effectLst>
              </a:rPr>
              <a:t>，结果如</a:t>
            </a:r>
            <a:r>
              <a:rPr lang="zh-CN" altLang="en-US" sz="3200" b="1" dirty="0" smtClean="0">
                <a:effectLst>
                  <a:outerShdw blurRad="38100" dist="38100" dir="2700000" algn="tl">
                    <a:srgbClr val="C0C0C0"/>
                  </a:outerShdw>
                </a:effectLst>
              </a:rPr>
              <a:t>图</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-13</a:t>
            </a:r>
            <a:r>
              <a:rPr lang="zh-CN" altLang="en-US" sz="3200" b="1" dirty="0">
                <a:effectLst>
                  <a:outerShdw blurRad="38100" dist="38100" dir="2700000" algn="tl">
                    <a:srgbClr val="C0C0C0"/>
                  </a:outerShdw>
                </a:effectLst>
              </a:rPr>
              <a:t>所示。</a:t>
            </a:r>
          </a:p>
        </p:txBody>
      </p:sp>
      <p:graphicFrame>
        <p:nvGraphicFramePr>
          <p:cNvPr id="34818" name="Object 3"/>
          <p:cNvGraphicFramePr>
            <a:graphicFrameLocks noChangeAspect="1"/>
          </p:cNvGraphicFramePr>
          <p:nvPr/>
        </p:nvGraphicFramePr>
        <p:xfrm>
          <a:off x="838200" y="2176463"/>
          <a:ext cx="7162800" cy="2700337"/>
        </p:xfrm>
        <a:graphic>
          <a:graphicData uri="http://schemas.openxmlformats.org/presentationml/2006/ole">
            <mc:AlternateContent xmlns:mc="http://schemas.openxmlformats.org/markup-compatibility/2006">
              <mc:Choice xmlns:v="urn:schemas-microsoft-com:vml" Requires="v">
                <p:oleObj spid="_x0000_s34829" name="公式" r:id="rId3" imgW="2984500" imgH="1638300" progId="Equation.3">
                  <p:embed/>
                </p:oleObj>
              </mc:Choice>
              <mc:Fallback>
                <p:oleObj name="公式" r:id="rId3" imgW="2984500" imgH="1638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76463"/>
                        <a:ext cx="7162800"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65532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3"/>
          <p:cNvSpPr txBox="1">
            <a:spLocks noChangeArrowheads="1"/>
          </p:cNvSpPr>
          <p:nvPr/>
        </p:nvSpPr>
        <p:spPr bwMode="auto">
          <a:xfrm>
            <a:off x="1524000" y="4983163"/>
            <a:ext cx="6096000" cy="579437"/>
          </a:xfrm>
          <a:prstGeom prst="rect">
            <a:avLst/>
          </a:prstGeom>
          <a:noFill/>
          <a:ln>
            <a:noFill/>
          </a:ln>
          <a:extLst/>
        </p:spPr>
        <p:txBody>
          <a:bodyPr>
            <a:spAutoFit/>
          </a:bodyPr>
          <a:lstStyle/>
          <a:p>
            <a:pPr algn="ctr">
              <a:defRPr/>
            </a:pPr>
            <a:r>
              <a:rPr lang="zh-CN" altLang="en-US" sz="3200" b="1" dirty="0" smtClean="0">
                <a:effectLst>
                  <a:outerShdw blurRad="38100" dist="38100" dir="2700000" algn="tl">
                    <a:srgbClr val="C0C0C0"/>
                  </a:outerShdw>
                </a:effectLst>
              </a:rPr>
              <a:t>图</a:t>
            </a:r>
            <a:r>
              <a:rPr lang="en-US" altLang="zh-CN" sz="3200" b="1" dirty="0" smtClean="0">
                <a:effectLst>
                  <a:outerShdw blurRad="38100" dist="38100" dir="2700000" algn="tl">
                    <a:srgbClr val="C0C0C0"/>
                  </a:outerShdw>
                </a:effectLst>
              </a:rPr>
              <a:t>3-13   </a:t>
            </a:r>
            <a:r>
              <a:rPr lang="zh-CN" altLang="en-US" sz="3200" b="1" dirty="0">
                <a:effectLst>
                  <a:outerShdw blurRad="38100" dist="38100" dir="2700000" algn="tl">
                    <a:srgbClr val="C0C0C0"/>
                  </a:outerShdw>
                </a:effectLst>
              </a:rPr>
              <a:t>洗涤时间隶属函数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52400" y="838200"/>
            <a:ext cx="8763000" cy="3785652"/>
          </a:xfrm>
          <a:prstGeom prst="rect">
            <a:avLst/>
          </a:prstGeom>
          <a:noFill/>
          <a:ln>
            <a:noFill/>
          </a:ln>
          <a:extLst/>
        </p:spPr>
        <p:txBody>
          <a:bodyPr>
            <a:spAutoFit/>
          </a:bodyPr>
          <a:lstStyle/>
          <a:p>
            <a:pPr algn="just">
              <a:lnSpc>
                <a:spcPct val="200000"/>
              </a:lnSpc>
              <a:defRPr/>
            </a:pPr>
            <a:r>
              <a:rPr lang="en-US" altLang="zh-CN" sz="2000" b="1" dirty="0">
                <a:effectLst>
                  <a:outerShdw blurRad="38100" dist="38100" dir="2700000" algn="tl">
                    <a:srgbClr val="C0C0C0"/>
                  </a:outerShdw>
                </a:effectLst>
              </a:rPr>
              <a:t>4 </a:t>
            </a:r>
            <a:r>
              <a:rPr lang="zh-CN" altLang="en-US" sz="2000" b="1" dirty="0">
                <a:effectLst>
                  <a:outerShdw blurRad="38100" dist="38100" dir="2700000" algn="tl">
                    <a:srgbClr val="C0C0C0"/>
                  </a:outerShdw>
                </a:effectLst>
              </a:rPr>
              <a:t>建立</a:t>
            </a:r>
            <a:r>
              <a:rPr lang="zh-CN" altLang="en-US" sz="2000" b="1" dirty="0">
                <a:effectLst>
                  <a:outerShdw blurRad="38100" dist="38100" dir="2700000" algn="tl">
                    <a:srgbClr val="C0C0C0"/>
                  </a:outerShdw>
                </a:effectLst>
              </a:rPr>
              <a:t>模糊控制规则</a:t>
            </a:r>
          </a:p>
          <a:p>
            <a:pPr algn="just">
              <a:lnSpc>
                <a:spcPct val="200000"/>
              </a:lnSpc>
              <a:defRPr/>
            </a:pPr>
            <a:r>
              <a:rPr lang="zh-CN" altLang="en-US" sz="2000" b="1" dirty="0">
                <a:effectLst>
                  <a:outerShdw blurRad="38100" dist="38100" dir="2700000" algn="tl">
                    <a:srgbClr val="C0C0C0"/>
                  </a:outerShdw>
                </a:effectLst>
              </a:rPr>
              <a:t>        根据人的操作经验设计模糊规则，模糊规则设计的标准为：“污泥越多，油脂越多，洗涤时间越长”；“污泥适中，油脂适中，洗涤时间适中”；“污泥越少，油脂越少，洗涤时间越短”。</a:t>
            </a:r>
          </a:p>
          <a:p>
            <a:pPr algn="just">
              <a:lnSpc>
                <a:spcPct val="200000"/>
              </a:lnSpc>
              <a:defRPr/>
            </a:pPr>
            <a:r>
              <a:rPr lang="en-US" altLang="zh-CN" sz="2000" b="1" dirty="0">
                <a:effectLst>
                  <a:outerShdw blurRad="38100" dist="38100" dir="2700000" algn="tl">
                    <a:srgbClr val="C0C0C0"/>
                  </a:outerShdw>
                </a:effectLst>
              </a:rPr>
              <a:t>5 </a:t>
            </a:r>
            <a:r>
              <a:rPr lang="zh-CN" altLang="en-US" sz="2000" b="1" dirty="0">
                <a:effectLst>
                  <a:outerShdw blurRad="38100" dist="38100" dir="2700000" algn="tl">
                    <a:srgbClr val="C0C0C0"/>
                  </a:outerShdw>
                </a:effectLst>
              </a:rPr>
              <a:t>建立</a:t>
            </a:r>
            <a:r>
              <a:rPr lang="zh-CN" altLang="en-US" sz="2000" b="1" dirty="0">
                <a:effectLst>
                  <a:outerShdw blurRad="38100" dist="38100" dir="2700000" algn="tl">
                    <a:srgbClr val="C0C0C0"/>
                  </a:outerShdw>
                </a:effectLst>
              </a:rPr>
              <a:t>模糊控制表</a:t>
            </a:r>
          </a:p>
          <a:p>
            <a:pPr algn="just">
              <a:lnSpc>
                <a:spcPct val="200000"/>
              </a:lnSpc>
              <a:defRPr/>
            </a:pPr>
            <a:r>
              <a:rPr lang="zh-CN" altLang="en-US" sz="2000" b="1" dirty="0">
                <a:effectLst>
                  <a:outerShdw blurRad="38100" dist="38100" dir="2700000" algn="tl">
                    <a:srgbClr val="C0C0C0"/>
                  </a:outerShdw>
                </a:effectLst>
              </a:rPr>
              <a:t>        根据模糊规则的设计标准，建立模糊规则</a:t>
            </a:r>
            <a:r>
              <a:rPr lang="zh-CN" altLang="en-US" sz="2000" b="1" dirty="0" smtClean="0">
                <a:effectLst>
                  <a:outerShdw blurRad="38100" dist="38100" dir="2700000" algn="tl">
                    <a:srgbClr val="C0C0C0"/>
                  </a:outerShdw>
                </a:effectLst>
              </a:rPr>
              <a:t>表</a:t>
            </a:r>
            <a:r>
              <a:rPr lang="en-US" altLang="zh-CN" sz="2000" b="1" dirty="0">
                <a:effectLst>
                  <a:outerShdw blurRad="38100" dist="38100" dir="2700000" algn="tl">
                    <a:srgbClr val="C0C0C0"/>
                  </a:outerShdw>
                </a:effectLst>
              </a:rPr>
              <a:t>3</a:t>
            </a:r>
            <a:r>
              <a:rPr lang="en-US" altLang="zh-CN" sz="2000" b="1" dirty="0" smtClean="0">
                <a:effectLst>
                  <a:outerShdw blurRad="38100" dist="38100" dir="2700000" algn="tl">
                    <a:srgbClr val="C0C0C0"/>
                  </a:outerShdw>
                </a:effectLst>
              </a:rPr>
              <a:t>-7</a:t>
            </a:r>
            <a:r>
              <a:rPr lang="zh-CN" altLang="en-US" sz="2000" b="1" dirty="0">
                <a:effectLst>
                  <a:outerShdw blurRad="38100" dist="38100" dir="2700000" algn="tl">
                    <a:srgbClr val="C0C0C0"/>
                  </a:outerShdw>
                </a:effectLst>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685800" y="1981200"/>
          <a:ext cx="10668000" cy="3265488"/>
        </p:xfrm>
        <a:graphic>
          <a:graphicData uri="http://schemas.openxmlformats.org/presentationml/2006/ole">
            <mc:AlternateContent xmlns:mc="http://schemas.openxmlformats.org/markup-compatibility/2006">
              <mc:Choice xmlns:v="urn:schemas-microsoft-com:vml" Requires="v">
                <p:oleObj spid="_x0000_s35853" name="Document" r:id="rId3" imgW="5640271" imgH="1661189" progId="Word.Document.8">
                  <p:embed/>
                </p:oleObj>
              </mc:Choice>
              <mc:Fallback>
                <p:oleObj name="Document" r:id="rId3" imgW="5640271" imgH="166118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10668000" cy="32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3" name="Text Box 3"/>
          <p:cNvSpPr txBox="1">
            <a:spLocks noChangeArrowheads="1"/>
          </p:cNvSpPr>
          <p:nvPr/>
        </p:nvSpPr>
        <p:spPr bwMode="auto">
          <a:xfrm>
            <a:off x="1981200" y="990600"/>
            <a:ext cx="5867400" cy="579438"/>
          </a:xfrm>
          <a:prstGeom prst="rect">
            <a:avLst/>
          </a:prstGeom>
          <a:noFill/>
          <a:ln>
            <a:noFill/>
          </a:ln>
          <a:extLst/>
        </p:spPr>
        <p:txBody>
          <a:bodyPr>
            <a:spAutoFit/>
          </a:bodyPr>
          <a:lstStyle/>
          <a:p>
            <a:pPr eaLnBrk="1" hangingPunct="1">
              <a:spcBef>
                <a:spcPct val="50000"/>
              </a:spcBef>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-7  </a:t>
            </a:r>
            <a:r>
              <a:rPr lang="zh-CN" altLang="en-US" sz="3200" b="1" dirty="0">
                <a:effectLst>
                  <a:outerShdw blurRad="38100" dist="38100" dir="2700000" algn="tl">
                    <a:srgbClr val="C0C0C0"/>
                  </a:outerShdw>
                </a:effectLst>
              </a:rPr>
              <a:t>模糊洗衣机的洗涤规则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228600"/>
            <a:ext cx="7772400" cy="1143000"/>
          </a:xfrm>
        </p:spPr>
        <p:txBody>
          <a:bodyPr/>
          <a:lstStyle/>
          <a:p>
            <a:pPr algn="l" eaLnBrk="1" hangingPunct="1"/>
            <a:r>
              <a:rPr lang="zh-CN" altLang="en-US" sz="3200" b="1" dirty="0" smtClean="0">
                <a:latin typeface="宋体" panose="02010600030101010101" pitchFamily="2" charset="-122"/>
              </a:rPr>
              <a:t>用三角型隶属度函数表示</a:t>
            </a:r>
            <a:r>
              <a:rPr lang="zh-CN" altLang="en-US" sz="3200" b="1" dirty="0" smtClean="0">
                <a:latin typeface="宋体" panose="02010600030101010101" pitchFamily="2" charset="-122"/>
              </a:rPr>
              <a:t>如图</a:t>
            </a:r>
            <a:r>
              <a:rPr lang="en-US" altLang="zh-CN" sz="3200" b="1" dirty="0" smtClean="0">
                <a:latin typeface="宋体" panose="02010600030101010101" pitchFamily="2" charset="-122"/>
              </a:rPr>
              <a:t>3-3</a:t>
            </a:r>
            <a:r>
              <a:rPr lang="zh-CN" altLang="en-US" sz="3200" b="1" dirty="0" smtClean="0">
                <a:latin typeface="宋体" panose="02010600030101010101" pitchFamily="2" charset="-122"/>
              </a:rPr>
              <a:t>所示。</a:t>
            </a:r>
            <a:r>
              <a:rPr lang="zh-CN" altLang="en-US" sz="3200" b="1" dirty="0" smtClean="0"/>
              <a:t> </a:t>
            </a:r>
          </a:p>
        </p:txBody>
      </p:sp>
      <p:sp>
        <p:nvSpPr>
          <p:cNvPr id="3076" name="Rectangle 5"/>
          <p:cNvSpPr>
            <a:spLocks noChangeArrowheads="1"/>
          </p:cNvSpPr>
          <p:nvPr/>
        </p:nvSpPr>
        <p:spPr bwMode="auto">
          <a:xfrm>
            <a:off x="2786063" y="2771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074" name="Object 4"/>
          <p:cNvGraphicFramePr>
            <a:graphicFrameLocks noChangeAspect="1"/>
          </p:cNvGraphicFramePr>
          <p:nvPr/>
        </p:nvGraphicFramePr>
        <p:xfrm>
          <a:off x="1295400" y="1524000"/>
          <a:ext cx="7010400" cy="2971800"/>
        </p:xfrm>
        <a:graphic>
          <a:graphicData uri="http://schemas.openxmlformats.org/presentationml/2006/ole">
            <mc:AlternateContent xmlns:mc="http://schemas.openxmlformats.org/markup-compatibility/2006">
              <mc:Choice xmlns:v="urn:schemas-microsoft-com:vml" Requires="v">
                <p:oleObj spid="_x0000_s3086" r:id="rId3" imgW="3574090" imgH="1318374" progId="Paint.Picture">
                  <p:embed/>
                </p:oleObj>
              </mc:Choice>
              <mc:Fallback>
                <p:oleObj r:id="rId3" imgW="3574090" imgH="1318374"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0"/>
                        <a:ext cx="7010400" cy="29718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 name="Rectangle 6"/>
          <p:cNvSpPr>
            <a:spLocks noChangeArrowheads="1"/>
          </p:cNvSpPr>
          <p:nvPr/>
        </p:nvSpPr>
        <p:spPr bwMode="auto">
          <a:xfrm>
            <a:off x="685800" y="4876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smtClean="0">
                <a:solidFill>
                  <a:schemeClr val="tx2"/>
                </a:solidFill>
                <a:latin typeface="宋体" panose="02010600030101010101" pitchFamily="2" charset="-122"/>
              </a:rPr>
              <a:t>图</a:t>
            </a:r>
            <a:r>
              <a:rPr lang="en-US" altLang="zh-CN" sz="3200" b="1" dirty="0" smtClean="0">
                <a:solidFill>
                  <a:schemeClr val="tx2"/>
                </a:solidFill>
                <a:latin typeface="宋体" panose="02010600030101010101" pitchFamily="2" charset="-122"/>
              </a:rPr>
              <a:t>3-3</a:t>
            </a:r>
            <a:r>
              <a:rPr lang="zh-CN" altLang="en-US" sz="3200" b="1" dirty="0" smtClean="0">
                <a:solidFill>
                  <a:schemeClr val="tx2"/>
                </a:solidFill>
              </a:rPr>
              <a:t>   </a:t>
            </a:r>
            <a:r>
              <a:rPr lang="zh-CN" altLang="en-US" sz="3200" b="1" dirty="0">
                <a:solidFill>
                  <a:schemeClr val="tx2"/>
                </a:solidFill>
                <a:latin typeface="宋体" panose="02010600030101010101" pitchFamily="2" charset="-122"/>
              </a:rPr>
              <a:t>模糊子集和模糊化等级</a:t>
            </a:r>
            <a:r>
              <a:rPr lang="zh-CN" altLang="en-US" sz="3200" b="1" dirty="0">
                <a:solidFill>
                  <a:schemeClr val="tx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09600" y="533400"/>
            <a:ext cx="7772400" cy="4525963"/>
          </a:xfrm>
          <a:prstGeom prst="rect">
            <a:avLst/>
          </a:prstGeom>
          <a:noFill/>
          <a:ln>
            <a:noFill/>
          </a:ln>
          <a:extLst/>
        </p:spPr>
        <p:txBody>
          <a:bodyPr>
            <a:spAutoFit/>
          </a:bodyPr>
          <a:lstStyle/>
          <a:p>
            <a:pPr algn="just">
              <a:lnSpc>
                <a:spcPct val="130000"/>
              </a:lnSpc>
              <a:defRPr/>
            </a:pPr>
            <a:r>
              <a:rPr lang="en-US" altLang="zh-CN" sz="3200" b="1" dirty="0">
                <a:effectLst>
                  <a:outerShdw blurRad="38100" dist="38100" dir="2700000" algn="tl">
                    <a:srgbClr val="C0C0C0"/>
                  </a:outerShdw>
                </a:effectLst>
              </a:rPr>
              <a:t> </a:t>
            </a:r>
            <a:r>
              <a:rPr lang="zh-CN" altLang="en-US" sz="3200" b="1" dirty="0">
                <a:effectLst>
                  <a:outerShdw blurRad="38100" dist="38100" dir="2700000" algn="tl">
                    <a:srgbClr val="C0C0C0"/>
                  </a:outerShdw>
                </a:effectLst>
              </a:rPr>
              <a:t>第*条规则为：“</a:t>
            </a:r>
            <a:r>
              <a:rPr lang="en-US" altLang="zh-CN" sz="3200" b="1" dirty="0">
                <a:effectLst>
                  <a:outerShdw blurRad="38100" dist="38100" dir="2700000" algn="tl">
                    <a:srgbClr val="C0C0C0"/>
                  </a:outerShdw>
                </a:effectLst>
              </a:rPr>
              <a:t>IF </a:t>
            </a:r>
            <a:r>
              <a:rPr lang="zh-CN" altLang="en-US" sz="3200" b="1" dirty="0">
                <a:effectLst>
                  <a:outerShdw blurRad="38100" dist="38100" dir="2700000" algn="tl">
                    <a:srgbClr val="C0C0C0"/>
                  </a:outerShdw>
                </a:effectLst>
              </a:rPr>
              <a:t>衣物污泥少 且 没有油脂 </a:t>
            </a:r>
            <a:r>
              <a:rPr lang="en-US" altLang="zh-CN" sz="3200" b="1" dirty="0">
                <a:effectLst>
                  <a:outerShdw blurRad="38100" dist="38100" dir="2700000" algn="tl">
                    <a:srgbClr val="C0C0C0"/>
                  </a:outerShdw>
                </a:effectLst>
              </a:rPr>
              <a:t>THEN </a:t>
            </a:r>
            <a:r>
              <a:rPr lang="zh-CN" altLang="en-US" sz="3200" b="1" dirty="0">
                <a:effectLst>
                  <a:outerShdw blurRad="38100" dist="38100" dir="2700000" algn="tl">
                    <a:srgbClr val="C0C0C0"/>
                  </a:outerShdw>
                </a:effectLst>
              </a:rPr>
              <a:t>洗涤时间很短”。</a:t>
            </a:r>
          </a:p>
          <a:p>
            <a:pPr algn="just">
              <a:lnSpc>
                <a:spcPct val="130000"/>
              </a:lnSpc>
              <a:defRPr/>
            </a:pPr>
            <a:r>
              <a:rPr lang="en-US" altLang="zh-CN" sz="3200" b="1" dirty="0">
                <a:effectLst>
                  <a:outerShdw blurRad="38100" dist="38100" dir="2700000" algn="tl">
                    <a:srgbClr val="C0C0C0"/>
                  </a:outerShdw>
                </a:effectLst>
                <a:latin typeface="宋体" pitchFamily="2" charset="-122"/>
              </a:rPr>
              <a:t>6 </a:t>
            </a:r>
            <a:r>
              <a:rPr lang="zh-CN" altLang="en-US" sz="3200" b="1" dirty="0">
                <a:effectLst>
                  <a:outerShdw blurRad="38100" dist="38100" dir="2700000" algn="tl">
                    <a:srgbClr val="C0C0C0"/>
                  </a:outerShdw>
                </a:effectLst>
                <a:latin typeface="宋体" pitchFamily="2" charset="-122"/>
              </a:rPr>
              <a:t>模糊推理</a:t>
            </a:r>
            <a:endParaRPr lang="zh-CN" altLang="en-US" sz="3200" b="1" dirty="0">
              <a:effectLst>
                <a:outerShdw blurRad="38100" dist="38100" dir="2700000" algn="tl">
                  <a:srgbClr val="C0C0C0"/>
                </a:outerShdw>
              </a:effectLst>
              <a:latin typeface="宋体" pitchFamily="2" charset="-122"/>
            </a:endParaRPr>
          </a:p>
          <a:p>
            <a:pPr algn="just">
              <a:lnSpc>
                <a:spcPct val="130000"/>
              </a:lnSpc>
              <a:defRPr/>
            </a:pPr>
            <a:r>
              <a:rPr lang="zh-CN" altLang="en-US" sz="3200" b="1" dirty="0">
                <a:effectLst>
                  <a:outerShdw blurRad="38100" dist="38100" dir="2700000" algn="tl">
                    <a:srgbClr val="C0C0C0"/>
                  </a:outerShdw>
                </a:effectLst>
              </a:rPr>
              <a:t>    分以下几步进行：</a:t>
            </a:r>
          </a:p>
          <a:p>
            <a:pPr algn="just">
              <a:lnSpc>
                <a:spcPct val="130000"/>
              </a:lnSpc>
              <a:defRPr/>
            </a:pPr>
            <a:r>
              <a:rPr lang="zh-CN" altLang="en-US" sz="3200" b="1" dirty="0">
                <a:effectLst>
                  <a:outerShdw blurRad="38100" dist="38100" dir="2700000" algn="tl">
                    <a:srgbClr val="C0C0C0"/>
                  </a:outerShdw>
                </a:effectLst>
                <a:latin typeface="宋体" pitchFamily="2" charset="-122"/>
              </a:rPr>
              <a:t>① </a:t>
            </a:r>
            <a:r>
              <a:rPr lang="zh-CN" altLang="en-US" sz="3200" b="1" dirty="0">
                <a:effectLst>
                  <a:outerShdw blurRad="38100" dist="38100" dir="2700000" algn="tl">
                    <a:srgbClr val="C0C0C0"/>
                  </a:outerShdw>
                </a:effectLst>
              </a:rPr>
              <a:t>规则匹配。假定当前传感器测得的信息为：             ，               ，                           分别带入所属的隶属函数中求隶属度：</a:t>
            </a:r>
          </a:p>
        </p:txBody>
      </p:sp>
      <p:graphicFrame>
        <p:nvGraphicFramePr>
          <p:cNvPr id="36866" name="Object 3"/>
          <p:cNvGraphicFramePr>
            <a:graphicFrameLocks noChangeAspect="1"/>
          </p:cNvGraphicFramePr>
          <p:nvPr/>
        </p:nvGraphicFramePr>
        <p:xfrm>
          <a:off x="1828800" y="3886200"/>
          <a:ext cx="1905000" cy="476250"/>
        </p:xfrm>
        <a:graphic>
          <a:graphicData uri="http://schemas.openxmlformats.org/presentationml/2006/ole">
            <mc:AlternateContent xmlns:mc="http://schemas.openxmlformats.org/markup-compatibility/2006">
              <mc:Choice xmlns:v="urn:schemas-microsoft-com:vml" Requires="v">
                <p:oleObj spid="_x0000_s36912" name="公式" r:id="rId3" imgW="761669" imgH="190417" progId="Equation.3">
                  <p:embed/>
                </p:oleObj>
              </mc:Choice>
              <mc:Fallback>
                <p:oleObj name="公式" r:id="rId3" imgW="761669" imgH="1904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86200"/>
                        <a:ext cx="1905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7" name="Object 4"/>
          <p:cNvGraphicFramePr>
            <a:graphicFrameLocks noChangeAspect="1"/>
          </p:cNvGraphicFramePr>
          <p:nvPr/>
        </p:nvGraphicFramePr>
        <p:xfrm>
          <a:off x="5105400" y="3886200"/>
          <a:ext cx="1905000" cy="496888"/>
        </p:xfrm>
        <a:graphic>
          <a:graphicData uri="http://schemas.openxmlformats.org/presentationml/2006/ole">
            <mc:AlternateContent xmlns:mc="http://schemas.openxmlformats.org/markup-compatibility/2006">
              <mc:Choice xmlns:v="urn:schemas-microsoft-com:vml" Requires="v">
                <p:oleObj spid="_x0000_s36913" name="公式" r:id="rId5" imgW="774364" imgH="203112" progId="Equation.3">
                  <p:embed/>
                </p:oleObj>
              </mc:Choice>
              <mc:Fallback>
                <p:oleObj name="公式" r:id="rId5" imgW="774364" imgH="20311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886200"/>
                        <a:ext cx="19050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6"/>
          <p:cNvGraphicFramePr>
            <a:graphicFrameLocks noChangeAspect="1"/>
          </p:cNvGraphicFramePr>
          <p:nvPr/>
        </p:nvGraphicFramePr>
        <p:xfrm>
          <a:off x="3581400" y="5373688"/>
          <a:ext cx="1828800" cy="822325"/>
        </p:xfrm>
        <a:graphic>
          <a:graphicData uri="http://schemas.openxmlformats.org/presentationml/2006/ole">
            <mc:AlternateContent xmlns:mc="http://schemas.openxmlformats.org/markup-compatibility/2006">
              <mc:Choice xmlns:v="urn:schemas-microsoft-com:vml" Requires="v">
                <p:oleObj spid="_x0000_s36914" name="公式" r:id="rId7" imgW="723586" imgH="355446" progId="Equation.3">
                  <p:embed/>
                </p:oleObj>
              </mc:Choice>
              <mc:Fallback>
                <p:oleObj name="公式" r:id="rId7" imgW="723586" imgH="3554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5373688"/>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7"/>
          <p:cNvGraphicFramePr>
            <a:graphicFrameLocks noChangeAspect="1"/>
          </p:cNvGraphicFramePr>
          <p:nvPr/>
        </p:nvGraphicFramePr>
        <p:xfrm>
          <a:off x="6011863" y="5373688"/>
          <a:ext cx="1600200" cy="811212"/>
        </p:xfrm>
        <a:graphic>
          <a:graphicData uri="http://schemas.openxmlformats.org/presentationml/2006/ole">
            <mc:AlternateContent xmlns:mc="http://schemas.openxmlformats.org/markup-compatibility/2006">
              <mc:Choice xmlns:v="urn:schemas-microsoft-com:vml" Requires="v">
                <p:oleObj spid="_x0000_s36915" name="公式" r:id="rId9" imgW="698197" imgH="355446" progId="Equation.3">
                  <p:embed/>
                </p:oleObj>
              </mc:Choice>
              <mc:Fallback>
                <p:oleObj name="公式" r:id="rId9" imgW="698197" imgH="35544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5373688"/>
                        <a:ext cx="160020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对象 1"/>
          <p:cNvGraphicFramePr>
            <a:graphicFrameLocks noChangeAspect="1"/>
          </p:cNvGraphicFramePr>
          <p:nvPr/>
        </p:nvGraphicFramePr>
        <p:xfrm>
          <a:off x="1258888" y="5589588"/>
          <a:ext cx="1893887" cy="528637"/>
        </p:xfrm>
        <a:graphic>
          <a:graphicData uri="http://schemas.openxmlformats.org/presentationml/2006/ole">
            <mc:AlternateContent xmlns:mc="http://schemas.openxmlformats.org/markup-compatibility/2006">
              <mc:Choice xmlns:v="urn:schemas-microsoft-com:vml" Requires="v">
                <p:oleObj spid="_x0000_s36916" name="Equation" r:id="rId11" imgW="749300" imgH="228600" progId="Equation.DSMT4">
                  <p:embed/>
                </p:oleObj>
              </mc:Choice>
              <mc:Fallback>
                <p:oleObj name="Equation" r:id="rId11" imgW="749300" imgH="22860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5589588"/>
                        <a:ext cx="1893887"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3705225" y="404813"/>
          <a:ext cx="1733550" cy="849312"/>
        </p:xfrm>
        <a:graphic>
          <a:graphicData uri="http://schemas.openxmlformats.org/presentationml/2006/ole">
            <mc:AlternateContent xmlns:mc="http://schemas.openxmlformats.org/markup-compatibility/2006">
              <mc:Choice xmlns:v="urn:schemas-microsoft-com:vml" Requires="v">
                <p:oleObj spid="_x0000_s37932" name="公式" r:id="rId3" imgW="723586" imgH="355446" progId="Equation.3">
                  <p:embed/>
                </p:oleObj>
              </mc:Choice>
              <mc:Fallback>
                <p:oleObj name="公式" r:id="rId3" imgW="723586" imgH="35544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404813"/>
                        <a:ext cx="1733550"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6084888" y="404813"/>
          <a:ext cx="1797050" cy="911225"/>
        </p:xfrm>
        <a:graphic>
          <a:graphicData uri="http://schemas.openxmlformats.org/presentationml/2006/ole">
            <mc:AlternateContent xmlns:mc="http://schemas.openxmlformats.org/markup-compatibility/2006">
              <mc:Choice xmlns:v="urn:schemas-microsoft-com:vml" Requires="v">
                <p:oleObj spid="_x0000_s37933" name="公式" r:id="rId5" imgW="698197" imgH="355446" progId="Equation.3">
                  <p:embed/>
                </p:oleObj>
              </mc:Choice>
              <mc:Fallback>
                <p:oleObj name="公式" r:id="rId5" imgW="698197" imgH="35544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404813"/>
                        <a:ext cx="17970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Text Box 4"/>
          <p:cNvSpPr txBox="1">
            <a:spLocks noChangeArrowheads="1"/>
          </p:cNvSpPr>
          <p:nvPr/>
        </p:nvSpPr>
        <p:spPr bwMode="auto">
          <a:xfrm>
            <a:off x="914400" y="1524000"/>
            <a:ext cx="7315200" cy="1260475"/>
          </a:xfrm>
          <a:prstGeom prst="rect">
            <a:avLst/>
          </a:prstGeom>
          <a:noFill/>
          <a:ln>
            <a:noFill/>
          </a:ln>
          <a:extLst/>
        </p:spPr>
        <p:txBody>
          <a:bodyPr>
            <a:spAutoFit/>
          </a:bodyPr>
          <a:lstStyle/>
          <a:p>
            <a:pPr algn="just">
              <a:lnSpc>
                <a:spcPct val="120000"/>
              </a:lnSpc>
              <a:defRPr/>
            </a:pPr>
            <a:r>
              <a:rPr lang="zh-CN" altLang="en-US" sz="3200" b="1" dirty="0">
                <a:effectLst>
                  <a:outerShdw blurRad="38100" dist="38100" dir="2700000" algn="tl">
                    <a:srgbClr val="C0C0C0"/>
                  </a:outerShdw>
                </a:effectLst>
              </a:rPr>
              <a:t>通过上述四种隶属度，可得到四条相匹配的模糊规则，如</a:t>
            </a: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-8</a:t>
            </a:r>
            <a:r>
              <a:rPr lang="zh-CN" altLang="en-US" sz="3200" b="1" dirty="0">
                <a:effectLst>
                  <a:outerShdw blurRad="38100" dist="38100" dir="2700000" algn="tl">
                    <a:srgbClr val="C0C0C0"/>
                  </a:outerShdw>
                </a:effectLst>
              </a:rPr>
              <a:t>所示：</a:t>
            </a:r>
          </a:p>
        </p:txBody>
      </p:sp>
      <p:graphicFrame>
        <p:nvGraphicFramePr>
          <p:cNvPr id="37892" name="Object 5"/>
          <p:cNvGraphicFramePr>
            <a:graphicFrameLocks noChangeAspect="1"/>
          </p:cNvGraphicFramePr>
          <p:nvPr/>
        </p:nvGraphicFramePr>
        <p:xfrm>
          <a:off x="0" y="3730625"/>
          <a:ext cx="9085263" cy="2830513"/>
        </p:xfrm>
        <a:graphic>
          <a:graphicData uri="http://schemas.openxmlformats.org/presentationml/2006/ole">
            <mc:AlternateContent xmlns:mc="http://schemas.openxmlformats.org/markup-compatibility/2006">
              <mc:Choice xmlns:v="urn:schemas-microsoft-com:vml" Requires="v">
                <p:oleObj spid="_x0000_s37934" name="Document" r:id="rId7" imgW="5640271" imgH="1754919" progId="Word.Document.8">
                  <p:embed/>
                </p:oleObj>
              </mc:Choice>
              <mc:Fallback>
                <p:oleObj name="Document" r:id="rId7" imgW="5640271" imgH="1754919"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730625"/>
                        <a:ext cx="9085263"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Text Box 6"/>
          <p:cNvSpPr txBox="1">
            <a:spLocks noChangeArrowheads="1"/>
          </p:cNvSpPr>
          <p:nvPr/>
        </p:nvSpPr>
        <p:spPr bwMode="auto">
          <a:xfrm>
            <a:off x="2971800" y="3048000"/>
            <a:ext cx="3886200" cy="579438"/>
          </a:xfrm>
          <a:prstGeom prst="rect">
            <a:avLst/>
          </a:prstGeom>
          <a:noFill/>
          <a:ln>
            <a:noFill/>
          </a:ln>
          <a:extLst/>
        </p:spPr>
        <p:txBody>
          <a:bodyPr>
            <a:spAutoFit/>
          </a:bodyPr>
          <a:lstStyle/>
          <a:p>
            <a:pPr eaLnBrk="1" hangingPunct="1">
              <a:spcBef>
                <a:spcPct val="50000"/>
              </a:spcBef>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-8  </a:t>
            </a:r>
            <a:r>
              <a:rPr lang="zh-CN" altLang="en-US" sz="3200" b="1" dirty="0">
                <a:effectLst>
                  <a:outerShdw blurRad="38100" dist="38100" dir="2700000" algn="tl">
                    <a:srgbClr val="C0C0C0"/>
                  </a:outerShdw>
                </a:effectLst>
              </a:rPr>
              <a:t>模糊推理结果</a:t>
            </a:r>
          </a:p>
        </p:txBody>
      </p:sp>
      <p:graphicFrame>
        <p:nvGraphicFramePr>
          <p:cNvPr id="37893" name="对象 1"/>
          <p:cNvGraphicFramePr>
            <a:graphicFrameLocks noChangeAspect="1"/>
          </p:cNvGraphicFramePr>
          <p:nvPr/>
        </p:nvGraphicFramePr>
        <p:xfrm>
          <a:off x="1057275" y="692150"/>
          <a:ext cx="1958975" cy="528638"/>
        </p:xfrm>
        <a:graphic>
          <a:graphicData uri="http://schemas.openxmlformats.org/presentationml/2006/ole">
            <mc:AlternateContent xmlns:mc="http://schemas.openxmlformats.org/markup-compatibility/2006">
              <mc:Choice xmlns:v="urn:schemas-microsoft-com:vml" Requires="v">
                <p:oleObj spid="_x0000_s37935" name="Equation" r:id="rId9" imgW="774364" imgH="228501" progId="Equation.DSMT4">
                  <p:embed/>
                </p:oleObj>
              </mc:Choice>
              <mc:Fallback>
                <p:oleObj name="Equation" r:id="rId9" imgW="774364" imgH="228501"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7275" y="692150"/>
                        <a:ext cx="19589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0"/>
            <a:ext cx="8686800" cy="6765925"/>
          </a:xfrm>
          <a:prstGeom prst="rect">
            <a:avLst/>
          </a:prstGeom>
          <a:noFill/>
          <a:ln>
            <a:noFill/>
          </a:ln>
          <a:extLst/>
        </p:spPr>
        <p:txBody>
          <a:bodyPr>
            <a:spAutoFit/>
          </a:bodyPr>
          <a:lstStyle/>
          <a:p>
            <a:pPr algn="just">
              <a:lnSpc>
                <a:spcPct val="200000"/>
              </a:lnSpc>
              <a:defRPr/>
            </a:pPr>
            <a:r>
              <a:rPr lang="en-US" altLang="zh-CN" sz="2000" b="1" dirty="0">
                <a:effectLst>
                  <a:outerShdw blurRad="38100" dist="38100" dir="2700000" algn="tl">
                    <a:srgbClr val="C0C0C0"/>
                  </a:outerShdw>
                </a:effectLst>
                <a:latin typeface="宋体" pitchFamily="2" charset="-122"/>
              </a:rPr>
              <a:t>② </a:t>
            </a:r>
            <a:r>
              <a:rPr lang="zh-CN" altLang="en-US" sz="2000" b="1" dirty="0">
                <a:effectLst>
                  <a:outerShdw blurRad="38100" dist="38100" dir="2700000" algn="tl">
                    <a:srgbClr val="C0C0C0"/>
                  </a:outerShdw>
                </a:effectLst>
                <a:latin typeface="宋体" pitchFamily="2" charset="-122"/>
              </a:rPr>
              <a:t>规则触发。由上表可知，被触发的规则有</a:t>
            </a:r>
            <a:r>
              <a:rPr lang="en-US" altLang="zh-CN" sz="2000" b="1" dirty="0">
                <a:effectLst>
                  <a:outerShdw blurRad="38100" dist="38100" dir="2700000" algn="tl">
                    <a:srgbClr val="C0C0C0"/>
                  </a:outerShdw>
                </a:effectLst>
                <a:latin typeface="宋体" pitchFamily="2" charset="-122"/>
              </a:rPr>
              <a:t>4</a:t>
            </a:r>
            <a:r>
              <a:rPr lang="zh-CN" altLang="en-US" sz="2000" b="1" dirty="0">
                <a:effectLst>
                  <a:outerShdw blurRad="38100" dist="38100" dir="2700000" algn="tl">
                    <a:srgbClr val="C0C0C0"/>
                  </a:outerShdw>
                </a:effectLst>
                <a:latin typeface="宋体" pitchFamily="2" charset="-122"/>
              </a:rPr>
              <a:t>条：</a:t>
            </a:r>
            <a:endParaRPr lang="zh-CN" altLang="en-US" sz="2000" b="1" dirty="0">
              <a:effectLst>
                <a:outerShdw blurRad="38100" dist="38100" dir="2700000" algn="tl">
                  <a:srgbClr val="C0C0C0"/>
                </a:outerShdw>
              </a:effectLst>
            </a:endParaRPr>
          </a:p>
          <a:p>
            <a:pPr algn="just">
              <a:lnSpc>
                <a:spcPct val="200000"/>
              </a:lnSpc>
              <a:defRPr/>
            </a:pPr>
            <a:r>
              <a:rPr lang="en-US" altLang="zh-CN" sz="2000" b="1" dirty="0">
                <a:effectLst>
                  <a:outerShdw blurRad="38100" dist="38100" dir="2700000" algn="tl">
                    <a:srgbClr val="C0C0C0"/>
                  </a:outerShdw>
                </a:effectLst>
              </a:rPr>
              <a:t>Rule 1</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IF y is MD and x is MG THEN z is M</a:t>
            </a:r>
          </a:p>
          <a:p>
            <a:pPr algn="just">
              <a:lnSpc>
                <a:spcPct val="200000"/>
              </a:lnSpc>
              <a:defRPr/>
            </a:pPr>
            <a:r>
              <a:rPr lang="en-US" altLang="zh-CN" sz="2000" b="1" dirty="0">
                <a:effectLst>
                  <a:outerShdw blurRad="38100" dist="38100" dir="2700000" algn="tl">
                    <a:srgbClr val="C0C0C0"/>
                  </a:outerShdw>
                </a:effectLst>
              </a:rPr>
              <a:t>Rule 2</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IF y is MD and x is LG THEN z is L</a:t>
            </a:r>
          </a:p>
          <a:p>
            <a:pPr algn="just">
              <a:lnSpc>
                <a:spcPct val="200000"/>
              </a:lnSpc>
              <a:defRPr/>
            </a:pPr>
            <a:r>
              <a:rPr lang="en-US" altLang="zh-CN" sz="2000" b="1" dirty="0">
                <a:effectLst>
                  <a:outerShdw blurRad="38100" dist="38100" dir="2700000" algn="tl">
                    <a:srgbClr val="C0C0C0"/>
                  </a:outerShdw>
                </a:effectLst>
              </a:rPr>
              <a:t>Rule 3</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IF y is LD and x is MG THEN z is L</a:t>
            </a:r>
          </a:p>
          <a:p>
            <a:pPr algn="just">
              <a:lnSpc>
                <a:spcPct val="200000"/>
              </a:lnSpc>
              <a:defRPr/>
            </a:pPr>
            <a:r>
              <a:rPr lang="en-US" altLang="zh-CN" sz="2000" b="1" dirty="0">
                <a:effectLst>
                  <a:outerShdw blurRad="38100" dist="38100" dir="2700000" algn="tl">
                    <a:srgbClr val="C0C0C0"/>
                  </a:outerShdw>
                </a:effectLst>
              </a:rPr>
              <a:t>Rule 4</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IF y is LD and x is LG THEN z is VL</a:t>
            </a:r>
          </a:p>
          <a:p>
            <a:pPr algn="just">
              <a:lnSpc>
                <a:spcPct val="200000"/>
              </a:lnSpc>
              <a:defRPr/>
            </a:pPr>
            <a:r>
              <a:rPr lang="en-US" altLang="zh-CN" sz="2000" b="1" dirty="0">
                <a:effectLst>
                  <a:outerShdw blurRad="38100" dist="38100" dir="2700000" algn="tl">
                    <a:srgbClr val="C0C0C0"/>
                  </a:outerShdw>
                </a:effectLst>
                <a:latin typeface="宋体" pitchFamily="2" charset="-122"/>
              </a:rPr>
              <a:t>③ </a:t>
            </a:r>
            <a:r>
              <a:rPr lang="zh-CN" altLang="en-US" sz="2000" b="1" dirty="0">
                <a:effectLst>
                  <a:outerShdw blurRad="38100" dist="38100" dir="2700000" algn="tl">
                    <a:srgbClr val="C0C0C0"/>
                  </a:outerShdw>
                </a:effectLst>
                <a:latin typeface="宋体" pitchFamily="2" charset="-122"/>
              </a:rPr>
              <a:t>规则前提推理。在同一条规则内，前提之间通过</a:t>
            </a:r>
            <a:r>
              <a:rPr lang="zh-CN" altLang="en-US" sz="2000" b="1" dirty="0">
                <a:effectLst>
                  <a:outerShdw blurRad="38100" dist="38100" dir="2700000" algn="tl">
                    <a:srgbClr val="C0C0C0"/>
                  </a:outerShdw>
                </a:effectLst>
                <a:latin typeface="Times New Roman"/>
              </a:rPr>
              <a:t>“</a:t>
            </a:r>
            <a:r>
              <a:rPr lang="zh-CN" altLang="en-US" sz="2000" b="1" dirty="0">
                <a:effectLst>
                  <a:outerShdw blurRad="38100" dist="38100" dir="2700000" algn="tl">
                    <a:srgbClr val="C0C0C0"/>
                  </a:outerShdw>
                </a:effectLst>
                <a:latin typeface="宋体" pitchFamily="2" charset="-122"/>
              </a:rPr>
              <a:t>与</a:t>
            </a:r>
            <a:r>
              <a:rPr lang="zh-CN" altLang="en-US" sz="2000" b="1" dirty="0">
                <a:effectLst>
                  <a:outerShdw blurRad="38100" dist="38100" dir="2700000" algn="tl">
                    <a:srgbClr val="C0C0C0"/>
                  </a:outerShdw>
                </a:effectLst>
                <a:latin typeface="Times New Roman"/>
              </a:rPr>
              <a:t>”</a:t>
            </a:r>
            <a:r>
              <a:rPr lang="zh-CN" altLang="en-US" sz="2000" b="1" dirty="0">
                <a:effectLst>
                  <a:outerShdw blurRad="38100" dist="38100" dir="2700000" algn="tl">
                    <a:srgbClr val="C0C0C0"/>
                  </a:outerShdw>
                </a:effectLst>
                <a:latin typeface="宋体" pitchFamily="2" charset="-122"/>
              </a:rPr>
              <a:t>的关系得到规则结论，前提之间通过取小运算，得到每一条规则总前提的可信度</a:t>
            </a:r>
          </a:p>
          <a:p>
            <a:pPr algn="just">
              <a:lnSpc>
                <a:spcPct val="200000"/>
              </a:lnSpc>
              <a:defRPr/>
            </a:pPr>
            <a:r>
              <a:rPr lang="zh-CN" altLang="en-US" sz="2000" b="1" dirty="0">
                <a:effectLst>
                  <a:outerShdw blurRad="38100" dist="38100" dir="2700000" algn="tl">
                    <a:srgbClr val="C0C0C0"/>
                  </a:outerShdw>
                </a:effectLst>
                <a:latin typeface="宋体" pitchFamily="2" charset="-122"/>
              </a:rPr>
              <a:t>规则</a:t>
            </a:r>
            <a:r>
              <a:rPr lang="en-US" altLang="zh-CN" sz="2000" b="1" dirty="0">
                <a:effectLst>
                  <a:outerShdw blurRad="38100" dist="38100" dir="2700000" algn="tl">
                    <a:srgbClr val="C0C0C0"/>
                  </a:outerShdw>
                </a:effectLst>
                <a:latin typeface="宋体" pitchFamily="2" charset="-122"/>
              </a:rPr>
              <a:t>1</a:t>
            </a:r>
            <a:r>
              <a:rPr lang="zh-CN" altLang="en-US" sz="2000" b="1" dirty="0">
                <a:effectLst>
                  <a:outerShdw blurRad="38100" dist="38100" dir="2700000" algn="tl">
                    <a:srgbClr val="C0C0C0"/>
                  </a:outerShdw>
                </a:effectLst>
                <a:latin typeface="宋体" pitchFamily="2" charset="-122"/>
              </a:rPr>
              <a:t>前提的可信度为：</a:t>
            </a:r>
            <a:r>
              <a:rPr lang="en-US" altLang="zh-CN" sz="2000" b="1" dirty="0">
                <a:effectLst>
                  <a:outerShdw blurRad="38100" dist="38100" dir="2700000" algn="tl">
                    <a:srgbClr val="C0C0C0"/>
                  </a:outerShdw>
                </a:effectLst>
                <a:latin typeface="宋体" pitchFamily="2" charset="-122"/>
              </a:rPr>
              <a:t>min</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4/5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3/5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=3/5</a:t>
            </a:r>
          </a:p>
          <a:p>
            <a:pPr algn="just">
              <a:lnSpc>
                <a:spcPct val="200000"/>
              </a:lnSpc>
              <a:defRPr/>
            </a:pPr>
            <a:r>
              <a:rPr lang="zh-CN" altLang="en-US" sz="2000" b="1" dirty="0">
                <a:effectLst>
                  <a:outerShdw blurRad="38100" dist="38100" dir="2700000" algn="tl">
                    <a:srgbClr val="C0C0C0"/>
                  </a:outerShdw>
                </a:effectLst>
                <a:latin typeface="宋体" pitchFamily="2" charset="-122"/>
              </a:rPr>
              <a:t>规则</a:t>
            </a:r>
            <a:r>
              <a:rPr lang="en-US" altLang="zh-CN" sz="2000" b="1" dirty="0">
                <a:effectLst>
                  <a:outerShdw blurRad="38100" dist="38100" dir="2700000" algn="tl">
                    <a:srgbClr val="C0C0C0"/>
                  </a:outerShdw>
                </a:effectLst>
                <a:latin typeface="宋体" pitchFamily="2" charset="-122"/>
              </a:rPr>
              <a:t>2</a:t>
            </a:r>
            <a:r>
              <a:rPr lang="zh-CN" altLang="en-US" sz="2000" b="1" dirty="0">
                <a:effectLst>
                  <a:outerShdw blurRad="38100" dist="38100" dir="2700000" algn="tl">
                    <a:srgbClr val="C0C0C0"/>
                  </a:outerShdw>
                </a:effectLst>
                <a:latin typeface="宋体" pitchFamily="2" charset="-122"/>
              </a:rPr>
              <a:t>前提的可信度为：</a:t>
            </a:r>
            <a:r>
              <a:rPr lang="en-US" altLang="zh-CN" sz="2000" b="1" dirty="0">
                <a:effectLst>
                  <a:outerShdw blurRad="38100" dist="38100" dir="2700000" algn="tl">
                    <a:srgbClr val="C0C0C0"/>
                  </a:outerShdw>
                </a:effectLst>
                <a:latin typeface="宋体" pitchFamily="2" charset="-122"/>
              </a:rPr>
              <a:t>min</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4/5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2/5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=2/5</a:t>
            </a:r>
          </a:p>
          <a:p>
            <a:pPr algn="just">
              <a:lnSpc>
                <a:spcPct val="200000"/>
              </a:lnSpc>
              <a:defRPr/>
            </a:pPr>
            <a:r>
              <a:rPr lang="zh-CN" altLang="en-US" sz="2000" b="1" dirty="0">
                <a:effectLst>
                  <a:outerShdw blurRad="38100" dist="38100" dir="2700000" algn="tl">
                    <a:srgbClr val="C0C0C0"/>
                  </a:outerShdw>
                </a:effectLst>
                <a:latin typeface="宋体" pitchFamily="2" charset="-122"/>
              </a:rPr>
              <a:t>规则</a:t>
            </a:r>
            <a:r>
              <a:rPr lang="en-US" altLang="zh-CN" sz="2000" b="1" dirty="0">
                <a:effectLst>
                  <a:outerShdw blurRad="38100" dist="38100" dir="2700000" algn="tl">
                    <a:srgbClr val="C0C0C0"/>
                  </a:outerShdw>
                </a:effectLst>
                <a:latin typeface="宋体" pitchFamily="2" charset="-122"/>
              </a:rPr>
              <a:t>3</a:t>
            </a:r>
            <a:r>
              <a:rPr lang="zh-CN" altLang="en-US" sz="2000" b="1" dirty="0">
                <a:effectLst>
                  <a:outerShdw blurRad="38100" dist="38100" dir="2700000" algn="tl">
                    <a:srgbClr val="C0C0C0"/>
                  </a:outerShdw>
                </a:effectLst>
                <a:latin typeface="宋体" pitchFamily="2" charset="-122"/>
              </a:rPr>
              <a:t>前提的可信度为：</a:t>
            </a:r>
            <a:r>
              <a:rPr lang="en-US" altLang="zh-CN" sz="2000" b="1" dirty="0">
                <a:effectLst>
                  <a:outerShdw blurRad="38100" dist="38100" dir="2700000" algn="tl">
                    <a:srgbClr val="C0C0C0"/>
                  </a:outerShdw>
                </a:effectLst>
                <a:latin typeface="宋体" pitchFamily="2" charset="-122"/>
              </a:rPr>
              <a:t>min</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1/5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3/5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=1/5</a:t>
            </a:r>
          </a:p>
          <a:p>
            <a:pPr algn="just">
              <a:lnSpc>
                <a:spcPct val="200000"/>
              </a:lnSpc>
              <a:defRPr/>
            </a:pPr>
            <a:r>
              <a:rPr lang="zh-CN" altLang="en-US" sz="2000" b="1" dirty="0">
                <a:effectLst>
                  <a:outerShdw blurRad="38100" dist="38100" dir="2700000" algn="tl">
                    <a:srgbClr val="C0C0C0"/>
                  </a:outerShdw>
                </a:effectLst>
                <a:latin typeface="宋体" pitchFamily="2" charset="-122"/>
              </a:rPr>
              <a:t>规则</a:t>
            </a:r>
            <a:r>
              <a:rPr lang="en-US" altLang="zh-CN" sz="2000" b="1" dirty="0">
                <a:effectLst>
                  <a:outerShdw blurRad="38100" dist="38100" dir="2700000" algn="tl">
                    <a:srgbClr val="C0C0C0"/>
                  </a:outerShdw>
                </a:effectLst>
                <a:latin typeface="宋体" pitchFamily="2" charset="-122"/>
              </a:rPr>
              <a:t>4</a:t>
            </a:r>
            <a:r>
              <a:rPr lang="zh-CN" altLang="en-US" sz="2000" b="1" dirty="0">
                <a:effectLst>
                  <a:outerShdw blurRad="38100" dist="38100" dir="2700000" algn="tl">
                    <a:srgbClr val="C0C0C0"/>
                  </a:outerShdw>
                </a:effectLst>
                <a:latin typeface="宋体" pitchFamily="2" charset="-122"/>
              </a:rPr>
              <a:t>前提的可信度为：</a:t>
            </a:r>
            <a:r>
              <a:rPr lang="en-US" altLang="zh-CN" sz="2000" b="1" dirty="0">
                <a:effectLst>
                  <a:outerShdw blurRad="38100" dist="38100" dir="2700000" algn="tl">
                    <a:srgbClr val="C0C0C0"/>
                  </a:outerShdw>
                </a:effectLst>
                <a:latin typeface="宋体" pitchFamily="2" charset="-122"/>
              </a:rPr>
              <a:t>min</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1/5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2/5</a:t>
            </a:r>
            <a:r>
              <a:rPr lang="zh-CN" altLang="en-US" sz="2000" b="1" dirty="0">
                <a:effectLst>
                  <a:outerShdw blurRad="38100" dist="38100" dir="2700000" algn="tl">
                    <a:srgbClr val="C0C0C0"/>
                  </a:outerShdw>
                </a:effectLst>
                <a:latin typeface="宋体" pitchFamily="2" charset="-122"/>
              </a:rPr>
              <a:t>）</a:t>
            </a:r>
            <a:r>
              <a:rPr lang="en-US" altLang="zh-CN" sz="2000" b="1" dirty="0">
                <a:effectLst>
                  <a:outerShdw blurRad="38100" dist="38100" dir="2700000" algn="tl">
                    <a:srgbClr val="C0C0C0"/>
                  </a:outerShdw>
                </a:effectLst>
                <a:latin typeface="宋体" pitchFamily="2" charset="-122"/>
              </a:rPr>
              <a:t>=1/5</a:t>
            </a:r>
            <a:endParaRPr lang="en-US" altLang="zh-CN" sz="2000" b="1" dirty="0">
              <a:effectLst>
                <a:outerShdw blurRad="38100" dist="38100" dir="2700000" algn="tl">
                  <a:srgbClr val="C0C0C0"/>
                </a:outerShdw>
              </a:effectLs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33400" y="533400"/>
            <a:ext cx="8001000" cy="1066800"/>
          </a:xfrm>
          <a:prstGeom prst="rect">
            <a:avLst/>
          </a:prstGeom>
          <a:noFill/>
          <a:ln>
            <a:noFill/>
          </a:ln>
          <a:extLst/>
        </p:spPr>
        <p:txBody>
          <a:bodyPr>
            <a:spAutoFit/>
          </a:bodyPr>
          <a:lstStyle/>
          <a:p>
            <a:pPr algn="just">
              <a:defRPr/>
            </a:pPr>
            <a:r>
              <a:rPr lang="zh-CN" altLang="en-US" sz="3200" b="1" dirty="0">
                <a:effectLst>
                  <a:outerShdw blurRad="38100" dist="38100" dir="2700000" algn="tl">
                    <a:srgbClr val="C0C0C0"/>
                  </a:outerShdw>
                </a:effectLst>
                <a:latin typeface="宋体" pitchFamily="2" charset="-122"/>
              </a:rPr>
              <a:t>    由此</a:t>
            </a:r>
            <a:r>
              <a:rPr lang="zh-CN" altLang="en-US" sz="3200" b="1" dirty="0">
                <a:effectLst>
                  <a:outerShdw blurRad="38100" dist="38100" dir="2700000" algn="tl">
                    <a:srgbClr val="C0C0C0"/>
                  </a:outerShdw>
                </a:effectLst>
                <a:latin typeface="宋体" pitchFamily="2" charset="-122"/>
              </a:rPr>
              <a:t>得到洗衣机规则前提可信度表，即规则强度</a:t>
            </a:r>
            <a:r>
              <a:rPr lang="zh-CN" altLang="en-US" sz="3200" b="1" dirty="0" smtClean="0">
                <a:effectLst>
                  <a:outerShdw blurRad="38100" dist="38100" dir="2700000" algn="tl">
                    <a:srgbClr val="C0C0C0"/>
                  </a:outerShdw>
                </a:effectLst>
                <a:latin typeface="宋体" pitchFamily="2" charset="-122"/>
              </a:rPr>
              <a:t>表</a:t>
            </a:r>
            <a:r>
              <a:rPr lang="en-US" altLang="zh-CN" sz="3200" b="1" dirty="0">
                <a:effectLst>
                  <a:outerShdw blurRad="38100" dist="38100" dir="2700000" algn="tl">
                    <a:srgbClr val="C0C0C0"/>
                  </a:outerShdw>
                </a:effectLst>
                <a:latin typeface="宋体" pitchFamily="2" charset="-122"/>
              </a:rPr>
              <a:t>3</a:t>
            </a:r>
            <a:r>
              <a:rPr lang="en-US" altLang="zh-CN" sz="3200" b="1" dirty="0" smtClean="0">
                <a:effectLst>
                  <a:outerShdw blurRad="38100" dist="38100" dir="2700000" algn="tl">
                    <a:srgbClr val="C0C0C0"/>
                  </a:outerShdw>
                </a:effectLst>
                <a:latin typeface="宋体" pitchFamily="2" charset="-122"/>
              </a:rPr>
              <a:t>-9</a:t>
            </a:r>
            <a:r>
              <a:rPr lang="zh-CN" altLang="en-US" sz="3200" b="1" dirty="0">
                <a:effectLst>
                  <a:outerShdw blurRad="38100" dist="38100" dir="2700000" algn="tl">
                    <a:srgbClr val="C0C0C0"/>
                  </a:outerShdw>
                </a:effectLst>
                <a:latin typeface="宋体" pitchFamily="2" charset="-122"/>
              </a:rPr>
              <a:t>。</a:t>
            </a:r>
            <a:endParaRPr lang="zh-CN" altLang="en-US" sz="3200" b="1" dirty="0">
              <a:effectLst>
                <a:outerShdw blurRad="38100" dist="38100" dir="2700000" algn="tl">
                  <a:srgbClr val="C0C0C0"/>
                </a:outerShdw>
              </a:effectLst>
            </a:endParaRPr>
          </a:p>
        </p:txBody>
      </p:sp>
      <p:graphicFrame>
        <p:nvGraphicFramePr>
          <p:cNvPr id="38914" name="Object 3"/>
          <p:cNvGraphicFramePr>
            <a:graphicFrameLocks noChangeAspect="1"/>
          </p:cNvGraphicFramePr>
          <p:nvPr/>
        </p:nvGraphicFramePr>
        <p:xfrm>
          <a:off x="-536575" y="2743200"/>
          <a:ext cx="10377488" cy="3222625"/>
        </p:xfrm>
        <a:graphic>
          <a:graphicData uri="http://schemas.openxmlformats.org/presentationml/2006/ole">
            <mc:AlternateContent xmlns:mc="http://schemas.openxmlformats.org/markup-compatibility/2006">
              <mc:Choice xmlns:v="urn:schemas-microsoft-com:vml" Requires="v">
                <p:oleObj spid="_x0000_s38926" name="Document" r:id="rId3" imgW="5640271" imgH="1756722" progId="Word.Document.8">
                  <p:embed/>
                </p:oleObj>
              </mc:Choice>
              <mc:Fallback>
                <p:oleObj name="Document" r:id="rId3" imgW="5640271" imgH="1756722"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2743200"/>
                        <a:ext cx="10377488"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Text Box 4"/>
          <p:cNvSpPr txBox="1">
            <a:spLocks noChangeArrowheads="1"/>
          </p:cNvSpPr>
          <p:nvPr/>
        </p:nvSpPr>
        <p:spPr bwMode="auto">
          <a:xfrm>
            <a:off x="2667000" y="1981200"/>
            <a:ext cx="48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smtClean="0"/>
              <a:t>表</a:t>
            </a:r>
            <a:r>
              <a:rPr lang="en-US" altLang="zh-CN" sz="3200" b="1" dirty="0" smtClean="0"/>
              <a:t>3-9  </a:t>
            </a:r>
            <a:r>
              <a:rPr lang="zh-CN" altLang="en-US" sz="3200" b="1" dirty="0"/>
              <a:t>规则前提可信度</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533400" y="533400"/>
            <a:ext cx="8153400" cy="2062163"/>
          </a:xfrm>
          <a:prstGeom prst="rect">
            <a:avLst/>
          </a:prstGeom>
          <a:noFill/>
          <a:ln>
            <a:noFill/>
          </a:ln>
          <a:extLst/>
        </p:spPr>
        <p:txBody>
          <a:bodyPr>
            <a:spAutoFit/>
          </a:bodyPr>
          <a:lstStyle/>
          <a:p>
            <a:pPr algn="just">
              <a:defRPr/>
            </a:pPr>
            <a:r>
              <a:rPr lang="en-US" altLang="zh-CN" sz="3200" b="1" dirty="0">
                <a:effectLst>
                  <a:outerShdw blurRad="38100" dist="38100" dir="2700000" algn="tl">
                    <a:srgbClr val="C0C0C0"/>
                  </a:outerShdw>
                </a:effectLst>
                <a:latin typeface="宋体" pitchFamily="2" charset="-122"/>
              </a:rPr>
              <a:t>④ </a:t>
            </a:r>
            <a:r>
              <a:rPr lang="zh-CN" altLang="en-US" sz="3200" b="1" dirty="0">
                <a:effectLst>
                  <a:outerShdw blurRad="38100" dist="38100" dir="2700000" algn="tl">
                    <a:srgbClr val="C0C0C0"/>
                  </a:outerShdw>
                </a:effectLst>
                <a:latin typeface="宋体" pitchFamily="2" charset="-122"/>
              </a:rPr>
              <a:t>将上述两个表进行</a:t>
            </a:r>
            <a:r>
              <a:rPr lang="zh-CN" altLang="en-US" sz="3200" b="1" dirty="0">
                <a:effectLst>
                  <a:outerShdw blurRad="38100" dist="38100" dir="2700000" algn="tl">
                    <a:srgbClr val="C0C0C0"/>
                  </a:outerShdw>
                </a:effectLst>
                <a:latin typeface="Times New Roman"/>
              </a:rPr>
              <a:t>“</a:t>
            </a:r>
            <a:r>
              <a:rPr lang="zh-CN" altLang="en-US" sz="3200" b="1" dirty="0">
                <a:effectLst>
                  <a:outerShdw blurRad="38100" dist="38100" dir="2700000" algn="tl">
                    <a:srgbClr val="C0C0C0"/>
                  </a:outerShdw>
                </a:effectLst>
                <a:latin typeface="宋体" pitchFamily="2" charset="-122"/>
              </a:rPr>
              <a:t>与</a:t>
            </a:r>
            <a:r>
              <a:rPr lang="zh-CN" altLang="en-US" sz="3200" b="1" dirty="0">
                <a:effectLst>
                  <a:outerShdw blurRad="38100" dist="38100" dir="2700000" algn="tl">
                    <a:srgbClr val="C0C0C0"/>
                  </a:outerShdw>
                </a:effectLst>
                <a:latin typeface="Times New Roman"/>
              </a:rPr>
              <a:t>”</a:t>
            </a:r>
            <a:r>
              <a:rPr lang="zh-CN" altLang="en-US" sz="3200" b="1" dirty="0">
                <a:effectLst>
                  <a:outerShdw blurRad="38100" dist="38100" dir="2700000" algn="tl">
                    <a:srgbClr val="C0C0C0"/>
                  </a:outerShdw>
                </a:effectLst>
                <a:latin typeface="宋体" pitchFamily="2" charset="-122"/>
              </a:rPr>
              <a:t>运算，得到每条规则总的输出，如</a:t>
            </a:r>
            <a:r>
              <a:rPr lang="zh-CN" altLang="en-US" sz="3200" b="1" dirty="0" smtClean="0">
                <a:effectLst>
                  <a:outerShdw blurRad="38100" dist="38100" dir="2700000" algn="tl">
                    <a:srgbClr val="C0C0C0"/>
                  </a:outerShdw>
                </a:effectLst>
                <a:latin typeface="宋体" pitchFamily="2" charset="-122"/>
              </a:rPr>
              <a:t>表</a:t>
            </a:r>
            <a:r>
              <a:rPr lang="en-US" altLang="zh-CN" sz="3200" b="1" dirty="0">
                <a:effectLst>
                  <a:outerShdw blurRad="38100" dist="38100" dir="2700000" algn="tl">
                    <a:srgbClr val="C0C0C0"/>
                  </a:outerShdw>
                </a:effectLst>
                <a:latin typeface="宋体" pitchFamily="2" charset="-122"/>
              </a:rPr>
              <a:t>3</a:t>
            </a:r>
            <a:r>
              <a:rPr lang="en-US" altLang="zh-CN" sz="3200" b="1" dirty="0" smtClean="0">
                <a:effectLst>
                  <a:outerShdw blurRad="38100" dist="38100" dir="2700000" algn="tl">
                    <a:srgbClr val="C0C0C0"/>
                  </a:outerShdw>
                </a:effectLst>
                <a:latin typeface="宋体" pitchFamily="2" charset="-122"/>
              </a:rPr>
              <a:t>-10</a:t>
            </a:r>
            <a:r>
              <a:rPr lang="zh-CN" altLang="en-US" sz="3200" b="1" dirty="0">
                <a:effectLst>
                  <a:outerShdw blurRad="38100" dist="38100" dir="2700000" algn="tl">
                    <a:srgbClr val="C0C0C0"/>
                  </a:outerShdw>
                </a:effectLst>
                <a:latin typeface="宋体" pitchFamily="2" charset="-122"/>
              </a:rPr>
              <a:t>所</a:t>
            </a:r>
            <a:r>
              <a:rPr lang="zh-CN" altLang="en-US" sz="3200" b="1" dirty="0">
                <a:effectLst>
                  <a:outerShdw blurRad="38100" dist="38100" dir="2700000" algn="tl">
                    <a:srgbClr val="C0C0C0"/>
                  </a:outerShdw>
                </a:effectLst>
                <a:latin typeface="宋体" pitchFamily="2" charset="-122"/>
              </a:rPr>
              <a:t>示。</a:t>
            </a:r>
            <a:endParaRPr lang="zh-CN" altLang="en-US" sz="3200" b="1" dirty="0">
              <a:effectLst>
                <a:outerShdw blurRad="38100" dist="38100" dir="2700000" algn="tl">
                  <a:srgbClr val="C0C0C0"/>
                </a:outerShdw>
              </a:effectLst>
              <a:latin typeface="宋体" pitchFamily="2" charset="-122"/>
            </a:endParaRPr>
          </a:p>
          <a:p>
            <a:pPr algn="just">
              <a:defRPr/>
            </a:pPr>
            <a:endParaRPr lang="zh-CN" altLang="en-US" sz="3200" b="1" dirty="0">
              <a:effectLst>
                <a:outerShdw blurRad="38100" dist="38100" dir="2700000" algn="tl">
                  <a:srgbClr val="C0C0C0"/>
                </a:outerShdw>
              </a:effectLst>
              <a:latin typeface="宋体" pitchFamily="2" charset="-122"/>
            </a:endParaRPr>
          </a:p>
          <a:p>
            <a:pPr algn="ctr">
              <a:defRPr/>
            </a:pPr>
            <a:r>
              <a:rPr lang="zh-CN" altLang="en-US" sz="3200" b="1" dirty="0" smtClean="0">
                <a:effectLst>
                  <a:outerShdw blurRad="38100" dist="38100" dir="2700000" algn="tl">
                    <a:srgbClr val="C0C0C0"/>
                  </a:outerShdw>
                </a:effectLst>
              </a:rPr>
              <a:t>表</a:t>
            </a:r>
            <a:r>
              <a:rPr lang="en-US" altLang="zh-CN" sz="3200" b="1" dirty="0">
                <a:effectLst>
                  <a:outerShdw blurRad="38100" dist="38100" dir="2700000" algn="tl">
                    <a:srgbClr val="C0C0C0"/>
                  </a:outerShdw>
                </a:effectLst>
              </a:rPr>
              <a:t>3</a:t>
            </a:r>
            <a:r>
              <a:rPr lang="en-US" altLang="zh-CN" sz="3200" b="1" dirty="0" smtClean="0">
                <a:effectLst>
                  <a:outerShdw blurRad="38100" dist="38100" dir="2700000" algn="tl">
                    <a:srgbClr val="C0C0C0"/>
                  </a:outerShdw>
                </a:effectLst>
              </a:rPr>
              <a:t>-10  </a:t>
            </a:r>
            <a:r>
              <a:rPr lang="zh-CN" altLang="en-US" sz="3200" b="1" dirty="0">
                <a:effectLst>
                  <a:outerShdw blurRad="38100" dist="38100" dir="2700000" algn="tl">
                    <a:srgbClr val="C0C0C0"/>
                  </a:outerShdw>
                </a:effectLst>
              </a:rPr>
              <a:t>规则总的可信度</a:t>
            </a:r>
          </a:p>
        </p:txBody>
      </p:sp>
      <p:graphicFrame>
        <p:nvGraphicFramePr>
          <p:cNvPr id="39938" name="Object 3"/>
          <p:cNvGraphicFramePr>
            <a:graphicFrameLocks noChangeAspect="1"/>
          </p:cNvGraphicFramePr>
          <p:nvPr/>
        </p:nvGraphicFramePr>
        <p:xfrm>
          <a:off x="-231775" y="2974975"/>
          <a:ext cx="9593263" cy="3078163"/>
        </p:xfrm>
        <a:graphic>
          <a:graphicData uri="http://schemas.openxmlformats.org/presentationml/2006/ole">
            <mc:AlternateContent xmlns:mc="http://schemas.openxmlformats.org/markup-compatibility/2006">
              <mc:Choice xmlns:v="urn:schemas-microsoft-com:vml" Requires="v">
                <p:oleObj spid="_x0000_s39949" name="Document" r:id="rId3" imgW="5640271" imgH="1849010" progId="Word.Document.8">
                  <p:embed/>
                </p:oleObj>
              </mc:Choice>
              <mc:Fallback>
                <p:oleObj name="Document" r:id="rId3" imgW="5640271" imgH="184901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2974975"/>
                        <a:ext cx="9593263"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533400" y="304800"/>
            <a:ext cx="8001000" cy="1554163"/>
          </a:xfrm>
          <a:prstGeom prst="rect">
            <a:avLst/>
          </a:prstGeom>
          <a:noFill/>
          <a:ln>
            <a:noFill/>
          </a:ln>
          <a:extLst/>
        </p:spPr>
        <p:txBody>
          <a:bodyPr>
            <a:spAutoFit/>
          </a:bodyPr>
          <a:lstStyle/>
          <a:p>
            <a:pPr algn="just">
              <a:defRPr/>
            </a:pPr>
            <a:r>
              <a:rPr lang="en-US" altLang="zh-CN" sz="3200" b="1">
                <a:effectLst>
                  <a:outerShdw blurRad="38100" dist="38100" dir="2700000" algn="tl">
                    <a:srgbClr val="C0C0C0"/>
                  </a:outerShdw>
                </a:effectLst>
                <a:latin typeface="宋体" pitchFamily="2" charset="-122"/>
              </a:rPr>
              <a:t>⑤ </a:t>
            </a:r>
            <a:r>
              <a:rPr lang="zh-CN" altLang="en-US" sz="3200" b="1">
                <a:effectLst>
                  <a:outerShdw blurRad="38100" dist="38100" dir="2700000" algn="tl">
                    <a:srgbClr val="C0C0C0"/>
                  </a:outerShdw>
                </a:effectLst>
                <a:latin typeface="宋体" pitchFamily="2" charset="-122"/>
              </a:rPr>
              <a:t>模糊系统总的输出</a:t>
            </a:r>
            <a:endParaRPr lang="zh-CN" altLang="en-US" sz="3200" b="1">
              <a:effectLst>
                <a:outerShdw blurRad="38100" dist="38100" dir="2700000" algn="tl">
                  <a:srgbClr val="C0C0C0"/>
                </a:outerShdw>
              </a:effectLst>
            </a:endParaRPr>
          </a:p>
          <a:p>
            <a:pPr algn="just">
              <a:defRPr/>
            </a:pPr>
            <a:r>
              <a:rPr lang="zh-CN" altLang="en-US" sz="3200" b="1">
                <a:effectLst>
                  <a:outerShdw blurRad="38100" dist="38100" dir="2700000" algn="tl">
                    <a:srgbClr val="C0C0C0"/>
                  </a:outerShdw>
                </a:effectLst>
              </a:rPr>
              <a:t>    模糊系统总的输出为各条规则推理结果的并，即</a:t>
            </a:r>
          </a:p>
        </p:txBody>
      </p:sp>
      <p:graphicFrame>
        <p:nvGraphicFramePr>
          <p:cNvPr id="40962" name="Object 3"/>
          <p:cNvGraphicFramePr>
            <a:graphicFrameLocks noChangeAspect="1"/>
          </p:cNvGraphicFramePr>
          <p:nvPr/>
        </p:nvGraphicFramePr>
        <p:xfrm>
          <a:off x="609600" y="2057400"/>
          <a:ext cx="8153400" cy="1452563"/>
        </p:xfrm>
        <a:graphic>
          <a:graphicData uri="http://schemas.openxmlformats.org/presentationml/2006/ole">
            <mc:AlternateContent xmlns:mc="http://schemas.openxmlformats.org/markup-compatibility/2006">
              <mc:Choice xmlns:v="urn:schemas-microsoft-com:vml" Requires="v">
                <p:oleObj spid="_x0000_s40973" name="Equation" r:id="rId3" imgW="4064000" imgH="774700" progId="Equation.DSMT4">
                  <p:embed/>
                </p:oleObj>
              </mc:Choice>
              <mc:Fallback>
                <p:oleObj name="Equation" r:id="rId3" imgW="4064000" imgH="774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8153400"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8" name="Text Box 4"/>
          <p:cNvSpPr txBox="1">
            <a:spLocks noChangeArrowheads="1"/>
          </p:cNvSpPr>
          <p:nvPr/>
        </p:nvSpPr>
        <p:spPr bwMode="auto">
          <a:xfrm>
            <a:off x="533400" y="3657600"/>
            <a:ext cx="8305800" cy="2916238"/>
          </a:xfrm>
          <a:prstGeom prst="rect">
            <a:avLst/>
          </a:prstGeom>
          <a:noFill/>
          <a:ln>
            <a:noFill/>
          </a:ln>
          <a:extLst/>
        </p:spPr>
        <p:txBody>
          <a:bodyPr>
            <a:spAutoFit/>
          </a:bodyPr>
          <a:lstStyle/>
          <a:p>
            <a:pPr algn="just">
              <a:defRPr/>
            </a:pPr>
            <a:r>
              <a:rPr lang="en-US" altLang="zh-CN" sz="3200" b="1" dirty="0">
                <a:effectLst>
                  <a:outerShdw blurRad="38100" dist="38100" dir="2700000" algn="tl">
                    <a:srgbClr val="C0C0C0"/>
                  </a:outerShdw>
                </a:effectLst>
                <a:latin typeface="宋体" pitchFamily="2" charset="-122"/>
              </a:rPr>
              <a:t>⑥ </a:t>
            </a:r>
            <a:r>
              <a:rPr lang="zh-CN" altLang="en-US" sz="3200" b="1" dirty="0">
                <a:effectLst>
                  <a:outerShdw blurRad="38100" dist="38100" dir="2700000" algn="tl">
                    <a:srgbClr val="C0C0C0"/>
                  </a:outerShdw>
                </a:effectLst>
                <a:latin typeface="宋体" pitchFamily="2" charset="-122"/>
              </a:rPr>
              <a:t>反模糊化</a:t>
            </a:r>
          </a:p>
          <a:p>
            <a:pPr algn="just">
              <a:lnSpc>
                <a:spcPct val="120000"/>
              </a:lnSpc>
              <a:defRPr/>
            </a:pPr>
            <a:r>
              <a:rPr lang="zh-CN" altLang="en-US" sz="3200" b="1" dirty="0">
                <a:effectLst>
                  <a:outerShdw blurRad="38100" dist="38100" dir="2700000" algn="tl">
                    <a:srgbClr val="C0C0C0"/>
                  </a:outerShdw>
                </a:effectLst>
              </a:rPr>
              <a:t>    </a:t>
            </a:r>
            <a:r>
              <a:rPr lang="zh-CN" altLang="en-US" sz="3200" b="1" dirty="0">
                <a:effectLst>
                  <a:outerShdw blurRad="38100" dist="38100" dir="2700000" algn="tl">
                    <a:srgbClr val="C0C0C0"/>
                  </a:outerShdw>
                </a:effectLst>
                <a:latin typeface="宋体" pitchFamily="2" charset="-122"/>
              </a:rPr>
              <a:t>模糊系统总的输出实际上是三个规则推理结果的并集，需要进行反模糊化，才能得到精确的推理结果。下面以最大平均法为例，进行反模糊化。</a:t>
            </a:r>
            <a:endParaRPr lang="zh-CN" altLang="en-US" sz="3200" b="1" dirty="0">
              <a:effectLst>
                <a:outerShdw blurRad="38100" dist="38100" dir="2700000" algn="tl">
                  <a:srgbClr val="C0C0C0"/>
                </a:outerShdw>
              </a:effectLs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28600" y="457200"/>
            <a:ext cx="8610600" cy="5159375"/>
          </a:xfrm>
          <a:prstGeom prst="rect">
            <a:avLst/>
          </a:prstGeom>
          <a:noFill/>
          <a:ln>
            <a:noFill/>
          </a:ln>
          <a:extLst/>
        </p:spPr>
        <p:txBody>
          <a:bodyPr>
            <a:spAutoFit/>
          </a:bodyPr>
          <a:lstStyle/>
          <a:p>
            <a:pPr algn="just">
              <a:lnSpc>
                <a:spcPct val="130000"/>
              </a:lnSpc>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将         带入洗涤时间隶属函数中的              ，得到规则前提隶属度        与规则结论隶属度       </a:t>
            </a:r>
          </a:p>
          <a:p>
            <a:pPr algn="just">
              <a:lnSpc>
                <a:spcPct val="130000"/>
              </a:lnSpc>
              <a:defRPr/>
            </a:pPr>
            <a:r>
              <a:rPr lang="zh-CN" altLang="en-US" sz="3200" b="1">
                <a:effectLst>
                  <a:outerShdw blurRad="38100" dist="38100" dir="2700000" algn="tl">
                    <a:srgbClr val="C0C0C0"/>
                  </a:outerShdw>
                </a:effectLst>
              </a:rPr>
              <a:t>              的交点：</a:t>
            </a:r>
          </a:p>
          <a:p>
            <a:pPr algn="ctr">
              <a:lnSpc>
                <a:spcPct val="130000"/>
              </a:lnSpc>
              <a:defRPr/>
            </a:pPr>
            <a:endParaRPr lang="zh-CN" altLang="en-US" sz="3200" b="1">
              <a:effectLst>
                <a:outerShdw blurRad="38100" dist="38100" dir="2700000" algn="tl">
                  <a:srgbClr val="C0C0C0"/>
                </a:outerShdw>
              </a:effectLst>
            </a:endParaRPr>
          </a:p>
          <a:p>
            <a:pPr algn="ctr">
              <a:lnSpc>
                <a:spcPct val="130000"/>
              </a:lnSpc>
              <a:defRPr/>
            </a:pPr>
            <a:r>
              <a:rPr lang="zh-CN" altLang="en-US" sz="3200" b="1">
                <a:effectLst>
                  <a:outerShdw blurRad="38100" dist="38100" dir="2700000" algn="tl">
                    <a:srgbClr val="C0C0C0"/>
                  </a:outerShdw>
                </a:effectLst>
              </a:rPr>
              <a:t>，</a:t>
            </a:r>
          </a:p>
          <a:p>
            <a:pPr algn="just">
              <a:lnSpc>
                <a:spcPct val="130000"/>
              </a:lnSpc>
              <a:defRPr/>
            </a:pPr>
            <a:endParaRPr lang="zh-CN" altLang="en-US" sz="3200" b="1">
              <a:effectLst>
                <a:outerShdw blurRad="38100" dist="38100" dir="2700000" algn="tl">
                  <a:srgbClr val="C0C0C0"/>
                </a:outerShdw>
              </a:effectLst>
            </a:endParaRPr>
          </a:p>
          <a:p>
            <a:pPr algn="just">
              <a:lnSpc>
                <a:spcPct val="130000"/>
              </a:lnSpc>
              <a:defRPr/>
            </a:pPr>
            <a:r>
              <a:rPr lang="zh-CN" altLang="en-US" sz="3200" b="1">
                <a:effectLst>
                  <a:outerShdw blurRad="38100" dist="38100" dir="2700000" algn="tl">
                    <a:srgbClr val="C0C0C0"/>
                  </a:outerShdw>
                </a:effectLst>
              </a:rPr>
              <a:t>得：                         ，                         。</a:t>
            </a:r>
          </a:p>
          <a:p>
            <a:pPr algn="just">
              <a:lnSpc>
                <a:spcPct val="130000"/>
              </a:lnSpc>
              <a:defRPr/>
            </a:pPr>
            <a:r>
              <a:rPr lang="zh-CN" altLang="en-US" sz="3200" b="1">
                <a:effectLst>
                  <a:outerShdw blurRad="38100" dist="38100" dir="2700000" algn="tl">
                    <a:srgbClr val="C0C0C0"/>
                  </a:outerShdw>
                </a:effectLst>
              </a:rPr>
              <a:t>采用最大平均法，可得精确输出</a:t>
            </a:r>
          </a:p>
        </p:txBody>
      </p:sp>
      <p:graphicFrame>
        <p:nvGraphicFramePr>
          <p:cNvPr id="41986" name="Object 3"/>
          <p:cNvGraphicFramePr>
            <a:graphicFrameLocks noChangeAspect="1"/>
          </p:cNvGraphicFramePr>
          <p:nvPr/>
        </p:nvGraphicFramePr>
        <p:xfrm>
          <a:off x="914400" y="457200"/>
          <a:ext cx="1066800" cy="760413"/>
        </p:xfrm>
        <a:graphic>
          <a:graphicData uri="http://schemas.openxmlformats.org/presentationml/2006/ole">
            <mc:AlternateContent xmlns:mc="http://schemas.openxmlformats.org/markup-compatibility/2006">
              <mc:Choice xmlns:v="urn:schemas-microsoft-com:vml" Requires="v">
                <p:oleObj spid="_x0000_s42068" name="公式" r:id="rId3" imgW="342603" imgH="355292" progId="Equation.3">
                  <p:embed/>
                </p:oleObj>
              </mc:Choice>
              <mc:Fallback>
                <p:oleObj name="公式" r:id="rId3" imgW="342603" imgH="35529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
                        <a:ext cx="1066800"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7" name="Object 4"/>
          <p:cNvGraphicFramePr>
            <a:graphicFrameLocks noChangeAspect="1"/>
          </p:cNvGraphicFramePr>
          <p:nvPr/>
        </p:nvGraphicFramePr>
        <p:xfrm>
          <a:off x="7162800" y="609600"/>
          <a:ext cx="1066800" cy="517525"/>
        </p:xfrm>
        <a:graphic>
          <a:graphicData uri="http://schemas.openxmlformats.org/presentationml/2006/ole">
            <mc:AlternateContent xmlns:mc="http://schemas.openxmlformats.org/markup-compatibility/2006">
              <mc:Choice xmlns:v="urn:schemas-microsoft-com:vml" Requires="v">
                <p:oleObj spid="_x0000_s42069" name="公式" r:id="rId5" imgW="393529" imgH="190417" progId="Equation.3">
                  <p:embed/>
                </p:oleObj>
              </mc:Choice>
              <mc:Fallback>
                <p:oleObj name="公式" r:id="rId5" imgW="393529" imgH="19041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609600"/>
                        <a:ext cx="1066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5"/>
          <p:cNvGraphicFramePr>
            <a:graphicFrameLocks noChangeAspect="1"/>
          </p:cNvGraphicFramePr>
          <p:nvPr/>
        </p:nvGraphicFramePr>
        <p:xfrm>
          <a:off x="4038600" y="1143000"/>
          <a:ext cx="781050" cy="709613"/>
        </p:xfrm>
        <a:graphic>
          <a:graphicData uri="http://schemas.openxmlformats.org/presentationml/2006/ole">
            <mc:AlternateContent xmlns:mc="http://schemas.openxmlformats.org/markup-compatibility/2006">
              <mc:Choice xmlns:v="urn:schemas-microsoft-com:vml" Requires="v">
                <p:oleObj spid="_x0000_s42070" name="公式" r:id="rId7" imgW="342603" imgH="355292" progId="Equation.3">
                  <p:embed/>
                </p:oleObj>
              </mc:Choice>
              <mc:Fallback>
                <p:oleObj name="公式" r:id="rId7" imgW="342603" imgH="35529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143000"/>
                        <a:ext cx="78105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6"/>
          <p:cNvGraphicFramePr>
            <a:graphicFrameLocks noChangeAspect="1"/>
          </p:cNvGraphicFramePr>
          <p:nvPr/>
        </p:nvGraphicFramePr>
        <p:xfrm>
          <a:off x="457200" y="1905000"/>
          <a:ext cx="1111250" cy="539750"/>
        </p:xfrm>
        <a:graphic>
          <a:graphicData uri="http://schemas.openxmlformats.org/presentationml/2006/ole">
            <mc:AlternateContent xmlns:mc="http://schemas.openxmlformats.org/markup-compatibility/2006">
              <mc:Choice xmlns:v="urn:schemas-microsoft-com:vml" Requires="v">
                <p:oleObj spid="_x0000_s42071" name="公式" r:id="rId8" imgW="393529" imgH="190417" progId="Equation.3">
                  <p:embed/>
                </p:oleObj>
              </mc:Choice>
              <mc:Fallback>
                <p:oleObj name="公式" r:id="rId8" imgW="393529" imgH="19041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905000"/>
                        <a:ext cx="11112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0" name="Object 7"/>
          <p:cNvGraphicFramePr>
            <a:graphicFrameLocks noChangeAspect="1"/>
          </p:cNvGraphicFramePr>
          <p:nvPr/>
        </p:nvGraphicFramePr>
        <p:xfrm>
          <a:off x="1143000" y="2755900"/>
          <a:ext cx="2432050" cy="817563"/>
        </p:xfrm>
        <a:graphic>
          <a:graphicData uri="http://schemas.openxmlformats.org/presentationml/2006/ole">
            <mc:AlternateContent xmlns:mc="http://schemas.openxmlformats.org/markup-compatibility/2006">
              <mc:Choice xmlns:v="urn:schemas-microsoft-com:vml" Requires="v">
                <p:oleObj spid="_x0000_s42072" name="公式" r:id="rId9" imgW="1054100" imgH="355600" progId="Equation.3">
                  <p:embed/>
                </p:oleObj>
              </mc:Choice>
              <mc:Fallback>
                <p:oleObj name="公式" r:id="rId9" imgW="1054100" imgH="355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2755900"/>
                        <a:ext cx="243205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8"/>
          <p:cNvGraphicFramePr>
            <a:graphicFrameLocks noChangeAspect="1"/>
          </p:cNvGraphicFramePr>
          <p:nvPr/>
        </p:nvGraphicFramePr>
        <p:xfrm>
          <a:off x="5029200" y="2708275"/>
          <a:ext cx="2286000" cy="860425"/>
        </p:xfrm>
        <a:graphic>
          <a:graphicData uri="http://schemas.openxmlformats.org/presentationml/2006/ole">
            <mc:AlternateContent xmlns:mc="http://schemas.openxmlformats.org/markup-compatibility/2006">
              <mc:Choice xmlns:v="urn:schemas-microsoft-com:vml" Requires="v">
                <p:oleObj spid="_x0000_s42073" name="公式" r:id="rId11" imgW="1066337" imgH="355446" progId="Equation.3">
                  <p:embed/>
                </p:oleObj>
              </mc:Choice>
              <mc:Fallback>
                <p:oleObj name="公式" r:id="rId11" imgW="1066337" imgH="35544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2708275"/>
                        <a:ext cx="2286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2" name="Object 9"/>
          <p:cNvGraphicFramePr>
            <a:graphicFrameLocks noChangeAspect="1"/>
          </p:cNvGraphicFramePr>
          <p:nvPr/>
        </p:nvGraphicFramePr>
        <p:xfrm>
          <a:off x="2743200" y="5778500"/>
          <a:ext cx="3352800" cy="804863"/>
        </p:xfrm>
        <a:graphic>
          <a:graphicData uri="http://schemas.openxmlformats.org/presentationml/2006/ole">
            <mc:AlternateContent xmlns:mc="http://schemas.openxmlformats.org/markup-compatibility/2006">
              <mc:Choice xmlns:v="urn:schemas-microsoft-com:vml" Requires="v">
                <p:oleObj spid="_x0000_s42074" name="公式" r:id="rId13" imgW="1422400" imgH="342900" progId="Equation.3">
                  <p:embed/>
                </p:oleObj>
              </mc:Choice>
              <mc:Fallback>
                <p:oleObj name="公式" r:id="rId13" imgW="1422400" imgH="3429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5778500"/>
                        <a:ext cx="335280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3" name="Object 10"/>
          <p:cNvGraphicFramePr>
            <a:graphicFrameLocks noChangeAspect="1"/>
          </p:cNvGraphicFramePr>
          <p:nvPr/>
        </p:nvGraphicFramePr>
        <p:xfrm>
          <a:off x="1676400" y="4419600"/>
          <a:ext cx="1111250" cy="539750"/>
        </p:xfrm>
        <a:graphic>
          <a:graphicData uri="http://schemas.openxmlformats.org/presentationml/2006/ole">
            <mc:AlternateContent xmlns:mc="http://schemas.openxmlformats.org/markup-compatibility/2006">
              <mc:Choice xmlns:v="urn:schemas-microsoft-com:vml" Requires="v">
                <p:oleObj spid="_x0000_s42075" name="公式" r:id="rId15" imgW="393529" imgH="190417" progId="Equation.3">
                  <p:embed/>
                </p:oleObj>
              </mc:Choice>
              <mc:Fallback>
                <p:oleObj name="公式" r:id="rId15" imgW="393529" imgH="190417"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4419600"/>
                        <a:ext cx="11112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11"/>
          <p:cNvGraphicFramePr>
            <a:graphicFrameLocks noChangeAspect="1"/>
          </p:cNvGraphicFramePr>
          <p:nvPr/>
        </p:nvGraphicFramePr>
        <p:xfrm>
          <a:off x="4800600" y="4398963"/>
          <a:ext cx="1219200" cy="554037"/>
        </p:xfrm>
        <a:graphic>
          <a:graphicData uri="http://schemas.openxmlformats.org/presentationml/2006/ole">
            <mc:AlternateContent xmlns:mc="http://schemas.openxmlformats.org/markup-compatibility/2006">
              <mc:Choice xmlns:v="urn:schemas-microsoft-com:vml" Requires="v">
                <p:oleObj spid="_x0000_s42076" name="公式" r:id="rId17" imgW="419100" imgH="190500" progId="Equation.3">
                  <p:embed/>
                </p:oleObj>
              </mc:Choice>
              <mc:Fallback>
                <p:oleObj name="公式" r:id="rId17" imgW="419100" imgH="1905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600" y="4398963"/>
                        <a:ext cx="12192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57200" y="381000"/>
            <a:ext cx="8305800" cy="5694363"/>
          </a:xfrm>
          <a:prstGeom prst="rect">
            <a:avLst/>
          </a:prstGeom>
          <a:noFill/>
          <a:ln>
            <a:noFill/>
          </a:ln>
          <a:extLst/>
        </p:spPr>
        <p:txBody>
          <a:bodyPr>
            <a:spAutoFit/>
          </a:bodyPr>
          <a:lstStyle/>
          <a:p>
            <a:pPr algn="just">
              <a:lnSpc>
                <a:spcPct val="140000"/>
              </a:lnSpc>
              <a:defRPr/>
            </a:pPr>
            <a:r>
              <a:rPr lang="zh-CN" altLang="en-US" sz="3600" b="1" dirty="0">
                <a:effectLst>
                  <a:outerShdw blurRad="38100" dist="38100" dir="2700000" algn="tl">
                    <a:srgbClr val="C0C0C0"/>
                  </a:outerShdw>
                </a:effectLst>
                <a:sym typeface="Wingdings"/>
              </a:rPr>
              <a:t></a:t>
            </a:r>
            <a:r>
              <a:rPr lang="zh-CN" altLang="en-US" sz="2800" b="1" dirty="0">
                <a:effectLst>
                  <a:outerShdw blurRad="38100" dist="38100" dir="2700000" algn="tl">
                    <a:srgbClr val="C0C0C0"/>
                  </a:outerShdw>
                </a:effectLst>
              </a:rPr>
              <a:t>仿真</a:t>
            </a:r>
            <a:r>
              <a:rPr lang="zh-CN" altLang="en-US" sz="2800" b="1" dirty="0">
                <a:effectLst>
                  <a:outerShdw blurRad="38100" dist="38100" dir="2700000" algn="tl">
                    <a:srgbClr val="C0C0C0"/>
                  </a:outerShdw>
                </a:effectLst>
              </a:rPr>
              <a:t>实例：采用</a:t>
            </a:r>
            <a:r>
              <a:rPr lang="en-US" altLang="zh-CN" sz="2800" b="1" dirty="0">
                <a:effectLst>
                  <a:outerShdw blurRad="38100" dist="38100" dir="2700000" algn="tl">
                    <a:srgbClr val="C0C0C0"/>
                  </a:outerShdw>
                </a:effectLst>
              </a:rPr>
              <a:t>MATLAB</a:t>
            </a:r>
            <a:r>
              <a:rPr lang="zh-CN" altLang="en-US" sz="2800" b="1" dirty="0">
                <a:effectLst>
                  <a:outerShdw blurRad="38100" dist="38100" dir="2700000" algn="tl">
                    <a:srgbClr val="C0C0C0"/>
                  </a:outerShdw>
                </a:effectLst>
              </a:rPr>
              <a:t>中模糊控制工具箱中的模糊命令设计洗衣机模糊控制系统，采用本节的隶属函数，按上述步骤设计模糊系统。取</a:t>
            </a:r>
            <a:r>
              <a:rPr lang="en-US" altLang="zh-CN" sz="2800" b="1" dirty="0">
                <a:effectLst>
                  <a:outerShdw blurRad="38100" dist="38100" dir="2700000" algn="tl">
                    <a:srgbClr val="C0C0C0"/>
                  </a:outerShdw>
                </a:effectLst>
              </a:rPr>
              <a:t>x=60</a:t>
            </a:r>
            <a:r>
              <a:rPr lang="zh-CN" altLang="en-US" sz="2800" b="1" dirty="0">
                <a:effectLst>
                  <a:outerShdw blurRad="38100" dist="38100" dir="2700000" algn="tl">
                    <a:srgbClr val="C0C0C0"/>
                  </a:outerShdw>
                </a:effectLst>
              </a:rPr>
              <a:t>，</a:t>
            </a:r>
            <a:r>
              <a:rPr lang="en-US" altLang="zh-CN" sz="2800" b="1" dirty="0">
                <a:effectLst>
                  <a:outerShdw blurRad="38100" dist="38100" dir="2700000" algn="tl">
                    <a:srgbClr val="C0C0C0"/>
                  </a:outerShdw>
                </a:effectLst>
              </a:rPr>
              <a:t>y=70</a:t>
            </a:r>
            <a:r>
              <a:rPr lang="zh-CN" altLang="en-US" sz="2800" b="1" dirty="0">
                <a:effectLst>
                  <a:outerShdw blurRad="38100" dist="38100" dir="2700000" algn="tl">
                    <a:srgbClr val="C0C0C0"/>
                  </a:outerShdw>
                </a:effectLst>
              </a:rPr>
              <a:t>，反模糊化采用重心法，模糊推理结果</a:t>
            </a:r>
            <a:r>
              <a:rPr lang="zh-CN" altLang="en-US" sz="2800" b="1" dirty="0" smtClean="0">
                <a:effectLst>
                  <a:outerShdw blurRad="38100" dist="38100" dir="2700000" algn="tl">
                    <a:srgbClr val="C0C0C0"/>
                  </a:outerShdw>
                </a:effectLst>
              </a:rPr>
              <a:t>为</a:t>
            </a:r>
            <a:r>
              <a:rPr lang="en-US" altLang="zh-CN" dirty="0"/>
              <a:t>33.6853</a:t>
            </a:r>
            <a:r>
              <a:rPr lang="zh-CN" altLang="en-US" sz="2800" b="1" dirty="0" smtClean="0">
                <a:effectLst>
                  <a:outerShdw blurRad="38100" dist="38100" dir="2700000" algn="tl">
                    <a:srgbClr val="C0C0C0"/>
                  </a:outerShdw>
                </a:effectLst>
              </a:rPr>
              <a:t>。</a:t>
            </a:r>
            <a:r>
              <a:rPr lang="zh-CN" altLang="en-US" sz="2800" b="1" dirty="0">
                <a:effectLst>
                  <a:outerShdw blurRad="38100" dist="38100" dir="2700000" algn="tl">
                    <a:srgbClr val="C0C0C0"/>
                  </a:outerShdw>
                </a:effectLst>
              </a:rPr>
              <a:t>利用命令</a:t>
            </a:r>
            <a:r>
              <a:rPr lang="en-US" altLang="zh-CN" sz="2800" b="1" dirty="0" err="1">
                <a:effectLst>
                  <a:outerShdw blurRad="38100" dist="38100" dir="2700000" algn="tl">
                    <a:srgbClr val="C0C0C0"/>
                  </a:outerShdw>
                </a:effectLst>
              </a:rPr>
              <a:t>showrule</a:t>
            </a:r>
            <a:r>
              <a:rPr lang="zh-CN" altLang="en-US" sz="2800" b="1" dirty="0">
                <a:effectLst>
                  <a:outerShdw blurRad="38100" dist="38100" dir="2700000" algn="tl">
                    <a:srgbClr val="C0C0C0"/>
                  </a:outerShdw>
                </a:effectLst>
              </a:rPr>
              <a:t>可观察规则库，利用命令</a:t>
            </a:r>
            <a:r>
              <a:rPr lang="en-US" altLang="zh-CN" sz="2800" b="1" dirty="0" err="1">
                <a:effectLst>
                  <a:outerShdw blurRad="38100" dist="38100" dir="2700000" algn="tl">
                    <a:srgbClr val="C0C0C0"/>
                  </a:outerShdw>
                </a:effectLst>
                <a:latin typeface="Courier New" pitchFamily="49" charset="0"/>
              </a:rPr>
              <a:t>ruleview</a:t>
            </a:r>
            <a:r>
              <a:rPr lang="zh-CN" altLang="en-US" sz="2800" b="1" dirty="0">
                <a:effectLst>
                  <a:outerShdw blurRad="38100" dist="38100" dir="2700000" algn="tl">
                    <a:srgbClr val="C0C0C0"/>
                  </a:outerShdw>
                </a:effectLst>
                <a:latin typeface="Courier New" pitchFamily="49" charset="0"/>
              </a:rPr>
              <a:t>可实现模糊控制的动态仿真。</a:t>
            </a:r>
            <a:r>
              <a:rPr lang="zh-CN" altLang="en-US" sz="2800" b="1" dirty="0">
                <a:latin typeface="宋体" pitchFamily="2" charset="-122"/>
              </a:rPr>
              <a:t>动态仿真模糊系统如</a:t>
            </a:r>
            <a:r>
              <a:rPr lang="zh-CN" altLang="en-US" sz="2800" b="1" dirty="0" smtClean="0">
                <a:latin typeface="宋体" pitchFamily="2" charset="-122"/>
              </a:rPr>
              <a:t>图</a:t>
            </a:r>
            <a:r>
              <a:rPr lang="en-US" altLang="zh-CN" sz="2800" b="1" dirty="0" smtClean="0">
                <a:latin typeface="宋体" pitchFamily="2" charset="-122"/>
              </a:rPr>
              <a:t>3-14</a:t>
            </a:r>
            <a:r>
              <a:rPr lang="zh-CN" altLang="en-US" sz="2800" b="1" dirty="0" smtClean="0">
                <a:latin typeface="宋体" pitchFamily="2" charset="-122"/>
              </a:rPr>
              <a:t>所</a:t>
            </a:r>
            <a:r>
              <a:rPr lang="zh-CN" altLang="en-US" sz="2800" b="1" dirty="0">
                <a:latin typeface="宋体" pitchFamily="2" charset="-122"/>
              </a:rPr>
              <a:t>示。</a:t>
            </a:r>
          </a:p>
          <a:p>
            <a:pPr algn="just">
              <a:lnSpc>
                <a:spcPct val="140000"/>
              </a:lnSpc>
              <a:defRPr/>
            </a:pPr>
            <a:endParaRPr lang="zh-CN" altLang="en-US" sz="2800" b="1" dirty="0">
              <a:effectLst>
                <a:outerShdw blurRad="38100" dist="38100" dir="2700000" algn="tl">
                  <a:srgbClr val="C0C0C0"/>
                </a:outerShdw>
              </a:effectLst>
              <a:latin typeface="Courier New" pitchFamily="49" charset="0"/>
            </a:endParaRPr>
          </a:p>
          <a:p>
            <a:pPr algn="just">
              <a:lnSpc>
                <a:spcPct val="140000"/>
              </a:lnSpc>
              <a:defRPr/>
            </a:pPr>
            <a:r>
              <a:rPr lang="zh-CN" altLang="en-US" sz="2800" b="1" dirty="0"/>
              <a:t>仿真程序：</a:t>
            </a:r>
            <a:r>
              <a:rPr lang="en-US" altLang="zh-CN" sz="2800" b="1" dirty="0" smtClean="0"/>
              <a:t>chap3_5.m</a:t>
            </a:r>
            <a:endParaRPr lang="en-US" altLang="zh-CN" sz="28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1600200" y="609600"/>
          <a:ext cx="6019800" cy="3992563"/>
        </p:xfrm>
        <a:graphic>
          <a:graphicData uri="http://schemas.openxmlformats.org/presentationml/2006/ole">
            <mc:AlternateContent xmlns:mc="http://schemas.openxmlformats.org/markup-compatibility/2006">
              <mc:Choice xmlns:v="urn:schemas-microsoft-com:vml" Requires="v">
                <p:oleObj spid="_x0000_s43021" name="位图图像" r:id="rId3" imgW="3914286" imgH="3419952" progId="Paint.Picture">
                  <p:embed/>
                </p:oleObj>
              </mc:Choice>
              <mc:Fallback>
                <p:oleObj name="位图图像" r:id="rId3" imgW="3914286" imgH="3419952"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609600"/>
                        <a:ext cx="60198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1" name="Rectangle 3"/>
          <p:cNvSpPr>
            <a:spLocks noChangeArrowheads="1"/>
          </p:cNvSpPr>
          <p:nvPr/>
        </p:nvSpPr>
        <p:spPr bwMode="auto">
          <a:xfrm>
            <a:off x="2438400" y="50292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smtClean="0">
                <a:latin typeface="宋体" panose="02010600030101010101" pitchFamily="2" charset="-122"/>
              </a:rPr>
              <a:t>图</a:t>
            </a:r>
            <a:r>
              <a:rPr lang="en-US" altLang="zh-CN" dirty="0" smtClean="0"/>
              <a:t>3-14  </a:t>
            </a:r>
            <a:r>
              <a:rPr lang="zh-CN" altLang="en-US" dirty="0">
                <a:latin typeface="宋体" panose="02010600030101010101" pitchFamily="2" charset="-122"/>
              </a:rPr>
              <a:t>动态仿真模糊系统</a:t>
            </a:r>
            <a:r>
              <a:rPr lang="zh-CN" altLang="en-US" dirty="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250825" y="188913"/>
            <a:ext cx="8713788" cy="6335712"/>
          </a:xfrm>
          <a:noFill/>
        </p:spPr>
        <p:txBody>
          <a:bodyPr/>
          <a:lstStyle/>
          <a:p>
            <a:pPr eaLnBrk="1" hangingPunct="1">
              <a:lnSpc>
                <a:spcPct val="130000"/>
              </a:lnSpc>
              <a:buFontTx/>
              <a:buNone/>
            </a:pPr>
            <a:r>
              <a:rPr lang="en-US" altLang="zh-CN" sz="2800" b="1" smtClean="0">
                <a:solidFill>
                  <a:srgbClr val="FF0000"/>
                </a:solidFill>
              </a:rPr>
              <a:t>4.5 </a:t>
            </a:r>
            <a:r>
              <a:rPr lang="zh-CN" altLang="en-US" sz="2800" b="1" smtClean="0">
                <a:solidFill>
                  <a:srgbClr val="FF0000"/>
                </a:solidFill>
              </a:rPr>
              <a:t>  模糊自适应整定</a:t>
            </a:r>
            <a:r>
              <a:rPr lang="en-US" altLang="zh-CN" sz="2800" b="1" smtClean="0">
                <a:solidFill>
                  <a:srgbClr val="FF0000"/>
                </a:solidFill>
              </a:rPr>
              <a:t>PID</a:t>
            </a:r>
            <a:r>
              <a:rPr lang="zh-CN" altLang="en-US" sz="2800" b="1" smtClean="0">
                <a:solidFill>
                  <a:srgbClr val="FF0000"/>
                </a:solidFill>
              </a:rPr>
              <a:t>控制</a:t>
            </a:r>
          </a:p>
          <a:p>
            <a:pPr eaLnBrk="1" hangingPunct="1">
              <a:lnSpc>
                <a:spcPct val="130000"/>
              </a:lnSpc>
              <a:buFontTx/>
              <a:buNone/>
            </a:pPr>
            <a:r>
              <a:rPr lang="en-US" altLang="zh-CN" sz="2800" b="1" smtClean="0">
                <a:solidFill>
                  <a:srgbClr val="FF0000"/>
                </a:solidFill>
              </a:rPr>
              <a:t>4.5.1 </a:t>
            </a:r>
            <a:r>
              <a:rPr lang="zh-CN" altLang="en-US" sz="2800" b="1" smtClean="0">
                <a:solidFill>
                  <a:srgbClr val="FF0000"/>
                </a:solidFill>
              </a:rPr>
              <a:t>模糊自适应整定</a:t>
            </a:r>
            <a:r>
              <a:rPr lang="en-US" altLang="zh-CN" sz="2800" b="1" smtClean="0">
                <a:solidFill>
                  <a:srgbClr val="FF0000"/>
                </a:solidFill>
              </a:rPr>
              <a:t>PID</a:t>
            </a:r>
            <a:r>
              <a:rPr lang="zh-CN" altLang="en-US" sz="2800" b="1" smtClean="0">
                <a:solidFill>
                  <a:srgbClr val="FF0000"/>
                </a:solidFill>
              </a:rPr>
              <a:t>控制原理</a:t>
            </a:r>
          </a:p>
          <a:p>
            <a:pPr eaLnBrk="1" hangingPunct="1">
              <a:lnSpc>
                <a:spcPct val="130000"/>
              </a:lnSpc>
              <a:buFontTx/>
              <a:buNone/>
            </a:pPr>
            <a:r>
              <a:rPr lang="zh-CN" altLang="en-US" sz="2800" b="1" smtClean="0"/>
              <a:t>          在工业生产过程中，许多被控对象随着负荷变化或干扰因素影响，其对象特性参数或结构发生改变。自适应控制运用现代控制理论在线辨识对象特征参数，实时改变其控制策略，使控制系统品质指标保持在最佳范围内，但其控制效果的好坏取决于辨识模型的精确度，这对于复杂系统是非常困难的。因此，在工业生产过程中，大量采用的仍然是</a:t>
            </a:r>
            <a:r>
              <a:rPr lang="en-US" altLang="zh-CN" sz="2800" b="1" smtClean="0"/>
              <a:t>PID</a:t>
            </a:r>
            <a:r>
              <a:rPr lang="zh-CN" altLang="en-US" sz="2800" b="1" smtClean="0"/>
              <a:t>算法，</a:t>
            </a:r>
            <a:r>
              <a:rPr lang="en-US" altLang="zh-CN" sz="2800" b="1" smtClean="0"/>
              <a:t>PID</a:t>
            </a:r>
            <a:r>
              <a:rPr lang="zh-CN" altLang="en-US" sz="2800" b="1" smtClean="0"/>
              <a:t>参数的整定方法很多，但大多数都以对象特性为基础。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04800" y="381000"/>
            <a:ext cx="8458200" cy="5638800"/>
          </a:xfrm>
        </p:spPr>
        <p:txBody>
          <a:bodyPr/>
          <a:lstStyle/>
          <a:p>
            <a:pPr algn="just" eaLnBrk="1" hangingPunct="1">
              <a:lnSpc>
                <a:spcPct val="130000"/>
              </a:lnSpc>
              <a:buFontTx/>
              <a:buNone/>
            </a:pPr>
            <a:r>
              <a:rPr lang="en-US" altLang="zh-CN" b="1" smtClean="0"/>
              <a:t>2  </a:t>
            </a:r>
            <a:r>
              <a:rPr lang="zh-CN" altLang="en-US" b="1" smtClean="0"/>
              <a:t>知识库（</a:t>
            </a:r>
            <a:r>
              <a:rPr lang="en-US" altLang="zh-CN" b="1" smtClean="0"/>
              <a:t>Knowledge Base—KB</a:t>
            </a:r>
            <a:r>
              <a:rPr lang="zh-CN" altLang="en-US" b="1" smtClean="0"/>
              <a:t>）</a:t>
            </a:r>
          </a:p>
          <a:p>
            <a:pPr algn="just" eaLnBrk="1" hangingPunct="1">
              <a:lnSpc>
                <a:spcPct val="130000"/>
              </a:lnSpc>
              <a:buFontTx/>
              <a:buNone/>
            </a:pPr>
            <a:r>
              <a:rPr lang="zh-CN" altLang="en-US" b="1" smtClean="0"/>
              <a:t>知识库由数据库和规则库两部分构成。</a:t>
            </a:r>
          </a:p>
          <a:p>
            <a:pPr algn="just" eaLnBrk="1" hangingPunct="1">
              <a:lnSpc>
                <a:spcPct val="130000"/>
              </a:lnSpc>
              <a:buFontTx/>
              <a:buNone/>
            </a:pPr>
            <a:r>
              <a:rPr lang="zh-CN" altLang="en-US" b="1" smtClean="0"/>
              <a:t>（</a:t>
            </a:r>
            <a:r>
              <a:rPr lang="en-US" altLang="zh-CN" b="1" smtClean="0"/>
              <a:t>1</a:t>
            </a:r>
            <a:r>
              <a:rPr lang="zh-CN" altLang="en-US" b="1" smtClean="0"/>
              <a:t>）数据库（</a:t>
            </a:r>
            <a:r>
              <a:rPr lang="en-US" altLang="zh-CN" b="1" smtClean="0"/>
              <a:t>Data Base—DB</a:t>
            </a:r>
            <a:r>
              <a:rPr lang="zh-CN" altLang="en-US" b="1" smtClean="0"/>
              <a:t>）   数据库所存放的是所有输入、输出变量的全部模糊子集的隶属度矢量值（即经过论域等级离散化以后对应值的集合），若论域为连续域则为隶属度函数。在规则推理的模糊关系方程求解过程中，向推理机提供数据。</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323850" y="260350"/>
            <a:ext cx="8569325" cy="6048375"/>
          </a:xfrm>
          <a:noFill/>
        </p:spPr>
        <p:txBody>
          <a:bodyPr/>
          <a:lstStyle/>
          <a:p>
            <a:pPr eaLnBrk="1" hangingPunct="1">
              <a:lnSpc>
                <a:spcPct val="150000"/>
              </a:lnSpc>
              <a:buFontTx/>
              <a:buNone/>
            </a:pPr>
            <a:r>
              <a:rPr lang="en-US" altLang="zh-CN" sz="2800" smtClean="0"/>
              <a:t>          </a:t>
            </a:r>
            <a:r>
              <a:rPr lang="zh-CN" altLang="en-US" sz="2800" smtClean="0"/>
              <a:t>随着计算机技术的发展，人们利用人工智能的方法将操作人员的调整经验作为知识存入计算机中，根据现场实际情况，计算机能自动调整</a:t>
            </a:r>
            <a:r>
              <a:rPr lang="en-US" altLang="zh-CN" sz="2800" smtClean="0"/>
              <a:t>PID</a:t>
            </a:r>
            <a:r>
              <a:rPr lang="zh-CN" altLang="en-US" sz="2800" smtClean="0"/>
              <a:t>参数，这样就出现了智能</a:t>
            </a:r>
            <a:r>
              <a:rPr lang="en-US" altLang="zh-CN" sz="2800" smtClean="0"/>
              <a:t>PID</a:t>
            </a:r>
            <a:r>
              <a:rPr lang="zh-CN" altLang="en-US" sz="2800" smtClean="0"/>
              <a:t>控制器。这种控制器把古典的</a:t>
            </a:r>
            <a:r>
              <a:rPr lang="en-US" altLang="zh-CN" sz="2800" smtClean="0"/>
              <a:t>PID</a:t>
            </a:r>
            <a:r>
              <a:rPr lang="zh-CN" altLang="en-US" sz="2800" smtClean="0"/>
              <a:t>控制与先进的专家系统相结合，实现系统的最佳控制。这种控制必须精确地确定对象模型，首先将操作人员（专家）长期实践积累的经验知识用控制规则模型化，然后运用推理便可对</a:t>
            </a:r>
            <a:r>
              <a:rPr lang="en-US" altLang="zh-CN" sz="2800" smtClean="0"/>
              <a:t>PID</a:t>
            </a:r>
            <a:r>
              <a:rPr lang="zh-CN" altLang="en-US" sz="2800" smtClean="0"/>
              <a:t>参数实现最佳调整。</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xfrm>
            <a:off x="250825" y="260350"/>
            <a:ext cx="8642350" cy="6408738"/>
          </a:xfrm>
          <a:noFill/>
        </p:spPr>
        <p:txBody>
          <a:bodyPr/>
          <a:lstStyle/>
          <a:p>
            <a:pPr eaLnBrk="1" hangingPunct="1">
              <a:lnSpc>
                <a:spcPct val="130000"/>
              </a:lnSpc>
              <a:buFontTx/>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由于操作者经验不易精确描述，控制过程中各种信号量以及评价指标不易定量表示，模糊理论是解决这一问题的有效途径，所以人们运用模糊数学的基本理论和方法，把规则的条件、操作用模糊集表示，并把这些模糊控制规则以及有关信息</a:t>
            </a:r>
            <a:r>
              <a:rPr lang="en-US" altLang="zh-CN" sz="2400" dirty="0" smtClean="0">
                <a:latin typeface="宋体" panose="02010600030101010101" pitchFamily="2" charset="-122"/>
              </a:rPr>
              <a:t>(</a:t>
            </a:r>
            <a:r>
              <a:rPr lang="zh-CN" altLang="en-US" sz="2400" dirty="0" smtClean="0">
                <a:latin typeface="宋体" panose="02010600030101010101" pitchFamily="2" charset="-122"/>
              </a:rPr>
              <a:t>如评价指标、初始</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参数等</a:t>
            </a:r>
            <a:r>
              <a:rPr lang="en-US" altLang="zh-CN" sz="2400" dirty="0" smtClean="0">
                <a:latin typeface="宋体" panose="02010600030101010101" pitchFamily="2" charset="-122"/>
              </a:rPr>
              <a:t>)</a:t>
            </a:r>
            <a:r>
              <a:rPr lang="zh-CN" altLang="en-US" sz="2400" dirty="0" smtClean="0">
                <a:latin typeface="宋体" panose="02010600030101010101" pitchFamily="2" charset="-122"/>
              </a:rPr>
              <a:t>作为知识存入计算机知识库中，然后计算机根据控制系统的实际响应情况（即专家系统的输入条件），运用模糊推理，即可自动实现对</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参数的最佳调整，这就是模糊自适应</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控制。模糊自适应</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控制器目前有多种结构形式，但其工作原理基本一致。</a:t>
            </a:r>
          </a:p>
          <a:p>
            <a:pPr eaLnBrk="1" hangingPunct="1">
              <a:lnSpc>
                <a:spcPct val="130000"/>
              </a:lnSpc>
              <a:buFontTx/>
              <a:buNone/>
            </a:pPr>
            <a:r>
              <a:rPr lang="zh-CN" altLang="en-US" sz="2400" dirty="0" smtClean="0">
                <a:latin typeface="宋体" panose="02010600030101010101" pitchFamily="2" charset="-122"/>
              </a:rPr>
              <a:t>     自适应模糊</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控制器以误差</a:t>
            </a:r>
            <a:r>
              <a:rPr lang="en-US" altLang="zh-CN" sz="2400" dirty="0" smtClean="0">
                <a:latin typeface="宋体" panose="02010600030101010101" pitchFamily="2" charset="-122"/>
              </a:rPr>
              <a:t>e</a:t>
            </a:r>
            <a:r>
              <a:rPr lang="zh-CN" altLang="en-US" sz="2400" dirty="0" smtClean="0">
                <a:latin typeface="宋体" panose="02010600030101010101" pitchFamily="2" charset="-122"/>
              </a:rPr>
              <a:t>和误差变化</a:t>
            </a:r>
            <a:r>
              <a:rPr lang="en-US" altLang="zh-CN" sz="2400" dirty="0" err="1" smtClean="0">
                <a:latin typeface="宋体" panose="02010600030101010101" pitchFamily="2" charset="-122"/>
              </a:rPr>
              <a:t>ec</a:t>
            </a:r>
            <a:r>
              <a:rPr lang="zh-CN" altLang="en-US" sz="2400" dirty="0" smtClean="0">
                <a:latin typeface="宋体" panose="02010600030101010101" pitchFamily="2" charset="-122"/>
              </a:rPr>
              <a:t>作为输入，可以满足不同时刻的</a:t>
            </a:r>
            <a:r>
              <a:rPr lang="en-US" altLang="zh-CN" sz="2400" dirty="0" smtClean="0">
                <a:latin typeface="宋体" panose="02010600030101010101" pitchFamily="2" charset="-122"/>
              </a:rPr>
              <a:t>e</a:t>
            </a:r>
            <a:r>
              <a:rPr lang="zh-CN" altLang="en-US" sz="2400" dirty="0" smtClean="0">
                <a:latin typeface="宋体" panose="02010600030101010101" pitchFamily="2" charset="-122"/>
              </a:rPr>
              <a:t>和</a:t>
            </a:r>
            <a:r>
              <a:rPr lang="en-US" altLang="zh-CN" sz="2400" dirty="0" err="1" smtClean="0">
                <a:latin typeface="宋体" panose="02010600030101010101" pitchFamily="2" charset="-122"/>
              </a:rPr>
              <a:t>ec</a:t>
            </a:r>
            <a:r>
              <a:rPr lang="zh-CN" altLang="en-US" sz="2400" dirty="0" smtClean="0">
                <a:latin typeface="宋体" panose="02010600030101010101" pitchFamily="2" charset="-122"/>
              </a:rPr>
              <a:t>对</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参数自整定的要求。利用模糊控制规则在线对</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参数进行修改，便构成了自适应模糊</a:t>
            </a:r>
            <a:r>
              <a:rPr lang="en-US" altLang="zh-CN" sz="2400" dirty="0" smtClean="0">
                <a:latin typeface="宋体" panose="02010600030101010101" pitchFamily="2" charset="-122"/>
              </a:rPr>
              <a:t>PID</a:t>
            </a:r>
            <a:r>
              <a:rPr lang="zh-CN" altLang="en-US" sz="2400" dirty="0" smtClean="0">
                <a:latin typeface="宋体" panose="02010600030101010101" pitchFamily="2" charset="-122"/>
              </a:rPr>
              <a:t>控制器，其结构如</a:t>
            </a:r>
            <a:r>
              <a:rPr lang="zh-CN" altLang="en-US" sz="2400" dirty="0" smtClean="0">
                <a:latin typeface="宋体" panose="02010600030101010101" pitchFamily="2" charset="-122"/>
              </a:rPr>
              <a:t>图</a:t>
            </a:r>
            <a:r>
              <a:rPr lang="en-US" altLang="zh-CN" sz="2400" dirty="0" smtClean="0">
                <a:latin typeface="宋体" panose="02010600030101010101" pitchFamily="2" charset="-122"/>
              </a:rPr>
              <a:t>3-15</a:t>
            </a:r>
            <a:r>
              <a:rPr lang="zh-CN" altLang="en-US" sz="2400" dirty="0" smtClean="0">
                <a:latin typeface="宋体" panose="02010600030101010101" pitchFamily="2" charset="-122"/>
              </a:rPr>
              <a:t>所</a:t>
            </a:r>
            <a:r>
              <a:rPr lang="zh-CN" altLang="en-US" sz="2400" dirty="0" smtClean="0">
                <a:latin typeface="宋体" panose="02010600030101010101" pitchFamily="2" charset="-122"/>
              </a:rPr>
              <a:t>示。</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3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213100"/>
            <a:ext cx="5616575"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p:cNvSpPr txBox="1">
            <a:spLocks noChangeArrowheads="1"/>
          </p:cNvSpPr>
          <p:nvPr/>
        </p:nvSpPr>
        <p:spPr bwMode="auto">
          <a:xfrm>
            <a:off x="2339975" y="5373688"/>
            <a:ext cx="4537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zh-CN" altLang="en-US" dirty="0" smtClean="0"/>
              <a:t>图</a:t>
            </a:r>
            <a:r>
              <a:rPr lang="en-US" altLang="zh-CN" dirty="0" smtClean="0"/>
              <a:t>3-15  </a:t>
            </a:r>
            <a:r>
              <a:rPr lang="zh-CN" altLang="en-US" dirty="0"/>
              <a:t>自适应模糊控制器结构</a:t>
            </a:r>
          </a:p>
        </p:txBody>
      </p:sp>
      <p:sp>
        <p:nvSpPr>
          <p:cNvPr id="44037" name="TextBox 3"/>
          <p:cNvSpPr txBox="1">
            <a:spLocks noChangeArrowheads="1"/>
          </p:cNvSpPr>
          <p:nvPr/>
        </p:nvSpPr>
        <p:spPr bwMode="auto">
          <a:xfrm>
            <a:off x="971550" y="333375"/>
            <a:ext cx="7561263"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t>离散</a:t>
            </a:r>
            <a:r>
              <a:rPr lang="en-US" altLang="zh-CN"/>
              <a:t>PID</a:t>
            </a:r>
            <a:r>
              <a:rPr lang="zh-CN" altLang="zh-CN"/>
              <a:t>控制算法为</a:t>
            </a:r>
            <a:endParaRPr lang="en-US" altLang="zh-CN"/>
          </a:p>
          <a:p>
            <a:endParaRPr lang="en-US" altLang="zh-CN"/>
          </a:p>
          <a:p>
            <a:endParaRPr lang="en-US" altLang="zh-CN"/>
          </a:p>
          <a:p>
            <a:endParaRPr lang="en-US" altLang="zh-CN"/>
          </a:p>
          <a:p>
            <a:endParaRPr lang="en-US" altLang="zh-CN"/>
          </a:p>
          <a:p>
            <a:r>
              <a:rPr lang="zh-CN" altLang="zh-CN"/>
              <a:t>式中，</a:t>
            </a:r>
            <a:r>
              <a:rPr lang="en-US" altLang="zh-CN"/>
              <a:t> k</a:t>
            </a:r>
            <a:r>
              <a:rPr lang="zh-CN" altLang="zh-CN"/>
              <a:t>为采样序号，</a:t>
            </a:r>
            <a:r>
              <a:rPr lang="en-US" altLang="zh-CN"/>
              <a:t>T </a:t>
            </a:r>
            <a:r>
              <a:rPr lang="zh-CN" altLang="zh-CN"/>
              <a:t>为采样时间。</a:t>
            </a:r>
          </a:p>
          <a:p>
            <a:endParaRPr lang="zh-CN" altLang="zh-CN"/>
          </a:p>
          <a:p>
            <a:endParaRPr lang="zh-CN" altLang="en-US"/>
          </a:p>
        </p:txBody>
      </p:sp>
      <p:graphicFrame>
        <p:nvGraphicFramePr>
          <p:cNvPr id="44034" name="对象 4"/>
          <p:cNvGraphicFramePr>
            <a:graphicFrameLocks noChangeAspect="1"/>
          </p:cNvGraphicFramePr>
          <p:nvPr/>
        </p:nvGraphicFramePr>
        <p:xfrm>
          <a:off x="1735138" y="981075"/>
          <a:ext cx="5746750" cy="935038"/>
        </p:xfrm>
        <a:graphic>
          <a:graphicData uri="http://schemas.openxmlformats.org/presentationml/2006/ole">
            <mc:AlternateContent xmlns:mc="http://schemas.openxmlformats.org/markup-compatibility/2006">
              <mc:Choice xmlns:v="urn:schemas-microsoft-com:vml" Requires="v">
                <p:oleObj spid="_x0000_s44047" name="Equation" r:id="rId4" imgW="2806700" imgH="457200" progId="Equation.DSMT4">
                  <p:embed/>
                </p:oleObj>
              </mc:Choice>
              <mc:Fallback>
                <p:oleObj name="Equation" r:id="rId4" imgW="2806700" imgH="4572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5138" y="981075"/>
                        <a:ext cx="574675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txBox="1">
            <a:spLocks noChangeArrowheads="1"/>
          </p:cNvSpPr>
          <p:nvPr/>
        </p:nvSpPr>
        <p:spPr bwMode="auto">
          <a:xfrm>
            <a:off x="827088" y="1008063"/>
            <a:ext cx="76025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200000"/>
              </a:lnSpc>
            </a:pPr>
            <a:r>
              <a:rPr lang="en-US" altLang="zh-CN" b="1"/>
              <a:t>         </a:t>
            </a:r>
            <a:r>
              <a:rPr lang="en-US" altLang="zh-CN" sz="2800" b="1"/>
              <a:t>PID</a:t>
            </a:r>
            <a:r>
              <a:rPr lang="zh-CN" altLang="en-US" sz="2800" b="1"/>
              <a:t>参数模糊自整定是找出</a:t>
            </a:r>
            <a:r>
              <a:rPr lang="en-US" altLang="zh-CN" sz="2800" b="1"/>
              <a:t>PID</a:t>
            </a:r>
            <a:r>
              <a:rPr lang="zh-CN" altLang="en-US" sz="2800" b="1"/>
              <a:t>三个参数 </a:t>
            </a:r>
            <a:r>
              <a:rPr lang="en-US" altLang="zh-CN" sz="2800" b="1"/>
              <a:t>Kp, Ki, Kd</a:t>
            </a:r>
            <a:r>
              <a:rPr lang="zh-CN" altLang="en-US" sz="2800" b="1"/>
              <a:t> 与</a:t>
            </a:r>
            <a:r>
              <a:rPr lang="en-US" altLang="zh-CN" sz="2800" b="1"/>
              <a:t>e</a:t>
            </a:r>
            <a:r>
              <a:rPr lang="zh-CN" altLang="en-US" sz="2800" b="1"/>
              <a:t>和</a:t>
            </a:r>
            <a:r>
              <a:rPr lang="en-US" altLang="zh-CN" sz="2800" b="1"/>
              <a:t>ec</a:t>
            </a:r>
            <a:r>
              <a:rPr lang="zh-CN" altLang="en-US" sz="2800" b="1"/>
              <a:t>之间的模糊关系，在运行中通过不断检测</a:t>
            </a:r>
            <a:r>
              <a:rPr lang="en-US" altLang="zh-CN" sz="2800" b="1"/>
              <a:t>e</a:t>
            </a:r>
            <a:r>
              <a:rPr lang="zh-CN" altLang="en-US" sz="2800" b="1"/>
              <a:t>和</a:t>
            </a:r>
            <a:r>
              <a:rPr lang="en-US" altLang="zh-CN" sz="2800" b="1"/>
              <a:t>ec</a:t>
            </a:r>
            <a:r>
              <a:rPr lang="zh-CN" altLang="en-US" sz="2800" b="1"/>
              <a:t>，根据模糊控制原理来对</a:t>
            </a:r>
            <a:r>
              <a:rPr lang="en-US" altLang="zh-CN" sz="2800" b="1"/>
              <a:t>3</a:t>
            </a:r>
            <a:r>
              <a:rPr lang="zh-CN" altLang="en-US" sz="2800" b="1"/>
              <a:t>个参数进行在线修改，以满足不同</a:t>
            </a:r>
            <a:r>
              <a:rPr lang="en-US" altLang="zh-CN" sz="2800" b="1"/>
              <a:t>e</a:t>
            </a:r>
            <a:r>
              <a:rPr lang="zh-CN" altLang="en-US" sz="2800" b="1"/>
              <a:t>和</a:t>
            </a:r>
            <a:r>
              <a:rPr lang="en-US" altLang="zh-CN" sz="2800" b="1"/>
              <a:t>ec</a:t>
            </a:r>
            <a:r>
              <a:rPr lang="zh-CN" altLang="en-US" sz="2800" b="1"/>
              <a:t>时对控制参数的不同要求，而使被控对象有良好的动、静态性能。</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250825" y="260350"/>
            <a:ext cx="8642350" cy="5545138"/>
          </a:xfrm>
          <a:noFill/>
        </p:spPr>
        <p:txBody>
          <a:bodyPr/>
          <a:lstStyle/>
          <a:p>
            <a:pPr eaLnBrk="1" hangingPunct="1">
              <a:lnSpc>
                <a:spcPct val="130000"/>
              </a:lnSpc>
              <a:buFontTx/>
              <a:buNone/>
            </a:pPr>
            <a:r>
              <a:rPr lang="en-US" altLang="zh-CN" sz="2400" b="1" smtClean="0"/>
              <a:t>           </a:t>
            </a:r>
            <a:r>
              <a:rPr lang="zh-CN" altLang="en-US" sz="2400" b="1" smtClean="0"/>
              <a:t>从系统的稳定性、响应速度、超调量和稳态精度等各方面来考虑， </a:t>
            </a:r>
            <a:r>
              <a:rPr lang="en-US" altLang="zh-CN" sz="2400" b="1" smtClean="0"/>
              <a:t>Kp, Ki, Kd</a:t>
            </a:r>
            <a:r>
              <a:rPr lang="zh-CN" altLang="en-US" sz="2400" b="1" smtClean="0"/>
              <a:t>的作用如下：</a:t>
            </a:r>
          </a:p>
          <a:p>
            <a:pPr eaLnBrk="1" hangingPunct="1">
              <a:lnSpc>
                <a:spcPct val="130000"/>
              </a:lnSpc>
              <a:buFontTx/>
              <a:buNone/>
            </a:pPr>
            <a:r>
              <a:rPr lang="zh-CN" altLang="en-US" sz="2400" b="1" smtClean="0"/>
              <a:t>        （</a:t>
            </a:r>
            <a:r>
              <a:rPr lang="en-US" altLang="zh-CN" sz="2400" b="1" smtClean="0"/>
              <a:t>1</a:t>
            </a:r>
            <a:r>
              <a:rPr lang="zh-CN" altLang="en-US" sz="2400" b="1" smtClean="0"/>
              <a:t>）比例系数</a:t>
            </a:r>
            <a:r>
              <a:rPr lang="en-US" altLang="zh-CN" sz="2400" b="1" smtClean="0"/>
              <a:t>Kp</a:t>
            </a:r>
            <a:r>
              <a:rPr lang="zh-CN" altLang="en-US" sz="2400" b="1" smtClean="0"/>
              <a:t>的作用是加快系统的响应速度，提高系统的调节精度。 </a:t>
            </a:r>
            <a:r>
              <a:rPr lang="en-US" altLang="zh-CN" sz="2400" b="1" smtClean="0"/>
              <a:t>Kp</a:t>
            </a:r>
            <a:r>
              <a:rPr lang="zh-CN" altLang="en-US" sz="2400" b="1" smtClean="0"/>
              <a:t>越大，系统的响应速度越快，系统的调节精度越高，但易产生超调，甚至会导致系统不稳定。 </a:t>
            </a:r>
            <a:r>
              <a:rPr lang="en-US" altLang="zh-CN" sz="2400" b="1" smtClean="0"/>
              <a:t>Kp</a:t>
            </a:r>
            <a:r>
              <a:rPr lang="zh-CN" altLang="en-US" sz="2400" b="1" smtClean="0"/>
              <a:t>取值过小，则会降低调节精度，使响应速度缓慢，从而延长调节时间，使系统静态、动态特性变坏。</a:t>
            </a:r>
          </a:p>
          <a:p>
            <a:pPr eaLnBrk="1" hangingPunct="1">
              <a:lnSpc>
                <a:spcPct val="130000"/>
              </a:lnSpc>
              <a:buFontTx/>
              <a:buNone/>
            </a:pPr>
            <a:r>
              <a:rPr lang="zh-CN" altLang="en-US" sz="2400" b="1" smtClean="0"/>
              <a:t>         （</a:t>
            </a:r>
            <a:r>
              <a:rPr lang="en-US" altLang="zh-CN" sz="2400" b="1" smtClean="0"/>
              <a:t>2</a:t>
            </a:r>
            <a:r>
              <a:rPr lang="zh-CN" altLang="en-US" sz="2400" b="1" smtClean="0"/>
              <a:t>）积分作用系数 </a:t>
            </a:r>
            <a:r>
              <a:rPr lang="en-US" altLang="zh-CN" sz="2400" b="1" smtClean="0"/>
              <a:t>Ki</a:t>
            </a:r>
            <a:r>
              <a:rPr lang="zh-CN" altLang="en-US" sz="2400" b="1" smtClean="0"/>
              <a:t>的作用是消除系统的稳态误差。</a:t>
            </a:r>
            <a:r>
              <a:rPr lang="en-US" altLang="zh-CN" sz="2400" b="1" smtClean="0"/>
              <a:t> Ki</a:t>
            </a:r>
            <a:r>
              <a:rPr lang="zh-CN" altLang="en-US" sz="2400" b="1" smtClean="0"/>
              <a:t>越大，系统的静态误差消除越快，但</a:t>
            </a:r>
            <a:r>
              <a:rPr lang="en-US" altLang="zh-CN" sz="2400" b="1" smtClean="0"/>
              <a:t>Ki</a:t>
            </a:r>
            <a:r>
              <a:rPr lang="zh-CN" altLang="en-US" sz="2400" b="1" smtClean="0"/>
              <a:t>过大，在响应过程的初期会产生积分饱和现象，从而引起响应过程的较大超调。若 </a:t>
            </a:r>
            <a:r>
              <a:rPr lang="en-US" altLang="zh-CN" sz="2400" b="1" smtClean="0"/>
              <a:t>Ki</a:t>
            </a:r>
            <a:r>
              <a:rPr lang="zh-CN" altLang="en-US" sz="2400" b="1" smtClean="0"/>
              <a:t>过小，将使系统静态误差难以消除，影响系统的调节精度。</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179388" y="260350"/>
            <a:ext cx="8785225" cy="5400675"/>
          </a:xfrm>
          <a:noFill/>
        </p:spPr>
        <p:txBody>
          <a:bodyPr/>
          <a:lstStyle/>
          <a:p>
            <a:pPr eaLnBrk="1" hangingPunct="1">
              <a:lnSpc>
                <a:spcPct val="150000"/>
              </a:lnSpc>
              <a:buFontTx/>
              <a:buNone/>
            </a:pPr>
            <a:r>
              <a:rPr lang="en-US" altLang="zh-CN" sz="2400" b="1" smtClean="0"/>
              <a:t>        </a:t>
            </a:r>
            <a:r>
              <a:rPr lang="zh-CN" altLang="en-US" sz="2400" b="1" smtClean="0"/>
              <a:t>（</a:t>
            </a:r>
            <a:r>
              <a:rPr lang="en-US" altLang="zh-CN" sz="2400" b="1" smtClean="0"/>
              <a:t>3</a:t>
            </a:r>
            <a:r>
              <a:rPr lang="zh-CN" altLang="en-US" sz="2400" b="1" smtClean="0"/>
              <a:t>）微分作用系数</a:t>
            </a:r>
            <a:r>
              <a:rPr lang="en-US" altLang="zh-CN" sz="2400" b="1" smtClean="0"/>
              <a:t>Kd</a:t>
            </a:r>
            <a:r>
              <a:rPr lang="zh-CN" altLang="en-US" sz="2400" b="1" smtClean="0"/>
              <a:t>的作用是改善系统的动态特性，其作用主要是在响应过程中抑制偏差向任何方向的变化，对偏差变化进行提前预报。但</a:t>
            </a:r>
            <a:r>
              <a:rPr lang="en-US" altLang="zh-CN" sz="2400" b="1" smtClean="0"/>
              <a:t>Kd</a:t>
            </a:r>
            <a:r>
              <a:rPr lang="zh-CN" altLang="en-US" sz="2400" b="1" smtClean="0"/>
              <a:t>过大，会使响应过程提前制动，从而延长调节时间，而且会降低系统的抗干扰性能。</a:t>
            </a:r>
          </a:p>
          <a:p>
            <a:pPr eaLnBrk="1" hangingPunct="1">
              <a:lnSpc>
                <a:spcPct val="150000"/>
              </a:lnSpc>
              <a:buFontTx/>
              <a:buNone/>
            </a:pPr>
            <a:r>
              <a:rPr lang="zh-CN" altLang="en-US" sz="2400" b="1" smtClean="0"/>
              <a:t>            以</a:t>
            </a:r>
            <a:r>
              <a:rPr lang="en-US" altLang="zh-CN" sz="2400" b="1" smtClean="0"/>
              <a:t>PI</a:t>
            </a:r>
            <a:r>
              <a:rPr lang="zh-CN" altLang="en-US" sz="2400" b="1" smtClean="0"/>
              <a:t>参数整定为例，必须考虑到在不同时刻两个参数的作用以及相互之间的互联关系。</a:t>
            </a:r>
          </a:p>
          <a:p>
            <a:pPr eaLnBrk="1" hangingPunct="1">
              <a:lnSpc>
                <a:spcPct val="150000"/>
              </a:lnSpc>
              <a:buFontTx/>
              <a:buNone/>
            </a:pPr>
            <a:r>
              <a:rPr lang="zh-CN" altLang="en-US" sz="2400" b="1" smtClean="0"/>
              <a:t>            模糊自整定</a:t>
            </a:r>
            <a:r>
              <a:rPr lang="en-US" altLang="zh-CN" sz="2400" b="1" smtClean="0"/>
              <a:t>PI</a:t>
            </a:r>
            <a:r>
              <a:rPr lang="zh-CN" altLang="en-US" sz="2400" b="1" smtClean="0"/>
              <a:t>是在</a:t>
            </a:r>
            <a:r>
              <a:rPr lang="en-US" altLang="zh-CN" sz="2400" b="1" smtClean="0"/>
              <a:t>PI</a:t>
            </a:r>
            <a:r>
              <a:rPr lang="zh-CN" altLang="en-US" sz="2400" b="1" smtClean="0"/>
              <a:t>算法的基础上，通过计算当前系统误差</a:t>
            </a:r>
            <a:r>
              <a:rPr lang="en-US" altLang="zh-CN" sz="2400" b="1" i="1" smtClean="0"/>
              <a:t>e</a:t>
            </a:r>
            <a:r>
              <a:rPr lang="zh-CN" altLang="en-US" sz="2400" b="1" smtClean="0"/>
              <a:t>和误差变化率</a:t>
            </a:r>
            <a:r>
              <a:rPr lang="en-US" altLang="zh-CN" sz="2400" b="1" i="1" smtClean="0"/>
              <a:t>ec</a:t>
            </a:r>
            <a:r>
              <a:rPr lang="en-US" altLang="zh-CN" sz="2400" b="1" smtClean="0"/>
              <a:t>,</a:t>
            </a:r>
            <a:r>
              <a:rPr lang="zh-CN" altLang="en-US" sz="2400" b="1" smtClean="0"/>
              <a:t>利用模糊规则进行模糊推理，查询模糊矩阵表进行参数调整。</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395288" y="260350"/>
            <a:ext cx="8353425" cy="1800225"/>
          </a:xfrm>
          <a:noFill/>
        </p:spPr>
        <p:txBody>
          <a:bodyPr/>
          <a:lstStyle/>
          <a:p>
            <a:pPr eaLnBrk="1" hangingPunct="1">
              <a:lnSpc>
                <a:spcPct val="150000"/>
              </a:lnSpc>
              <a:buFontTx/>
              <a:buNone/>
            </a:pPr>
            <a:r>
              <a:rPr lang="en-US" altLang="zh-CN" sz="2400" dirty="0" smtClean="0"/>
              <a:t>           </a:t>
            </a:r>
            <a:r>
              <a:rPr lang="zh-CN" altLang="en-US" sz="2400" dirty="0" smtClean="0"/>
              <a:t>模糊控制设计的核心是总结工程设计人员的技术知识和实际操作经验，建立合适的模糊规则表，得到针对</a:t>
            </a:r>
            <a:r>
              <a:rPr lang="en-US" altLang="zh-CN" sz="2400" dirty="0" err="1" smtClean="0"/>
              <a:t>Kp</a:t>
            </a:r>
            <a:r>
              <a:rPr lang="en-US" altLang="zh-CN" sz="2400" dirty="0" smtClean="0"/>
              <a:t>, Ki</a:t>
            </a:r>
            <a:r>
              <a:rPr lang="zh-CN" altLang="en-US" sz="2400" dirty="0" smtClean="0"/>
              <a:t>两个参数分别整定的模糊控制表。 </a:t>
            </a:r>
          </a:p>
          <a:p>
            <a:pPr eaLnBrk="1" hangingPunct="1">
              <a:lnSpc>
                <a:spcPct val="150000"/>
              </a:lnSpc>
              <a:buFontTx/>
              <a:buNone/>
            </a:pPr>
            <a:r>
              <a:rPr lang="zh-CN" altLang="en-US" sz="2400" dirty="0" smtClean="0"/>
              <a:t>    </a:t>
            </a:r>
            <a:r>
              <a:rPr lang="en-US" altLang="zh-CN" sz="2400" dirty="0" smtClean="0"/>
              <a:t>(1)   </a:t>
            </a:r>
            <a:r>
              <a:rPr lang="en-US" altLang="zh-CN" sz="2400" dirty="0" err="1" smtClean="0"/>
              <a:t>Kp</a:t>
            </a:r>
            <a:r>
              <a:rPr lang="zh-CN" altLang="en-US" sz="2400" dirty="0" smtClean="0"/>
              <a:t>的模糊整定规则表（见</a:t>
            </a:r>
            <a:r>
              <a:rPr lang="zh-CN" altLang="en-US" sz="2400" dirty="0" smtClean="0"/>
              <a:t>表</a:t>
            </a:r>
            <a:r>
              <a:rPr lang="en-US" altLang="zh-CN" sz="2400" dirty="0" smtClean="0"/>
              <a:t>3-11</a:t>
            </a:r>
            <a:r>
              <a:rPr lang="zh-CN" altLang="en-US" sz="2400" dirty="0" smtClean="0"/>
              <a:t>）</a:t>
            </a:r>
          </a:p>
          <a:p>
            <a:pPr eaLnBrk="1" hangingPunct="1">
              <a:lnSpc>
                <a:spcPct val="150000"/>
              </a:lnSpc>
              <a:buFontTx/>
              <a:buNone/>
            </a:pPr>
            <a:r>
              <a:rPr lang="zh-CN" altLang="en-US" sz="2400" dirty="0" smtClean="0"/>
              <a:t>                                         </a:t>
            </a:r>
            <a:r>
              <a:rPr lang="zh-CN" altLang="en-US" sz="2400" dirty="0" smtClean="0"/>
              <a:t>表</a:t>
            </a:r>
            <a:r>
              <a:rPr lang="en-US" altLang="zh-CN" sz="2400" dirty="0"/>
              <a:t>3</a:t>
            </a:r>
            <a:r>
              <a:rPr lang="en-US" altLang="zh-CN" sz="2400" dirty="0" smtClean="0"/>
              <a:t>-11 </a:t>
            </a:r>
            <a:r>
              <a:rPr lang="en-US" altLang="zh-CN" sz="2400" dirty="0" err="1" smtClean="0"/>
              <a:t>Kp</a:t>
            </a:r>
            <a:r>
              <a:rPr lang="zh-CN" altLang="en-US" sz="2400" dirty="0" smtClean="0"/>
              <a:t>的模糊规则表</a:t>
            </a:r>
            <a:endParaRPr lang="en-US" altLang="zh-CN" sz="2400" dirty="0" smtClean="0"/>
          </a:p>
          <a:p>
            <a:pPr eaLnBrk="1" hangingPunct="1">
              <a:lnSpc>
                <a:spcPct val="150000"/>
              </a:lnSpc>
              <a:buFontTx/>
              <a:buNone/>
            </a:pPr>
            <a:endParaRPr lang="zh-CN" altLang="en-US" sz="2400" dirty="0" smtClean="0"/>
          </a:p>
        </p:txBody>
      </p:sp>
      <p:sp>
        <p:nvSpPr>
          <p:cNvPr id="150531"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33" name="Rectangle 5"/>
          <p:cNvSpPr>
            <a:spLocks noChangeArrowheads="1"/>
          </p:cNvSpPr>
          <p:nvPr/>
        </p:nvSpPr>
        <p:spPr bwMode="gray">
          <a:xfrm>
            <a:off x="0" y="3328988"/>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35" name="Rectangle 7"/>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43" name="Rectangle 15"/>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endParaRPr lang="zh-CN" altLang="en-US"/>
          </a:p>
        </p:txBody>
      </p:sp>
      <p:sp>
        <p:nvSpPr>
          <p:cNvPr id="150544" name="Rectangle 16"/>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r>
              <a:rPr kumimoji="0" lang="en-US" altLang="zh-CN" sz="700">
                <a:cs typeface="Times New Roman" pitchFamily="18" charset="0"/>
              </a:rPr>
              <a:t>          </a:t>
            </a:r>
            <a:endParaRPr kumimoji="0" lang="en-US" altLang="zh-CN" sz="1800">
              <a:latin typeface="Arial" charset="0"/>
            </a:endParaRPr>
          </a:p>
        </p:txBody>
      </p:sp>
      <p:sp>
        <p:nvSpPr>
          <p:cNvPr id="150545" name="Rectangle 17"/>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endParaRPr kumimoji="0" lang="zh-CN" altLang="zh-CN" sz="1800">
              <a:latin typeface="Arial" charset="0"/>
            </a:endParaRPr>
          </a:p>
        </p:txBody>
      </p:sp>
      <p:sp>
        <p:nvSpPr>
          <p:cNvPr id="150549" name="Rectangle 21"/>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endParaRPr lang="zh-CN" altLang="en-US"/>
          </a:p>
        </p:txBody>
      </p:sp>
      <p:sp>
        <p:nvSpPr>
          <p:cNvPr id="150550" name="Rectangle 22"/>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1" name="Rectangle 23"/>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2" name="Rectangle 24"/>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3" name="Rectangle 25"/>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4" name="Rectangle 26"/>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5" name="Rectangle 27"/>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6" name="Rectangle 28"/>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7" name="Rectangle 29"/>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8" name="Rectangle 30"/>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59" name="Rectangle 31"/>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0" name="Rectangle 32"/>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1" name="Rectangle 33"/>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2" name="Rectangle 34"/>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3" name="Rectangle 35"/>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4" name="Rectangle 36"/>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5" name="Rectangle 37"/>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6" name="Rectangle 38"/>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7" name="Rectangle 39"/>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8" name="Rectangle 40"/>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69" name="Rectangle 41"/>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0" name="Rectangle 42"/>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1" name="Rectangle 43"/>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2" name="Rectangle 44"/>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3" name="Rectangle 45"/>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4" name="Rectangle 46"/>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5" name="Rectangle 47"/>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6" name="Rectangle 48"/>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7" name="Rectangle 49"/>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8" name="Rectangle 50"/>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79" name="Rectangle 51"/>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80" name="Rectangle 52"/>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81" name="Rectangle 53"/>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82" name="Rectangle 54"/>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0583" name="Rectangle 55"/>
          <p:cNvSpPr>
            <a:spLocks noChangeArrowheads="1"/>
          </p:cNvSpPr>
          <p:nvPr/>
        </p:nvSpPr>
        <p:spPr bwMode="gray">
          <a:xfrm>
            <a:off x="900113" y="2924175"/>
            <a:ext cx="385762"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graphicFrame>
        <p:nvGraphicFramePr>
          <p:cNvPr id="3" name="表格 2"/>
          <p:cNvGraphicFramePr>
            <a:graphicFrameLocks noGrp="1"/>
          </p:cNvGraphicFramePr>
          <p:nvPr/>
        </p:nvGraphicFramePr>
        <p:xfrm>
          <a:off x="1979712" y="3321686"/>
          <a:ext cx="5565914" cy="2704769"/>
        </p:xfrm>
        <a:graphic>
          <a:graphicData uri="http://schemas.openxmlformats.org/drawingml/2006/table">
            <a:tbl>
              <a:tblPr/>
              <a:tblGrid>
                <a:gridCol w="1974574">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86070">
                  <a:extLst>
                    <a:ext uri="{9D8B030D-6E8A-4147-A177-3AD203B41FA5}">
                      <a16:colId xmlns:a16="http://schemas.microsoft.com/office/drawing/2014/main" val="20002"/>
                    </a:ext>
                  </a:extLst>
                </a:gridCol>
                <a:gridCol w="1186070">
                  <a:extLst>
                    <a:ext uri="{9D8B030D-6E8A-4147-A177-3AD203B41FA5}">
                      <a16:colId xmlns:a16="http://schemas.microsoft.com/office/drawing/2014/main" val="20003"/>
                    </a:ext>
                  </a:extLst>
                </a:gridCol>
              </a:tblGrid>
              <a:tr h="967409">
                <a:tc>
                  <a:txBody>
                    <a:bodyPr/>
                    <a:lstStyle/>
                    <a:p>
                      <a:endParaRPr lang="zh-CN"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309" t="-3145" r="-181790" b="-179245"/>
                      </a:stretch>
                    </a:blipFill>
                  </a:tcPr>
                </a:tc>
                <a:tc>
                  <a:txBody>
                    <a:bodyPr/>
                    <a:lstStyle/>
                    <a:p>
                      <a:r>
                        <a:rPr lang="en-US" altLang="zh-CN" baseline="0" dirty="0" smtClean="0"/>
                        <a:t>       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Z</a:t>
                      </a:r>
                      <a:r>
                        <a:rPr lang="en-US" altLang="zh-CN" baseline="0" dirty="0" smtClean="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P</a:t>
                      </a:r>
                      <a:endParaRPr lang="zh-CN" alt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37360">
                <a:tc>
                  <a:txBody>
                    <a:bodyPr/>
                    <a:lstStyle/>
                    <a:p>
                      <a:r>
                        <a:rPr lang="en-US" altLang="zh-CN" dirty="0" smtClean="0"/>
                        <a:t>            N  </a:t>
                      </a:r>
                    </a:p>
                    <a:p>
                      <a:r>
                        <a:rPr lang="en-US" altLang="zh-CN" dirty="0" smtClean="0"/>
                        <a:t>              </a:t>
                      </a:r>
                    </a:p>
                    <a:p>
                      <a:r>
                        <a:rPr lang="en-US" altLang="zh-CN" dirty="0" smtClean="0"/>
                        <a:t>            Z</a:t>
                      </a:r>
                    </a:p>
                    <a:p>
                      <a:endParaRPr lang="en-US" altLang="zh-CN" dirty="0" smtClean="0"/>
                    </a:p>
                    <a:p>
                      <a:r>
                        <a:rPr lang="en-US" altLang="zh-CN" dirty="0" smtClean="0"/>
                        <a:t>             P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altLang="zh-CN" dirty="0" smtClean="0"/>
                        <a:t>        N</a:t>
                      </a:r>
                    </a:p>
                    <a:p>
                      <a:endParaRPr lang="en-US" altLang="zh-CN" dirty="0" smtClean="0"/>
                    </a:p>
                    <a:p>
                      <a:r>
                        <a:rPr lang="en-US" altLang="zh-CN" dirty="0" smtClean="0"/>
                        <a:t>        N</a:t>
                      </a:r>
                    </a:p>
                    <a:p>
                      <a:endParaRPr lang="en-US" altLang="zh-CN" dirty="0" smtClean="0"/>
                    </a:p>
                    <a:p>
                      <a:r>
                        <a:rPr lang="en-US" altLang="zh-CN" dirty="0" smtClean="0"/>
                        <a:t>        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N</a:t>
                      </a:r>
                      <a:r>
                        <a:rPr lang="en-US" altLang="zh-CN" baseline="0" dirty="0" smtClean="0"/>
                        <a:t>     </a:t>
                      </a:r>
                    </a:p>
                    <a:p>
                      <a:endParaRPr lang="en-US" altLang="zh-CN" baseline="0" dirty="0" smtClean="0"/>
                    </a:p>
                    <a:p>
                      <a:r>
                        <a:rPr lang="en-US" altLang="zh-CN" baseline="0" dirty="0" smtClean="0"/>
                        <a:t>         P</a:t>
                      </a:r>
                    </a:p>
                    <a:p>
                      <a:endParaRPr lang="en-US" altLang="zh-CN" baseline="0" dirty="0" smtClean="0"/>
                    </a:p>
                    <a:p>
                      <a:r>
                        <a:rPr lang="en-US" altLang="zh-CN" baseline="0" dirty="0" smtClean="0"/>
                        <a:t>         P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N</a:t>
                      </a:r>
                    </a:p>
                    <a:p>
                      <a:endParaRPr lang="en-US" altLang="zh-CN" dirty="0" smtClean="0"/>
                    </a:p>
                    <a:p>
                      <a:r>
                        <a:rPr lang="en-US" altLang="zh-CN" dirty="0" smtClean="0"/>
                        <a:t>        P</a:t>
                      </a:r>
                    </a:p>
                    <a:p>
                      <a:endParaRPr lang="en-US" altLang="zh-CN" dirty="0" smtClean="0"/>
                    </a:p>
                    <a:p>
                      <a:r>
                        <a:rPr lang="en-US" altLang="zh-CN" dirty="0" smtClean="0"/>
                        <a:t>        P</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07565" name="直接连接符 14"/>
          <p:cNvCxnSpPr>
            <a:cxnSpLocks noChangeShapeType="1"/>
          </p:cNvCxnSpPr>
          <p:nvPr/>
        </p:nvCxnSpPr>
        <p:spPr bwMode="auto">
          <a:xfrm>
            <a:off x="2843213" y="3328988"/>
            <a:ext cx="1152525" cy="9636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7566" name="直接连接符 16"/>
          <p:cNvCxnSpPr>
            <a:cxnSpLocks noChangeShapeType="1"/>
          </p:cNvCxnSpPr>
          <p:nvPr/>
        </p:nvCxnSpPr>
        <p:spPr bwMode="auto">
          <a:xfrm flipH="1" flipV="1">
            <a:off x="1987550" y="3797300"/>
            <a:ext cx="2008188" cy="4953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7567" name="TextBox 17"/>
          <p:cNvSpPr txBox="1">
            <a:spLocks noChangeArrowheads="1"/>
          </p:cNvSpPr>
          <p:nvPr/>
        </p:nvSpPr>
        <p:spPr bwMode="auto">
          <a:xfrm>
            <a:off x="2147888" y="3830638"/>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a:t>
            </a:r>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468313" y="404813"/>
            <a:ext cx="8229600" cy="647700"/>
          </a:xfrm>
          <a:noFill/>
        </p:spPr>
        <p:txBody>
          <a:bodyPr/>
          <a:lstStyle/>
          <a:p>
            <a:pPr eaLnBrk="1" hangingPunct="1">
              <a:lnSpc>
                <a:spcPct val="150000"/>
              </a:lnSpc>
              <a:buFontTx/>
              <a:buNone/>
            </a:pPr>
            <a:r>
              <a:rPr lang="en-US" altLang="zh-CN" sz="2800" dirty="0" smtClean="0"/>
              <a:t>  </a:t>
            </a:r>
            <a:r>
              <a:rPr lang="zh-CN" altLang="en-US" sz="2800" dirty="0" smtClean="0"/>
              <a:t>（</a:t>
            </a:r>
            <a:r>
              <a:rPr lang="en-US" altLang="zh-CN" sz="2800" dirty="0" smtClean="0"/>
              <a:t>2</a:t>
            </a:r>
            <a:r>
              <a:rPr lang="zh-CN" altLang="en-US" sz="2800" dirty="0" smtClean="0"/>
              <a:t>）</a:t>
            </a:r>
            <a:r>
              <a:rPr lang="en-US" altLang="zh-CN" sz="2800" dirty="0" smtClean="0"/>
              <a:t>Ki</a:t>
            </a:r>
            <a:r>
              <a:rPr lang="zh-CN" altLang="en-US" sz="2800" dirty="0" smtClean="0"/>
              <a:t>的模糊整定规则表（见</a:t>
            </a:r>
            <a:r>
              <a:rPr lang="zh-CN" altLang="en-US" sz="2800" dirty="0" smtClean="0"/>
              <a:t>表</a:t>
            </a:r>
            <a:r>
              <a:rPr lang="en-US" altLang="zh-CN" sz="2800" dirty="0" smtClean="0"/>
              <a:t>3-12</a:t>
            </a:r>
            <a:r>
              <a:rPr lang="zh-CN" altLang="en-US" sz="2800" dirty="0" smtClean="0"/>
              <a:t>）</a:t>
            </a:r>
          </a:p>
          <a:p>
            <a:pPr eaLnBrk="1" hangingPunct="1">
              <a:lnSpc>
                <a:spcPct val="150000"/>
              </a:lnSpc>
              <a:buFontTx/>
              <a:buNone/>
            </a:pPr>
            <a:r>
              <a:rPr lang="zh-CN" altLang="en-US" sz="2800" dirty="0" smtClean="0"/>
              <a:t>                                     </a:t>
            </a:r>
          </a:p>
        </p:txBody>
      </p:sp>
      <p:sp>
        <p:nvSpPr>
          <p:cNvPr id="151561" name="Rectangle 9"/>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endParaRPr lang="zh-CN" altLang="en-US"/>
          </a:p>
        </p:txBody>
      </p:sp>
      <p:sp>
        <p:nvSpPr>
          <p:cNvPr id="151562" name="Rectangle 10"/>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r>
              <a:rPr kumimoji="0" lang="en-US" altLang="zh-CN" sz="700">
                <a:cs typeface="Times New Roman" pitchFamily="18" charset="0"/>
              </a:rPr>
              <a:t>          </a:t>
            </a:r>
            <a:endParaRPr kumimoji="0" lang="en-US" altLang="zh-CN" sz="1800">
              <a:latin typeface="Arial" charset="0"/>
            </a:endParaRPr>
          </a:p>
        </p:txBody>
      </p:sp>
      <p:sp>
        <p:nvSpPr>
          <p:cNvPr id="151563" name="Rectangle 11"/>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endParaRPr kumimoji="0" lang="zh-CN" altLang="zh-CN" sz="1800">
              <a:latin typeface="Arial" charset="0"/>
            </a:endParaRPr>
          </a:p>
        </p:txBody>
      </p:sp>
      <p:sp>
        <p:nvSpPr>
          <p:cNvPr id="151564" name="Rectangle 12"/>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spAutoFit/>
          </a:bodyPr>
          <a:lstStyle/>
          <a:p>
            <a:pPr>
              <a:defRPr/>
            </a:pPr>
            <a:r>
              <a:rPr kumimoji="0" lang="en-US" altLang="zh-CN" sz="700">
                <a:cs typeface="Times New Roman" pitchFamily="18" charset="0"/>
              </a:rPr>
              <a:t>   </a:t>
            </a:r>
            <a:endParaRPr kumimoji="0" lang="en-US" altLang="zh-CN" sz="1800">
              <a:latin typeface="Arial" charset="0"/>
            </a:endParaRPr>
          </a:p>
        </p:txBody>
      </p:sp>
      <p:sp>
        <p:nvSpPr>
          <p:cNvPr id="151565" name="Rectangle 13"/>
          <p:cNvSpPr>
            <a:spLocks noChangeArrowheads="1"/>
          </p:cNvSpPr>
          <p:nvPr/>
        </p:nvSpPr>
        <p:spPr bwMode="gray">
          <a:xfrm>
            <a:off x="468313" y="3382963"/>
            <a:ext cx="184150" cy="366712"/>
          </a:xfrm>
          <a:prstGeom prst="rect">
            <a:avLst/>
          </a:prstGeom>
          <a:noFill/>
          <a:ln>
            <a:noFill/>
          </a:ln>
          <a:effectLst>
            <a:outerShdw dist="63500" dir="3187806" algn="ctr" rotWithShape="0">
              <a:srgbClr val="001D3A"/>
            </a:outerShdw>
          </a:effectLst>
          <a:extLst/>
        </p:spPr>
        <p:txBody>
          <a:bodyPr wrap="none">
            <a:spAutoFit/>
          </a:bodyPr>
          <a:lstStyle/>
          <a:p>
            <a:pPr>
              <a:defRPr/>
            </a:pPr>
            <a:endParaRPr kumimoji="0" lang="zh-CN" altLang="zh-CN" sz="1800">
              <a:latin typeface="Arial" charset="0"/>
            </a:endParaRPr>
          </a:p>
        </p:txBody>
      </p:sp>
      <p:sp>
        <p:nvSpPr>
          <p:cNvPr id="151567" name="Rectangle 15"/>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68" name="Rectangle 16"/>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69" name="Rectangle 17"/>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0" name="Rectangle 18"/>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1" name="Rectangle 19"/>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2" name="Rectangle 20"/>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3" name="Rectangle 21"/>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4" name="Rectangle 22"/>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5" name="Rectangle 23"/>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6" name="Rectangle 24"/>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7" name="Rectangle 25"/>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8" name="Rectangle 26"/>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79" name="Rectangle 27"/>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0" name="Rectangle 28"/>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1" name="Rectangle 29"/>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2" name="Rectangle 30"/>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3" name="Rectangle 31"/>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4" name="Rectangle 32"/>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5" name="Rectangle 33"/>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6" name="Rectangle 34"/>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7" name="Rectangle 35"/>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8" name="Rectangle 36"/>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89" name="Rectangle 37"/>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0" name="Rectangle 38"/>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1" name="Rectangle 39"/>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2" name="Rectangle 40"/>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3" name="Rectangle 41"/>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4" name="Rectangle 42"/>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5" name="Rectangle 43"/>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6" name="Rectangle 44"/>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7" name="Rectangle 45"/>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8" name="Rectangle 46"/>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599" name="Rectangle 47"/>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0" name="Rectangle 48"/>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1" name="Rectangle 49"/>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2" name="Rectangle 50"/>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3" name="Rectangle 51"/>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4" name="Rectangle 52"/>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5" name="Rectangle 53"/>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6" name="Rectangle 54"/>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7" name="Rectangle 55"/>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8" name="Rectangle 56"/>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09" name="Rectangle 57"/>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0" name="Rectangle 58"/>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1" name="Rectangle 59"/>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2" name="Rectangle 60"/>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3" name="Rectangle 61"/>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4" name="Rectangle 62"/>
          <p:cNvSpPr>
            <a:spLocks noChangeArrowheads="1"/>
          </p:cNvSpPr>
          <p:nvPr/>
        </p:nvSpPr>
        <p:spPr bwMode="gray">
          <a:xfrm>
            <a:off x="1416050" y="2335213"/>
            <a:ext cx="7747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5" name="Rectangle 63"/>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6" name="Rectangle 64"/>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7" name="Rectangle 65"/>
          <p:cNvSpPr>
            <a:spLocks noChangeArrowheads="1"/>
          </p:cNvSpPr>
          <p:nvPr/>
        </p:nvSpPr>
        <p:spPr bwMode="gray">
          <a:xfrm>
            <a:off x="1416050" y="2335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8" name="Rectangle 66"/>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19" name="Rectangle 67"/>
          <p:cNvSpPr>
            <a:spLocks noChangeArrowheads="1"/>
          </p:cNvSpPr>
          <p:nvPr/>
        </p:nvSpPr>
        <p:spPr bwMode="gray">
          <a:xfrm>
            <a:off x="1416050" y="2335213"/>
            <a:ext cx="38735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1623" name="Rectangle 71"/>
          <p:cNvSpPr>
            <a:spLocks noChangeArrowheads="1"/>
          </p:cNvSpPr>
          <p:nvPr/>
        </p:nvSpPr>
        <p:spPr bwMode="gray">
          <a:xfrm>
            <a:off x="1476375" y="1700213"/>
            <a:ext cx="385763"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08606" name="Text Box 162"/>
          <p:cNvSpPr txBox="1">
            <a:spLocks noChangeArrowheads="1"/>
          </p:cNvSpPr>
          <p:nvPr/>
        </p:nvSpPr>
        <p:spPr bwMode="auto">
          <a:xfrm>
            <a:off x="2339975" y="1557338"/>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dirty="0" smtClean="0"/>
              <a:t>表</a:t>
            </a:r>
            <a:r>
              <a:rPr lang="en-US" altLang="zh-CN" dirty="0" smtClean="0"/>
              <a:t>3-12  </a:t>
            </a:r>
            <a:r>
              <a:rPr lang="en-US" altLang="zh-CN" dirty="0"/>
              <a:t>Ki</a:t>
            </a:r>
            <a:r>
              <a:rPr lang="zh-CN" altLang="en-US" dirty="0"/>
              <a:t>的模糊规则表</a:t>
            </a:r>
          </a:p>
        </p:txBody>
      </p:sp>
      <p:graphicFrame>
        <p:nvGraphicFramePr>
          <p:cNvPr id="64" name="表格 63"/>
          <p:cNvGraphicFramePr>
            <a:graphicFrameLocks noGrp="1"/>
          </p:cNvGraphicFramePr>
          <p:nvPr/>
        </p:nvGraphicFramePr>
        <p:xfrm>
          <a:off x="1969224" y="2780928"/>
          <a:ext cx="5565914" cy="2704769"/>
        </p:xfrm>
        <a:graphic>
          <a:graphicData uri="http://schemas.openxmlformats.org/drawingml/2006/table">
            <a:tbl>
              <a:tblPr/>
              <a:tblGrid>
                <a:gridCol w="1974574">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86070">
                  <a:extLst>
                    <a:ext uri="{9D8B030D-6E8A-4147-A177-3AD203B41FA5}">
                      <a16:colId xmlns:a16="http://schemas.microsoft.com/office/drawing/2014/main" val="20002"/>
                    </a:ext>
                  </a:extLst>
                </a:gridCol>
                <a:gridCol w="1186070">
                  <a:extLst>
                    <a:ext uri="{9D8B030D-6E8A-4147-A177-3AD203B41FA5}">
                      <a16:colId xmlns:a16="http://schemas.microsoft.com/office/drawing/2014/main" val="20003"/>
                    </a:ext>
                  </a:extLst>
                </a:gridCol>
              </a:tblGrid>
              <a:tr h="967409">
                <a:tc>
                  <a:txBody>
                    <a:bodyPr/>
                    <a:lstStyle/>
                    <a:p>
                      <a:endParaRPr lang="zh-CN"/>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t="-3145" r="-182099" b="-179245"/>
                      </a:stretch>
                    </a:blipFill>
                  </a:tcPr>
                </a:tc>
                <a:tc>
                  <a:txBody>
                    <a:bodyPr/>
                    <a:lstStyle/>
                    <a:p>
                      <a:r>
                        <a:rPr lang="en-US" altLang="zh-CN" baseline="0" dirty="0" smtClean="0"/>
                        <a:t>       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Z</a:t>
                      </a:r>
                      <a:r>
                        <a:rPr lang="en-US" altLang="zh-CN" baseline="0" dirty="0" smtClean="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P</a:t>
                      </a:r>
                      <a:endParaRPr lang="zh-CN" alt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37360">
                <a:tc>
                  <a:txBody>
                    <a:bodyPr/>
                    <a:lstStyle/>
                    <a:p>
                      <a:r>
                        <a:rPr lang="en-US" altLang="zh-CN" dirty="0" smtClean="0"/>
                        <a:t>            N  </a:t>
                      </a:r>
                    </a:p>
                    <a:p>
                      <a:r>
                        <a:rPr lang="en-US" altLang="zh-CN" dirty="0" smtClean="0"/>
                        <a:t>              </a:t>
                      </a:r>
                    </a:p>
                    <a:p>
                      <a:r>
                        <a:rPr lang="en-US" altLang="zh-CN" dirty="0" smtClean="0"/>
                        <a:t>            Z</a:t>
                      </a:r>
                    </a:p>
                    <a:p>
                      <a:endParaRPr lang="en-US" altLang="zh-CN" dirty="0" smtClean="0"/>
                    </a:p>
                    <a:p>
                      <a:r>
                        <a:rPr lang="en-US" altLang="zh-CN" dirty="0" smtClean="0"/>
                        <a:t>             P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altLang="zh-CN" dirty="0" smtClean="0"/>
                        <a:t>        Z</a:t>
                      </a:r>
                    </a:p>
                    <a:p>
                      <a:endParaRPr lang="en-US" altLang="zh-CN" dirty="0" smtClean="0"/>
                    </a:p>
                    <a:p>
                      <a:r>
                        <a:rPr lang="en-US" altLang="zh-CN" dirty="0" smtClean="0"/>
                        <a:t>        P</a:t>
                      </a:r>
                    </a:p>
                    <a:p>
                      <a:endParaRPr lang="en-US" altLang="zh-CN" dirty="0" smtClean="0"/>
                    </a:p>
                    <a:p>
                      <a:r>
                        <a:rPr lang="en-US" altLang="zh-CN" dirty="0" smtClean="0"/>
                        <a:t>        Z</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Z</a:t>
                      </a:r>
                      <a:r>
                        <a:rPr lang="en-US" altLang="zh-CN" baseline="0" dirty="0" smtClean="0"/>
                        <a:t>     </a:t>
                      </a:r>
                    </a:p>
                    <a:p>
                      <a:endParaRPr lang="en-US" altLang="zh-CN" baseline="0" dirty="0" smtClean="0"/>
                    </a:p>
                    <a:p>
                      <a:r>
                        <a:rPr lang="en-US" altLang="zh-CN" baseline="0" dirty="0" smtClean="0"/>
                        <a:t>         P</a:t>
                      </a:r>
                    </a:p>
                    <a:p>
                      <a:endParaRPr lang="en-US" altLang="zh-CN" baseline="0" dirty="0" smtClean="0"/>
                    </a:p>
                    <a:p>
                      <a:r>
                        <a:rPr lang="en-US" altLang="zh-CN" baseline="0" dirty="0" smtClean="0"/>
                        <a:t>         Z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       Z</a:t>
                      </a:r>
                    </a:p>
                    <a:p>
                      <a:endParaRPr lang="en-US" altLang="zh-CN" dirty="0" smtClean="0"/>
                    </a:p>
                    <a:p>
                      <a:r>
                        <a:rPr lang="en-US" altLang="zh-CN" dirty="0" smtClean="0"/>
                        <a:t>        P</a:t>
                      </a:r>
                    </a:p>
                    <a:p>
                      <a:endParaRPr lang="en-US" altLang="zh-CN" dirty="0" smtClean="0"/>
                    </a:p>
                    <a:p>
                      <a:r>
                        <a:rPr lang="en-US" altLang="zh-CN" dirty="0" smtClean="0"/>
                        <a:t>        Z</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08608" name="直接连接符 2"/>
          <p:cNvCxnSpPr>
            <a:cxnSpLocks noChangeShapeType="1"/>
          </p:cNvCxnSpPr>
          <p:nvPr/>
        </p:nvCxnSpPr>
        <p:spPr bwMode="auto">
          <a:xfrm flipH="1" flipV="1">
            <a:off x="2916238" y="2781300"/>
            <a:ext cx="1008062" cy="9683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8609" name="直接连接符 4"/>
          <p:cNvCxnSpPr>
            <a:cxnSpLocks noChangeShapeType="1"/>
          </p:cNvCxnSpPr>
          <p:nvPr/>
        </p:nvCxnSpPr>
        <p:spPr bwMode="auto">
          <a:xfrm flipH="1" flipV="1">
            <a:off x="1979613" y="3265488"/>
            <a:ext cx="1944687" cy="4841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body" idx="1"/>
          </p:nvPr>
        </p:nvSpPr>
        <p:spPr>
          <a:xfrm>
            <a:off x="323850" y="188913"/>
            <a:ext cx="8640763" cy="5976937"/>
          </a:xfrm>
          <a:noFill/>
        </p:spPr>
        <p:txBody>
          <a:bodyPr/>
          <a:lstStyle/>
          <a:p>
            <a:pPr eaLnBrk="1" hangingPunct="1">
              <a:lnSpc>
                <a:spcPct val="130000"/>
              </a:lnSpc>
              <a:buFontTx/>
              <a:buNone/>
            </a:pPr>
            <a:r>
              <a:rPr lang="en-US" altLang="zh-CN" sz="2400" dirty="0" smtClean="0"/>
              <a:t>            </a:t>
            </a:r>
            <a:r>
              <a:rPr lang="en-US" altLang="zh-CN" sz="2400" dirty="0" err="1" smtClean="0"/>
              <a:t>Kp,Ki</a:t>
            </a:r>
            <a:r>
              <a:rPr lang="zh-CN" altLang="en-US" sz="2400" dirty="0" smtClean="0"/>
              <a:t>的模糊控制规则表建立好后，可根据如下方法进行自适应校正。</a:t>
            </a:r>
          </a:p>
          <a:p>
            <a:pPr eaLnBrk="1" hangingPunct="1">
              <a:lnSpc>
                <a:spcPct val="130000"/>
              </a:lnSpc>
              <a:buFontTx/>
              <a:buNone/>
            </a:pPr>
            <a:r>
              <a:rPr lang="zh-CN" altLang="en-US" sz="2400" dirty="0" smtClean="0"/>
              <a:t>            将系统误差</a:t>
            </a:r>
            <a:r>
              <a:rPr lang="en-US" altLang="zh-CN" sz="2400" dirty="0" smtClean="0"/>
              <a:t>e</a:t>
            </a:r>
            <a:r>
              <a:rPr lang="zh-CN" altLang="en-US" sz="2400" dirty="0" smtClean="0"/>
              <a:t>和误差变化率</a:t>
            </a:r>
            <a:r>
              <a:rPr lang="en-US" altLang="zh-CN" sz="2400" dirty="0" err="1" smtClean="0"/>
              <a:t>ec</a:t>
            </a:r>
            <a:r>
              <a:rPr lang="zh-CN" altLang="en-US" sz="2400" dirty="0" smtClean="0"/>
              <a:t>变化范围定义为模糊集上的论域。</a:t>
            </a:r>
          </a:p>
          <a:p>
            <a:pPr eaLnBrk="1" hangingPunct="1">
              <a:lnSpc>
                <a:spcPct val="130000"/>
              </a:lnSpc>
              <a:buFontTx/>
              <a:buNone/>
            </a:pPr>
            <a:r>
              <a:rPr lang="zh-CN" altLang="en-US" sz="2400" dirty="0" smtClean="0"/>
              <a:t>                                                                                     </a:t>
            </a:r>
            <a:r>
              <a:rPr lang="en-US" altLang="zh-CN" sz="2400" dirty="0" smtClean="0"/>
              <a:t>(3.10)</a:t>
            </a:r>
            <a:endParaRPr lang="en-US" altLang="zh-CN" sz="2400" dirty="0" smtClean="0"/>
          </a:p>
          <a:p>
            <a:pPr eaLnBrk="1" hangingPunct="1">
              <a:lnSpc>
                <a:spcPct val="130000"/>
              </a:lnSpc>
              <a:buFontTx/>
              <a:buNone/>
            </a:pPr>
            <a:r>
              <a:rPr lang="en-US" altLang="zh-CN" sz="2400" dirty="0" smtClean="0"/>
              <a:t>           </a:t>
            </a:r>
            <a:r>
              <a:rPr lang="zh-CN" altLang="en-US" sz="2400" dirty="0" smtClean="0"/>
              <a:t>其模糊子集为                    </a:t>
            </a:r>
            <a:r>
              <a:rPr lang="en-US" altLang="zh-CN" sz="2400" dirty="0" smtClean="0"/>
              <a:t>,</a:t>
            </a:r>
            <a:r>
              <a:rPr lang="zh-CN" altLang="en-US" sz="2400" dirty="0" smtClean="0"/>
              <a:t>子集中元素分别代表负，零，正。设</a:t>
            </a:r>
            <a:r>
              <a:rPr lang="en-US" altLang="zh-CN" sz="2400" dirty="0" smtClean="0"/>
              <a:t>e</a:t>
            </a:r>
            <a:r>
              <a:rPr lang="zh-CN" altLang="en-US" sz="2400" dirty="0" smtClean="0"/>
              <a:t>、</a:t>
            </a:r>
            <a:r>
              <a:rPr lang="en-US" altLang="zh-CN" sz="2400" dirty="0" err="1" smtClean="0"/>
              <a:t>ec</a:t>
            </a:r>
            <a:r>
              <a:rPr lang="zh-CN" altLang="en-US" sz="2400" dirty="0" smtClean="0"/>
              <a:t>和两个系数均服从正态分布，因此可得出各模糊子集的隶属度，根据各模糊子集的隶属度赋值表和各参数模糊控制模型，应用模糊合成推理设计</a:t>
            </a:r>
            <a:r>
              <a:rPr lang="en-US" altLang="zh-CN" sz="2400" dirty="0" smtClean="0"/>
              <a:t>PI</a:t>
            </a:r>
            <a:r>
              <a:rPr lang="zh-CN" altLang="en-US" sz="2400" dirty="0" smtClean="0"/>
              <a:t>参数的模糊矩阵表，查出修正参数代入下式计算。</a:t>
            </a:r>
          </a:p>
        </p:txBody>
      </p:sp>
      <p:sp>
        <p:nvSpPr>
          <p:cNvPr id="153603"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3605" name="Rectangle 5"/>
          <p:cNvSpPr>
            <a:spLocks noChangeArrowheads="1"/>
          </p:cNvSpPr>
          <p:nvPr/>
        </p:nvSpPr>
        <p:spPr bwMode="gray">
          <a:xfrm>
            <a:off x="0" y="3328988"/>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3607" name="Rectangle 7"/>
          <p:cNvSpPr>
            <a:spLocks noChangeArrowheads="1"/>
          </p:cNvSpPr>
          <p:nvPr/>
        </p:nvSpPr>
        <p:spPr bwMode="gray">
          <a:xfrm>
            <a:off x="0" y="3328988"/>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3609" name="Rectangle 9"/>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graphicFrame>
        <p:nvGraphicFramePr>
          <p:cNvPr id="45058" name="Object 10"/>
          <p:cNvGraphicFramePr>
            <a:graphicFrameLocks noChangeAspect="1"/>
          </p:cNvGraphicFramePr>
          <p:nvPr/>
        </p:nvGraphicFramePr>
        <p:xfrm>
          <a:off x="3462338" y="2349500"/>
          <a:ext cx="1858962" cy="357188"/>
        </p:xfrm>
        <a:graphic>
          <a:graphicData uri="http://schemas.openxmlformats.org/presentationml/2006/ole">
            <mc:AlternateContent xmlns:mc="http://schemas.openxmlformats.org/markup-compatibility/2006">
              <mc:Choice xmlns:v="urn:schemas-microsoft-com:vml" Requires="v">
                <p:oleObj spid="_x0000_s45084" name="Equation" r:id="rId3" imgW="914400" imgH="203200" progId="Equation.DSMT4">
                  <p:embed/>
                </p:oleObj>
              </mc:Choice>
              <mc:Fallback>
                <p:oleObj name="Equation" r:id="rId3" imgW="914400" imgH="203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338" y="2349500"/>
                        <a:ext cx="1858962" cy="357188"/>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11" name="Rectangle 11"/>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graphicFrame>
        <p:nvGraphicFramePr>
          <p:cNvPr id="45059" name="Object 12"/>
          <p:cNvGraphicFramePr>
            <a:graphicFrameLocks noChangeAspect="1"/>
          </p:cNvGraphicFramePr>
          <p:nvPr/>
        </p:nvGraphicFramePr>
        <p:xfrm>
          <a:off x="3217863" y="3021013"/>
          <a:ext cx="1354137" cy="284162"/>
        </p:xfrm>
        <a:graphic>
          <a:graphicData uri="http://schemas.openxmlformats.org/presentationml/2006/ole">
            <mc:AlternateContent xmlns:mc="http://schemas.openxmlformats.org/markup-compatibility/2006">
              <mc:Choice xmlns:v="urn:schemas-microsoft-com:vml" Requires="v">
                <p:oleObj spid="_x0000_s45085" name="Equation" r:id="rId5" imgW="952087" imgH="203112" progId="Equation.DSMT4">
                  <p:embed/>
                </p:oleObj>
              </mc:Choice>
              <mc:Fallback>
                <p:oleObj name="Equation" r:id="rId5" imgW="952087" imgH="203112"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863" y="3021013"/>
                        <a:ext cx="1354137" cy="284162"/>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body" idx="1"/>
          </p:nvPr>
        </p:nvSpPr>
        <p:spPr>
          <a:xfrm>
            <a:off x="395288" y="188913"/>
            <a:ext cx="8229600" cy="5976937"/>
          </a:xfrm>
          <a:noFill/>
        </p:spPr>
        <p:txBody>
          <a:bodyPr/>
          <a:lstStyle/>
          <a:p>
            <a:pPr eaLnBrk="1" hangingPunct="1">
              <a:lnSpc>
                <a:spcPct val="150000"/>
              </a:lnSpc>
              <a:buFontTx/>
              <a:buNone/>
            </a:pPr>
            <a:r>
              <a:rPr lang="en-US" altLang="zh-CN" sz="2800" dirty="0" smtClean="0"/>
              <a:t>  </a:t>
            </a:r>
          </a:p>
          <a:p>
            <a:pPr eaLnBrk="1" hangingPunct="1">
              <a:lnSpc>
                <a:spcPct val="150000"/>
              </a:lnSpc>
              <a:buFontTx/>
              <a:buNone/>
            </a:pPr>
            <a:endParaRPr lang="en-US" altLang="zh-CN" sz="2800" dirty="0" smtClean="0"/>
          </a:p>
          <a:p>
            <a:pPr eaLnBrk="1" hangingPunct="1">
              <a:lnSpc>
                <a:spcPct val="150000"/>
              </a:lnSpc>
              <a:buFontTx/>
              <a:buNone/>
            </a:pPr>
            <a:r>
              <a:rPr lang="en-US" altLang="zh-CN" sz="2800" dirty="0" smtClean="0"/>
              <a:t>                                                                   </a:t>
            </a:r>
            <a:r>
              <a:rPr lang="en-US" altLang="zh-CN" sz="2800" dirty="0" smtClean="0"/>
              <a:t>(3.11)</a:t>
            </a:r>
            <a:endParaRPr lang="en-US" altLang="zh-CN" sz="2800" dirty="0" smtClean="0"/>
          </a:p>
          <a:p>
            <a:pPr eaLnBrk="1" hangingPunct="1">
              <a:lnSpc>
                <a:spcPct val="150000"/>
              </a:lnSpc>
              <a:buFontTx/>
              <a:buNone/>
            </a:pPr>
            <a:r>
              <a:rPr lang="en-US" altLang="zh-CN" sz="2800" dirty="0" smtClean="0"/>
              <a:t>        </a:t>
            </a:r>
          </a:p>
          <a:p>
            <a:pPr eaLnBrk="1" hangingPunct="1">
              <a:lnSpc>
                <a:spcPct val="150000"/>
              </a:lnSpc>
              <a:buFontTx/>
              <a:buNone/>
            </a:pPr>
            <a:r>
              <a:rPr lang="en-US" altLang="zh-CN" sz="2800" dirty="0" smtClean="0"/>
              <a:t>           </a:t>
            </a:r>
            <a:r>
              <a:rPr lang="zh-CN" altLang="en-US" sz="2800" dirty="0" smtClean="0"/>
              <a:t>在线运行过程中，控制系统通过对模糊逻辑规则的结果处理、查表和运 算，完成对</a:t>
            </a:r>
            <a:r>
              <a:rPr lang="en-US" altLang="zh-CN" sz="2800" dirty="0" smtClean="0"/>
              <a:t>PID</a:t>
            </a:r>
            <a:r>
              <a:rPr lang="zh-CN" altLang="en-US" sz="2800" dirty="0" smtClean="0"/>
              <a:t>参数的在线自校正。其工作流程图如</a:t>
            </a:r>
            <a:r>
              <a:rPr lang="zh-CN" altLang="en-US" sz="2800" dirty="0" smtClean="0"/>
              <a:t>图</a:t>
            </a:r>
            <a:r>
              <a:rPr lang="en-US" altLang="zh-CN" sz="2800" dirty="0" smtClean="0"/>
              <a:t>3-16</a:t>
            </a:r>
            <a:r>
              <a:rPr lang="zh-CN" altLang="en-US" sz="2800" dirty="0" smtClean="0"/>
              <a:t>所</a:t>
            </a:r>
            <a:r>
              <a:rPr lang="zh-CN" altLang="en-US" sz="2800" dirty="0" smtClean="0"/>
              <a:t>示。</a:t>
            </a:r>
          </a:p>
        </p:txBody>
      </p:sp>
      <p:sp>
        <p:nvSpPr>
          <p:cNvPr id="154627"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graphicFrame>
        <p:nvGraphicFramePr>
          <p:cNvPr id="46082" name="对象 2"/>
          <p:cNvGraphicFramePr>
            <a:graphicFrameLocks noChangeAspect="1"/>
          </p:cNvGraphicFramePr>
          <p:nvPr/>
        </p:nvGraphicFramePr>
        <p:xfrm>
          <a:off x="3500438" y="1214438"/>
          <a:ext cx="1803400" cy="504825"/>
        </p:xfrm>
        <a:graphic>
          <a:graphicData uri="http://schemas.openxmlformats.org/presentationml/2006/ole">
            <mc:AlternateContent xmlns:mc="http://schemas.openxmlformats.org/markup-compatibility/2006">
              <mc:Choice xmlns:v="urn:schemas-microsoft-com:vml" Requires="v">
                <p:oleObj spid="_x0000_s46104" name="Equation" r:id="rId3" imgW="863225" imgH="241195" progId="Equation.DSMT4">
                  <p:embed/>
                </p:oleObj>
              </mc:Choice>
              <mc:Fallback>
                <p:oleObj name="Equation" r:id="rId3" imgW="863225" imgH="241195"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1214438"/>
                        <a:ext cx="1803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3" name="对象 3"/>
          <p:cNvGraphicFramePr>
            <a:graphicFrameLocks noChangeAspect="1"/>
          </p:cNvGraphicFramePr>
          <p:nvPr/>
        </p:nvGraphicFramePr>
        <p:xfrm>
          <a:off x="3429000" y="2000250"/>
          <a:ext cx="1736725" cy="504825"/>
        </p:xfrm>
        <a:graphic>
          <a:graphicData uri="http://schemas.openxmlformats.org/presentationml/2006/ole">
            <mc:AlternateContent xmlns:mc="http://schemas.openxmlformats.org/markup-compatibility/2006">
              <mc:Choice xmlns:v="urn:schemas-microsoft-com:vml" Requires="v">
                <p:oleObj spid="_x0000_s46105" name="Equation" r:id="rId5" imgW="787400" imgH="228600" progId="Equation.DSMT4">
                  <p:embed/>
                </p:oleObj>
              </mc:Choice>
              <mc:Fallback>
                <p:oleObj name="Equation" r:id="rId5" imgW="787400" imgH="2286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000250"/>
                        <a:ext cx="1736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381000" y="381000"/>
            <a:ext cx="8458200" cy="5715000"/>
          </a:xfrm>
        </p:spPr>
        <p:txBody>
          <a:bodyPr/>
          <a:lstStyle/>
          <a:p>
            <a:pPr algn="just" eaLnBrk="1" hangingPunct="1">
              <a:lnSpc>
                <a:spcPct val="120000"/>
              </a:lnSpc>
              <a:buFontTx/>
              <a:buNone/>
            </a:pPr>
            <a:r>
              <a:rPr lang="zh-CN" altLang="en-US" sz="2800" b="1" dirty="0" smtClean="0"/>
              <a:t>（</a:t>
            </a:r>
            <a:r>
              <a:rPr lang="en-US" altLang="zh-CN" sz="2800" b="1" dirty="0" smtClean="0"/>
              <a:t>2</a:t>
            </a:r>
            <a:r>
              <a:rPr lang="zh-CN" altLang="en-US" sz="2800" b="1" dirty="0" smtClean="0"/>
              <a:t>）规则库（</a:t>
            </a:r>
            <a:r>
              <a:rPr lang="en-US" altLang="zh-CN" sz="2800" b="1" dirty="0" smtClean="0"/>
              <a:t>Rule Base—RB</a:t>
            </a:r>
            <a:r>
              <a:rPr lang="zh-CN" altLang="en-US" sz="2800" b="1" dirty="0" smtClean="0"/>
              <a:t>）  模糊控制器的规则司基于专家知识或手动操作人员长期积累的经验，它是按人的直觉推理的一种语言表示形式。模糊规则通常有一系列的关系词连接而成，如</a:t>
            </a:r>
            <a:r>
              <a:rPr lang="en-US" altLang="zh-CN" sz="2800" b="1" dirty="0" smtClean="0"/>
              <a:t>if-then</a:t>
            </a:r>
            <a:r>
              <a:rPr lang="zh-CN" altLang="en-US" sz="2800" b="1" dirty="0" smtClean="0"/>
              <a:t>、</a:t>
            </a:r>
            <a:r>
              <a:rPr lang="en-US" altLang="zh-CN" sz="2800" b="1" dirty="0" smtClean="0"/>
              <a:t>else</a:t>
            </a:r>
            <a:r>
              <a:rPr lang="zh-CN" altLang="en-US" sz="2800" b="1" dirty="0" smtClean="0"/>
              <a:t>、</a:t>
            </a:r>
            <a:r>
              <a:rPr lang="en-US" altLang="zh-CN" sz="2800" b="1" dirty="0" smtClean="0"/>
              <a:t>also</a:t>
            </a:r>
            <a:r>
              <a:rPr lang="zh-CN" altLang="en-US" sz="2800" b="1" dirty="0" smtClean="0"/>
              <a:t>、</a:t>
            </a:r>
            <a:r>
              <a:rPr lang="en-US" altLang="zh-CN" sz="2800" b="1" dirty="0" smtClean="0"/>
              <a:t>end</a:t>
            </a:r>
            <a:r>
              <a:rPr lang="zh-CN" altLang="en-US" sz="2800" b="1" dirty="0" smtClean="0"/>
              <a:t>、</a:t>
            </a:r>
            <a:r>
              <a:rPr lang="en-US" altLang="zh-CN" sz="2800" b="1" dirty="0" smtClean="0"/>
              <a:t>or</a:t>
            </a:r>
            <a:r>
              <a:rPr lang="zh-CN" altLang="en-US" sz="2800" b="1" dirty="0" smtClean="0"/>
              <a:t>等，关系词必须经过“翻译”才能将模糊规则数值化。最常用的关系词为</a:t>
            </a:r>
            <a:r>
              <a:rPr lang="en-US" altLang="zh-CN" sz="2800" b="1" dirty="0" smtClean="0"/>
              <a:t>if-then</a:t>
            </a:r>
            <a:r>
              <a:rPr lang="zh-CN" altLang="en-US" sz="2800" b="1" dirty="0" smtClean="0"/>
              <a:t>、</a:t>
            </a:r>
            <a:r>
              <a:rPr lang="en-US" altLang="zh-CN" sz="2800" b="1" dirty="0" smtClean="0"/>
              <a:t>also</a:t>
            </a:r>
            <a:r>
              <a:rPr lang="zh-CN" altLang="en-US" sz="2800" b="1" dirty="0" smtClean="0"/>
              <a:t>，对于多变量模糊控制系统，还有</a:t>
            </a:r>
            <a:r>
              <a:rPr lang="en-US" altLang="zh-CN" sz="2800" b="1" dirty="0" smtClean="0"/>
              <a:t>and</a:t>
            </a:r>
            <a:r>
              <a:rPr lang="zh-CN" altLang="en-US" sz="2800" b="1" dirty="0" smtClean="0"/>
              <a:t>等。例如，某模糊控制系统输入变量为</a:t>
            </a:r>
            <a:r>
              <a:rPr lang="en-US" altLang="zh-CN" sz="2800" b="1" dirty="0" smtClean="0"/>
              <a:t>e</a:t>
            </a:r>
            <a:r>
              <a:rPr lang="zh-CN" altLang="en-US" sz="2800" b="1" dirty="0" smtClean="0"/>
              <a:t>（误差）和</a:t>
            </a:r>
            <a:r>
              <a:rPr lang="en-US" altLang="zh-CN" sz="2800" b="1" dirty="0" err="1" smtClean="0"/>
              <a:t>ec</a:t>
            </a:r>
            <a:r>
              <a:rPr lang="zh-CN" altLang="en-US" sz="2800" b="1" dirty="0" smtClean="0"/>
              <a:t>（误差变化），它们对应的语言变量为</a:t>
            </a:r>
            <a:r>
              <a:rPr lang="en-US" altLang="zh-CN" sz="2800" b="1" dirty="0" smtClean="0"/>
              <a:t>E</a:t>
            </a:r>
            <a:r>
              <a:rPr lang="zh-CN" altLang="en-US" sz="2800" b="1" dirty="0" smtClean="0"/>
              <a:t>和</a:t>
            </a:r>
            <a:r>
              <a:rPr lang="en-US" altLang="zh-CN" sz="2800" b="1" dirty="0" smtClean="0"/>
              <a:t>EC</a:t>
            </a:r>
            <a:r>
              <a:rPr lang="zh-CN" altLang="en-US" sz="2800" b="1" dirty="0" smtClean="0"/>
              <a:t>，可给出一组模糊规则：</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3a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16238" y="404813"/>
            <a:ext cx="2698750" cy="5445125"/>
          </a:xfrm>
          <a:noFill/>
        </p:spPr>
      </p:pic>
      <p:sp>
        <p:nvSpPr>
          <p:cNvPr id="109571" name="Text Box 3"/>
          <p:cNvSpPr txBox="1">
            <a:spLocks noChangeArrowheads="1"/>
          </p:cNvSpPr>
          <p:nvPr/>
        </p:nvSpPr>
        <p:spPr bwMode="auto">
          <a:xfrm>
            <a:off x="2916238" y="6067425"/>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smtClean="0"/>
              <a:t>图</a:t>
            </a:r>
            <a:r>
              <a:rPr lang="en-US" altLang="zh-CN" dirty="0" smtClean="0"/>
              <a:t>3-16 </a:t>
            </a:r>
            <a:r>
              <a:rPr lang="zh-CN" altLang="en-US" dirty="0"/>
              <a:t>工作流程图</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9" name="Rectangle 2"/>
              <p:cNvSpPr>
                <a:spLocks noGrp="1" noChangeArrowheads="1"/>
              </p:cNvSpPr>
              <p:nvPr>
                <p:ph type="body" idx="1"/>
              </p:nvPr>
            </p:nvSpPr>
            <p:spPr>
              <a:xfrm>
                <a:off x="71438" y="188913"/>
                <a:ext cx="8893175" cy="6408737"/>
              </a:xfrm>
              <a:noFill/>
            </p:spPr>
            <p:txBody>
              <a:bodyPr/>
              <a:lstStyle/>
              <a:p>
                <a:pPr eaLnBrk="1" hangingPunct="1">
                  <a:lnSpc>
                    <a:spcPct val="130000"/>
                  </a:lnSpc>
                  <a:buFontTx/>
                  <a:buNone/>
                </a:pPr>
                <a:r>
                  <a:rPr lang="en-US" altLang="zh-CN" sz="2800" b="1" dirty="0" smtClean="0"/>
                  <a:t>    3.5.2  </a:t>
                </a:r>
                <a:r>
                  <a:rPr lang="zh-CN" altLang="en-US" sz="2800" b="1" dirty="0" smtClean="0"/>
                  <a:t>仿真实例</a:t>
                </a:r>
                <a:endParaRPr lang="zh-CN" altLang="en-US" sz="2800" dirty="0" smtClean="0"/>
              </a:p>
              <a:p>
                <a:pPr eaLnBrk="1" hangingPunct="1">
                  <a:lnSpc>
                    <a:spcPct val="130000"/>
                  </a:lnSpc>
                  <a:buFontTx/>
                  <a:buNone/>
                </a:pPr>
                <a:r>
                  <a:rPr lang="zh-CN" altLang="en-US" sz="2800" dirty="0" smtClean="0"/>
                  <a:t>            </a:t>
                </a:r>
                <a:r>
                  <a:rPr lang="zh-CN" altLang="en-US" sz="2600" dirty="0" smtClean="0"/>
                  <a:t>被控对象为</a:t>
                </a:r>
              </a:p>
              <a:p>
                <a:pPr eaLnBrk="1" hangingPunct="1">
                  <a:lnSpc>
                    <a:spcPct val="130000"/>
                  </a:lnSpc>
                  <a:buFontTx/>
                  <a:buNone/>
                </a:pPr>
                <a:r>
                  <a:rPr lang="zh-CN" altLang="en-US" sz="2600" dirty="0" smtClean="0"/>
                  <a:t>            </a:t>
                </a:r>
                <a:r>
                  <a:rPr lang="zh-CN" altLang="en-US" sz="2600" dirty="0" smtClean="0"/>
                  <a:t>采样时间为</a:t>
                </a:r>
                <a:r>
                  <a:rPr lang="en-US" altLang="zh-CN" sz="2600" dirty="0" smtClean="0"/>
                  <a:t>1ms</a:t>
                </a:r>
                <a:r>
                  <a:rPr lang="zh-CN" altLang="en-US" sz="2600" dirty="0" smtClean="0"/>
                  <a:t>，采用</a:t>
                </a:r>
                <a:r>
                  <a:rPr lang="en-US" altLang="zh-CN" sz="2600" dirty="0" smtClean="0"/>
                  <a:t>z</a:t>
                </a:r>
                <a:r>
                  <a:rPr lang="zh-CN" altLang="en-US" sz="2600" dirty="0" smtClean="0"/>
                  <a:t>变换进行离散化，离散化后的被控对象为：</a:t>
                </a:r>
              </a:p>
              <a:p>
                <a:pPr eaLnBrk="1" hangingPunct="1">
                  <a:lnSpc>
                    <a:spcPct val="130000"/>
                  </a:lnSpc>
                  <a:buFontTx/>
                  <a:buNone/>
                </a:pPr>
                <a:endParaRPr lang="zh-CN" altLang="en-US" sz="2600" dirty="0" smtClean="0"/>
              </a:p>
              <a:p>
                <a:pPr eaLnBrk="1" hangingPunct="1">
                  <a:lnSpc>
                    <a:spcPct val="130000"/>
                  </a:lnSpc>
                  <a:buFontTx/>
                  <a:buNone/>
                </a:pPr>
                <a:r>
                  <a:rPr lang="en-US" altLang="zh-CN" sz="2600" dirty="0" smtClean="0"/>
                  <a:t>	</a:t>
                </a:r>
                <a:r>
                  <a:rPr lang="en-US" altLang="zh-CN" sz="2600" dirty="0"/>
                  <a:t>	 </a:t>
                </a:r>
                <a:r>
                  <a:rPr lang="en-US" altLang="zh-CN" sz="2600" dirty="0" smtClean="0"/>
                  <a:t> </a:t>
                </a:r>
                <a:r>
                  <a:rPr lang="zh-CN" altLang="en-US" sz="2600" dirty="0" smtClean="0"/>
                  <a:t>位置指令为幅值为</a:t>
                </a:r>
                <a:r>
                  <a:rPr lang="en-US" altLang="zh-CN" sz="2600" dirty="0" smtClean="0"/>
                  <a:t>1.0</a:t>
                </a:r>
                <a:r>
                  <a:rPr lang="zh-CN" altLang="en-US" sz="2600" dirty="0" smtClean="0"/>
                  <a:t>的阶跃信号</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𝑦</m:t>
                        </m:r>
                      </m:e>
                      <m:sub>
                        <m:r>
                          <a:rPr lang="en-US" altLang="zh-CN" sz="2600" b="0" i="1" smtClean="0">
                            <a:latin typeface="Cambria Math" panose="02040503050406030204" pitchFamily="18" charset="0"/>
                          </a:rPr>
                          <m:t>𝑑</m:t>
                        </m:r>
                      </m:sub>
                    </m:sSub>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𝑘</m:t>
                        </m:r>
                      </m:e>
                    </m:d>
                    <m:r>
                      <a:rPr lang="en-US" altLang="zh-CN" sz="2600" b="0" i="1" smtClean="0">
                        <a:latin typeface="Cambria Math" panose="02040503050406030204" pitchFamily="18" charset="0"/>
                      </a:rPr>
                      <m:t>=1.0</m:t>
                    </m:r>
                  </m:oMath>
                </a14:m>
                <a:r>
                  <a:rPr lang="zh-CN" altLang="en-US" sz="2600" dirty="0" smtClean="0"/>
                  <a:t>。仿真时，先运行模糊推理系统设计程序</a:t>
                </a:r>
                <a:r>
                  <a:rPr lang="en-US" altLang="zh-CN" sz="2600" dirty="0" smtClean="0"/>
                  <a:t>chap3_6.m</a:t>
                </a:r>
                <a:r>
                  <a:rPr lang="zh-CN" altLang="en-US" sz="2600" dirty="0" smtClean="0"/>
                  <a:t>，实现模糊推理系统</a:t>
                </a:r>
                <a:r>
                  <a:rPr lang="en-US" altLang="zh-CN" sz="2600" dirty="0" err="1" smtClean="0"/>
                  <a:t>fuzzpid.fis</a:t>
                </a:r>
                <a:r>
                  <a:rPr lang="zh-CN" altLang="en-US" sz="2600" dirty="0" smtClean="0"/>
                  <a:t>，并将此模糊推理系统调入内存中，然后运行模糊控制程序</a:t>
                </a:r>
                <a:r>
                  <a:rPr lang="en-US" altLang="zh-CN" sz="2600" dirty="0" smtClean="0"/>
                  <a:t>chap3_7.m</a:t>
                </a:r>
                <a:r>
                  <a:rPr lang="zh-CN" altLang="en-US" sz="2600" dirty="0" smtClean="0"/>
                  <a:t>。在程序</a:t>
                </a:r>
                <a:r>
                  <a:rPr lang="en-US" altLang="zh-CN" sz="2600" dirty="0" smtClean="0"/>
                  <a:t>chap3_6.m</a:t>
                </a:r>
                <a:r>
                  <a:rPr lang="zh-CN" altLang="en-US" sz="2600" dirty="0" smtClean="0"/>
                  <a:t>中，根据模糊规则表</a:t>
                </a:r>
                <a:r>
                  <a:rPr lang="en-US" altLang="zh-CN" sz="2600" dirty="0" smtClean="0"/>
                  <a:t>3-11</a:t>
                </a:r>
                <a:r>
                  <a:rPr lang="zh-CN" altLang="en-US" sz="2600" dirty="0" smtClean="0"/>
                  <a:t>至表</a:t>
                </a:r>
                <a:r>
                  <a:rPr lang="en-US" altLang="zh-CN" sz="2600" dirty="0" smtClean="0"/>
                  <a:t>3-12</a:t>
                </a:r>
                <a:r>
                  <a:rPr lang="zh-CN" altLang="en-US" sz="2600" dirty="0" smtClean="0"/>
                  <a:t>，分别对</a:t>
                </a:r>
                <a14:m>
                  <m:oMath xmlns:m="http://schemas.openxmlformats.org/officeDocument/2006/math">
                    <m:r>
                      <a:rPr lang="en-US" altLang="zh-CN" sz="2600" b="0" i="1" dirty="0" smtClean="0">
                        <a:latin typeface="Cambria Math" panose="02040503050406030204" pitchFamily="18" charset="0"/>
                      </a:rPr>
                      <m:t>𝑒</m:t>
                    </m:r>
                    <m:r>
                      <a:rPr lang="en-US" altLang="zh-CN" sz="2600" b="0" i="1" dirty="0" smtClean="0">
                        <a:latin typeface="Cambria Math" panose="02040503050406030204" pitchFamily="18" charset="0"/>
                      </a:rPr>
                      <m:t>, </m:t>
                    </m:r>
                    <m:r>
                      <a:rPr lang="en-US" altLang="zh-CN" sz="2600" b="0" i="1" dirty="0" smtClean="0">
                        <a:latin typeface="Cambria Math" panose="02040503050406030204" pitchFamily="18" charset="0"/>
                      </a:rPr>
                      <m:t>𝑒𝑐</m:t>
                    </m:r>
                    <m:r>
                      <a:rPr lang="en-US" altLang="zh-CN" sz="2600" b="0" i="1" dirty="0" smtClean="0">
                        <a:latin typeface="Cambria Math" panose="02040503050406030204" pitchFamily="18" charset="0"/>
                      </a:rPr>
                      <m:t>,</m:t>
                    </m:r>
                    <m:sSub>
                      <m:sSubPr>
                        <m:ctrlPr>
                          <a:rPr lang="en-US" altLang="zh-CN" sz="2600" b="0" i="1" dirty="0" smtClean="0">
                            <a:latin typeface="Cambria Math" panose="02040503050406030204" pitchFamily="18" charset="0"/>
                          </a:rPr>
                        </m:ctrlPr>
                      </m:sSubPr>
                      <m:e>
                        <m:r>
                          <a:rPr lang="en-US" altLang="zh-CN" sz="2600" b="0" i="1" dirty="0" smtClean="0">
                            <a:latin typeface="Cambria Math" panose="02040503050406030204" pitchFamily="18" charset="0"/>
                          </a:rPr>
                          <m:t>𝑘</m:t>
                        </m:r>
                      </m:e>
                      <m:sub>
                        <m:r>
                          <a:rPr lang="en-US" altLang="zh-CN" sz="2600" b="0" i="1" dirty="0" smtClean="0">
                            <a:latin typeface="Cambria Math" panose="02040503050406030204" pitchFamily="18" charset="0"/>
                          </a:rPr>
                          <m:t>𝑝</m:t>
                        </m:r>
                      </m:sub>
                    </m:sSub>
                    <m:r>
                      <a:rPr lang="en-US" altLang="zh-CN" sz="2600" b="0" i="1" dirty="0" smtClean="0">
                        <a:latin typeface="Cambria Math" panose="02040503050406030204" pitchFamily="18" charset="0"/>
                      </a:rPr>
                      <m:t>,</m:t>
                    </m:r>
                    <m:sSub>
                      <m:sSubPr>
                        <m:ctrlPr>
                          <a:rPr lang="en-US" altLang="zh-CN" sz="2600" b="0" i="1" dirty="0" smtClean="0">
                            <a:latin typeface="Cambria Math" panose="02040503050406030204" pitchFamily="18" charset="0"/>
                          </a:rPr>
                        </m:ctrlPr>
                      </m:sSubPr>
                      <m:e>
                        <m:r>
                          <a:rPr lang="en-US" altLang="zh-CN" sz="2600" b="0" i="1" dirty="0" smtClean="0">
                            <a:latin typeface="Cambria Math" panose="02040503050406030204" pitchFamily="18" charset="0"/>
                          </a:rPr>
                          <m:t>𝑘</m:t>
                        </m:r>
                      </m:e>
                      <m:sub>
                        <m:r>
                          <a:rPr lang="en-US" altLang="zh-CN" sz="2600" b="0" i="1" dirty="0" smtClean="0">
                            <a:latin typeface="Cambria Math" panose="02040503050406030204" pitchFamily="18" charset="0"/>
                          </a:rPr>
                          <m:t>𝑖</m:t>
                        </m:r>
                      </m:sub>
                    </m:sSub>
                  </m:oMath>
                </a14:m>
                <a:r>
                  <a:rPr lang="zh-CN" altLang="en-US" sz="2600" dirty="0" smtClean="0"/>
                  <a:t> 进行隶属函数的设计。根据位置指令、初始误差和经验设计</a:t>
                </a:r>
                <a14:m>
                  <m:oMath xmlns:m="http://schemas.openxmlformats.org/officeDocument/2006/math">
                    <m:r>
                      <a:rPr lang="en-US" altLang="zh-CN" sz="2600" b="0" i="1" dirty="0" smtClean="0">
                        <a:latin typeface="Cambria Math" panose="02040503050406030204" pitchFamily="18" charset="0"/>
                      </a:rPr>
                      <m:t>𝑒</m:t>
                    </m:r>
                    <m:r>
                      <a:rPr lang="en-US" altLang="zh-CN" sz="2600" b="0" i="1" dirty="0" smtClean="0">
                        <a:latin typeface="Cambria Math" panose="02040503050406030204" pitchFamily="18" charset="0"/>
                      </a:rPr>
                      <m:t>, </m:t>
                    </m:r>
                    <m:r>
                      <a:rPr lang="en-US" altLang="zh-CN" sz="2600" b="0" i="1" dirty="0" smtClean="0">
                        <a:latin typeface="Cambria Math" panose="02040503050406030204" pitchFamily="18" charset="0"/>
                      </a:rPr>
                      <m:t>𝑒𝑐</m:t>
                    </m:r>
                    <m:r>
                      <a:rPr lang="en-US" altLang="zh-CN" sz="2600" b="0" i="1" dirty="0" smtClean="0">
                        <a:latin typeface="Cambria Math" panose="02040503050406030204" pitchFamily="18" charset="0"/>
                      </a:rPr>
                      <m:t>,</m:t>
                    </m:r>
                    <m:sSub>
                      <m:sSubPr>
                        <m:ctrlPr>
                          <a:rPr lang="en-US" altLang="zh-CN" sz="2600" b="0" i="1" dirty="0" smtClean="0">
                            <a:latin typeface="Cambria Math" panose="02040503050406030204" pitchFamily="18" charset="0"/>
                          </a:rPr>
                        </m:ctrlPr>
                      </m:sSubPr>
                      <m:e>
                        <m:r>
                          <a:rPr lang="en-US" altLang="zh-CN" sz="2600" b="0" i="1" dirty="0" smtClean="0">
                            <a:latin typeface="Cambria Math" panose="02040503050406030204" pitchFamily="18" charset="0"/>
                          </a:rPr>
                          <m:t>𝑘</m:t>
                        </m:r>
                      </m:e>
                      <m:sub>
                        <m:r>
                          <a:rPr lang="en-US" altLang="zh-CN" sz="2600" b="0" i="1" dirty="0" smtClean="0">
                            <a:latin typeface="Cambria Math" panose="02040503050406030204" pitchFamily="18" charset="0"/>
                          </a:rPr>
                          <m:t>𝑝</m:t>
                        </m:r>
                      </m:sub>
                    </m:sSub>
                    <m:r>
                      <a:rPr lang="en-US" altLang="zh-CN" sz="2600" b="0" i="1" dirty="0" smtClean="0">
                        <a:latin typeface="Cambria Math" panose="02040503050406030204" pitchFamily="18" charset="0"/>
                      </a:rPr>
                      <m:t>,</m:t>
                    </m:r>
                    <m:sSub>
                      <m:sSubPr>
                        <m:ctrlPr>
                          <a:rPr lang="en-US" altLang="zh-CN" sz="2600" b="0" i="1" dirty="0" smtClean="0">
                            <a:latin typeface="Cambria Math" panose="02040503050406030204" pitchFamily="18" charset="0"/>
                          </a:rPr>
                        </m:ctrlPr>
                      </m:sSubPr>
                      <m:e>
                        <m:r>
                          <a:rPr lang="en-US" altLang="zh-CN" sz="2600" b="0" i="1" dirty="0" smtClean="0">
                            <a:latin typeface="Cambria Math" panose="02040503050406030204" pitchFamily="18" charset="0"/>
                          </a:rPr>
                          <m:t>𝑘</m:t>
                        </m:r>
                      </m:e>
                      <m:sub>
                        <m:r>
                          <a:rPr lang="en-US" altLang="zh-CN" sz="2600" b="0" i="1" dirty="0" smtClean="0">
                            <a:latin typeface="Cambria Math" panose="02040503050406030204" pitchFamily="18" charset="0"/>
                          </a:rPr>
                          <m:t>𝑖</m:t>
                        </m:r>
                      </m:sub>
                    </m:sSub>
                  </m:oMath>
                </a14:m>
                <a:r>
                  <a:rPr lang="zh-CN" altLang="en-US" sz="2600" dirty="0" smtClean="0"/>
                  <a:t>的范围。</a:t>
                </a:r>
                <a:endParaRPr lang="zh-CN" altLang="en-US" sz="2600" dirty="0" smtClean="0"/>
              </a:p>
            </p:txBody>
          </p:sp>
        </mc:Choice>
        <mc:Fallback>
          <p:sp>
            <p:nvSpPr>
              <p:cNvPr id="47109" name="Rectangle 2"/>
              <p:cNvSpPr>
                <a:spLocks noGrp="1" noRot="1" noChangeAspect="1" noMove="1" noResize="1" noEditPoints="1" noAdjustHandles="1" noChangeArrowheads="1" noChangeShapeType="1" noTextEdit="1"/>
              </p:cNvSpPr>
              <p:nvPr>
                <p:ph type="body" idx="1"/>
              </p:nvPr>
            </p:nvSpPr>
            <p:spPr>
              <a:xfrm>
                <a:off x="71438" y="188913"/>
                <a:ext cx="8893175" cy="6408737"/>
              </a:xfrm>
              <a:blipFill>
                <a:blip r:embed="rId3"/>
                <a:stretch>
                  <a:fillRect t="-285" r="-617" b="-6565"/>
                </a:stretch>
              </a:blipFill>
            </p:spPr>
            <p:txBody>
              <a:bodyPr/>
              <a:lstStyle/>
              <a:p>
                <a:r>
                  <a:rPr lang="zh-CN" altLang="en-US">
                    <a:noFill/>
                  </a:rPr>
                  <a:t> </a:t>
                </a:r>
              </a:p>
            </p:txBody>
          </p:sp>
        </mc:Fallback>
      </mc:AlternateContent>
      <p:sp>
        <p:nvSpPr>
          <p:cNvPr id="156675"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6677" name="Rectangle 5"/>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6679" name="Rectangle 7"/>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graphicFrame>
        <p:nvGraphicFramePr>
          <p:cNvPr id="47106" name="对象 1"/>
          <p:cNvGraphicFramePr>
            <a:graphicFrameLocks noChangeAspect="1"/>
          </p:cNvGraphicFramePr>
          <p:nvPr>
            <p:extLst>
              <p:ext uri="{D42A27DB-BD31-4B8C-83A1-F6EECF244321}">
                <p14:modId xmlns:p14="http://schemas.microsoft.com/office/powerpoint/2010/main" val="2559549226"/>
              </p:ext>
            </p:extLst>
          </p:nvPr>
        </p:nvGraphicFramePr>
        <p:xfrm>
          <a:off x="3347864" y="764704"/>
          <a:ext cx="2120900" cy="790575"/>
        </p:xfrm>
        <a:graphic>
          <a:graphicData uri="http://schemas.openxmlformats.org/presentationml/2006/ole">
            <mc:AlternateContent xmlns:mc="http://schemas.openxmlformats.org/markup-compatibility/2006">
              <mc:Choice xmlns:v="urn:schemas-microsoft-com:vml" Requires="v">
                <p:oleObj spid="_x0000_s47151" name="Equation" r:id="rId4" imgW="1054100" imgH="393700" progId="Equation.DSMT4">
                  <p:embed/>
                </p:oleObj>
              </mc:Choice>
              <mc:Fallback>
                <p:oleObj name="Equation" r:id="rId4" imgW="1054100" imgH="3937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764704"/>
                        <a:ext cx="2120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7" name="对象 2"/>
          <p:cNvGraphicFramePr>
            <a:graphicFrameLocks noChangeAspect="1"/>
          </p:cNvGraphicFramePr>
          <p:nvPr>
            <p:extLst>
              <p:ext uri="{D42A27DB-BD31-4B8C-83A1-F6EECF244321}">
                <p14:modId xmlns:p14="http://schemas.microsoft.com/office/powerpoint/2010/main" val="2404858471"/>
              </p:ext>
            </p:extLst>
          </p:nvPr>
        </p:nvGraphicFramePr>
        <p:xfrm>
          <a:off x="683568" y="2636912"/>
          <a:ext cx="8164909" cy="364564"/>
        </p:xfrm>
        <a:graphic>
          <a:graphicData uri="http://schemas.openxmlformats.org/presentationml/2006/ole">
            <mc:AlternateContent xmlns:mc="http://schemas.openxmlformats.org/markup-compatibility/2006">
              <mc:Choice xmlns:v="urn:schemas-microsoft-com:vml" Requires="v">
                <p:oleObj spid="_x0000_s47152" name="Equation" r:id="rId6" imgW="4559040" imgH="203040" progId="Equation.DSMT4">
                  <p:embed/>
                </p:oleObj>
              </mc:Choice>
              <mc:Fallback>
                <p:oleObj name="Equation" r:id="rId6" imgW="4559040" imgH="203040" progId="Equation.DSMT4">
                  <p:embed/>
                  <p:pic>
                    <p:nvPicPr>
                      <p:cNvPr id="0" name="对象 2"/>
                      <p:cNvPicPr>
                        <a:picLocks noChangeAspect="1" noChangeArrowheads="1"/>
                      </p:cNvPicPr>
                      <p:nvPr/>
                    </p:nvPicPr>
                    <p:blipFill>
                      <a:blip r:embed="rId7"/>
                      <a:srcRect/>
                      <a:stretch>
                        <a:fillRect/>
                      </a:stretch>
                    </p:blipFill>
                    <p:spPr bwMode="auto">
                      <a:xfrm>
                        <a:off x="683568" y="2636912"/>
                        <a:ext cx="8164909" cy="364564"/>
                      </a:xfrm>
                      <a:prstGeom prst="rect">
                        <a:avLst/>
                      </a:prstGeom>
                      <a:noFill/>
                      <a:ln>
                        <a:noFill/>
                      </a:ln>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body" idx="1"/>
          </p:nvPr>
        </p:nvSpPr>
        <p:spPr>
          <a:xfrm>
            <a:off x="468313" y="620713"/>
            <a:ext cx="8229600" cy="5616575"/>
          </a:xfrm>
          <a:noFill/>
        </p:spPr>
        <p:txBody>
          <a:bodyPr/>
          <a:lstStyle/>
          <a:p>
            <a:pPr eaLnBrk="1" hangingPunct="1">
              <a:lnSpc>
                <a:spcPct val="130000"/>
              </a:lnSpc>
              <a:buFontTx/>
              <a:buNone/>
            </a:pPr>
            <a:r>
              <a:rPr lang="en-US" altLang="zh-CN" sz="2800" dirty="0" smtClean="0">
                <a:latin typeface="宋体" panose="02010600030101010101" pitchFamily="2" charset="-122"/>
              </a:rPr>
              <a:t>		</a:t>
            </a:r>
            <a:r>
              <a:rPr lang="zh-CN" altLang="en-US" sz="2800" dirty="0" smtClean="0">
                <a:latin typeface="宋体" panose="02010600030101010101" pitchFamily="2" charset="-122"/>
              </a:rPr>
              <a:t>在</a:t>
            </a:r>
            <a:r>
              <a:rPr lang="en-US" altLang="zh-CN" sz="2800" dirty="0" smtClean="0">
                <a:latin typeface="宋体" panose="02010600030101010101" pitchFamily="2" charset="-122"/>
              </a:rPr>
              <a:t>MATLAB</a:t>
            </a:r>
            <a:r>
              <a:rPr lang="zh-CN" altLang="en-US" sz="2800" dirty="0" smtClean="0">
                <a:latin typeface="宋体" panose="02010600030101010101" pitchFamily="2" charset="-122"/>
              </a:rPr>
              <a:t>环境下，对模糊系统</a:t>
            </a:r>
            <a:r>
              <a:rPr lang="en-US" altLang="zh-CN" sz="2800" dirty="0" smtClean="0">
                <a:latin typeface="宋体" panose="02010600030101010101" pitchFamily="2" charset="-122"/>
              </a:rPr>
              <a:t>a</a:t>
            </a:r>
            <a:r>
              <a:rPr lang="zh-CN" altLang="en-US" sz="2800" dirty="0" smtClean="0">
                <a:latin typeface="宋体" panose="02010600030101010101" pitchFamily="2" charset="-122"/>
              </a:rPr>
              <a:t>，运行</a:t>
            </a:r>
            <a:r>
              <a:rPr lang="en-US" altLang="zh-CN" sz="2800" dirty="0" err="1" smtClean="0">
                <a:latin typeface="宋体" panose="02010600030101010101" pitchFamily="2" charset="-122"/>
              </a:rPr>
              <a:t>plotmf</a:t>
            </a:r>
            <a:r>
              <a:rPr lang="zh-CN" altLang="en-US" sz="2800" dirty="0" smtClean="0">
                <a:latin typeface="宋体" panose="02010600030101010101" pitchFamily="2" charset="-122"/>
              </a:rPr>
              <a:t>命令，可得到模糊系统的隶属函数，如图</a:t>
            </a:r>
            <a:r>
              <a:rPr lang="en-US" altLang="zh-CN" sz="2800" dirty="0" smtClean="0">
                <a:latin typeface="宋体" panose="02010600030101010101" pitchFamily="2" charset="-122"/>
              </a:rPr>
              <a:t>3.17</a:t>
            </a:r>
            <a:r>
              <a:rPr lang="zh-CN" altLang="en-US" sz="2800" dirty="0" smtClean="0">
                <a:latin typeface="宋体" panose="02010600030101010101" pitchFamily="2" charset="-122"/>
              </a:rPr>
              <a:t>至</a:t>
            </a:r>
            <a:r>
              <a:rPr lang="en-US" altLang="zh-CN" sz="2800" dirty="0" smtClean="0">
                <a:latin typeface="宋体" panose="02010600030101010101" pitchFamily="2" charset="-122"/>
              </a:rPr>
              <a:t>3.20</a:t>
            </a:r>
            <a:r>
              <a:rPr lang="zh-CN" altLang="en-US" sz="2800" dirty="0" smtClean="0">
                <a:latin typeface="宋体" panose="02010600030101010101" pitchFamily="2" charset="-122"/>
              </a:rPr>
              <a:t>所示，运行命令</a:t>
            </a:r>
            <a:r>
              <a:rPr lang="en-US" altLang="zh-CN" sz="2800" dirty="0" err="1" smtClean="0">
                <a:latin typeface="宋体" panose="02010600030101010101" pitchFamily="2" charset="-122"/>
              </a:rPr>
              <a:t>showrule</a:t>
            </a:r>
            <a:r>
              <a:rPr lang="zh-CN" altLang="en-US" sz="2800" dirty="0" smtClean="0">
                <a:latin typeface="宋体" panose="02010600030101010101" pitchFamily="2" charset="-122"/>
              </a:rPr>
              <a:t>可显示模糊规则，可显示</a:t>
            </a:r>
            <a:r>
              <a:rPr lang="en-US" altLang="zh-CN" sz="2800" dirty="0" smtClean="0">
                <a:latin typeface="宋体" panose="02010600030101010101" pitchFamily="2" charset="-122"/>
              </a:rPr>
              <a:t>9</a:t>
            </a:r>
            <a:r>
              <a:rPr lang="zh-CN" altLang="en-US" sz="2800" dirty="0" smtClean="0">
                <a:latin typeface="宋体" panose="02010600030101010101" pitchFamily="2" charset="-122"/>
              </a:rPr>
              <a:t>条模糊规则。</a:t>
            </a:r>
            <a:endParaRPr lang="en-US" altLang="zh-CN" sz="2800" dirty="0" smtClean="0">
              <a:latin typeface="宋体" panose="02010600030101010101" pitchFamily="2" charset="-122"/>
            </a:endParaRPr>
          </a:p>
          <a:p>
            <a:pPr eaLnBrk="1" hangingPunct="1">
              <a:lnSpc>
                <a:spcPct val="130000"/>
              </a:lnSpc>
              <a:buFontTx/>
              <a:buNone/>
            </a:pPr>
            <a:r>
              <a:rPr lang="en-US" altLang="zh-CN" sz="2800" dirty="0">
                <a:latin typeface="宋体" panose="02010600030101010101" pitchFamily="2" charset="-122"/>
              </a:rPr>
              <a:t>	</a:t>
            </a:r>
            <a:r>
              <a:rPr lang="en-US" altLang="zh-CN" sz="2800" dirty="0" smtClean="0">
                <a:latin typeface="宋体" panose="02010600030101010101" pitchFamily="2" charset="-122"/>
              </a:rPr>
              <a:t>	</a:t>
            </a:r>
            <a:r>
              <a:rPr lang="zh-CN" altLang="en-US" sz="2800" dirty="0" smtClean="0">
                <a:latin typeface="宋体" panose="02010600030101010101" pitchFamily="2" charset="-122"/>
              </a:rPr>
              <a:t>另外，针对模糊推理系统</a:t>
            </a:r>
            <a:r>
              <a:rPr lang="en-US" altLang="zh-CN" sz="2800" dirty="0" err="1" smtClean="0">
                <a:latin typeface="宋体" panose="02010600030101010101" pitchFamily="2" charset="-122"/>
              </a:rPr>
              <a:t>fuzzpid.fis</a:t>
            </a:r>
            <a:r>
              <a:rPr lang="zh-CN" altLang="en-US" sz="2800" dirty="0" smtClean="0">
                <a:latin typeface="宋体" panose="02010600030101010101" pitchFamily="2" charset="-122"/>
              </a:rPr>
              <a:t>，运行命令</a:t>
            </a:r>
            <a:r>
              <a:rPr lang="en-US" altLang="zh-CN" sz="2800" dirty="0" smtClean="0">
                <a:latin typeface="宋体" panose="02010600030101010101" pitchFamily="2" charset="-122"/>
              </a:rPr>
              <a:t>fuzzy</a:t>
            </a:r>
            <a:r>
              <a:rPr lang="zh-CN" altLang="en-US" sz="2800" dirty="0" smtClean="0">
                <a:latin typeface="宋体" panose="02010600030101010101" pitchFamily="2" charset="-122"/>
              </a:rPr>
              <a:t>可进行规则库和隶属函数的编辑，如图</a:t>
            </a:r>
            <a:r>
              <a:rPr lang="en-US" altLang="zh-CN" sz="2800" dirty="0" smtClean="0">
                <a:latin typeface="宋体" panose="02010600030101010101" pitchFamily="2" charset="-122"/>
              </a:rPr>
              <a:t>3-21</a:t>
            </a:r>
            <a:r>
              <a:rPr lang="zh-CN" altLang="en-US" sz="2800" dirty="0" smtClean="0">
                <a:latin typeface="宋体" panose="02010600030101010101" pitchFamily="2" charset="-122"/>
              </a:rPr>
              <a:t>所示，运行命令</a:t>
            </a:r>
            <a:r>
              <a:rPr lang="en-US" altLang="zh-CN" sz="2800" dirty="0" err="1" smtClean="0">
                <a:latin typeface="宋体" panose="02010600030101010101" pitchFamily="2" charset="-122"/>
              </a:rPr>
              <a:t>ruleview</a:t>
            </a:r>
            <a:r>
              <a:rPr lang="zh-CN" altLang="en-US" sz="2800" dirty="0" smtClean="0">
                <a:latin typeface="宋体" panose="02010600030101010101" pitchFamily="2" charset="-122"/>
              </a:rPr>
              <a:t>可实现模糊系统的动态仿真，如图</a:t>
            </a:r>
            <a:r>
              <a:rPr lang="en-US" altLang="zh-CN" sz="2800" dirty="0" smtClean="0">
                <a:latin typeface="宋体" panose="02010600030101010101" pitchFamily="2" charset="-122"/>
              </a:rPr>
              <a:t>3-22</a:t>
            </a:r>
            <a:r>
              <a:rPr lang="zh-CN" altLang="en-US" sz="2800" dirty="0" smtClean="0">
                <a:latin typeface="宋体" panose="02010600030101010101" pitchFamily="2" charset="-122"/>
              </a:rPr>
              <a:t>所示。</a:t>
            </a:r>
            <a:endParaRPr lang="zh-CN" altLang="en-US" sz="2800" dirty="0" smtClean="0">
              <a:latin typeface="宋体" panose="02010600030101010101" pitchFamily="2" charset="-122"/>
            </a:endParaRPr>
          </a:p>
        </p:txBody>
      </p:sp>
      <p:sp>
        <p:nvSpPr>
          <p:cNvPr id="157699" name="Rectangle 3"/>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7701" name="Rectangle 5"/>
          <p:cNvSpPr>
            <a:spLocks noChangeArrowheads="1"/>
          </p:cNvSpPr>
          <p:nvPr/>
        </p:nvSpPr>
        <p:spPr bwMode="gray">
          <a:xfrm>
            <a:off x="0" y="3348038"/>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7703" name="Rectangle 7"/>
          <p:cNvSpPr>
            <a:spLocks noChangeArrowheads="1"/>
          </p:cNvSpPr>
          <p:nvPr/>
        </p:nvSpPr>
        <p:spPr bwMode="gray">
          <a:xfrm>
            <a:off x="0" y="331470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7705" name="Rectangle 9"/>
          <p:cNvSpPr>
            <a:spLocks noChangeArrowheads="1"/>
          </p:cNvSpPr>
          <p:nvPr/>
        </p:nvSpPr>
        <p:spPr bwMode="gray">
          <a:xfrm>
            <a:off x="0" y="3328988"/>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
        <p:nvSpPr>
          <p:cNvPr id="157707" name="Rectangle 11"/>
          <p:cNvSpPr>
            <a:spLocks noChangeArrowheads="1"/>
          </p:cNvSpPr>
          <p:nvPr/>
        </p:nvSpPr>
        <p:spPr bwMode="gray">
          <a:xfrm>
            <a:off x="0" y="3328988"/>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555875" y="5229225"/>
            <a:ext cx="3924300" cy="836613"/>
          </a:xfrm>
        </p:spPr>
        <p:txBody>
          <a:bodyPr/>
          <a:lstStyle/>
          <a:p>
            <a:pPr eaLnBrk="1" hangingPunct="1"/>
            <a:r>
              <a:rPr lang="zh-CN" altLang="en-US" sz="2800" dirty="0" smtClean="0"/>
              <a:t>图</a:t>
            </a:r>
            <a:r>
              <a:rPr lang="en-US" altLang="zh-CN" sz="2800" dirty="0" smtClean="0"/>
              <a:t>3-17  </a:t>
            </a:r>
            <a:r>
              <a:rPr lang="zh-CN" altLang="en-US" sz="2800" dirty="0" smtClean="0"/>
              <a:t>误差的隶属函数</a:t>
            </a:r>
          </a:p>
        </p:txBody>
      </p:sp>
      <p:pic>
        <p:nvPicPr>
          <p:cNvPr id="11059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04813"/>
            <a:ext cx="621506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908175" y="5589588"/>
            <a:ext cx="5256213" cy="836612"/>
          </a:xfrm>
        </p:spPr>
        <p:txBody>
          <a:bodyPr/>
          <a:lstStyle/>
          <a:p>
            <a:pPr eaLnBrk="1" hangingPunct="1"/>
            <a:r>
              <a:rPr lang="zh-CN" altLang="en-US" sz="2800" dirty="0" smtClean="0"/>
              <a:t>图</a:t>
            </a:r>
            <a:r>
              <a:rPr lang="en-US" altLang="zh-CN" sz="2800" dirty="0" smtClean="0"/>
              <a:t>3-18  </a:t>
            </a:r>
            <a:r>
              <a:rPr lang="zh-CN" altLang="en-US" sz="2800" dirty="0" smtClean="0"/>
              <a:t>误差变化率的隶属函数</a:t>
            </a:r>
          </a:p>
        </p:txBody>
      </p:sp>
      <p:pic>
        <p:nvPicPr>
          <p:cNvPr id="11161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20713"/>
            <a:ext cx="6142038"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2609850" y="5661025"/>
            <a:ext cx="3924300" cy="836613"/>
          </a:xfrm>
        </p:spPr>
        <p:txBody>
          <a:bodyPr/>
          <a:lstStyle/>
          <a:p>
            <a:pPr eaLnBrk="1" hangingPunct="1"/>
            <a:r>
              <a:rPr lang="zh-CN" altLang="en-US" sz="2800" dirty="0" smtClean="0"/>
              <a:t>图</a:t>
            </a:r>
            <a:r>
              <a:rPr lang="en-US" altLang="zh-CN" sz="2800" dirty="0" smtClean="0"/>
              <a:t>3-19    </a:t>
            </a:r>
            <a:r>
              <a:rPr lang="zh-CN" altLang="en-US" sz="2800" dirty="0" smtClean="0"/>
              <a:t>的隶属函数</a:t>
            </a:r>
          </a:p>
        </p:txBody>
      </p:sp>
      <p:sp>
        <p:nvSpPr>
          <p:cNvPr id="160772" name="Rectangle 4"/>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graphicFrame>
        <p:nvGraphicFramePr>
          <p:cNvPr id="49154" name="Object 5"/>
          <p:cNvGraphicFramePr>
            <a:graphicFrameLocks noChangeAspect="1"/>
          </p:cNvGraphicFramePr>
          <p:nvPr/>
        </p:nvGraphicFramePr>
        <p:xfrm>
          <a:off x="4075113" y="5876925"/>
          <a:ext cx="346075" cy="454025"/>
        </p:xfrm>
        <a:graphic>
          <a:graphicData uri="http://schemas.openxmlformats.org/presentationml/2006/ole">
            <mc:AlternateContent xmlns:mc="http://schemas.openxmlformats.org/markup-compatibility/2006">
              <mc:Choice xmlns:v="urn:schemas-microsoft-com:vml" Requires="v">
                <p:oleObj spid="_x0000_s49167" name="公式" r:id="rId3" imgW="165028" imgH="228501" progId="Equation.3">
                  <p:embed/>
                </p:oleObj>
              </mc:Choice>
              <mc:Fallback>
                <p:oleObj name="公式" r:id="rId3" imgW="165028"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3" y="5876925"/>
                        <a:ext cx="346075" cy="454025"/>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57"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692150"/>
            <a:ext cx="61214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2627313" y="5373688"/>
            <a:ext cx="3924300" cy="836612"/>
          </a:xfrm>
        </p:spPr>
        <p:txBody>
          <a:bodyPr/>
          <a:lstStyle/>
          <a:p>
            <a:pPr eaLnBrk="1" hangingPunct="1"/>
            <a:r>
              <a:rPr lang="zh-CN" altLang="en-US" sz="2800" dirty="0" smtClean="0"/>
              <a:t>图</a:t>
            </a:r>
            <a:r>
              <a:rPr lang="en-US" altLang="zh-CN" sz="2800" dirty="0" smtClean="0"/>
              <a:t>3-20    </a:t>
            </a:r>
            <a:r>
              <a:rPr lang="zh-CN" altLang="en-US" sz="2800" dirty="0" smtClean="0"/>
              <a:t>的隶属函数</a:t>
            </a:r>
          </a:p>
        </p:txBody>
      </p:sp>
      <p:sp>
        <p:nvSpPr>
          <p:cNvPr id="161796" name="Rectangle 4"/>
          <p:cNvSpPr>
            <a:spLocks noChangeArrowheads="1"/>
          </p:cNvSpPr>
          <p:nvPr/>
        </p:nvSpPr>
        <p:spPr bwMode="gray">
          <a:xfrm>
            <a:off x="0" y="0"/>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graphicFrame>
        <p:nvGraphicFramePr>
          <p:cNvPr id="50178" name="Object 5"/>
          <p:cNvGraphicFramePr>
            <a:graphicFrameLocks noChangeAspect="1"/>
          </p:cNvGraphicFramePr>
          <p:nvPr/>
        </p:nvGraphicFramePr>
        <p:xfrm>
          <a:off x="4125913" y="5589588"/>
          <a:ext cx="301625" cy="431800"/>
        </p:xfrm>
        <a:graphic>
          <a:graphicData uri="http://schemas.openxmlformats.org/presentationml/2006/ole">
            <mc:AlternateContent xmlns:mc="http://schemas.openxmlformats.org/markup-compatibility/2006">
              <mc:Choice xmlns:v="urn:schemas-microsoft-com:vml" Requires="v">
                <p:oleObj spid="_x0000_s50191" name="公式" r:id="rId3" imgW="152268" imgH="215713" progId="Equation.3">
                  <p:embed/>
                </p:oleObj>
              </mc:Choice>
              <mc:Fallback>
                <p:oleObj name="公式" r:id="rId3" imgW="152268" imgH="2157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5913" y="5589588"/>
                        <a:ext cx="301625" cy="43180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1"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549275"/>
            <a:ext cx="6284912"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908175" y="5516563"/>
            <a:ext cx="5543550" cy="836612"/>
          </a:xfrm>
        </p:spPr>
        <p:txBody>
          <a:bodyPr/>
          <a:lstStyle/>
          <a:p>
            <a:pPr eaLnBrk="1" hangingPunct="1"/>
            <a:r>
              <a:rPr lang="zh-CN" altLang="en-US" sz="2800" dirty="0" smtClean="0"/>
              <a:t>图</a:t>
            </a:r>
            <a:r>
              <a:rPr lang="en-US" altLang="zh-CN" sz="2800" dirty="0" smtClean="0"/>
              <a:t>3-21  </a:t>
            </a:r>
            <a:r>
              <a:rPr lang="zh-CN" altLang="en-US" sz="2800" dirty="0" smtClean="0"/>
              <a:t>模糊系统</a:t>
            </a:r>
            <a:r>
              <a:rPr lang="en-US" altLang="zh-CN" sz="2800" dirty="0" err="1" smtClean="0"/>
              <a:t>fuzzpid.fis</a:t>
            </a:r>
            <a:r>
              <a:rPr lang="zh-CN" altLang="en-US" sz="2800" dirty="0" smtClean="0"/>
              <a:t>的结构</a:t>
            </a:r>
          </a:p>
        </p:txBody>
      </p:sp>
      <p:pic>
        <p:nvPicPr>
          <p:cNvPr id="11264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76250"/>
            <a:ext cx="6264275"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47813" y="5661025"/>
            <a:ext cx="6048375" cy="836613"/>
          </a:xfrm>
        </p:spPr>
        <p:txBody>
          <a:bodyPr/>
          <a:lstStyle/>
          <a:p>
            <a:pPr eaLnBrk="1" hangingPunct="1"/>
            <a:r>
              <a:rPr lang="zh-CN" altLang="en-US" sz="2800" dirty="0" smtClean="0"/>
              <a:t>图</a:t>
            </a:r>
            <a:r>
              <a:rPr lang="en-US" altLang="zh-CN" sz="2800" dirty="0" smtClean="0"/>
              <a:t>3-22  </a:t>
            </a:r>
            <a:r>
              <a:rPr lang="zh-CN" altLang="en-US" sz="2800" dirty="0" smtClean="0"/>
              <a:t>模糊推理系统的动态仿真环境</a:t>
            </a:r>
          </a:p>
        </p:txBody>
      </p:sp>
      <p:sp>
        <p:nvSpPr>
          <p:cNvPr id="164867" name="Rectangle 3"/>
          <p:cNvSpPr>
            <a:spLocks noChangeArrowheads="1"/>
          </p:cNvSpPr>
          <p:nvPr/>
        </p:nvSpPr>
        <p:spPr bwMode="gray">
          <a:xfrm>
            <a:off x="0" y="1971675"/>
            <a:ext cx="9144000" cy="0"/>
          </a:xfrm>
          <a:prstGeom prst="rect">
            <a:avLst/>
          </a:prstGeom>
          <a:noFill/>
          <a:ln>
            <a:noFill/>
          </a:ln>
          <a:effectLst>
            <a:outerShdw dist="63500" dir="3187806" algn="ctr" rotWithShape="0">
              <a:srgbClr val="001D3A"/>
            </a:outerShdw>
          </a:effectLst>
          <a:extLst/>
        </p:spPr>
        <p:txBody>
          <a:bodyPr wrap="none" anchor="ctr">
            <a:spAutoFit/>
          </a:bodyPr>
          <a:lstStyle/>
          <a:p>
            <a:pPr>
              <a:defRPr/>
            </a:pPr>
            <a:endParaRPr lang="zh-CN" altLang="en-US"/>
          </a:p>
        </p:txBody>
      </p:sp>
      <p:pic>
        <p:nvPicPr>
          <p:cNvPr id="11366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8913"/>
            <a:ext cx="6769100" cy="567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395288" y="476250"/>
            <a:ext cx="8229600" cy="4525963"/>
          </a:xfrm>
          <a:noFill/>
        </p:spPr>
        <p:txBody>
          <a:bodyPr/>
          <a:lstStyle/>
          <a:p>
            <a:pPr eaLnBrk="1" hangingPunct="1">
              <a:lnSpc>
                <a:spcPct val="150000"/>
              </a:lnSpc>
            </a:pPr>
            <a:r>
              <a:rPr lang="zh-CN" altLang="en-US" sz="2400" b="1" dirty="0" smtClean="0"/>
              <a:t>        在程序</a:t>
            </a:r>
            <a:r>
              <a:rPr lang="en-US" altLang="zh-CN" sz="2400" b="1" dirty="0" smtClean="0"/>
              <a:t>chap3_7.m</a:t>
            </a:r>
            <a:r>
              <a:rPr lang="zh-CN" altLang="en-US" sz="2400" b="1" dirty="0" smtClean="0"/>
              <a:t>中，利用所设计的模糊系统</a:t>
            </a:r>
            <a:r>
              <a:rPr lang="en-US" altLang="zh-CN" sz="2400" b="1" dirty="0" err="1" smtClean="0"/>
              <a:t>fuzzpid.fis</a:t>
            </a:r>
            <a:r>
              <a:rPr lang="zh-CN" altLang="en-US" sz="2400" b="1" dirty="0" smtClean="0"/>
              <a:t>进行</a:t>
            </a:r>
            <a:r>
              <a:rPr lang="en-US" altLang="zh-CN" sz="2400" b="1" dirty="0" smtClean="0"/>
              <a:t>PI</a:t>
            </a:r>
            <a:r>
              <a:rPr lang="zh-CN" altLang="en-US" sz="2400" b="1" dirty="0" smtClean="0"/>
              <a:t>控制参数的整定，为了显示模糊规则调整效果，取</a:t>
            </a:r>
            <a:r>
              <a:rPr lang="en-US" altLang="zh-CN" sz="2400" b="1" dirty="0" err="1" smtClean="0"/>
              <a:t>kp</a:t>
            </a:r>
            <a:r>
              <a:rPr lang="zh-CN" altLang="en-US" sz="2400" b="1" dirty="0" smtClean="0"/>
              <a:t>、</a:t>
            </a:r>
            <a:r>
              <a:rPr lang="en-US" altLang="zh-CN" sz="2400" b="1" dirty="0" err="1" smtClean="0"/>
              <a:t>ki</a:t>
            </a:r>
            <a:r>
              <a:rPr lang="zh-CN" altLang="en-US" sz="2400" b="1" dirty="0" smtClean="0"/>
              <a:t>初始值为零，响应结果及</a:t>
            </a:r>
            <a:r>
              <a:rPr lang="en-US" altLang="zh-CN" sz="2400" b="1" dirty="0" smtClean="0"/>
              <a:t>PI</a:t>
            </a:r>
            <a:r>
              <a:rPr lang="zh-CN" altLang="en-US" sz="2400" b="1" dirty="0" smtClean="0"/>
              <a:t>控制参数的自适应变化如</a:t>
            </a:r>
            <a:r>
              <a:rPr lang="zh-CN" altLang="en-US" sz="2400" b="1" dirty="0" smtClean="0"/>
              <a:t>图</a:t>
            </a:r>
            <a:r>
              <a:rPr lang="en-US" altLang="zh-CN" sz="2400" b="1" dirty="0" smtClean="0"/>
              <a:t>3-23</a:t>
            </a:r>
            <a:r>
              <a:rPr lang="zh-CN" altLang="en-US" sz="2400" b="1" dirty="0" smtClean="0"/>
              <a:t>至</a:t>
            </a:r>
            <a:r>
              <a:rPr lang="en-US" altLang="zh-CN" sz="2400" b="1" dirty="0" smtClean="0"/>
              <a:t>3-24</a:t>
            </a:r>
            <a:r>
              <a:rPr lang="zh-CN" altLang="en-US" sz="2400" b="1" dirty="0" smtClean="0"/>
              <a:t>所</a:t>
            </a:r>
            <a:r>
              <a:rPr lang="zh-CN" altLang="en-US" sz="2400" b="1" dirty="0" smtClean="0"/>
              <a:t>示。</a:t>
            </a:r>
          </a:p>
        </p:txBody>
      </p:sp>
    </p:spTree>
  </p:cSld>
  <p:clrMapOvr>
    <a:masterClrMapping/>
  </p:clrMapOvr>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C:\Office97\Templates\空演示文稿.pot</Template>
  <TotalTime>1378</TotalTime>
  <Words>6268</Words>
  <Application>Microsoft Office PowerPoint</Application>
  <PresentationFormat>全屏显示(4:3)</PresentationFormat>
  <Paragraphs>468</Paragraphs>
  <Slides>118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8</vt:i4>
      </vt:variant>
      <vt:variant>
        <vt:lpstr>幻灯片标题</vt:lpstr>
      </vt:variant>
      <vt:variant>
        <vt:i4>118</vt:i4>
      </vt:variant>
    </vt:vector>
  </HeadingPairs>
  <TitlesOfParts>
    <vt:vector size="132" baseType="lpstr">
      <vt:lpstr>Times New Roman</vt:lpstr>
      <vt:lpstr>宋体</vt:lpstr>
      <vt:lpstr>Arial</vt:lpstr>
      <vt:lpstr>Courier New</vt:lpstr>
      <vt:lpstr>Wingdings</vt:lpstr>
      <vt:lpstr>空演示文稿</vt:lpstr>
      <vt:lpstr>位图图像</vt:lpstr>
      <vt:lpstr>Microsoft 公式 3.0</vt:lpstr>
      <vt:lpstr>Microsoft Visio Drawing</vt:lpstr>
      <vt:lpstr>Microsoft Equation 3.0</vt:lpstr>
      <vt:lpstr>Microsoft Word 97 - 2003 文档</vt:lpstr>
      <vt:lpstr>MathType 6.0 Equation</vt:lpstr>
      <vt:lpstr>BMP 图象</vt:lpstr>
      <vt:lpstr>画笔图片</vt:lpstr>
      <vt:lpstr>第3章  模糊逻辑控制</vt:lpstr>
      <vt:lpstr>PowerPoint 演示文稿</vt:lpstr>
      <vt:lpstr>PowerPoint 演示文稿</vt:lpstr>
      <vt:lpstr>PowerPoint 演示文稿</vt:lpstr>
      <vt:lpstr>PowerPoint 演示文稿</vt:lpstr>
      <vt:lpstr>PowerPoint 演示文稿</vt:lpstr>
      <vt:lpstr>用三角型隶属度函数表示如图3-3所示。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模糊控制器的设计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图3-17  误差的隶属函数</vt:lpstr>
      <vt:lpstr>图3-18  误差变化率的隶属函数</vt:lpstr>
      <vt:lpstr>图3-19    的隶属函数</vt:lpstr>
      <vt:lpstr>图3-20    的隶属函数</vt:lpstr>
      <vt:lpstr>图3-21  模糊系统fuzzpid.fis的结构</vt:lpstr>
      <vt:lpstr>图3-22  模糊推理系统的动态仿真环境</vt:lpstr>
      <vt:lpstr>PowerPoint 演示文稿</vt:lpstr>
      <vt:lpstr>图3-23  模糊PI控制阶跃响应</vt:lpstr>
      <vt:lpstr>图3-24 kp和ki的模糊自适应调整</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lpstr>3.6 大时变扰动下切换增益模糊调节的滑模控制</vt:lpstr>
    </vt:vector>
  </TitlesOfParts>
  <Manager/>
  <Company>workgroup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模糊控制</dc:title>
  <dc:creator>dfdfd</dc:creator>
  <cp:lastModifiedBy>LingyuYang</cp:lastModifiedBy>
  <cp:revision>178</cp:revision>
  <dcterms:created xsi:type="dcterms:W3CDTF">2004-03-08T06:53:54Z</dcterms:created>
  <dcterms:modified xsi:type="dcterms:W3CDTF">2020-01-07T09:28:38Z</dcterms:modified>
</cp:coreProperties>
</file>