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6"/>
  </p:notesMasterIdLst>
  <p:sldIdLst>
    <p:sldId id="256" r:id="rId2"/>
    <p:sldId id="257" r:id="rId3"/>
    <p:sldId id="259" r:id="rId4"/>
    <p:sldId id="260" r:id="rId5"/>
    <p:sldId id="269" r:id="rId6"/>
    <p:sldId id="271" r:id="rId7"/>
    <p:sldId id="272" r:id="rId8"/>
    <p:sldId id="304" r:id="rId9"/>
    <p:sldId id="305" r:id="rId10"/>
    <p:sldId id="306" r:id="rId11"/>
    <p:sldId id="310" r:id="rId12"/>
    <p:sldId id="307" r:id="rId13"/>
    <p:sldId id="308" r:id="rId14"/>
    <p:sldId id="309" r:id="rId15"/>
    <p:sldId id="311" r:id="rId16"/>
    <p:sldId id="312" r:id="rId17"/>
    <p:sldId id="313" r:id="rId18"/>
    <p:sldId id="314" r:id="rId19"/>
    <p:sldId id="315" r:id="rId20"/>
    <p:sldId id="316" r:id="rId21"/>
    <p:sldId id="317" r:id="rId22"/>
    <p:sldId id="318" r:id="rId23"/>
    <p:sldId id="319" r:id="rId24"/>
    <p:sldId id="320" r:id="rId25"/>
    <p:sldId id="321" r:id="rId26"/>
    <p:sldId id="322" r:id="rId27"/>
    <p:sldId id="323" r:id="rId28"/>
    <p:sldId id="324" r:id="rId29"/>
    <p:sldId id="325" r:id="rId30"/>
    <p:sldId id="326" r:id="rId31"/>
    <p:sldId id="327" r:id="rId32"/>
    <p:sldId id="328" r:id="rId33"/>
    <p:sldId id="329" r:id="rId34"/>
    <p:sldId id="330" r:id="rId35"/>
  </p:sldIdLst>
  <p:sldSz cx="9144000" cy="6858000" type="screen4x3"/>
  <p:notesSz cx="6858000" cy="9144000"/>
  <p:defaultTextStyle>
    <a:defPPr>
      <a:defRPr lang="zh-CN"/>
    </a:defPPr>
    <a:lvl1pPr algn="ctr"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1pPr>
    <a:lvl2pPr marL="457200" algn="ctr"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2pPr>
    <a:lvl3pPr marL="914400" algn="ctr"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3pPr>
    <a:lvl4pPr marL="1371600" algn="ctr"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4pPr>
    <a:lvl5pPr marL="1828800" algn="ctr"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autoAdjust="0"/>
  </p:normalViewPr>
  <p:slideViewPr>
    <p:cSldViewPr>
      <p:cViewPr varScale="1">
        <p:scale>
          <a:sx n="69" d="100"/>
          <a:sy n="69" d="100"/>
        </p:scale>
        <p:origin x="1224" y="40"/>
      </p:cViewPr>
      <p:guideLst>
        <p:guide orient="horz" pos="2160"/>
        <p:guide pos="2880"/>
      </p:guideLst>
    </p:cSldViewPr>
  </p:slideViewPr>
  <p:outlineViewPr>
    <p:cViewPr>
      <p:scale>
        <a:sx n="33" d="100"/>
        <a:sy n="33" d="100"/>
      </p:scale>
      <p:origin x="0" y="0"/>
    </p:cViewPr>
    <p:sldLst>
      <p:sld r:id="rId1" collapse="1"/>
      <p:sld r:id="rId2" collapse="1"/>
    </p:sldLst>
  </p:outlineViewPr>
  <p:notesTextViewPr>
    <p:cViewPr>
      <p:scale>
        <a:sx n="100" d="100"/>
        <a:sy n="100" d="100"/>
      </p:scale>
      <p:origin x="0" y="0"/>
    </p:cViewPr>
  </p:notesTextViewPr>
  <p:sorterViewPr>
    <p:cViewPr>
      <p:scale>
        <a:sx n="66" d="100"/>
        <a:sy n="66" d="100"/>
      </p:scale>
      <p:origin x="0" y="4638"/>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_rels/viewProps.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slide" Target="slides/slide6.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wmf"/><Relationship Id="rId1" Type="http://schemas.openxmlformats.org/officeDocument/2006/relationships/image" Target="../media/image4.wmf"/><Relationship Id="rId6" Type="http://schemas.openxmlformats.org/officeDocument/2006/relationships/image" Target="../media/image9.wmf"/><Relationship Id="rId5" Type="http://schemas.openxmlformats.org/officeDocument/2006/relationships/image" Target="../media/image8.wmf"/><Relationship Id="rId4" Type="http://schemas.openxmlformats.org/officeDocument/2006/relationships/image" Target="../media/image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270F7A8-46FF-4939-96DD-E82165E4DB7D}" type="datetimeFigureOut">
              <a:rPr lang="zh-CN" altLang="en-US" smtClean="0"/>
              <a:t>2020/1/8</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EB4E8EB-D749-4C59-8DD5-52F6F7BC14B6}" type="slidenum">
              <a:rPr lang="zh-CN" altLang="en-US" smtClean="0"/>
              <a:t>‹#›</a:t>
            </a:fld>
            <a:endParaRPr lang="zh-CN" altLang="en-US"/>
          </a:p>
        </p:txBody>
      </p:sp>
    </p:spTree>
    <p:extLst>
      <p:ext uri="{BB962C8B-B14F-4D97-AF65-F5344CB8AC3E}">
        <p14:creationId xmlns:p14="http://schemas.microsoft.com/office/powerpoint/2010/main" val="26380881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fld id="{4849933F-5914-4518-9845-E195EFD36FBE}" type="slidenum">
              <a:rPr lang="en-US" altLang="zh-CN"/>
              <a:pPr/>
              <a:t>‹#›</a:t>
            </a:fld>
            <a:endParaRPr lang="en-US" altLang="zh-CN"/>
          </a:p>
        </p:txBody>
      </p:sp>
    </p:spTree>
    <p:extLst>
      <p:ext uri="{BB962C8B-B14F-4D97-AF65-F5344CB8AC3E}">
        <p14:creationId xmlns:p14="http://schemas.microsoft.com/office/powerpoint/2010/main" val="18222153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fld id="{5F5D6519-BD41-419B-BB3C-A2BBC20CCD70}" type="slidenum">
              <a:rPr lang="en-US" altLang="zh-CN"/>
              <a:pPr/>
              <a:t>‹#›</a:t>
            </a:fld>
            <a:endParaRPr lang="en-US" altLang="zh-CN"/>
          </a:p>
        </p:txBody>
      </p:sp>
    </p:spTree>
    <p:extLst>
      <p:ext uri="{BB962C8B-B14F-4D97-AF65-F5344CB8AC3E}">
        <p14:creationId xmlns:p14="http://schemas.microsoft.com/office/powerpoint/2010/main" val="29560782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609600"/>
            <a:ext cx="1943100" cy="54864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85800" y="609600"/>
            <a:ext cx="5676900" cy="54864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fld id="{22962AD3-93EC-4994-879B-351823CA859D}" type="slidenum">
              <a:rPr lang="en-US" altLang="zh-CN"/>
              <a:pPr/>
              <a:t>‹#›</a:t>
            </a:fld>
            <a:endParaRPr lang="en-US" altLang="zh-CN"/>
          </a:p>
        </p:txBody>
      </p:sp>
    </p:spTree>
    <p:extLst>
      <p:ext uri="{BB962C8B-B14F-4D97-AF65-F5344CB8AC3E}">
        <p14:creationId xmlns:p14="http://schemas.microsoft.com/office/powerpoint/2010/main" val="33223708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69388" y="116632"/>
            <a:ext cx="7772400" cy="648072"/>
          </a:xfrm>
        </p:spPr>
        <p:txBody>
          <a:bodyPr/>
          <a:lstStyle>
            <a:lvl1pPr>
              <a:defRPr>
                <a:latin typeface="等线" panose="02010600030101010101" pitchFamily="2" charset="-122"/>
                <a:ea typeface="等线" panose="02010600030101010101" pitchFamily="2"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685800" y="908720"/>
            <a:ext cx="7772400" cy="5187280"/>
          </a:xfrm>
        </p:spPr>
        <p:txBody>
          <a:bodyPr/>
          <a:lstStyle>
            <a:lvl1pPr>
              <a:lnSpc>
                <a:spcPct val="120000"/>
              </a:lnSpc>
              <a:spcBef>
                <a:spcPts val="600"/>
              </a:spcBef>
              <a:defRPr>
                <a:latin typeface="等线" panose="02010600030101010101" pitchFamily="2" charset="-122"/>
                <a:ea typeface="等线" panose="02010600030101010101" pitchFamily="2" charset="-122"/>
              </a:defRPr>
            </a:lvl1pPr>
            <a:lvl2pPr>
              <a:lnSpc>
                <a:spcPct val="120000"/>
              </a:lnSpc>
              <a:spcBef>
                <a:spcPts val="600"/>
              </a:spcBef>
              <a:defRPr>
                <a:latin typeface="等线" panose="02010600030101010101" pitchFamily="2" charset="-122"/>
                <a:ea typeface="等线" panose="02010600030101010101" pitchFamily="2" charset="-122"/>
              </a:defRPr>
            </a:lvl2pPr>
            <a:lvl3pPr>
              <a:lnSpc>
                <a:spcPct val="120000"/>
              </a:lnSpc>
              <a:spcBef>
                <a:spcPts val="600"/>
              </a:spcBef>
              <a:defRPr>
                <a:latin typeface="等线" panose="02010600030101010101" pitchFamily="2" charset="-122"/>
                <a:ea typeface="等线" panose="02010600030101010101" pitchFamily="2" charset="-122"/>
              </a:defRPr>
            </a:lvl3pPr>
            <a:lvl4pPr>
              <a:lnSpc>
                <a:spcPct val="120000"/>
              </a:lnSpc>
              <a:spcBef>
                <a:spcPts val="600"/>
              </a:spcBef>
              <a:defRPr>
                <a:latin typeface="等线" panose="02010600030101010101" pitchFamily="2" charset="-122"/>
                <a:ea typeface="等线" panose="02010600030101010101" pitchFamily="2" charset="-122"/>
              </a:defRPr>
            </a:lvl4pPr>
            <a:lvl5pPr>
              <a:lnSpc>
                <a:spcPct val="120000"/>
              </a:lnSpc>
              <a:spcBef>
                <a:spcPts val="600"/>
              </a:spcBef>
              <a:defRPr>
                <a:latin typeface="等线" panose="02010600030101010101" pitchFamily="2" charset="-122"/>
                <a:ea typeface="等线" panose="02010600030101010101" pitchFamily="2"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fld id="{55EF4EE2-A4A3-404B-A221-B6C631640BF9}" type="slidenum">
              <a:rPr lang="en-US" altLang="zh-CN"/>
              <a:pPr/>
              <a:t>‹#›</a:t>
            </a:fld>
            <a:endParaRPr lang="en-US" altLang="zh-CN"/>
          </a:p>
        </p:txBody>
      </p:sp>
    </p:spTree>
    <p:extLst>
      <p:ext uri="{BB962C8B-B14F-4D97-AF65-F5344CB8AC3E}">
        <p14:creationId xmlns:p14="http://schemas.microsoft.com/office/powerpoint/2010/main" val="9408895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fld id="{4E8B492A-8A60-4AA1-B545-013A0914937B}" type="slidenum">
              <a:rPr lang="en-US" altLang="zh-CN"/>
              <a:pPr/>
              <a:t>‹#›</a:t>
            </a:fld>
            <a:endParaRPr lang="en-US" altLang="zh-CN"/>
          </a:p>
        </p:txBody>
      </p:sp>
    </p:spTree>
    <p:extLst>
      <p:ext uri="{BB962C8B-B14F-4D97-AF65-F5344CB8AC3E}">
        <p14:creationId xmlns:p14="http://schemas.microsoft.com/office/powerpoint/2010/main" val="11626120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fld id="{2C5570A1-8958-421F-93EB-561FD1468F88}" type="slidenum">
              <a:rPr lang="en-US" altLang="zh-CN"/>
              <a:pPr/>
              <a:t>‹#›</a:t>
            </a:fld>
            <a:endParaRPr lang="en-US" altLang="zh-CN"/>
          </a:p>
        </p:txBody>
      </p:sp>
    </p:spTree>
    <p:extLst>
      <p:ext uri="{BB962C8B-B14F-4D97-AF65-F5344CB8AC3E}">
        <p14:creationId xmlns:p14="http://schemas.microsoft.com/office/powerpoint/2010/main" val="24845355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fld id="{68D00CF8-8C54-4D4C-B898-A71EB51B5D95}" type="slidenum">
              <a:rPr lang="en-US" altLang="zh-CN"/>
              <a:pPr/>
              <a:t>‹#›</a:t>
            </a:fld>
            <a:endParaRPr lang="en-US" altLang="zh-CN"/>
          </a:p>
        </p:txBody>
      </p:sp>
    </p:spTree>
    <p:extLst>
      <p:ext uri="{BB962C8B-B14F-4D97-AF65-F5344CB8AC3E}">
        <p14:creationId xmlns:p14="http://schemas.microsoft.com/office/powerpoint/2010/main" val="27950219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fld id="{831F6D69-451A-4A8F-B2F6-C19AE3E131BA}" type="slidenum">
              <a:rPr lang="en-US" altLang="zh-CN"/>
              <a:pPr/>
              <a:t>‹#›</a:t>
            </a:fld>
            <a:endParaRPr lang="en-US" altLang="zh-CN"/>
          </a:p>
        </p:txBody>
      </p:sp>
    </p:spTree>
    <p:extLst>
      <p:ext uri="{BB962C8B-B14F-4D97-AF65-F5344CB8AC3E}">
        <p14:creationId xmlns:p14="http://schemas.microsoft.com/office/powerpoint/2010/main" val="23852644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fld id="{EFCBA82E-EC65-41E0-88A8-519BB662B00A}" type="slidenum">
              <a:rPr lang="en-US" altLang="zh-CN"/>
              <a:pPr/>
              <a:t>‹#›</a:t>
            </a:fld>
            <a:endParaRPr lang="en-US" altLang="zh-CN"/>
          </a:p>
        </p:txBody>
      </p:sp>
    </p:spTree>
    <p:extLst>
      <p:ext uri="{BB962C8B-B14F-4D97-AF65-F5344CB8AC3E}">
        <p14:creationId xmlns:p14="http://schemas.microsoft.com/office/powerpoint/2010/main" val="8399024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fld id="{2128E4B9-72B9-4ABA-83D6-7872FC5515DB}" type="slidenum">
              <a:rPr lang="en-US" altLang="zh-CN"/>
              <a:pPr/>
              <a:t>‹#›</a:t>
            </a:fld>
            <a:endParaRPr lang="en-US" altLang="zh-CN"/>
          </a:p>
        </p:txBody>
      </p:sp>
    </p:spTree>
    <p:extLst>
      <p:ext uri="{BB962C8B-B14F-4D97-AF65-F5344CB8AC3E}">
        <p14:creationId xmlns:p14="http://schemas.microsoft.com/office/powerpoint/2010/main" val="5905551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fld id="{2043C242-820A-4733-A805-0B7455CA4EAD}" type="slidenum">
              <a:rPr lang="en-US" altLang="zh-CN"/>
              <a:pPr/>
              <a:t>‹#›</a:t>
            </a:fld>
            <a:endParaRPr lang="en-US" altLang="zh-CN"/>
          </a:p>
        </p:txBody>
      </p:sp>
    </p:spTree>
    <p:extLst>
      <p:ext uri="{BB962C8B-B14F-4D97-AF65-F5344CB8AC3E}">
        <p14:creationId xmlns:p14="http://schemas.microsoft.com/office/powerpoint/2010/main" val="33655518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bwMode="auto">
          <a:xfrm>
            <a:off x="685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87043" name="Rectangle 3"/>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l">
              <a:defRPr sz="1400"/>
            </a:lvl1pPr>
          </a:lstStyle>
          <a:p>
            <a:pPr>
              <a:defRPr/>
            </a:pPr>
            <a:endParaRPr lang="en-US" altLang="zh-CN"/>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defRPr sz="1400"/>
            </a:lvl1pPr>
          </a:lstStyle>
          <a:p>
            <a:pPr>
              <a:defRPr/>
            </a:pPr>
            <a:endParaRPr lang="en-US" altLang="zh-CN"/>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a:defRPr sz="1400"/>
            </a:lvl1pPr>
          </a:lstStyle>
          <a:p>
            <a:fld id="{843B9A0C-6914-45A2-A133-C727A704E231}" type="slidenum">
              <a:rPr lang="en-US" altLang="zh-CN"/>
              <a:pPr/>
              <a:t>‹#›</a:t>
            </a:fld>
            <a:endParaRPr lang="en-US" altLang="zh-CN"/>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xStyles>
    <p:title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5pPr>
      <a:lvl6pPr marL="457200" algn="ctr" rtl="0" fontAlgn="base">
        <a:spcBef>
          <a:spcPct val="0"/>
        </a:spcBef>
        <a:spcAft>
          <a:spcPct val="0"/>
        </a:spcAft>
        <a:defRPr kumimoji="1" sz="4400">
          <a:solidFill>
            <a:schemeClr val="tx2"/>
          </a:solidFill>
          <a:latin typeface="Times New Roman" pitchFamily="18" charset="0"/>
          <a:ea typeface="宋体" pitchFamily="2" charset="-122"/>
        </a:defRPr>
      </a:lvl6pPr>
      <a:lvl7pPr marL="914400" algn="ctr" rtl="0" fontAlgn="base">
        <a:spcBef>
          <a:spcPct val="0"/>
        </a:spcBef>
        <a:spcAft>
          <a:spcPct val="0"/>
        </a:spcAft>
        <a:defRPr kumimoji="1" sz="4400">
          <a:solidFill>
            <a:schemeClr val="tx2"/>
          </a:solidFill>
          <a:latin typeface="Times New Roman" pitchFamily="18" charset="0"/>
          <a:ea typeface="宋体" pitchFamily="2" charset="-122"/>
        </a:defRPr>
      </a:lvl7pPr>
      <a:lvl8pPr marL="1371600" algn="ctr" rtl="0" fontAlgn="base">
        <a:spcBef>
          <a:spcPct val="0"/>
        </a:spcBef>
        <a:spcAft>
          <a:spcPct val="0"/>
        </a:spcAft>
        <a:defRPr kumimoji="1" sz="4400">
          <a:solidFill>
            <a:schemeClr val="tx2"/>
          </a:solidFill>
          <a:latin typeface="Times New Roman" pitchFamily="18" charset="0"/>
          <a:ea typeface="宋体" pitchFamily="2" charset="-122"/>
        </a:defRPr>
      </a:lvl8pPr>
      <a:lvl9pPr marL="1828800" algn="ctr" rtl="0" fontAlgn="base">
        <a:spcBef>
          <a:spcPct val="0"/>
        </a:spcBef>
        <a:spcAft>
          <a:spcPct val="0"/>
        </a:spcAft>
        <a:defRPr kumimoji="1" sz="4400">
          <a:solidFill>
            <a:schemeClr val="tx2"/>
          </a:solidFill>
          <a:latin typeface="Times New Roman" pitchFamily="18" charset="0"/>
          <a:ea typeface="宋体" pitchFamily="2" charset="-122"/>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2.emf"/><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3.e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2.emf"/><Relationship Id="rId5" Type="http://schemas.openxmlformats.org/officeDocument/2006/relationships/oleObject" Target="../embeddings/oleObject2.bin"/><Relationship Id="rId4" Type="http://schemas.openxmlformats.org/officeDocument/2006/relationships/image" Target="../media/image1.emf"/></Relationships>
</file>

<file path=ppt/slides/_rels/slide3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6.em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7.em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8.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6.wmf"/><Relationship Id="rId13" Type="http://schemas.openxmlformats.org/officeDocument/2006/relationships/oleObject" Target="../embeddings/oleObject9.bin"/><Relationship Id="rId3" Type="http://schemas.openxmlformats.org/officeDocument/2006/relationships/oleObject" Target="../embeddings/oleObject4.bin"/><Relationship Id="rId7" Type="http://schemas.openxmlformats.org/officeDocument/2006/relationships/oleObject" Target="../embeddings/oleObject6.bin"/><Relationship Id="rId12" Type="http://schemas.openxmlformats.org/officeDocument/2006/relationships/image" Target="../media/image8.wmf"/><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image" Target="../media/image5.wmf"/><Relationship Id="rId11" Type="http://schemas.openxmlformats.org/officeDocument/2006/relationships/oleObject" Target="../embeddings/oleObject8.bin"/><Relationship Id="rId5" Type="http://schemas.openxmlformats.org/officeDocument/2006/relationships/oleObject" Target="../embeddings/oleObject5.bin"/><Relationship Id="rId10" Type="http://schemas.openxmlformats.org/officeDocument/2006/relationships/image" Target="../media/image7.wmf"/><Relationship Id="rId4" Type="http://schemas.openxmlformats.org/officeDocument/2006/relationships/image" Target="../media/image4.wmf"/><Relationship Id="rId9" Type="http://schemas.openxmlformats.org/officeDocument/2006/relationships/oleObject" Target="../embeddings/oleObject7.bin"/><Relationship Id="rId14" Type="http://schemas.openxmlformats.org/officeDocument/2006/relationships/image" Target="../media/image9.wmf"/></Relationships>
</file>

<file path=ppt/slides/_rels/slide6.x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zh-CN" b="1" dirty="0"/>
              <a:t>第</a:t>
            </a:r>
            <a:r>
              <a:rPr lang="en-US" altLang="zh-CN" b="1" dirty="0"/>
              <a:t>5</a:t>
            </a:r>
            <a:r>
              <a:rPr lang="zh-CN" altLang="zh-CN" b="1" dirty="0"/>
              <a:t>章 基于</a:t>
            </a:r>
            <a:r>
              <a:rPr lang="en-US" altLang="zh-CN" b="1" dirty="0"/>
              <a:t>T-S</a:t>
            </a:r>
            <a:r>
              <a:rPr lang="zh-CN" altLang="zh-CN" b="1" dirty="0"/>
              <a:t>模糊建模的</a:t>
            </a:r>
            <a:r>
              <a:rPr lang="zh-CN" altLang="zh-CN" b="1" dirty="0" smtClean="0"/>
              <a:t>控制</a:t>
            </a:r>
            <a:endParaRPr lang="zh-CN" altLang="en-US" dirty="0"/>
          </a:p>
        </p:txBody>
      </p:sp>
      <p:sp>
        <p:nvSpPr>
          <p:cNvPr id="3" name="副标题 2"/>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15995583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200" b="1" dirty="0"/>
              <a:t>5.1.3 </a:t>
            </a:r>
            <a:r>
              <a:rPr lang="zh-CN" altLang="zh-CN" sz="3200" b="1" dirty="0"/>
              <a:t>一类非线性系统的</a:t>
            </a:r>
            <a:r>
              <a:rPr lang="en-US" altLang="zh-CN" sz="3200" b="1" dirty="0"/>
              <a:t>T-S</a:t>
            </a:r>
            <a:r>
              <a:rPr lang="zh-CN" altLang="zh-CN" sz="3200" b="1" dirty="0"/>
              <a:t>模糊</a:t>
            </a:r>
            <a:r>
              <a:rPr lang="zh-CN" altLang="zh-CN" sz="3200" b="1" dirty="0" smtClean="0"/>
              <a:t>建模</a:t>
            </a:r>
            <a:endParaRPr lang="zh-CN" altLang="en-US" sz="3200"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pPr marL="0" indent="0">
                  <a:buNone/>
                </a:pPr>
                <a:r>
                  <a:rPr lang="en-US" altLang="zh-CN" sz="2600" dirty="0"/>
                  <a:t> </a:t>
                </a:r>
                <a:r>
                  <a:rPr lang="en-US" altLang="zh-CN" sz="2600" dirty="0" smtClean="0"/>
                  <a:t>   </a:t>
                </a:r>
              </a:p>
              <a:p>
                <a:r>
                  <a:rPr lang="zh-CN" altLang="en-US" sz="2400" dirty="0" smtClean="0"/>
                  <a:t>针对</a:t>
                </a:r>
                <a14:m>
                  <m:oMath xmlns:m="http://schemas.openxmlformats.org/officeDocument/2006/math">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𝑧</m:t>
                        </m:r>
                      </m:e>
                      <m:sub>
                        <m:r>
                          <a:rPr lang="en-US" altLang="zh-CN" sz="2400" b="0" i="1" smtClean="0">
                            <a:latin typeface="Cambria Math" panose="02040503050406030204" pitchFamily="18" charset="0"/>
                          </a:rPr>
                          <m:t>1</m:t>
                        </m:r>
                      </m:sub>
                    </m:sSub>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𝑡</m:t>
                    </m:r>
                    <m:r>
                      <a:rPr lang="en-US" altLang="zh-CN" sz="2400" b="0" i="1" smtClean="0">
                        <a:latin typeface="Cambria Math" panose="02040503050406030204" pitchFamily="18" charset="0"/>
                      </a:rPr>
                      <m:t>)</m:t>
                    </m:r>
                  </m:oMath>
                </a14:m>
                <a:r>
                  <a:rPr lang="zh-CN" altLang="en-US" sz="2400" dirty="0" smtClean="0"/>
                  <a:t> </a:t>
                </a:r>
                <a:r>
                  <a:rPr lang="en-US" altLang="zh-CN" sz="2400" dirty="0" smtClean="0"/>
                  <a:t>,</a:t>
                </a:r>
                <a:r>
                  <a:rPr lang="zh-CN" altLang="en-US" sz="2400" dirty="0" smtClean="0"/>
                  <a:t>采用</a:t>
                </a:r>
                <a:r>
                  <a:rPr lang="zh-CN" altLang="en-US" sz="2400" dirty="0"/>
                  <a:t>模糊</a:t>
                </a:r>
                <a:r>
                  <a:rPr lang="zh-CN" altLang="en-US" sz="2400" dirty="0" smtClean="0"/>
                  <a:t>集</a:t>
                </a:r>
                <a14:m>
                  <m:oMath xmlns:m="http://schemas.openxmlformats.org/officeDocument/2006/math">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𝑀</m:t>
                        </m:r>
                      </m:e>
                      <m:sub>
                        <m:r>
                          <a:rPr lang="en-US" altLang="zh-CN" sz="2400" b="0" i="1" smtClean="0">
                            <a:latin typeface="Cambria Math" panose="02040503050406030204" pitchFamily="18" charset="0"/>
                          </a:rPr>
                          <m:t>1</m:t>
                        </m:r>
                      </m:sub>
                    </m:sSub>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𝑧</m:t>
                        </m:r>
                      </m:e>
                      <m:sub>
                        <m:r>
                          <a:rPr lang="en-US" altLang="zh-CN" sz="2400" b="0" i="1" smtClean="0">
                            <a:latin typeface="Cambria Math" panose="02040503050406030204" pitchFamily="18" charset="0"/>
                          </a:rPr>
                          <m:t>1</m:t>
                        </m:r>
                      </m:sub>
                    </m:sSub>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𝑡</m:t>
                        </m:r>
                      </m:e>
                    </m:d>
                    <m:r>
                      <a:rPr lang="en-US" altLang="zh-CN" sz="2400" b="0" i="1" smtClean="0">
                        <a:latin typeface="Cambria Math" panose="02040503050406030204" pitchFamily="18" charset="0"/>
                      </a:rPr>
                      <m:t>)</m:t>
                    </m:r>
                  </m:oMath>
                </a14:m>
                <a:r>
                  <a:rPr lang="zh-CN" altLang="en-US" sz="2400" dirty="0"/>
                  <a:t>和</a:t>
                </a:r>
                <a14:m>
                  <m:oMath xmlns:m="http://schemas.openxmlformats.org/officeDocument/2006/math">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𝑀</m:t>
                        </m:r>
                      </m:e>
                      <m:sub>
                        <m:r>
                          <a:rPr lang="en-US" altLang="zh-CN" sz="2400" b="0" i="1" smtClean="0">
                            <a:latin typeface="Cambria Math" panose="02040503050406030204" pitchFamily="18" charset="0"/>
                          </a:rPr>
                          <m:t>2</m:t>
                        </m:r>
                      </m:sub>
                    </m:sSub>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𝑧</m:t>
                        </m:r>
                      </m:e>
                      <m:sub>
                        <m:r>
                          <a:rPr lang="en-US" altLang="zh-CN" sz="2400" i="1">
                            <a:latin typeface="Cambria Math" panose="02040503050406030204" pitchFamily="18" charset="0"/>
                          </a:rPr>
                          <m:t>1</m:t>
                        </m:r>
                      </m:sub>
                    </m:sSub>
                    <m:d>
                      <m:dPr>
                        <m:ctrlPr>
                          <a:rPr lang="en-US" altLang="zh-CN" sz="2400" i="1">
                            <a:latin typeface="Cambria Math" panose="02040503050406030204" pitchFamily="18" charset="0"/>
                          </a:rPr>
                        </m:ctrlPr>
                      </m:dPr>
                      <m:e>
                        <m:r>
                          <a:rPr lang="en-US" altLang="zh-CN" sz="2400" i="1">
                            <a:latin typeface="Cambria Math" panose="02040503050406030204" pitchFamily="18" charset="0"/>
                          </a:rPr>
                          <m:t>𝑡</m:t>
                        </m:r>
                      </m:e>
                    </m:d>
                    <m:r>
                      <a:rPr lang="en-US" altLang="zh-CN" sz="2400" i="1">
                        <a:latin typeface="Cambria Math" panose="02040503050406030204" pitchFamily="18" charset="0"/>
                      </a:rPr>
                      <m:t>)</m:t>
                    </m:r>
                  </m:oMath>
                </a14:m>
                <a:r>
                  <a:rPr lang="zh-CN" altLang="en-US" sz="2400" dirty="0"/>
                  <a:t>来</a:t>
                </a:r>
                <a:r>
                  <a:rPr lang="zh-CN" altLang="en-US" sz="2400" dirty="0" smtClean="0"/>
                  <a:t>描述</a:t>
                </a:r>
                <a:endParaRPr lang="en-US" altLang="zh-CN" sz="2400" dirty="0" smtClean="0"/>
              </a:p>
              <a:p>
                <a:r>
                  <a:rPr lang="zh-CN" altLang="en-US" sz="2400" dirty="0" smtClean="0"/>
                  <a:t>针对</a:t>
                </a:r>
                <a14:m>
                  <m:oMath xmlns:m="http://schemas.openxmlformats.org/officeDocument/2006/math">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𝑧</m:t>
                        </m:r>
                      </m:e>
                      <m:sub>
                        <m:r>
                          <a:rPr lang="en-US" altLang="zh-CN" sz="2400" b="0" i="1" smtClean="0">
                            <a:latin typeface="Cambria Math" panose="02040503050406030204" pitchFamily="18" charset="0"/>
                          </a:rPr>
                          <m:t>2</m:t>
                        </m:r>
                      </m:sub>
                    </m:sSub>
                    <m:r>
                      <a:rPr lang="en-US" altLang="zh-CN" sz="2400" i="1">
                        <a:latin typeface="Cambria Math" panose="02040503050406030204" pitchFamily="18" charset="0"/>
                      </a:rPr>
                      <m:t>(</m:t>
                    </m:r>
                    <m:r>
                      <a:rPr lang="en-US" altLang="zh-CN" sz="2400" i="1">
                        <a:latin typeface="Cambria Math" panose="02040503050406030204" pitchFamily="18" charset="0"/>
                      </a:rPr>
                      <m:t>𝑡</m:t>
                    </m:r>
                    <m:r>
                      <a:rPr lang="en-US" altLang="zh-CN" sz="2400" i="1">
                        <a:latin typeface="Cambria Math" panose="02040503050406030204" pitchFamily="18" charset="0"/>
                      </a:rPr>
                      <m:t>)</m:t>
                    </m:r>
                  </m:oMath>
                </a14:m>
                <a:r>
                  <a:rPr lang="zh-CN" altLang="en-US" sz="2400" dirty="0" smtClean="0"/>
                  <a:t>，</a:t>
                </a:r>
                <a:r>
                  <a:rPr lang="zh-CN" altLang="en-US" sz="2400" dirty="0"/>
                  <a:t>采用模糊集</a:t>
                </a:r>
                <a14:m>
                  <m:oMath xmlns:m="http://schemas.openxmlformats.org/officeDocument/2006/math">
                    <m:sSub>
                      <m:sSubPr>
                        <m:ctrlPr>
                          <a:rPr lang="en-US" altLang="zh-CN" sz="2400" i="1">
                            <a:latin typeface="Cambria Math" panose="02040503050406030204" pitchFamily="18" charset="0"/>
                          </a:rPr>
                        </m:ctrlPr>
                      </m:sSubPr>
                      <m:e>
                        <m:r>
                          <a:rPr lang="en-US" altLang="zh-CN" sz="2400" b="0" i="1" smtClean="0">
                            <a:latin typeface="Cambria Math" panose="02040503050406030204" pitchFamily="18" charset="0"/>
                          </a:rPr>
                          <m:t>𝑁</m:t>
                        </m:r>
                      </m:e>
                      <m:sub>
                        <m:r>
                          <a:rPr lang="en-US" altLang="zh-CN" sz="2400" i="1">
                            <a:latin typeface="Cambria Math" panose="02040503050406030204" pitchFamily="18" charset="0"/>
                          </a:rPr>
                          <m:t>1</m:t>
                        </m:r>
                      </m:sub>
                    </m:sSub>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𝑧</m:t>
                        </m:r>
                      </m:e>
                      <m:sub>
                        <m:r>
                          <a:rPr lang="en-US" altLang="zh-CN" sz="2400" b="0" i="1" smtClean="0">
                            <a:latin typeface="Cambria Math" panose="02040503050406030204" pitchFamily="18" charset="0"/>
                          </a:rPr>
                          <m:t>2</m:t>
                        </m:r>
                      </m:sub>
                    </m:sSub>
                    <m:d>
                      <m:dPr>
                        <m:ctrlPr>
                          <a:rPr lang="en-US" altLang="zh-CN" sz="2400" i="1">
                            <a:latin typeface="Cambria Math" panose="02040503050406030204" pitchFamily="18" charset="0"/>
                          </a:rPr>
                        </m:ctrlPr>
                      </m:dPr>
                      <m:e>
                        <m:r>
                          <a:rPr lang="en-US" altLang="zh-CN" sz="2400" i="1">
                            <a:latin typeface="Cambria Math" panose="02040503050406030204" pitchFamily="18" charset="0"/>
                          </a:rPr>
                          <m:t>𝑡</m:t>
                        </m:r>
                      </m:e>
                    </m:d>
                    <m:r>
                      <a:rPr lang="en-US" altLang="zh-CN" sz="2400" i="1">
                        <a:latin typeface="Cambria Math" panose="02040503050406030204" pitchFamily="18" charset="0"/>
                      </a:rPr>
                      <m:t>)</m:t>
                    </m:r>
                  </m:oMath>
                </a14:m>
                <a:r>
                  <a:rPr lang="zh-CN" altLang="en-US" sz="2400" dirty="0"/>
                  <a:t>和</a:t>
                </a:r>
                <a14:m>
                  <m:oMath xmlns:m="http://schemas.openxmlformats.org/officeDocument/2006/math">
                    <m:sSub>
                      <m:sSubPr>
                        <m:ctrlPr>
                          <a:rPr lang="en-US" altLang="zh-CN" sz="2400" i="1">
                            <a:latin typeface="Cambria Math" panose="02040503050406030204" pitchFamily="18" charset="0"/>
                          </a:rPr>
                        </m:ctrlPr>
                      </m:sSubPr>
                      <m:e>
                        <m:r>
                          <a:rPr lang="en-US" altLang="zh-CN" sz="2400" b="0" i="1" smtClean="0">
                            <a:latin typeface="Cambria Math" panose="02040503050406030204" pitchFamily="18" charset="0"/>
                          </a:rPr>
                          <m:t>𝑁</m:t>
                        </m:r>
                      </m:e>
                      <m:sub>
                        <m:r>
                          <a:rPr lang="en-US" altLang="zh-CN" sz="2400" i="1">
                            <a:latin typeface="Cambria Math" panose="02040503050406030204" pitchFamily="18" charset="0"/>
                          </a:rPr>
                          <m:t>2</m:t>
                        </m:r>
                      </m:sub>
                    </m:sSub>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𝑧</m:t>
                        </m:r>
                      </m:e>
                      <m:sub>
                        <m:r>
                          <a:rPr lang="en-US" altLang="zh-CN" sz="2400" b="0" i="1" smtClean="0">
                            <a:latin typeface="Cambria Math" panose="02040503050406030204" pitchFamily="18" charset="0"/>
                          </a:rPr>
                          <m:t>2</m:t>
                        </m:r>
                      </m:sub>
                    </m:sSub>
                    <m:d>
                      <m:dPr>
                        <m:ctrlPr>
                          <a:rPr lang="en-US" altLang="zh-CN" sz="2400" i="1">
                            <a:latin typeface="Cambria Math" panose="02040503050406030204" pitchFamily="18" charset="0"/>
                          </a:rPr>
                        </m:ctrlPr>
                      </m:dPr>
                      <m:e>
                        <m:r>
                          <a:rPr lang="en-US" altLang="zh-CN" sz="2400" i="1">
                            <a:latin typeface="Cambria Math" panose="02040503050406030204" pitchFamily="18" charset="0"/>
                          </a:rPr>
                          <m:t>𝑡</m:t>
                        </m:r>
                      </m:e>
                    </m:d>
                    <m:r>
                      <a:rPr lang="en-US" altLang="zh-CN" sz="2400" i="1">
                        <a:latin typeface="Cambria Math" panose="02040503050406030204" pitchFamily="18" charset="0"/>
                      </a:rPr>
                      <m:t>)</m:t>
                    </m:r>
                  </m:oMath>
                </a14:m>
                <a:r>
                  <a:rPr lang="zh-CN" altLang="en-US" sz="2400" dirty="0"/>
                  <a:t>来</a:t>
                </a:r>
                <a:r>
                  <a:rPr lang="zh-CN" altLang="en-US" sz="2400" dirty="0" smtClean="0"/>
                  <a:t>描述</a:t>
                </a:r>
                <a:endParaRPr lang="en-US" altLang="zh-CN" sz="2400" dirty="0" smtClean="0"/>
              </a:p>
              <a:p>
                <a:r>
                  <a:rPr lang="zh-CN" altLang="en-US" sz="2400" dirty="0" smtClean="0"/>
                  <a:t>采用</a:t>
                </a:r>
                <a:r>
                  <a:rPr lang="zh-CN" altLang="en-US" sz="2400" dirty="0"/>
                  <a:t>三角形隶属函数分别描述</a:t>
                </a:r>
                <a14:m>
                  <m:oMath xmlns:m="http://schemas.openxmlformats.org/officeDocument/2006/math">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𝑧</m:t>
                        </m:r>
                      </m:e>
                      <m:sub>
                        <m:r>
                          <a:rPr lang="en-US" altLang="zh-CN" sz="2400" i="1">
                            <a:latin typeface="Cambria Math" panose="02040503050406030204" pitchFamily="18" charset="0"/>
                          </a:rPr>
                          <m:t>1</m:t>
                        </m:r>
                      </m:sub>
                    </m:sSub>
                    <m:r>
                      <a:rPr lang="en-US" altLang="zh-CN" sz="2400" i="1">
                        <a:latin typeface="Cambria Math" panose="02040503050406030204" pitchFamily="18" charset="0"/>
                      </a:rPr>
                      <m:t>(</m:t>
                    </m:r>
                    <m:r>
                      <a:rPr lang="en-US" altLang="zh-CN" sz="2400" i="1">
                        <a:latin typeface="Cambria Math" panose="02040503050406030204" pitchFamily="18" charset="0"/>
                      </a:rPr>
                      <m:t>𝑡</m:t>
                    </m:r>
                    <m:r>
                      <a:rPr lang="en-US" altLang="zh-CN" sz="2400" i="1">
                        <a:latin typeface="Cambria Math" panose="02040503050406030204" pitchFamily="18" charset="0"/>
                      </a:rPr>
                      <m:t>)</m:t>
                    </m:r>
                  </m:oMath>
                </a14:m>
                <a:r>
                  <a:rPr lang="zh-CN" altLang="en-US" sz="2400" dirty="0"/>
                  <a:t>和</a:t>
                </a:r>
                <a14:m>
                  <m:oMath xmlns:m="http://schemas.openxmlformats.org/officeDocument/2006/math">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𝑧</m:t>
                        </m:r>
                      </m:e>
                      <m:sub>
                        <m:r>
                          <a:rPr lang="en-US" altLang="zh-CN" sz="2400" b="0" i="1" smtClean="0">
                            <a:latin typeface="Cambria Math" panose="02040503050406030204" pitchFamily="18" charset="0"/>
                          </a:rPr>
                          <m:t>2</m:t>
                        </m:r>
                      </m:sub>
                    </m:sSub>
                    <m:r>
                      <a:rPr lang="en-US" altLang="zh-CN" sz="2400" i="1">
                        <a:latin typeface="Cambria Math" panose="02040503050406030204" pitchFamily="18" charset="0"/>
                      </a:rPr>
                      <m:t>(</m:t>
                    </m:r>
                    <m:r>
                      <a:rPr lang="en-US" altLang="zh-CN" sz="2400" i="1">
                        <a:latin typeface="Cambria Math" panose="02040503050406030204" pitchFamily="18" charset="0"/>
                      </a:rPr>
                      <m:t>𝑡</m:t>
                    </m:r>
                    <m:r>
                      <a:rPr lang="en-US" altLang="zh-CN" sz="2400" i="1">
                        <a:latin typeface="Cambria Math" panose="02040503050406030204" pitchFamily="18" charset="0"/>
                      </a:rPr>
                      <m:t>)</m:t>
                    </m:r>
                  </m:oMath>
                </a14:m>
                <a:r>
                  <a:rPr lang="zh-CN" altLang="en-US" sz="2400" dirty="0"/>
                  <a:t>的模糊集，如图</a:t>
                </a:r>
                <a:r>
                  <a:rPr lang="en-US" altLang="zh-CN" sz="2400" dirty="0"/>
                  <a:t>5.3</a:t>
                </a:r>
                <a:r>
                  <a:rPr lang="zh-CN" altLang="en-US" sz="2400" dirty="0"/>
                  <a:t>和图</a:t>
                </a:r>
                <a:r>
                  <a:rPr lang="en-US" altLang="zh-CN" sz="2400" dirty="0"/>
                  <a:t>5.4</a:t>
                </a:r>
                <a:r>
                  <a:rPr lang="zh-CN" altLang="en-US" sz="2400" dirty="0"/>
                  <a:t>所示。隶属函数设计</a:t>
                </a:r>
                <a:r>
                  <a:rPr lang="zh-CN" altLang="en-US" sz="2400" dirty="0" smtClean="0"/>
                  <a:t>为</a:t>
                </a:r>
                <a:endParaRPr lang="en-US" altLang="zh-CN" sz="2400" dirty="0" smtClean="0"/>
              </a:p>
              <a:p>
                <a:pPr marL="0" indent="0" algn="ctr">
                  <a:buNone/>
                </a:pPr>
                <a:endParaRPr lang="en-US" altLang="zh-CN" sz="2600" i="1" dirty="0" smtClean="0">
                  <a:latin typeface="Cambria Math" panose="02040503050406030204" pitchFamily="18" charset="0"/>
                </a:endParaRPr>
              </a:p>
              <a:p>
                <a:pPr marL="0" indent="0" algn="ctr">
                  <a:buNone/>
                </a:pPr>
                <a14:m>
                  <m:oMath xmlns:m="http://schemas.openxmlformats.org/officeDocument/2006/math">
                    <m:sSub>
                      <m:sSubPr>
                        <m:ctrlPr>
                          <a:rPr lang="zh-CN" altLang="en-US" sz="2600" i="1">
                            <a:latin typeface="Cambria Math" panose="02040503050406030204" pitchFamily="18" charset="0"/>
                          </a:rPr>
                        </m:ctrlPr>
                      </m:sSubPr>
                      <m:e>
                        <m:r>
                          <a:rPr lang="zh-CN" altLang="en-US" sz="2600" i="1">
                            <a:latin typeface="Cambria Math" panose="02040503050406030204" pitchFamily="18" charset="0"/>
                          </a:rPr>
                          <m:t>𝑀</m:t>
                        </m:r>
                      </m:e>
                      <m:sub>
                        <m:r>
                          <a:rPr lang="zh-CN" altLang="en-US" sz="2600">
                            <a:latin typeface="Cambria Math" panose="02040503050406030204" pitchFamily="18" charset="0"/>
                          </a:rPr>
                          <m:t>1</m:t>
                        </m:r>
                      </m:sub>
                    </m:sSub>
                    <m:d>
                      <m:dPr>
                        <m:ctrlPr>
                          <a:rPr lang="zh-CN" altLang="en-US" sz="2600" i="1">
                            <a:latin typeface="Cambria Math" panose="02040503050406030204" pitchFamily="18" charset="0"/>
                          </a:rPr>
                        </m:ctrlPr>
                      </m:dPr>
                      <m:e>
                        <m:sSub>
                          <m:sSubPr>
                            <m:ctrlPr>
                              <a:rPr lang="zh-CN" altLang="en-US" sz="2600" i="1">
                                <a:latin typeface="Cambria Math" panose="02040503050406030204" pitchFamily="18" charset="0"/>
                              </a:rPr>
                            </m:ctrlPr>
                          </m:sSubPr>
                          <m:e>
                            <m:r>
                              <a:rPr lang="zh-CN" altLang="en-US" sz="2600" i="1">
                                <a:latin typeface="Cambria Math" panose="02040503050406030204" pitchFamily="18" charset="0"/>
                              </a:rPr>
                              <m:t>𝑧</m:t>
                            </m:r>
                          </m:e>
                          <m:sub>
                            <m:r>
                              <a:rPr lang="zh-CN" altLang="en-US" sz="2600">
                                <a:latin typeface="Cambria Math" panose="02040503050406030204" pitchFamily="18" charset="0"/>
                              </a:rPr>
                              <m:t>1</m:t>
                            </m:r>
                          </m:sub>
                        </m:sSub>
                        <m:d>
                          <m:dPr>
                            <m:ctrlPr>
                              <a:rPr lang="zh-CN" altLang="en-US" sz="2600" i="1">
                                <a:latin typeface="Cambria Math" panose="02040503050406030204" pitchFamily="18" charset="0"/>
                              </a:rPr>
                            </m:ctrlPr>
                          </m:dPr>
                          <m:e>
                            <m:r>
                              <a:rPr lang="zh-CN" altLang="en-US" sz="2600" i="1">
                                <a:latin typeface="Cambria Math" panose="02040503050406030204" pitchFamily="18" charset="0"/>
                              </a:rPr>
                              <m:t>𝑡</m:t>
                            </m:r>
                          </m:e>
                        </m:d>
                      </m:e>
                    </m:d>
                    <m:r>
                      <a:rPr lang="zh-CN" altLang="en-US" sz="2600">
                        <a:latin typeface="Cambria Math" panose="02040503050406030204" pitchFamily="18" charset="0"/>
                      </a:rPr>
                      <m:t>=</m:t>
                    </m:r>
                    <m:f>
                      <m:fPr>
                        <m:ctrlPr>
                          <a:rPr lang="zh-CN" altLang="en-US" sz="2600" i="1">
                            <a:latin typeface="Cambria Math" panose="02040503050406030204" pitchFamily="18" charset="0"/>
                          </a:rPr>
                        </m:ctrlPr>
                      </m:fPr>
                      <m:num>
                        <m:sSub>
                          <m:sSubPr>
                            <m:ctrlPr>
                              <a:rPr lang="zh-CN" altLang="en-US" sz="2600" i="1">
                                <a:latin typeface="Cambria Math" panose="02040503050406030204" pitchFamily="18" charset="0"/>
                              </a:rPr>
                            </m:ctrlPr>
                          </m:sSubPr>
                          <m:e>
                            <m:r>
                              <a:rPr lang="zh-CN" altLang="en-US" sz="2600" i="1">
                                <a:latin typeface="Cambria Math" panose="02040503050406030204" pitchFamily="18" charset="0"/>
                              </a:rPr>
                              <m:t>𝑧</m:t>
                            </m:r>
                          </m:e>
                          <m:sub>
                            <m:r>
                              <a:rPr lang="zh-CN" altLang="en-US" sz="2600">
                                <a:latin typeface="Cambria Math" panose="02040503050406030204" pitchFamily="18" charset="0"/>
                              </a:rPr>
                              <m:t>1</m:t>
                            </m:r>
                          </m:sub>
                        </m:sSub>
                        <m:d>
                          <m:dPr>
                            <m:ctrlPr>
                              <a:rPr lang="zh-CN" altLang="en-US" sz="2600" i="1">
                                <a:latin typeface="Cambria Math" panose="02040503050406030204" pitchFamily="18" charset="0"/>
                              </a:rPr>
                            </m:ctrlPr>
                          </m:dPr>
                          <m:e>
                            <m:r>
                              <a:rPr lang="zh-CN" altLang="en-US" sz="2600" i="1">
                                <a:latin typeface="Cambria Math" panose="02040503050406030204" pitchFamily="18" charset="0"/>
                              </a:rPr>
                              <m:t>𝑡</m:t>
                            </m:r>
                          </m:e>
                        </m:d>
                        <m:r>
                          <a:rPr lang="zh-CN" altLang="en-US" sz="2600">
                            <a:latin typeface="Cambria Math" panose="02040503050406030204" pitchFamily="18" charset="0"/>
                          </a:rPr>
                          <m:t>+1</m:t>
                        </m:r>
                      </m:num>
                      <m:den>
                        <m:r>
                          <a:rPr lang="zh-CN" altLang="en-US" sz="2600">
                            <a:latin typeface="Cambria Math" panose="02040503050406030204" pitchFamily="18" charset="0"/>
                          </a:rPr>
                          <m:t>2</m:t>
                        </m:r>
                      </m:den>
                    </m:f>
                  </m:oMath>
                </a14:m>
                <a:r>
                  <a:rPr lang="zh-CN" altLang="en-US" sz="2600" dirty="0" smtClean="0"/>
                  <a:t>，</a:t>
                </a:r>
                <a14:m>
                  <m:oMath xmlns:m="http://schemas.openxmlformats.org/officeDocument/2006/math">
                    <m:sSub>
                      <m:sSubPr>
                        <m:ctrlPr>
                          <a:rPr lang="zh-CN" altLang="en-US" sz="2600" i="1">
                            <a:latin typeface="Cambria Math" panose="02040503050406030204" pitchFamily="18" charset="0"/>
                          </a:rPr>
                        </m:ctrlPr>
                      </m:sSubPr>
                      <m:e>
                        <m:r>
                          <a:rPr lang="zh-CN" altLang="en-US" sz="2600" i="1">
                            <a:latin typeface="Cambria Math" panose="02040503050406030204" pitchFamily="18" charset="0"/>
                          </a:rPr>
                          <m:t>𝑀</m:t>
                        </m:r>
                      </m:e>
                      <m:sub>
                        <m:r>
                          <a:rPr lang="zh-CN" altLang="en-US" sz="2600">
                            <a:latin typeface="Cambria Math" panose="02040503050406030204" pitchFamily="18" charset="0"/>
                          </a:rPr>
                          <m:t>2</m:t>
                        </m:r>
                      </m:sub>
                    </m:sSub>
                    <m:d>
                      <m:dPr>
                        <m:ctrlPr>
                          <a:rPr lang="zh-CN" altLang="en-US" sz="2600" i="1">
                            <a:latin typeface="Cambria Math" panose="02040503050406030204" pitchFamily="18" charset="0"/>
                          </a:rPr>
                        </m:ctrlPr>
                      </m:dPr>
                      <m:e>
                        <m:sSub>
                          <m:sSubPr>
                            <m:ctrlPr>
                              <a:rPr lang="zh-CN" altLang="en-US" sz="2600" i="1">
                                <a:latin typeface="Cambria Math" panose="02040503050406030204" pitchFamily="18" charset="0"/>
                              </a:rPr>
                            </m:ctrlPr>
                          </m:sSubPr>
                          <m:e>
                            <m:r>
                              <a:rPr lang="zh-CN" altLang="en-US" sz="2600" i="1">
                                <a:latin typeface="Cambria Math" panose="02040503050406030204" pitchFamily="18" charset="0"/>
                              </a:rPr>
                              <m:t>𝑧</m:t>
                            </m:r>
                          </m:e>
                          <m:sub>
                            <m:r>
                              <a:rPr lang="zh-CN" altLang="en-US" sz="2600">
                                <a:latin typeface="Cambria Math" panose="02040503050406030204" pitchFamily="18" charset="0"/>
                              </a:rPr>
                              <m:t>1</m:t>
                            </m:r>
                          </m:sub>
                        </m:sSub>
                        <m:d>
                          <m:dPr>
                            <m:ctrlPr>
                              <a:rPr lang="zh-CN" altLang="en-US" sz="2600" i="1">
                                <a:latin typeface="Cambria Math" panose="02040503050406030204" pitchFamily="18" charset="0"/>
                              </a:rPr>
                            </m:ctrlPr>
                          </m:dPr>
                          <m:e>
                            <m:r>
                              <a:rPr lang="zh-CN" altLang="en-US" sz="2600" i="1">
                                <a:latin typeface="Cambria Math" panose="02040503050406030204" pitchFamily="18" charset="0"/>
                              </a:rPr>
                              <m:t>𝑡</m:t>
                            </m:r>
                          </m:e>
                        </m:d>
                      </m:e>
                    </m:d>
                    <m:r>
                      <a:rPr lang="zh-CN" altLang="en-US" sz="2600">
                        <a:latin typeface="Cambria Math" panose="02040503050406030204" pitchFamily="18" charset="0"/>
                      </a:rPr>
                      <m:t>=</m:t>
                    </m:r>
                    <m:f>
                      <m:fPr>
                        <m:ctrlPr>
                          <a:rPr lang="zh-CN" altLang="en-US" sz="2600" i="1">
                            <a:latin typeface="Cambria Math" panose="02040503050406030204" pitchFamily="18" charset="0"/>
                          </a:rPr>
                        </m:ctrlPr>
                      </m:fPr>
                      <m:num>
                        <m:r>
                          <a:rPr lang="zh-CN" altLang="en-US" sz="2600">
                            <a:latin typeface="Cambria Math" panose="02040503050406030204" pitchFamily="18" charset="0"/>
                          </a:rPr>
                          <m:t>1−</m:t>
                        </m:r>
                        <m:sSub>
                          <m:sSubPr>
                            <m:ctrlPr>
                              <a:rPr lang="zh-CN" altLang="en-US" sz="2600" i="1">
                                <a:latin typeface="Cambria Math" panose="02040503050406030204" pitchFamily="18" charset="0"/>
                              </a:rPr>
                            </m:ctrlPr>
                          </m:sSubPr>
                          <m:e>
                            <m:r>
                              <a:rPr lang="zh-CN" altLang="en-US" sz="2600" i="1">
                                <a:latin typeface="Cambria Math" panose="02040503050406030204" pitchFamily="18" charset="0"/>
                              </a:rPr>
                              <m:t>𝑧</m:t>
                            </m:r>
                          </m:e>
                          <m:sub>
                            <m:r>
                              <a:rPr lang="zh-CN" altLang="en-US" sz="2600">
                                <a:latin typeface="Cambria Math" panose="02040503050406030204" pitchFamily="18" charset="0"/>
                              </a:rPr>
                              <m:t>1</m:t>
                            </m:r>
                          </m:sub>
                        </m:sSub>
                        <m:d>
                          <m:dPr>
                            <m:ctrlPr>
                              <a:rPr lang="zh-CN" altLang="en-US" sz="2600" i="1">
                                <a:latin typeface="Cambria Math" panose="02040503050406030204" pitchFamily="18" charset="0"/>
                              </a:rPr>
                            </m:ctrlPr>
                          </m:dPr>
                          <m:e>
                            <m:r>
                              <a:rPr lang="zh-CN" altLang="en-US" sz="2600" i="1">
                                <a:latin typeface="Cambria Math" panose="02040503050406030204" pitchFamily="18" charset="0"/>
                              </a:rPr>
                              <m:t>𝑡</m:t>
                            </m:r>
                          </m:e>
                        </m:d>
                      </m:num>
                      <m:den>
                        <m:r>
                          <a:rPr lang="zh-CN" altLang="en-US" sz="2600">
                            <a:latin typeface="Cambria Math" panose="02040503050406030204" pitchFamily="18" charset="0"/>
                          </a:rPr>
                          <m:t>2</m:t>
                        </m:r>
                      </m:den>
                    </m:f>
                  </m:oMath>
                </a14:m>
                <a:endParaRPr lang="zh-CN" altLang="en-US" sz="2600" dirty="0"/>
              </a:p>
              <a:p>
                <a:pPr marL="0" indent="0">
                  <a:buNone/>
                </a:pPr>
                <a14:m>
                  <m:oMathPara xmlns:m="http://schemas.openxmlformats.org/officeDocument/2006/math">
                    <m:oMathParaPr>
                      <m:jc m:val="centerGroup"/>
                    </m:oMathParaPr>
                    <m:oMath xmlns:m="http://schemas.openxmlformats.org/officeDocument/2006/math">
                      <m:sSub>
                        <m:sSubPr>
                          <m:ctrlPr>
                            <a:rPr lang="zh-CN" altLang="en-US" sz="2600" i="1">
                              <a:latin typeface="Cambria Math" panose="02040503050406030204" pitchFamily="18" charset="0"/>
                            </a:rPr>
                          </m:ctrlPr>
                        </m:sSubPr>
                        <m:e>
                          <m:r>
                            <a:rPr lang="zh-CN" altLang="en-US" sz="2600" i="1">
                              <a:latin typeface="Cambria Math" panose="02040503050406030204" pitchFamily="18" charset="0"/>
                            </a:rPr>
                            <m:t>𝑁</m:t>
                          </m:r>
                        </m:e>
                        <m:sub>
                          <m:r>
                            <a:rPr lang="zh-CN" altLang="en-US" sz="2600">
                              <a:latin typeface="Cambria Math" panose="02040503050406030204" pitchFamily="18" charset="0"/>
                            </a:rPr>
                            <m:t>1</m:t>
                          </m:r>
                        </m:sub>
                      </m:sSub>
                      <m:d>
                        <m:dPr>
                          <m:ctrlPr>
                            <a:rPr lang="zh-CN" altLang="en-US" sz="2600" i="1">
                              <a:latin typeface="Cambria Math" panose="02040503050406030204" pitchFamily="18" charset="0"/>
                            </a:rPr>
                          </m:ctrlPr>
                        </m:dPr>
                        <m:e>
                          <m:sSub>
                            <m:sSubPr>
                              <m:ctrlPr>
                                <a:rPr lang="zh-CN" altLang="en-US" sz="2600" i="1">
                                  <a:latin typeface="Cambria Math" panose="02040503050406030204" pitchFamily="18" charset="0"/>
                                </a:rPr>
                              </m:ctrlPr>
                            </m:sSubPr>
                            <m:e>
                              <m:r>
                                <a:rPr lang="zh-CN" altLang="en-US" sz="2600" i="1">
                                  <a:latin typeface="Cambria Math" panose="02040503050406030204" pitchFamily="18" charset="0"/>
                                </a:rPr>
                                <m:t>𝑧</m:t>
                              </m:r>
                            </m:e>
                            <m:sub>
                              <m:r>
                                <a:rPr lang="zh-CN" altLang="en-US" sz="2600">
                                  <a:latin typeface="Cambria Math" panose="02040503050406030204" pitchFamily="18" charset="0"/>
                                </a:rPr>
                                <m:t>2</m:t>
                              </m:r>
                            </m:sub>
                          </m:sSub>
                          <m:d>
                            <m:dPr>
                              <m:ctrlPr>
                                <a:rPr lang="zh-CN" altLang="en-US" sz="2600" i="1">
                                  <a:latin typeface="Cambria Math" panose="02040503050406030204" pitchFamily="18" charset="0"/>
                                </a:rPr>
                              </m:ctrlPr>
                            </m:dPr>
                            <m:e>
                              <m:r>
                                <a:rPr lang="zh-CN" altLang="en-US" sz="2600" i="1">
                                  <a:latin typeface="Cambria Math" panose="02040503050406030204" pitchFamily="18" charset="0"/>
                                </a:rPr>
                                <m:t>𝑡</m:t>
                              </m:r>
                            </m:e>
                          </m:d>
                        </m:e>
                      </m:d>
                      <m:r>
                        <a:rPr lang="zh-CN" altLang="en-US" sz="2600">
                          <a:latin typeface="Cambria Math" panose="02040503050406030204" pitchFamily="18" charset="0"/>
                        </a:rPr>
                        <m:t>=</m:t>
                      </m:r>
                      <m:f>
                        <m:fPr>
                          <m:ctrlPr>
                            <a:rPr lang="zh-CN" altLang="en-US" sz="2600" i="1">
                              <a:latin typeface="Cambria Math" panose="02040503050406030204" pitchFamily="18" charset="0"/>
                            </a:rPr>
                          </m:ctrlPr>
                        </m:fPr>
                        <m:num>
                          <m:sSub>
                            <m:sSubPr>
                              <m:ctrlPr>
                                <a:rPr lang="zh-CN" altLang="en-US" sz="2600" i="1">
                                  <a:latin typeface="Cambria Math" panose="02040503050406030204" pitchFamily="18" charset="0"/>
                                </a:rPr>
                              </m:ctrlPr>
                            </m:sSubPr>
                            <m:e>
                              <m:r>
                                <a:rPr lang="zh-CN" altLang="en-US" sz="2600" i="1">
                                  <a:latin typeface="Cambria Math" panose="02040503050406030204" pitchFamily="18" charset="0"/>
                                </a:rPr>
                                <m:t>𝑧</m:t>
                              </m:r>
                            </m:e>
                            <m:sub>
                              <m:r>
                                <a:rPr lang="zh-CN" altLang="en-US" sz="2600">
                                  <a:latin typeface="Cambria Math" panose="02040503050406030204" pitchFamily="18" charset="0"/>
                                </a:rPr>
                                <m:t>2</m:t>
                              </m:r>
                            </m:sub>
                          </m:sSub>
                          <m:d>
                            <m:dPr>
                              <m:ctrlPr>
                                <a:rPr lang="zh-CN" altLang="en-US" sz="2600" i="1">
                                  <a:latin typeface="Cambria Math" panose="02040503050406030204" pitchFamily="18" charset="0"/>
                                </a:rPr>
                              </m:ctrlPr>
                            </m:dPr>
                            <m:e>
                              <m:r>
                                <a:rPr lang="zh-CN" altLang="en-US" sz="2600" i="1">
                                  <a:latin typeface="Cambria Math" panose="02040503050406030204" pitchFamily="18" charset="0"/>
                                </a:rPr>
                                <m:t>𝑡</m:t>
                              </m:r>
                            </m:e>
                          </m:d>
                        </m:num>
                        <m:den>
                          <m:r>
                            <a:rPr lang="zh-CN" altLang="en-US" sz="2600">
                              <a:latin typeface="Cambria Math" panose="02040503050406030204" pitchFamily="18" charset="0"/>
                            </a:rPr>
                            <m:t>4</m:t>
                          </m:r>
                        </m:den>
                      </m:f>
                      <m:r>
                        <a:rPr lang="zh-CN" altLang="en-US" sz="2600" i="1">
                          <a:latin typeface="Cambria Math" panose="02040503050406030204" pitchFamily="18" charset="0"/>
                        </a:rPr>
                        <m:t>，</m:t>
                      </m:r>
                      <m:sSub>
                        <m:sSubPr>
                          <m:ctrlPr>
                            <a:rPr lang="zh-CN" altLang="en-US" sz="2600" i="1">
                              <a:latin typeface="Cambria Math" panose="02040503050406030204" pitchFamily="18" charset="0"/>
                            </a:rPr>
                          </m:ctrlPr>
                        </m:sSubPr>
                        <m:e>
                          <m:r>
                            <a:rPr lang="zh-CN" altLang="en-US" sz="2600" i="1">
                              <a:latin typeface="Cambria Math" panose="02040503050406030204" pitchFamily="18" charset="0"/>
                            </a:rPr>
                            <m:t>𝑁</m:t>
                          </m:r>
                        </m:e>
                        <m:sub>
                          <m:r>
                            <a:rPr lang="zh-CN" altLang="en-US" sz="2600">
                              <a:latin typeface="Cambria Math" panose="02040503050406030204" pitchFamily="18" charset="0"/>
                            </a:rPr>
                            <m:t>2</m:t>
                          </m:r>
                        </m:sub>
                      </m:sSub>
                      <m:d>
                        <m:dPr>
                          <m:ctrlPr>
                            <a:rPr lang="zh-CN" altLang="en-US" sz="2600" i="1">
                              <a:latin typeface="Cambria Math" panose="02040503050406030204" pitchFamily="18" charset="0"/>
                            </a:rPr>
                          </m:ctrlPr>
                        </m:dPr>
                        <m:e>
                          <m:sSub>
                            <m:sSubPr>
                              <m:ctrlPr>
                                <a:rPr lang="zh-CN" altLang="en-US" sz="2600" i="1">
                                  <a:latin typeface="Cambria Math" panose="02040503050406030204" pitchFamily="18" charset="0"/>
                                </a:rPr>
                              </m:ctrlPr>
                            </m:sSubPr>
                            <m:e>
                              <m:r>
                                <a:rPr lang="zh-CN" altLang="en-US" sz="2600" i="1">
                                  <a:latin typeface="Cambria Math" panose="02040503050406030204" pitchFamily="18" charset="0"/>
                                </a:rPr>
                                <m:t>𝑧</m:t>
                              </m:r>
                            </m:e>
                            <m:sub>
                              <m:r>
                                <a:rPr lang="zh-CN" altLang="en-US" sz="2600">
                                  <a:latin typeface="Cambria Math" panose="02040503050406030204" pitchFamily="18" charset="0"/>
                                </a:rPr>
                                <m:t>2</m:t>
                              </m:r>
                            </m:sub>
                          </m:sSub>
                          <m:d>
                            <m:dPr>
                              <m:ctrlPr>
                                <a:rPr lang="zh-CN" altLang="en-US" sz="2600" i="1">
                                  <a:latin typeface="Cambria Math" panose="02040503050406030204" pitchFamily="18" charset="0"/>
                                </a:rPr>
                              </m:ctrlPr>
                            </m:dPr>
                            <m:e>
                              <m:r>
                                <a:rPr lang="zh-CN" altLang="en-US" sz="2600" i="1">
                                  <a:latin typeface="Cambria Math" panose="02040503050406030204" pitchFamily="18" charset="0"/>
                                </a:rPr>
                                <m:t>𝑡</m:t>
                              </m:r>
                            </m:e>
                          </m:d>
                        </m:e>
                      </m:d>
                      <m:r>
                        <a:rPr lang="zh-CN" altLang="en-US" sz="2600">
                          <a:latin typeface="Cambria Math" panose="02040503050406030204" pitchFamily="18" charset="0"/>
                        </a:rPr>
                        <m:t>=</m:t>
                      </m:r>
                      <m:f>
                        <m:fPr>
                          <m:ctrlPr>
                            <a:rPr lang="zh-CN" altLang="en-US" sz="2600" i="1">
                              <a:latin typeface="Cambria Math" panose="02040503050406030204" pitchFamily="18" charset="0"/>
                            </a:rPr>
                          </m:ctrlPr>
                        </m:fPr>
                        <m:num>
                          <m:r>
                            <a:rPr lang="zh-CN" altLang="en-US" sz="2600">
                              <a:latin typeface="Cambria Math" panose="02040503050406030204" pitchFamily="18" charset="0"/>
                            </a:rPr>
                            <m:t>4−</m:t>
                          </m:r>
                          <m:sSub>
                            <m:sSubPr>
                              <m:ctrlPr>
                                <a:rPr lang="zh-CN" altLang="en-US" sz="2600" i="1">
                                  <a:latin typeface="Cambria Math" panose="02040503050406030204" pitchFamily="18" charset="0"/>
                                </a:rPr>
                              </m:ctrlPr>
                            </m:sSubPr>
                            <m:e>
                              <m:r>
                                <a:rPr lang="zh-CN" altLang="en-US" sz="2600" i="1">
                                  <a:latin typeface="Cambria Math" panose="02040503050406030204" pitchFamily="18" charset="0"/>
                                </a:rPr>
                                <m:t>𝑧</m:t>
                              </m:r>
                            </m:e>
                            <m:sub>
                              <m:r>
                                <a:rPr lang="zh-CN" altLang="en-US" sz="2600">
                                  <a:latin typeface="Cambria Math" panose="02040503050406030204" pitchFamily="18" charset="0"/>
                                </a:rPr>
                                <m:t>2</m:t>
                              </m:r>
                            </m:sub>
                          </m:sSub>
                          <m:d>
                            <m:dPr>
                              <m:ctrlPr>
                                <a:rPr lang="zh-CN" altLang="en-US" sz="2600" i="1">
                                  <a:latin typeface="Cambria Math" panose="02040503050406030204" pitchFamily="18" charset="0"/>
                                </a:rPr>
                              </m:ctrlPr>
                            </m:dPr>
                            <m:e>
                              <m:r>
                                <a:rPr lang="zh-CN" altLang="en-US" sz="2600" i="1">
                                  <a:latin typeface="Cambria Math" panose="02040503050406030204" pitchFamily="18" charset="0"/>
                                </a:rPr>
                                <m:t>𝑡</m:t>
                              </m:r>
                            </m:e>
                          </m:d>
                        </m:num>
                        <m:den>
                          <m:r>
                            <a:rPr lang="zh-CN" altLang="en-US" sz="2600">
                              <a:latin typeface="Cambria Math" panose="02040503050406030204" pitchFamily="18" charset="0"/>
                            </a:rPr>
                            <m:t>4</m:t>
                          </m:r>
                        </m:den>
                      </m:f>
                    </m:oMath>
                  </m:oMathPara>
                </a14:m>
                <a:endParaRPr lang="en-US" altLang="zh-CN" sz="2600" dirty="0" smtClean="0"/>
              </a:p>
              <a:p>
                <a:pPr marL="0" indent="0">
                  <a:buNone/>
                </a:pPr>
                <a:endParaRPr lang="zh-CN" altLang="en-US" sz="2600" dirty="0"/>
              </a:p>
              <a:p>
                <a:pPr marL="0" indent="0">
                  <a:buNone/>
                </a:pPr>
                <a:endParaRPr lang="zh-CN" altLang="en-US" sz="2800" dirty="0"/>
              </a:p>
              <a:p>
                <a:pPr marL="0" indent="0">
                  <a:buNone/>
                </a:pPr>
                <a:endParaRPr lang="zh-CN" altLang="en-US" sz="2800" dirty="0"/>
              </a:p>
              <a:p>
                <a:pPr marL="0" indent="0">
                  <a:buNone/>
                </a:pPr>
                <a:endParaRPr lang="zh-CN" altLang="en-US" sz="2600"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94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5513614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200" b="1" dirty="0"/>
              <a:t>5.1.3 </a:t>
            </a:r>
            <a:r>
              <a:rPr lang="zh-CN" altLang="zh-CN" sz="3200" b="1" dirty="0"/>
              <a:t>一类非线性系统的</a:t>
            </a:r>
            <a:r>
              <a:rPr lang="en-US" altLang="zh-CN" sz="3200" b="1" dirty="0"/>
              <a:t>T-S</a:t>
            </a:r>
            <a:r>
              <a:rPr lang="zh-CN" altLang="zh-CN" sz="3200" b="1" dirty="0"/>
              <a:t>模糊</a:t>
            </a:r>
            <a:r>
              <a:rPr lang="zh-CN" altLang="zh-CN" sz="3200" b="1" dirty="0" smtClean="0"/>
              <a:t>建模</a:t>
            </a:r>
            <a:endParaRPr lang="zh-CN" altLang="en-US" sz="3200" dirty="0"/>
          </a:p>
        </p:txBody>
      </p:sp>
      <p:pic>
        <p:nvPicPr>
          <p:cNvPr id="5" name="图片 4"/>
          <p:cNvPicPr/>
          <p:nvPr/>
        </p:nvPicPr>
        <p:blipFill>
          <a:blip r:embed="rId2" cstate="print"/>
          <a:srcRect/>
          <a:stretch>
            <a:fillRect/>
          </a:stretch>
        </p:blipFill>
        <p:spPr bwMode="auto">
          <a:xfrm>
            <a:off x="467544" y="2060848"/>
            <a:ext cx="3816424" cy="3024336"/>
          </a:xfrm>
          <a:prstGeom prst="rect">
            <a:avLst/>
          </a:prstGeom>
          <a:noFill/>
          <a:ln w="9525">
            <a:noFill/>
            <a:miter lim="800000"/>
            <a:headEnd/>
            <a:tailEnd/>
          </a:ln>
        </p:spPr>
      </p:pic>
      <p:pic>
        <p:nvPicPr>
          <p:cNvPr id="6" name="图片 5"/>
          <p:cNvPicPr/>
          <p:nvPr/>
        </p:nvPicPr>
        <p:blipFill>
          <a:blip r:embed="rId3" cstate="print"/>
          <a:srcRect/>
          <a:stretch>
            <a:fillRect/>
          </a:stretch>
        </p:blipFill>
        <p:spPr bwMode="auto">
          <a:xfrm>
            <a:off x="4542300" y="2060848"/>
            <a:ext cx="4157820" cy="3022205"/>
          </a:xfrm>
          <a:prstGeom prst="rect">
            <a:avLst/>
          </a:prstGeom>
          <a:noFill/>
          <a:ln w="9525">
            <a:noFill/>
            <a:miter lim="800000"/>
            <a:headEnd/>
            <a:tailEnd/>
          </a:ln>
        </p:spPr>
      </p:pic>
      <mc:AlternateContent xmlns:mc="http://schemas.openxmlformats.org/markup-compatibility/2006" xmlns:a14="http://schemas.microsoft.com/office/drawing/2010/main">
        <mc:Choice Requires="a14">
          <p:sp>
            <p:nvSpPr>
              <p:cNvPr id="7" name="矩形 6"/>
              <p:cNvSpPr/>
              <p:nvPr/>
            </p:nvSpPr>
            <p:spPr>
              <a:xfrm>
                <a:off x="303492" y="5085184"/>
                <a:ext cx="4144532" cy="400110"/>
              </a:xfrm>
              <a:prstGeom prst="rect">
                <a:avLst/>
              </a:prstGeom>
            </p:spPr>
            <p:txBody>
              <a:bodyPr wrap="none">
                <a:spAutoFit/>
              </a:bodyPr>
              <a:lstStyle/>
              <a:p>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𝑀</m:t>
                        </m:r>
                      </m:e>
                      <m:sub>
                        <m:r>
                          <a:rPr lang="en-US" altLang="zh-CN" sz="2000" i="1">
                            <a:latin typeface="Cambria Math" panose="02040503050406030204" pitchFamily="18" charset="0"/>
                          </a:rPr>
                          <m:t>1</m:t>
                        </m:r>
                      </m:sub>
                    </m:sSub>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𝑧</m:t>
                        </m:r>
                      </m:e>
                      <m:sub>
                        <m:r>
                          <a:rPr lang="en-US" altLang="zh-CN" sz="2000" i="1">
                            <a:latin typeface="Cambria Math" panose="02040503050406030204" pitchFamily="18" charset="0"/>
                          </a:rPr>
                          <m:t>1</m:t>
                        </m:r>
                      </m:sub>
                    </m:sSub>
                    <m:d>
                      <m:dPr>
                        <m:ctrlPr>
                          <a:rPr lang="en-US" altLang="zh-CN" sz="2000" i="1">
                            <a:latin typeface="Cambria Math" panose="02040503050406030204" pitchFamily="18" charset="0"/>
                          </a:rPr>
                        </m:ctrlPr>
                      </m:dPr>
                      <m:e>
                        <m:r>
                          <a:rPr lang="en-US" altLang="zh-CN" sz="2000" i="1">
                            <a:latin typeface="Cambria Math" panose="02040503050406030204" pitchFamily="18" charset="0"/>
                          </a:rPr>
                          <m:t>𝑡</m:t>
                        </m:r>
                      </m:e>
                    </m:d>
                    <m:r>
                      <a:rPr lang="en-US" altLang="zh-CN" sz="2000" i="1">
                        <a:latin typeface="Cambria Math" panose="02040503050406030204" pitchFamily="18" charset="0"/>
                      </a:rPr>
                      <m:t>)</m:t>
                    </m:r>
                  </m:oMath>
                </a14:m>
                <a:r>
                  <a:rPr lang="zh-CN" altLang="en-US" sz="2000" dirty="0"/>
                  <a:t>和</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𝑀</m:t>
                        </m:r>
                      </m:e>
                      <m:sub>
                        <m:r>
                          <a:rPr lang="en-US" altLang="zh-CN" sz="2000" i="1">
                            <a:latin typeface="Cambria Math" panose="02040503050406030204" pitchFamily="18" charset="0"/>
                          </a:rPr>
                          <m:t>2</m:t>
                        </m:r>
                      </m:sub>
                    </m:sSub>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𝑧</m:t>
                        </m:r>
                      </m:e>
                      <m:sub>
                        <m:r>
                          <a:rPr lang="en-US" altLang="zh-CN" sz="2000" i="1">
                            <a:latin typeface="Cambria Math" panose="02040503050406030204" pitchFamily="18" charset="0"/>
                          </a:rPr>
                          <m:t>1</m:t>
                        </m:r>
                      </m:sub>
                    </m:sSub>
                    <m:d>
                      <m:dPr>
                        <m:ctrlPr>
                          <a:rPr lang="en-US" altLang="zh-CN" sz="2000" i="1">
                            <a:latin typeface="Cambria Math" panose="02040503050406030204" pitchFamily="18" charset="0"/>
                          </a:rPr>
                        </m:ctrlPr>
                      </m:dPr>
                      <m:e>
                        <m:r>
                          <a:rPr lang="en-US" altLang="zh-CN" sz="2000" i="1">
                            <a:latin typeface="Cambria Math" panose="02040503050406030204" pitchFamily="18" charset="0"/>
                          </a:rPr>
                          <m:t>𝑡</m:t>
                        </m:r>
                      </m:e>
                    </m:d>
                    <m:r>
                      <a:rPr lang="en-US" altLang="zh-CN" sz="2000" i="1">
                        <a:latin typeface="Cambria Math" panose="02040503050406030204" pitchFamily="18" charset="0"/>
                      </a:rPr>
                      <m:t>)</m:t>
                    </m:r>
                    <m:r>
                      <a:rPr lang="zh-CN" altLang="en-US" sz="2000" i="1">
                        <a:latin typeface="Cambria Math" panose="02040503050406030204" pitchFamily="18" charset="0"/>
                      </a:rPr>
                      <m:t>的隶属度</m:t>
                    </m:r>
                  </m:oMath>
                </a14:m>
                <a:r>
                  <a:rPr lang="zh-CN" altLang="en-US" sz="2000" dirty="0"/>
                  <a:t>函数</a:t>
                </a:r>
              </a:p>
            </p:txBody>
          </p:sp>
        </mc:Choice>
        <mc:Fallback xmlns="">
          <p:sp>
            <p:nvSpPr>
              <p:cNvPr id="7" name="矩形 6"/>
              <p:cNvSpPr>
                <a:spLocks noRot="1" noChangeAspect="1" noMove="1" noResize="1" noEditPoints="1" noAdjustHandles="1" noChangeArrowheads="1" noChangeShapeType="1" noTextEdit="1"/>
              </p:cNvSpPr>
              <p:nvPr/>
            </p:nvSpPr>
            <p:spPr>
              <a:xfrm>
                <a:off x="303492" y="5085184"/>
                <a:ext cx="4144532" cy="400110"/>
              </a:xfrm>
              <a:prstGeom prst="rect">
                <a:avLst/>
              </a:prstGeom>
              <a:blipFill>
                <a:blip r:embed="rId4"/>
                <a:stretch>
                  <a:fillRect t="-10606" r="-1029" b="-2272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矩形 7"/>
              <p:cNvSpPr/>
              <p:nvPr/>
            </p:nvSpPr>
            <p:spPr>
              <a:xfrm>
                <a:off x="4555588" y="5085184"/>
                <a:ext cx="4144532" cy="400110"/>
              </a:xfrm>
              <a:prstGeom prst="rect">
                <a:avLst/>
              </a:prstGeom>
            </p:spPr>
            <p:txBody>
              <a:bodyPr wrap="none">
                <a:spAutoFit/>
              </a:bodyPr>
              <a:lstStyle/>
              <a:p>
                <a14:m>
                  <m:oMath xmlns:m="http://schemas.openxmlformats.org/officeDocument/2006/math">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𝑁</m:t>
                        </m:r>
                      </m:e>
                      <m:sub>
                        <m:r>
                          <a:rPr lang="en-US" altLang="zh-CN" sz="2000" i="1">
                            <a:latin typeface="Cambria Math" panose="02040503050406030204" pitchFamily="18" charset="0"/>
                          </a:rPr>
                          <m:t>1</m:t>
                        </m:r>
                      </m:sub>
                    </m:sSub>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𝑧</m:t>
                        </m:r>
                      </m:e>
                      <m:sub>
                        <m:r>
                          <a:rPr lang="en-US" altLang="zh-CN" sz="2000" b="0" i="1" smtClean="0">
                            <a:latin typeface="Cambria Math" panose="02040503050406030204" pitchFamily="18" charset="0"/>
                          </a:rPr>
                          <m:t>2</m:t>
                        </m:r>
                      </m:sub>
                    </m:sSub>
                    <m:d>
                      <m:dPr>
                        <m:ctrlPr>
                          <a:rPr lang="en-US" altLang="zh-CN" sz="2000" i="1">
                            <a:latin typeface="Cambria Math" panose="02040503050406030204" pitchFamily="18" charset="0"/>
                          </a:rPr>
                        </m:ctrlPr>
                      </m:dPr>
                      <m:e>
                        <m:r>
                          <a:rPr lang="en-US" altLang="zh-CN" sz="2000" i="1">
                            <a:latin typeface="Cambria Math" panose="02040503050406030204" pitchFamily="18" charset="0"/>
                          </a:rPr>
                          <m:t>𝑡</m:t>
                        </m:r>
                      </m:e>
                    </m:d>
                    <m:r>
                      <a:rPr lang="en-US" altLang="zh-CN" sz="2000" i="1">
                        <a:latin typeface="Cambria Math" panose="02040503050406030204" pitchFamily="18" charset="0"/>
                      </a:rPr>
                      <m:t>)</m:t>
                    </m:r>
                  </m:oMath>
                </a14:m>
                <a:r>
                  <a:rPr lang="zh-CN" altLang="en-US" sz="2000" dirty="0"/>
                  <a:t>和</a:t>
                </a:r>
                <a14:m>
                  <m:oMath xmlns:m="http://schemas.openxmlformats.org/officeDocument/2006/math">
                    <m:sSub>
                      <m:sSubPr>
                        <m:ctrlPr>
                          <a:rPr lang="en-US" altLang="zh-CN" sz="2000" i="1">
                            <a:latin typeface="Cambria Math" panose="02040503050406030204" pitchFamily="18" charset="0"/>
                          </a:rPr>
                        </m:ctrlPr>
                      </m:sSubPr>
                      <m:e>
                        <m:r>
                          <a:rPr lang="en-US" altLang="zh-CN" sz="2000" b="0" i="1" smtClean="0">
                            <a:latin typeface="Cambria Math" panose="02040503050406030204" pitchFamily="18" charset="0"/>
                          </a:rPr>
                          <m:t>𝑁</m:t>
                        </m:r>
                      </m:e>
                      <m:sub>
                        <m:r>
                          <a:rPr lang="en-US" altLang="zh-CN" sz="2000" i="1">
                            <a:latin typeface="Cambria Math" panose="02040503050406030204" pitchFamily="18" charset="0"/>
                          </a:rPr>
                          <m:t>2</m:t>
                        </m:r>
                      </m:sub>
                    </m:sSub>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𝑧</m:t>
                        </m:r>
                      </m:e>
                      <m:sub>
                        <m:r>
                          <a:rPr lang="en-US" altLang="zh-CN" sz="2000" b="0" i="1" smtClean="0">
                            <a:latin typeface="Cambria Math" panose="02040503050406030204" pitchFamily="18" charset="0"/>
                          </a:rPr>
                          <m:t>2</m:t>
                        </m:r>
                      </m:sub>
                    </m:sSub>
                    <m:d>
                      <m:dPr>
                        <m:ctrlPr>
                          <a:rPr lang="en-US" altLang="zh-CN" sz="2000" i="1">
                            <a:latin typeface="Cambria Math" panose="02040503050406030204" pitchFamily="18" charset="0"/>
                          </a:rPr>
                        </m:ctrlPr>
                      </m:dPr>
                      <m:e>
                        <m:r>
                          <a:rPr lang="en-US" altLang="zh-CN" sz="2000" i="1">
                            <a:latin typeface="Cambria Math" panose="02040503050406030204" pitchFamily="18" charset="0"/>
                          </a:rPr>
                          <m:t>𝑡</m:t>
                        </m:r>
                      </m:e>
                    </m:d>
                    <m:r>
                      <a:rPr lang="en-US" altLang="zh-CN" sz="2000" i="1">
                        <a:latin typeface="Cambria Math" panose="02040503050406030204" pitchFamily="18" charset="0"/>
                      </a:rPr>
                      <m:t>)</m:t>
                    </m:r>
                    <m:r>
                      <a:rPr lang="zh-CN" altLang="en-US" sz="2000" i="1">
                        <a:latin typeface="Cambria Math" panose="02040503050406030204" pitchFamily="18" charset="0"/>
                      </a:rPr>
                      <m:t>的隶属度</m:t>
                    </m:r>
                  </m:oMath>
                </a14:m>
                <a:r>
                  <a:rPr lang="zh-CN" altLang="en-US" sz="2000" dirty="0"/>
                  <a:t>函数</a:t>
                </a:r>
              </a:p>
            </p:txBody>
          </p:sp>
        </mc:Choice>
        <mc:Fallback xmlns="">
          <p:sp>
            <p:nvSpPr>
              <p:cNvPr id="8" name="矩形 7"/>
              <p:cNvSpPr>
                <a:spLocks noRot="1" noChangeAspect="1" noMove="1" noResize="1" noEditPoints="1" noAdjustHandles="1" noChangeArrowheads="1" noChangeShapeType="1" noTextEdit="1"/>
              </p:cNvSpPr>
              <p:nvPr/>
            </p:nvSpPr>
            <p:spPr>
              <a:xfrm>
                <a:off x="4555588" y="5085184"/>
                <a:ext cx="4144532" cy="400110"/>
              </a:xfrm>
              <a:prstGeom prst="rect">
                <a:avLst/>
              </a:prstGeom>
              <a:blipFill>
                <a:blip r:embed="rId5"/>
                <a:stretch>
                  <a:fillRect t="-10606" r="-441" b="-2272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7891111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200" b="1" dirty="0"/>
              <a:t>5.1.3 </a:t>
            </a:r>
            <a:r>
              <a:rPr lang="zh-CN" altLang="zh-CN" sz="3200" b="1" dirty="0"/>
              <a:t>一类非线性系统的</a:t>
            </a:r>
            <a:r>
              <a:rPr lang="en-US" altLang="zh-CN" sz="3200" b="1" dirty="0"/>
              <a:t>T-S</a:t>
            </a:r>
            <a:r>
              <a:rPr lang="zh-CN" altLang="zh-CN" sz="3200" b="1" dirty="0"/>
              <a:t>模糊</a:t>
            </a:r>
            <a:r>
              <a:rPr lang="zh-CN" altLang="zh-CN" sz="3200" b="1" dirty="0" smtClean="0"/>
              <a:t>建模</a:t>
            </a:r>
            <a:endParaRPr lang="zh-CN" altLang="en-US" sz="3200"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pPr marL="0" indent="0">
                  <a:buNone/>
                </a:pPr>
                <a:r>
                  <a:rPr lang="zh-CN" altLang="en-US" sz="2600" dirty="0" smtClean="0"/>
                  <a:t>将模糊集模糊化为两个模糊量，即“小”和“大”。模糊规则为：</a:t>
                </a:r>
              </a:p>
              <a:p>
                <a:pPr marL="0" indent="0">
                  <a:buNone/>
                </a:pPr>
                <a:r>
                  <a:rPr lang="en-US" altLang="zh-CN" sz="2200" dirty="0"/>
                  <a:t>Rule1</a:t>
                </a:r>
                <a:r>
                  <a:rPr lang="zh-CN" altLang="en-US" sz="2200" dirty="0"/>
                  <a:t>：</a:t>
                </a:r>
                <a14:m>
                  <m:oMath xmlns:m="http://schemas.openxmlformats.org/officeDocument/2006/math">
                    <m:r>
                      <m:rPr>
                        <m:nor/>
                      </m:rPr>
                      <a:rPr lang="zh-CN" altLang="en-US" sz="2200"/>
                      <m:t>If</m:t>
                    </m:r>
                    <m:r>
                      <m:rPr>
                        <m:nor/>
                      </m:rPr>
                      <a:rPr lang="zh-CN" altLang="en-US" sz="2200"/>
                      <m:t>  </m:t>
                    </m:r>
                    <m:sSub>
                      <m:sSubPr>
                        <m:ctrlPr>
                          <a:rPr lang="zh-CN" altLang="en-US" sz="2200" i="1">
                            <a:latin typeface="Cambria Math" panose="02040503050406030204" pitchFamily="18" charset="0"/>
                          </a:rPr>
                        </m:ctrlPr>
                      </m:sSubPr>
                      <m:e>
                        <m:r>
                          <a:rPr lang="zh-CN" altLang="en-US" sz="2200" i="1">
                            <a:latin typeface="Cambria Math" panose="02040503050406030204" pitchFamily="18" charset="0"/>
                          </a:rPr>
                          <m:t>𝑧</m:t>
                        </m:r>
                      </m:e>
                      <m:sub>
                        <m:r>
                          <a:rPr lang="zh-CN" altLang="en-US" sz="2200">
                            <a:latin typeface="Cambria Math" panose="02040503050406030204" pitchFamily="18" charset="0"/>
                          </a:rPr>
                          <m:t>1</m:t>
                        </m:r>
                      </m:sub>
                    </m:sSub>
                    <m:d>
                      <m:dPr>
                        <m:ctrlPr>
                          <a:rPr lang="zh-CN" altLang="en-US" sz="2200" i="1">
                            <a:latin typeface="Cambria Math" panose="02040503050406030204" pitchFamily="18" charset="0"/>
                          </a:rPr>
                        </m:ctrlPr>
                      </m:dPr>
                      <m:e>
                        <m:r>
                          <a:rPr lang="zh-CN" altLang="en-US" sz="2200" i="1">
                            <a:latin typeface="Cambria Math" panose="02040503050406030204" pitchFamily="18" charset="0"/>
                          </a:rPr>
                          <m:t>𝑡</m:t>
                        </m:r>
                      </m:e>
                    </m:d>
                    <m:r>
                      <m:rPr>
                        <m:nor/>
                      </m:rPr>
                      <a:rPr lang="zh-CN" altLang="en-US" sz="2200" i="1">
                        <a:latin typeface="Cambria Math" panose="02040503050406030204" pitchFamily="18" charset="0"/>
                      </a:rPr>
                      <m:t> </m:t>
                    </m:r>
                    <m:r>
                      <m:rPr>
                        <m:nor/>
                      </m:rPr>
                      <a:rPr lang="zh-CN" altLang="en-US" sz="2200" i="1">
                        <a:latin typeface="Cambria Math" panose="02040503050406030204" pitchFamily="18" charset="0"/>
                      </a:rPr>
                      <m:t>is</m:t>
                    </m:r>
                    <m:r>
                      <a:rPr lang="en-US" altLang="zh-CN" sz="2200" b="0" i="1" smtClean="0">
                        <a:latin typeface="Cambria Math" panose="02040503050406030204" pitchFamily="18" charset="0"/>
                      </a:rPr>
                      <m:t> </m:t>
                    </m:r>
                    <m:r>
                      <a:rPr lang="zh-CN" altLang="en-US" sz="2200" i="1">
                        <a:latin typeface="Cambria Math" panose="02040503050406030204" pitchFamily="18" charset="0"/>
                      </a:rPr>
                      <m:t>𝐵𝑖𝑔</m:t>
                    </m:r>
                    <m:r>
                      <m:rPr>
                        <m:nor/>
                      </m:rPr>
                      <a:rPr lang="zh-CN" altLang="en-US" sz="2200" i="1">
                        <a:latin typeface="Cambria Math" panose="02040503050406030204" pitchFamily="18" charset="0"/>
                      </a:rPr>
                      <m:t> </m:t>
                    </m:r>
                    <m:r>
                      <m:rPr>
                        <m:nor/>
                      </m:rPr>
                      <a:rPr lang="zh-CN" altLang="en-US" sz="2200" i="1">
                        <a:latin typeface="Cambria Math" panose="02040503050406030204" pitchFamily="18" charset="0"/>
                      </a:rPr>
                      <m:t>and</m:t>
                    </m:r>
                    <m:r>
                      <m:rPr>
                        <m:nor/>
                      </m:rPr>
                      <a:rPr lang="zh-CN" altLang="en-US" sz="2200" i="1">
                        <a:latin typeface="Cambria Math" panose="02040503050406030204" pitchFamily="18" charset="0"/>
                      </a:rPr>
                      <m:t> </m:t>
                    </m:r>
                    <m:sSub>
                      <m:sSubPr>
                        <m:ctrlPr>
                          <a:rPr lang="zh-CN" altLang="en-US" sz="2200" i="1">
                            <a:latin typeface="Cambria Math" panose="02040503050406030204" pitchFamily="18" charset="0"/>
                          </a:rPr>
                        </m:ctrlPr>
                      </m:sSubPr>
                      <m:e>
                        <m:r>
                          <a:rPr lang="zh-CN" altLang="en-US" sz="2200" i="1">
                            <a:latin typeface="Cambria Math" panose="02040503050406030204" pitchFamily="18" charset="0"/>
                          </a:rPr>
                          <m:t>𝑧</m:t>
                        </m:r>
                      </m:e>
                      <m:sub>
                        <m:r>
                          <a:rPr lang="zh-CN" altLang="en-US" sz="2200">
                            <a:latin typeface="Cambria Math" panose="02040503050406030204" pitchFamily="18" charset="0"/>
                          </a:rPr>
                          <m:t>2</m:t>
                        </m:r>
                      </m:sub>
                    </m:sSub>
                    <m:d>
                      <m:dPr>
                        <m:ctrlPr>
                          <a:rPr lang="zh-CN" altLang="en-US" sz="2200" i="1">
                            <a:latin typeface="Cambria Math" panose="02040503050406030204" pitchFamily="18" charset="0"/>
                          </a:rPr>
                        </m:ctrlPr>
                      </m:dPr>
                      <m:e>
                        <m:r>
                          <a:rPr lang="zh-CN" altLang="en-US" sz="2200" i="1">
                            <a:latin typeface="Cambria Math" panose="02040503050406030204" pitchFamily="18" charset="0"/>
                          </a:rPr>
                          <m:t>𝑡</m:t>
                        </m:r>
                      </m:e>
                    </m:d>
                    <m:r>
                      <m:rPr>
                        <m:nor/>
                      </m:rPr>
                      <a:rPr lang="zh-CN" altLang="en-US" sz="2200" i="1">
                        <a:latin typeface="Cambria Math" panose="02040503050406030204" pitchFamily="18" charset="0"/>
                      </a:rPr>
                      <m:t> </m:t>
                    </m:r>
                    <m:r>
                      <m:rPr>
                        <m:nor/>
                      </m:rPr>
                      <a:rPr lang="zh-CN" altLang="en-US" sz="2200" i="1">
                        <a:latin typeface="Cambria Math" panose="02040503050406030204" pitchFamily="18" charset="0"/>
                      </a:rPr>
                      <m:t>is</m:t>
                    </m:r>
                    <m:r>
                      <m:rPr>
                        <m:nor/>
                      </m:rPr>
                      <a:rPr lang="zh-CN" altLang="en-US" sz="2200" i="1">
                        <a:latin typeface="Cambria Math" panose="02040503050406030204" pitchFamily="18" charset="0"/>
                      </a:rPr>
                      <m:t> </m:t>
                    </m:r>
                    <m:r>
                      <m:rPr>
                        <m:nor/>
                      </m:rPr>
                      <a:rPr lang="zh-CN" altLang="en-US" sz="2200" i="1">
                        <a:latin typeface="Cambria Math" panose="02040503050406030204" pitchFamily="18" charset="0"/>
                      </a:rPr>
                      <m:t>Big</m:t>
                    </m:r>
                    <m:r>
                      <m:rPr>
                        <m:nor/>
                      </m:rPr>
                      <a:rPr lang="zh-CN" altLang="en-US" sz="2200" i="1">
                        <a:latin typeface="Cambria Math" panose="02040503050406030204" pitchFamily="18" charset="0"/>
                      </a:rPr>
                      <m:t> </m:t>
                    </m:r>
                    <m:r>
                      <m:rPr>
                        <m:nor/>
                      </m:rPr>
                      <a:rPr lang="zh-CN" altLang="en-US" sz="2200" i="1">
                        <a:latin typeface="Cambria Math" panose="02040503050406030204" pitchFamily="18" charset="0"/>
                      </a:rPr>
                      <m:t>then</m:t>
                    </m:r>
                    <m:r>
                      <m:rPr>
                        <m:nor/>
                      </m:rPr>
                      <a:rPr lang="zh-CN" altLang="en-US" sz="2200" i="1">
                        <a:latin typeface="Cambria Math" panose="02040503050406030204" pitchFamily="18" charset="0"/>
                      </a:rPr>
                      <m:t> </m:t>
                    </m:r>
                    <m:acc>
                      <m:accPr>
                        <m:chr m:val="̇"/>
                        <m:ctrlPr>
                          <a:rPr lang="zh-CN" altLang="en-US" sz="2200" i="1">
                            <a:latin typeface="Cambria Math" panose="02040503050406030204" pitchFamily="18" charset="0"/>
                          </a:rPr>
                        </m:ctrlPr>
                      </m:accPr>
                      <m:e>
                        <m:r>
                          <a:rPr lang="zh-CN" altLang="en-US" sz="2200" b="1">
                            <a:latin typeface="Cambria Math" panose="02040503050406030204" pitchFamily="18" charset="0"/>
                          </a:rPr>
                          <m:t>𝐱</m:t>
                        </m:r>
                      </m:e>
                    </m:acc>
                    <m:d>
                      <m:dPr>
                        <m:ctrlPr>
                          <a:rPr lang="zh-CN" altLang="en-US" sz="2200" b="1" i="1">
                            <a:latin typeface="Cambria Math" panose="02040503050406030204" pitchFamily="18" charset="0"/>
                          </a:rPr>
                        </m:ctrlPr>
                      </m:dPr>
                      <m:e>
                        <m:r>
                          <a:rPr lang="zh-CN" altLang="en-US" sz="2200" i="1">
                            <a:latin typeface="Cambria Math" panose="02040503050406030204" pitchFamily="18" charset="0"/>
                          </a:rPr>
                          <m:t>𝑡</m:t>
                        </m:r>
                      </m:e>
                    </m:d>
                    <m:r>
                      <a:rPr lang="zh-CN" altLang="en-US" sz="2200">
                        <a:latin typeface="Cambria Math" panose="02040503050406030204" pitchFamily="18" charset="0"/>
                      </a:rPr>
                      <m:t>=</m:t>
                    </m:r>
                    <m:sSub>
                      <m:sSubPr>
                        <m:ctrlPr>
                          <a:rPr lang="zh-CN" altLang="en-US" sz="2200" i="1">
                            <a:latin typeface="Cambria Math" panose="02040503050406030204" pitchFamily="18" charset="0"/>
                          </a:rPr>
                        </m:ctrlPr>
                      </m:sSubPr>
                      <m:e>
                        <m:r>
                          <a:rPr lang="zh-CN" altLang="en-US" sz="2200" b="1">
                            <a:latin typeface="Cambria Math" panose="02040503050406030204" pitchFamily="18" charset="0"/>
                          </a:rPr>
                          <m:t>𝐀</m:t>
                        </m:r>
                      </m:e>
                      <m:sub>
                        <m:r>
                          <a:rPr lang="zh-CN" altLang="en-US" sz="2200">
                            <a:latin typeface="Cambria Math" panose="02040503050406030204" pitchFamily="18" charset="0"/>
                          </a:rPr>
                          <m:t>1</m:t>
                        </m:r>
                      </m:sub>
                    </m:sSub>
                    <m:r>
                      <a:rPr lang="zh-CN" altLang="en-US" sz="2200" b="1">
                        <a:latin typeface="Cambria Math" panose="02040503050406030204" pitchFamily="18" charset="0"/>
                      </a:rPr>
                      <m:t>𝐱</m:t>
                    </m:r>
                    <m:d>
                      <m:dPr>
                        <m:ctrlPr>
                          <a:rPr lang="zh-CN" altLang="en-US" sz="2200" b="1" i="1">
                            <a:latin typeface="Cambria Math" panose="02040503050406030204" pitchFamily="18" charset="0"/>
                          </a:rPr>
                        </m:ctrlPr>
                      </m:dPr>
                      <m:e>
                        <m:r>
                          <a:rPr lang="zh-CN" altLang="en-US" sz="2200" i="1">
                            <a:latin typeface="Cambria Math" panose="02040503050406030204" pitchFamily="18" charset="0"/>
                          </a:rPr>
                          <m:t>𝑡</m:t>
                        </m:r>
                      </m:e>
                    </m:d>
                  </m:oMath>
                </a14:m>
                <a:endParaRPr lang="zh-CN" altLang="en-US" sz="2200" dirty="0"/>
              </a:p>
              <a:p>
                <a:pPr marL="0" indent="0">
                  <a:buNone/>
                </a:pPr>
                <a:r>
                  <a:rPr lang="en-US" altLang="zh-CN" sz="2200" dirty="0"/>
                  <a:t>Rule2</a:t>
                </a:r>
                <a:r>
                  <a:rPr lang="zh-CN" altLang="en-US" sz="2200" dirty="0"/>
                  <a:t>：</a:t>
                </a:r>
                <a14:m>
                  <m:oMath xmlns:m="http://schemas.openxmlformats.org/officeDocument/2006/math">
                    <m:r>
                      <m:rPr>
                        <m:nor/>
                      </m:rPr>
                      <a:rPr lang="zh-CN" altLang="en-US" sz="2200"/>
                      <m:t>If</m:t>
                    </m:r>
                    <m:r>
                      <m:rPr>
                        <m:nor/>
                      </m:rPr>
                      <a:rPr lang="zh-CN" altLang="en-US" sz="2200"/>
                      <m:t>  </m:t>
                    </m:r>
                    <m:sSub>
                      <m:sSubPr>
                        <m:ctrlPr>
                          <a:rPr lang="zh-CN" altLang="en-US" sz="2200" i="1">
                            <a:latin typeface="Cambria Math" panose="02040503050406030204" pitchFamily="18" charset="0"/>
                          </a:rPr>
                        </m:ctrlPr>
                      </m:sSubPr>
                      <m:e>
                        <m:r>
                          <a:rPr lang="zh-CN" altLang="en-US" sz="2200" i="1">
                            <a:latin typeface="Cambria Math" panose="02040503050406030204" pitchFamily="18" charset="0"/>
                          </a:rPr>
                          <m:t>𝑧</m:t>
                        </m:r>
                      </m:e>
                      <m:sub>
                        <m:r>
                          <a:rPr lang="zh-CN" altLang="en-US" sz="2200">
                            <a:latin typeface="Cambria Math" panose="02040503050406030204" pitchFamily="18" charset="0"/>
                          </a:rPr>
                          <m:t>1</m:t>
                        </m:r>
                      </m:sub>
                    </m:sSub>
                    <m:d>
                      <m:dPr>
                        <m:ctrlPr>
                          <a:rPr lang="zh-CN" altLang="en-US" sz="2200" i="1">
                            <a:latin typeface="Cambria Math" panose="02040503050406030204" pitchFamily="18" charset="0"/>
                          </a:rPr>
                        </m:ctrlPr>
                      </m:dPr>
                      <m:e>
                        <m:r>
                          <a:rPr lang="zh-CN" altLang="en-US" sz="2200" i="1">
                            <a:latin typeface="Cambria Math" panose="02040503050406030204" pitchFamily="18" charset="0"/>
                          </a:rPr>
                          <m:t>𝑡</m:t>
                        </m:r>
                      </m:e>
                    </m:d>
                    <m:r>
                      <m:rPr>
                        <m:nor/>
                      </m:rPr>
                      <a:rPr lang="zh-CN" altLang="en-US" sz="2200" i="1">
                        <a:latin typeface="Cambria Math" panose="02040503050406030204" pitchFamily="18" charset="0"/>
                      </a:rPr>
                      <m:t> </m:t>
                    </m:r>
                    <m:r>
                      <m:rPr>
                        <m:nor/>
                      </m:rPr>
                      <a:rPr lang="zh-CN" altLang="en-US" sz="2200" i="1">
                        <a:latin typeface="Cambria Math" panose="02040503050406030204" pitchFamily="18" charset="0"/>
                      </a:rPr>
                      <m:t>is</m:t>
                    </m:r>
                    <m:r>
                      <a:rPr lang="en-US" altLang="zh-CN" sz="2200" b="0" i="1" smtClean="0">
                        <a:latin typeface="Cambria Math" panose="02040503050406030204" pitchFamily="18" charset="0"/>
                      </a:rPr>
                      <m:t> </m:t>
                    </m:r>
                    <m:r>
                      <a:rPr lang="zh-CN" altLang="en-US" sz="2200" i="1">
                        <a:latin typeface="Cambria Math" panose="02040503050406030204" pitchFamily="18" charset="0"/>
                      </a:rPr>
                      <m:t>𝐵𝑖𝑔</m:t>
                    </m:r>
                    <m:r>
                      <m:rPr>
                        <m:nor/>
                      </m:rPr>
                      <a:rPr lang="zh-CN" altLang="en-US" sz="2200" i="1">
                        <a:latin typeface="Cambria Math" panose="02040503050406030204" pitchFamily="18" charset="0"/>
                      </a:rPr>
                      <m:t> </m:t>
                    </m:r>
                    <m:r>
                      <m:rPr>
                        <m:nor/>
                      </m:rPr>
                      <a:rPr lang="zh-CN" altLang="en-US" sz="2200" i="1">
                        <a:latin typeface="Cambria Math" panose="02040503050406030204" pitchFamily="18" charset="0"/>
                      </a:rPr>
                      <m:t>and</m:t>
                    </m:r>
                    <m:r>
                      <m:rPr>
                        <m:nor/>
                      </m:rPr>
                      <a:rPr lang="zh-CN" altLang="en-US" sz="2200" i="1">
                        <a:latin typeface="Cambria Math" panose="02040503050406030204" pitchFamily="18" charset="0"/>
                      </a:rPr>
                      <m:t> </m:t>
                    </m:r>
                    <m:sSub>
                      <m:sSubPr>
                        <m:ctrlPr>
                          <a:rPr lang="zh-CN" altLang="en-US" sz="2200" i="1">
                            <a:latin typeface="Cambria Math" panose="02040503050406030204" pitchFamily="18" charset="0"/>
                          </a:rPr>
                        </m:ctrlPr>
                      </m:sSubPr>
                      <m:e>
                        <m:r>
                          <a:rPr lang="zh-CN" altLang="en-US" sz="2200" i="1">
                            <a:latin typeface="Cambria Math" panose="02040503050406030204" pitchFamily="18" charset="0"/>
                          </a:rPr>
                          <m:t>𝑧</m:t>
                        </m:r>
                      </m:e>
                      <m:sub>
                        <m:r>
                          <a:rPr lang="zh-CN" altLang="en-US" sz="2200">
                            <a:latin typeface="Cambria Math" panose="02040503050406030204" pitchFamily="18" charset="0"/>
                          </a:rPr>
                          <m:t>2</m:t>
                        </m:r>
                      </m:sub>
                    </m:sSub>
                    <m:d>
                      <m:dPr>
                        <m:ctrlPr>
                          <a:rPr lang="zh-CN" altLang="en-US" sz="2200" i="1">
                            <a:latin typeface="Cambria Math" panose="02040503050406030204" pitchFamily="18" charset="0"/>
                          </a:rPr>
                        </m:ctrlPr>
                      </m:dPr>
                      <m:e>
                        <m:r>
                          <a:rPr lang="zh-CN" altLang="en-US" sz="2200" i="1">
                            <a:latin typeface="Cambria Math" panose="02040503050406030204" pitchFamily="18" charset="0"/>
                          </a:rPr>
                          <m:t>𝑡</m:t>
                        </m:r>
                      </m:e>
                    </m:d>
                    <m:r>
                      <m:rPr>
                        <m:nor/>
                      </m:rPr>
                      <a:rPr lang="zh-CN" altLang="en-US" sz="2200" i="1">
                        <a:latin typeface="Cambria Math" panose="02040503050406030204" pitchFamily="18" charset="0"/>
                      </a:rPr>
                      <m:t> </m:t>
                    </m:r>
                    <m:r>
                      <m:rPr>
                        <m:nor/>
                      </m:rPr>
                      <a:rPr lang="zh-CN" altLang="en-US" sz="2200" i="1">
                        <a:latin typeface="Cambria Math" panose="02040503050406030204" pitchFamily="18" charset="0"/>
                      </a:rPr>
                      <m:t>is</m:t>
                    </m:r>
                    <m:r>
                      <m:rPr>
                        <m:nor/>
                      </m:rPr>
                      <a:rPr lang="zh-CN" altLang="en-US" sz="2200" i="1">
                        <a:latin typeface="Cambria Math" panose="02040503050406030204" pitchFamily="18" charset="0"/>
                      </a:rPr>
                      <m:t> </m:t>
                    </m:r>
                    <m:r>
                      <m:rPr>
                        <m:nor/>
                      </m:rPr>
                      <a:rPr lang="zh-CN" altLang="en-US" sz="2200" i="1">
                        <a:latin typeface="Cambria Math" panose="02040503050406030204" pitchFamily="18" charset="0"/>
                      </a:rPr>
                      <m:t>Small</m:t>
                    </m:r>
                    <m:r>
                      <m:rPr>
                        <m:nor/>
                      </m:rPr>
                      <a:rPr lang="zh-CN" altLang="en-US" sz="2200" i="1">
                        <a:latin typeface="Cambria Math" panose="02040503050406030204" pitchFamily="18" charset="0"/>
                      </a:rPr>
                      <m:t> </m:t>
                    </m:r>
                    <m:r>
                      <m:rPr>
                        <m:nor/>
                      </m:rPr>
                      <a:rPr lang="zh-CN" altLang="en-US" sz="2200" i="1">
                        <a:latin typeface="Cambria Math" panose="02040503050406030204" pitchFamily="18" charset="0"/>
                      </a:rPr>
                      <m:t>then</m:t>
                    </m:r>
                    <m:r>
                      <m:rPr>
                        <m:nor/>
                      </m:rPr>
                      <a:rPr lang="zh-CN" altLang="en-US" sz="2200" i="1">
                        <a:latin typeface="Cambria Math" panose="02040503050406030204" pitchFamily="18" charset="0"/>
                      </a:rPr>
                      <m:t> </m:t>
                    </m:r>
                    <m:acc>
                      <m:accPr>
                        <m:chr m:val="̇"/>
                        <m:ctrlPr>
                          <a:rPr lang="zh-CN" altLang="en-US" sz="2200" i="1">
                            <a:latin typeface="Cambria Math" panose="02040503050406030204" pitchFamily="18" charset="0"/>
                          </a:rPr>
                        </m:ctrlPr>
                      </m:accPr>
                      <m:e>
                        <m:r>
                          <a:rPr lang="zh-CN" altLang="en-US" sz="2200" b="1">
                            <a:latin typeface="Cambria Math" panose="02040503050406030204" pitchFamily="18" charset="0"/>
                          </a:rPr>
                          <m:t>𝐱</m:t>
                        </m:r>
                      </m:e>
                    </m:acc>
                    <m:d>
                      <m:dPr>
                        <m:ctrlPr>
                          <a:rPr lang="zh-CN" altLang="en-US" sz="2200" b="1" i="1">
                            <a:latin typeface="Cambria Math" panose="02040503050406030204" pitchFamily="18" charset="0"/>
                          </a:rPr>
                        </m:ctrlPr>
                      </m:dPr>
                      <m:e>
                        <m:r>
                          <a:rPr lang="zh-CN" altLang="en-US" sz="2200" i="1">
                            <a:latin typeface="Cambria Math" panose="02040503050406030204" pitchFamily="18" charset="0"/>
                          </a:rPr>
                          <m:t>𝑡</m:t>
                        </m:r>
                      </m:e>
                    </m:d>
                    <m:r>
                      <a:rPr lang="zh-CN" altLang="en-US" sz="2200">
                        <a:latin typeface="Cambria Math" panose="02040503050406030204" pitchFamily="18" charset="0"/>
                      </a:rPr>
                      <m:t>=</m:t>
                    </m:r>
                    <m:sSub>
                      <m:sSubPr>
                        <m:ctrlPr>
                          <a:rPr lang="zh-CN" altLang="en-US" sz="2200" i="1">
                            <a:latin typeface="Cambria Math" panose="02040503050406030204" pitchFamily="18" charset="0"/>
                          </a:rPr>
                        </m:ctrlPr>
                      </m:sSubPr>
                      <m:e>
                        <m:r>
                          <a:rPr lang="zh-CN" altLang="en-US" sz="2200" b="1">
                            <a:latin typeface="Cambria Math" panose="02040503050406030204" pitchFamily="18" charset="0"/>
                          </a:rPr>
                          <m:t>𝐀</m:t>
                        </m:r>
                      </m:e>
                      <m:sub>
                        <m:r>
                          <a:rPr lang="zh-CN" altLang="en-US" sz="2200">
                            <a:latin typeface="Cambria Math" panose="02040503050406030204" pitchFamily="18" charset="0"/>
                          </a:rPr>
                          <m:t>2</m:t>
                        </m:r>
                      </m:sub>
                    </m:sSub>
                    <m:r>
                      <a:rPr lang="zh-CN" altLang="en-US" sz="2200" b="1">
                        <a:latin typeface="Cambria Math" panose="02040503050406030204" pitchFamily="18" charset="0"/>
                      </a:rPr>
                      <m:t>𝐱</m:t>
                    </m:r>
                    <m:d>
                      <m:dPr>
                        <m:ctrlPr>
                          <a:rPr lang="zh-CN" altLang="en-US" sz="2200" b="1" i="1">
                            <a:latin typeface="Cambria Math" panose="02040503050406030204" pitchFamily="18" charset="0"/>
                          </a:rPr>
                        </m:ctrlPr>
                      </m:dPr>
                      <m:e>
                        <m:r>
                          <a:rPr lang="zh-CN" altLang="en-US" sz="2200" i="1">
                            <a:latin typeface="Cambria Math" panose="02040503050406030204" pitchFamily="18" charset="0"/>
                          </a:rPr>
                          <m:t>𝑡</m:t>
                        </m:r>
                      </m:e>
                    </m:d>
                  </m:oMath>
                </a14:m>
                <a:endParaRPr lang="zh-CN" altLang="en-US" sz="2200" dirty="0"/>
              </a:p>
              <a:p>
                <a:pPr marL="0" indent="0">
                  <a:buNone/>
                </a:pPr>
                <a:r>
                  <a:rPr lang="en-US" altLang="zh-CN" sz="2200" dirty="0" smtClean="0"/>
                  <a:t>Rule3</a:t>
                </a:r>
                <a:r>
                  <a:rPr lang="zh-CN" altLang="en-US" sz="2200" dirty="0"/>
                  <a:t>：</a:t>
                </a:r>
                <a14:m>
                  <m:oMath xmlns:m="http://schemas.openxmlformats.org/officeDocument/2006/math">
                    <m:r>
                      <m:rPr>
                        <m:nor/>
                      </m:rPr>
                      <a:rPr lang="zh-CN" altLang="en-US" sz="2200"/>
                      <m:t>If</m:t>
                    </m:r>
                    <m:r>
                      <m:rPr>
                        <m:nor/>
                      </m:rPr>
                      <a:rPr lang="zh-CN" altLang="en-US" sz="2200"/>
                      <m:t>  </m:t>
                    </m:r>
                    <m:sSub>
                      <m:sSubPr>
                        <m:ctrlPr>
                          <a:rPr lang="zh-CN" altLang="en-US" sz="2200" i="1">
                            <a:latin typeface="Cambria Math" panose="02040503050406030204" pitchFamily="18" charset="0"/>
                          </a:rPr>
                        </m:ctrlPr>
                      </m:sSubPr>
                      <m:e>
                        <m:r>
                          <a:rPr lang="zh-CN" altLang="en-US" sz="2200" i="1">
                            <a:latin typeface="Cambria Math" panose="02040503050406030204" pitchFamily="18" charset="0"/>
                          </a:rPr>
                          <m:t>𝑧</m:t>
                        </m:r>
                      </m:e>
                      <m:sub>
                        <m:r>
                          <a:rPr lang="zh-CN" altLang="en-US" sz="2200">
                            <a:latin typeface="Cambria Math" panose="02040503050406030204" pitchFamily="18" charset="0"/>
                          </a:rPr>
                          <m:t>1</m:t>
                        </m:r>
                      </m:sub>
                    </m:sSub>
                    <m:d>
                      <m:dPr>
                        <m:ctrlPr>
                          <a:rPr lang="zh-CN" altLang="en-US" sz="2200" i="1">
                            <a:latin typeface="Cambria Math" panose="02040503050406030204" pitchFamily="18" charset="0"/>
                          </a:rPr>
                        </m:ctrlPr>
                      </m:dPr>
                      <m:e>
                        <m:r>
                          <a:rPr lang="zh-CN" altLang="en-US" sz="2200" i="1">
                            <a:latin typeface="Cambria Math" panose="02040503050406030204" pitchFamily="18" charset="0"/>
                          </a:rPr>
                          <m:t>𝑡</m:t>
                        </m:r>
                      </m:e>
                    </m:d>
                    <m:r>
                      <m:rPr>
                        <m:nor/>
                      </m:rPr>
                      <a:rPr lang="zh-CN" altLang="en-US" sz="2200" i="1">
                        <a:latin typeface="Cambria Math" panose="02040503050406030204" pitchFamily="18" charset="0"/>
                      </a:rPr>
                      <m:t> </m:t>
                    </m:r>
                    <m:r>
                      <m:rPr>
                        <m:nor/>
                      </m:rPr>
                      <a:rPr lang="zh-CN" altLang="en-US" sz="2200" i="1">
                        <a:latin typeface="Cambria Math" panose="02040503050406030204" pitchFamily="18" charset="0"/>
                      </a:rPr>
                      <m:t>is</m:t>
                    </m:r>
                    <m:r>
                      <m:rPr>
                        <m:nor/>
                      </m:rPr>
                      <a:rPr lang="en-US" altLang="zh-CN" sz="2200" b="0" i="1" smtClean="0">
                        <a:latin typeface="Cambria Math" panose="02040503050406030204" pitchFamily="18" charset="0"/>
                      </a:rPr>
                      <m:t> </m:t>
                    </m:r>
                    <m:r>
                      <a:rPr lang="en-US" altLang="zh-CN" sz="2200" b="0" i="1" smtClean="0">
                        <a:latin typeface="Cambria Math" panose="02040503050406030204" pitchFamily="18" charset="0"/>
                      </a:rPr>
                      <m:t>𝑆𝑚𝑎𝑙𝑙</m:t>
                    </m:r>
                    <m:r>
                      <m:rPr>
                        <m:nor/>
                      </m:rPr>
                      <a:rPr lang="zh-CN" altLang="en-US" sz="2200" i="1">
                        <a:latin typeface="Cambria Math" panose="02040503050406030204" pitchFamily="18" charset="0"/>
                      </a:rPr>
                      <m:t> </m:t>
                    </m:r>
                    <m:r>
                      <m:rPr>
                        <m:nor/>
                      </m:rPr>
                      <a:rPr lang="zh-CN" altLang="en-US" sz="2200" i="1">
                        <a:latin typeface="Cambria Math" panose="02040503050406030204" pitchFamily="18" charset="0"/>
                      </a:rPr>
                      <m:t>and</m:t>
                    </m:r>
                    <m:r>
                      <m:rPr>
                        <m:nor/>
                      </m:rPr>
                      <a:rPr lang="zh-CN" altLang="en-US" sz="2200" i="1">
                        <a:latin typeface="Cambria Math" panose="02040503050406030204" pitchFamily="18" charset="0"/>
                      </a:rPr>
                      <m:t> </m:t>
                    </m:r>
                    <m:sSub>
                      <m:sSubPr>
                        <m:ctrlPr>
                          <a:rPr lang="zh-CN" altLang="en-US" sz="2200" i="1">
                            <a:latin typeface="Cambria Math" panose="02040503050406030204" pitchFamily="18" charset="0"/>
                          </a:rPr>
                        </m:ctrlPr>
                      </m:sSubPr>
                      <m:e>
                        <m:r>
                          <a:rPr lang="zh-CN" altLang="en-US" sz="2200" i="1">
                            <a:latin typeface="Cambria Math" panose="02040503050406030204" pitchFamily="18" charset="0"/>
                          </a:rPr>
                          <m:t>𝑧</m:t>
                        </m:r>
                      </m:e>
                      <m:sub>
                        <m:r>
                          <a:rPr lang="zh-CN" altLang="en-US" sz="2200">
                            <a:latin typeface="Cambria Math" panose="02040503050406030204" pitchFamily="18" charset="0"/>
                          </a:rPr>
                          <m:t>2</m:t>
                        </m:r>
                      </m:sub>
                    </m:sSub>
                    <m:d>
                      <m:dPr>
                        <m:ctrlPr>
                          <a:rPr lang="zh-CN" altLang="en-US" sz="2200" i="1">
                            <a:latin typeface="Cambria Math" panose="02040503050406030204" pitchFamily="18" charset="0"/>
                          </a:rPr>
                        </m:ctrlPr>
                      </m:dPr>
                      <m:e>
                        <m:r>
                          <a:rPr lang="zh-CN" altLang="en-US" sz="2200" i="1">
                            <a:latin typeface="Cambria Math" panose="02040503050406030204" pitchFamily="18" charset="0"/>
                          </a:rPr>
                          <m:t>𝑡</m:t>
                        </m:r>
                      </m:e>
                    </m:d>
                    <m:r>
                      <m:rPr>
                        <m:nor/>
                      </m:rPr>
                      <a:rPr lang="zh-CN" altLang="en-US" sz="2200" i="1">
                        <a:latin typeface="Cambria Math" panose="02040503050406030204" pitchFamily="18" charset="0"/>
                      </a:rPr>
                      <m:t> </m:t>
                    </m:r>
                    <m:r>
                      <m:rPr>
                        <m:nor/>
                      </m:rPr>
                      <a:rPr lang="zh-CN" altLang="en-US" sz="2200" i="1">
                        <a:latin typeface="Cambria Math" panose="02040503050406030204" pitchFamily="18" charset="0"/>
                      </a:rPr>
                      <m:t>is</m:t>
                    </m:r>
                    <m:r>
                      <m:rPr>
                        <m:nor/>
                      </m:rPr>
                      <a:rPr lang="zh-CN" altLang="en-US" sz="2200" i="1">
                        <a:latin typeface="Cambria Math" panose="02040503050406030204" pitchFamily="18" charset="0"/>
                      </a:rPr>
                      <m:t> </m:t>
                    </m:r>
                    <m:r>
                      <m:rPr>
                        <m:nor/>
                      </m:rPr>
                      <a:rPr lang="en-US" altLang="zh-CN" sz="2200" b="0" i="1" smtClean="0">
                        <a:latin typeface="Cambria Math" panose="02040503050406030204" pitchFamily="18" charset="0"/>
                      </a:rPr>
                      <m:t>Big</m:t>
                    </m:r>
                    <m:r>
                      <m:rPr>
                        <m:nor/>
                      </m:rPr>
                      <a:rPr lang="zh-CN" altLang="en-US" sz="2200" i="1">
                        <a:latin typeface="Cambria Math" panose="02040503050406030204" pitchFamily="18" charset="0"/>
                      </a:rPr>
                      <m:t> </m:t>
                    </m:r>
                    <m:r>
                      <m:rPr>
                        <m:nor/>
                      </m:rPr>
                      <a:rPr lang="zh-CN" altLang="en-US" sz="2200" i="1">
                        <a:latin typeface="Cambria Math" panose="02040503050406030204" pitchFamily="18" charset="0"/>
                      </a:rPr>
                      <m:t>then</m:t>
                    </m:r>
                    <m:r>
                      <m:rPr>
                        <m:nor/>
                      </m:rPr>
                      <a:rPr lang="zh-CN" altLang="en-US" sz="2200" i="1">
                        <a:latin typeface="Cambria Math" panose="02040503050406030204" pitchFamily="18" charset="0"/>
                      </a:rPr>
                      <m:t> </m:t>
                    </m:r>
                    <m:acc>
                      <m:accPr>
                        <m:chr m:val="̇"/>
                        <m:ctrlPr>
                          <a:rPr lang="zh-CN" altLang="en-US" sz="2200" i="1">
                            <a:latin typeface="Cambria Math" panose="02040503050406030204" pitchFamily="18" charset="0"/>
                          </a:rPr>
                        </m:ctrlPr>
                      </m:accPr>
                      <m:e>
                        <m:r>
                          <a:rPr lang="zh-CN" altLang="en-US" sz="2200" b="1">
                            <a:latin typeface="Cambria Math" panose="02040503050406030204" pitchFamily="18" charset="0"/>
                          </a:rPr>
                          <m:t>𝐱</m:t>
                        </m:r>
                      </m:e>
                    </m:acc>
                    <m:d>
                      <m:dPr>
                        <m:ctrlPr>
                          <a:rPr lang="zh-CN" altLang="en-US" sz="2200" b="1" i="1">
                            <a:latin typeface="Cambria Math" panose="02040503050406030204" pitchFamily="18" charset="0"/>
                          </a:rPr>
                        </m:ctrlPr>
                      </m:dPr>
                      <m:e>
                        <m:r>
                          <a:rPr lang="zh-CN" altLang="en-US" sz="2200" i="1">
                            <a:latin typeface="Cambria Math" panose="02040503050406030204" pitchFamily="18" charset="0"/>
                          </a:rPr>
                          <m:t>𝑡</m:t>
                        </m:r>
                      </m:e>
                    </m:d>
                    <m:r>
                      <a:rPr lang="zh-CN" altLang="en-US" sz="2200">
                        <a:latin typeface="Cambria Math" panose="02040503050406030204" pitchFamily="18" charset="0"/>
                      </a:rPr>
                      <m:t>=</m:t>
                    </m:r>
                    <m:sSub>
                      <m:sSubPr>
                        <m:ctrlPr>
                          <a:rPr lang="zh-CN" altLang="en-US" sz="2200" i="1">
                            <a:latin typeface="Cambria Math" panose="02040503050406030204" pitchFamily="18" charset="0"/>
                          </a:rPr>
                        </m:ctrlPr>
                      </m:sSubPr>
                      <m:e>
                        <m:r>
                          <a:rPr lang="zh-CN" altLang="en-US" sz="2200" b="1">
                            <a:latin typeface="Cambria Math" panose="02040503050406030204" pitchFamily="18" charset="0"/>
                          </a:rPr>
                          <m:t>𝐀</m:t>
                        </m:r>
                      </m:e>
                      <m:sub>
                        <m:r>
                          <a:rPr lang="en-US" altLang="zh-CN" sz="2200" b="0" i="0" smtClean="0">
                            <a:latin typeface="Cambria Math" panose="02040503050406030204" pitchFamily="18" charset="0"/>
                          </a:rPr>
                          <m:t>3</m:t>
                        </m:r>
                      </m:sub>
                    </m:sSub>
                    <m:r>
                      <a:rPr lang="zh-CN" altLang="en-US" sz="2200" b="1">
                        <a:latin typeface="Cambria Math" panose="02040503050406030204" pitchFamily="18" charset="0"/>
                      </a:rPr>
                      <m:t>𝐱</m:t>
                    </m:r>
                    <m:d>
                      <m:dPr>
                        <m:ctrlPr>
                          <a:rPr lang="zh-CN" altLang="en-US" sz="2200" b="1" i="1">
                            <a:latin typeface="Cambria Math" panose="02040503050406030204" pitchFamily="18" charset="0"/>
                          </a:rPr>
                        </m:ctrlPr>
                      </m:dPr>
                      <m:e>
                        <m:r>
                          <a:rPr lang="zh-CN" altLang="en-US" sz="2200" i="1">
                            <a:latin typeface="Cambria Math" panose="02040503050406030204" pitchFamily="18" charset="0"/>
                          </a:rPr>
                          <m:t>𝑡</m:t>
                        </m:r>
                      </m:e>
                    </m:d>
                  </m:oMath>
                </a14:m>
                <a:endParaRPr lang="zh-CN" altLang="en-US" sz="2200" dirty="0"/>
              </a:p>
              <a:p>
                <a:pPr marL="0" indent="0">
                  <a:buNone/>
                </a:pPr>
                <a:r>
                  <a:rPr lang="en-US" altLang="zh-CN" sz="2200" dirty="0" smtClean="0"/>
                  <a:t>Rule4</a:t>
                </a:r>
                <a:r>
                  <a:rPr lang="zh-CN" altLang="en-US" sz="2200" dirty="0"/>
                  <a:t>：</a:t>
                </a:r>
                <a14:m>
                  <m:oMath xmlns:m="http://schemas.openxmlformats.org/officeDocument/2006/math">
                    <m:r>
                      <m:rPr>
                        <m:nor/>
                      </m:rPr>
                      <a:rPr lang="zh-CN" altLang="en-US" sz="2200"/>
                      <m:t>If</m:t>
                    </m:r>
                    <m:r>
                      <m:rPr>
                        <m:nor/>
                      </m:rPr>
                      <a:rPr lang="zh-CN" altLang="en-US" sz="2200"/>
                      <m:t>  </m:t>
                    </m:r>
                    <m:sSub>
                      <m:sSubPr>
                        <m:ctrlPr>
                          <a:rPr lang="zh-CN" altLang="en-US" sz="2200" i="1">
                            <a:latin typeface="Cambria Math" panose="02040503050406030204" pitchFamily="18" charset="0"/>
                          </a:rPr>
                        </m:ctrlPr>
                      </m:sSubPr>
                      <m:e>
                        <m:r>
                          <a:rPr lang="zh-CN" altLang="en-US" sz="2200" i="1">
                            <a:latin typeface="Cambria Math" panose="02040503050406030204" pitchFamily="18" charset="0"/>
                          </a:rPr>
                          <m:t>𝑧</m:t>
                        </m:r>
                      </m:e>
                      <m:sub>
                        <m:r>
                          <a:rPr lang="zh-CN" altLang="en-US" sz="2200">
                            <a:latin typeface="Cambria Math" panose="02040503050406030204" pitchFamily="18" charset="0"/>
                          </a:rPr>
                          <m:t>1</m:t>
                        </m:r>
                      </m:sub>
                    </m:sSub>
                    <m:d>
                      <m:dPr>
                        <m:ctrlPr>
                          <a:rPr lang="zh-CN" altLang="en-US" sz="2200" i="1">
                            <a:latin typeface="Cambria Math" panose="02040503050406030204" pitchFamily="18" charset="0"/>
                          </a:rPr>
                        </m:ctrlPr>
                      </m:dPr>
                      <m:e>
                        <m:r>
                          <a:rPr lang="zh-CN" altLang="en-US" sz="2200" i="1">
                            <a:latin typeface="Cambria Math" panose="02040503050406030204" pitchFamily="18" charset="0"/>
                          </a:rPr>
                          <m:t>𝑡</m:t>
                        </m:r>
                      </m:e>
                    </m:d>
                    <m:r>
                      <m:rPr>
                        <m:nor/>
                      </m:rPr>
                      <a:rPr lang="zh-CN" altLang="en-US" sz="2200" i="1">
                        <a:latin typeface="Cambria Math" panose="02040503050406030204" pitchFamily="18" charset="0"/>
                      </a:rPr>
                      <m:t> </m:t>
                    </m:r>
                    <m:r>
                      <m:rPr>
                        <m:nor/>
                      </m:rPr>
                      <a:rPr lang="zh-CN" altLang="en-US" sz="2200" i="1">
                        <a:latin typeface="Cambria Math" panose="02040503050406030204" pitchFamily="18" charset="0"/>
                      </a:rPr>
                      <m:t>is</m:t>
                    </m:r>
                    <m:r>
                      <a:rPr lang="en-US" altLang="zh-CN" sz="2200" b="0" i="1" smtClean="0">
                        <a:latin typeface="Cambria Math" panose="02040503050406030204" pitchFamily="18" charset="0"/>
                      </a:rPr>
                      <m:t> </m:t>
                    </m:r>
                    <m:r>
                      <a:rPr lang="en-US" altLang="zh-CN" sz="2200" b="0" i="1" smtClean="0">
                        <a:latin typeface="Cambria Math" panose="02040503050406030204" pitchFamily="18" charset="0"/>
                      </a:rPr>
                      <m:t>𝑆𝑚𝑎𝑙𝑙</m:t>
                    </m:r>
                    <m:r>
                      <m:rPr>
                        <m:nor/>
                      </m:rPr>
                      <a:rPr lang="zh-CN" altLang="en-US" sz="2200" i="1">
                        <a:latin typeface="Cambria Math" panose="02040503050406030204" pitchFamily="18" charset="0"/>
                      </a:rPr>
                      <m:t> </m:t>
                    </m:r>
                    <m:r>
                      <m:rPr>
                        <m:nor/>
                      </m:rPr>
                      <a:rPr lang="zh-CN" altLang="en-US" sz="2200" i="1">
                        <a:latin typeface="Cambria Math" panose="02040503050406030204" pitchFamily="18" charset="0"/>
                      </a:rPr>
                      <m:t>and</m:t>
                    </m:r>
                    <m:r>
                      <m:rPr>
                        <m:nor/>
                      </m:rPr>
                      <a:rPr lang="zh-CN" altLang="en-US" sz="2200" i="1">
                        <a:latin typeface="Cambria Math" panose="02040503050406030204" pitchFamily="18" charset="0"/>
                      </a:rPr>
                      <m:t> </m:t>
                    </m:r>
                    <m:sSub>
                      <m:sSubPr>
                        <m:ctrlPr>
                          <a:rPr lang="zh-CN" altLang="en-US" sz="2200" i="1">
                            <a:latin typeface="Cambria Math" panose="02040503050406030204" pitchFamily="18" charset="0"/>
                          </a:rPr>
                        </m:ctrlPr>
                      </m:sSubPr>
                      <m:e>
                        <m:r>
                          <a:rPr lang="zh-CN" altLang="en-US" sz="2200" i="1">
                            <a:latin typeface="Cambria Math" panose="02040503050406030204" pitchFamily="18" charset="0"/>
                          </a:rPr>
                          <m:t>𝑧</m:t>
                        </m:r>
                      </m:e>
                      <m:sub>
                        <m:r>
                          <a:rPr lang="zh-CN" altLang="en-US" sz="2200">
                            <a:latin typeface="Cambria Math" panose="02040503050406030204" pitchFamily="18" charset="0"/>
                          </a:rPr>
                          <m:t>2</m:t>
                        </m:r>
                      </m:sub>
                    </m:sSub>
                    <m:d>
                      <m:dPr>
                        <m:ctrlPr>
                          <a:rPr lang="zh-CN" altLang="en-US" sz="2200" i="1">
                            <a:latin typeface="Cambria Math" panose="02040503050406030204" pitchFamily="18" charset="0"/>
                          </a:rPr>
                        </m:ctrlPr>
                      </m:dPr>
                      <m:e>
                        <m:r>
                          <a:rPr lang="zh-CN" altLang="en-US" sz="2200" i="1">
                            <a:latin typeface="Cambria Math" panose="02040503050406030204" pitchFamily="18" charset="0"/>
                          </a:rPr>
                          <m:t>𝑡</m:t>
                        </m:r>
                      </m:e>
                    </m:d>
                    <m:r>
                      <m:rPr>
                        <m:nor/>
                      </m:rPr>
                      <a:rPr lang="zh-CN" altLang="en-US" sz="2200" i="1">
                        <a:latin typeface="Cambria Math" panose="02040503050406030204" pitchFamily="18" charset="0"/>
                      </a:rPr>
                      <m:t> </m:t>
                    </m:r>
                    <m:r>
                      <m:rPr>
                        <m:nor/>
                      </m:rPr>
                      <a:rPr lang="zh-CN" altLang="en-US" sz="2200" i="1">
                        <a:latin typeface="Cambria Math" panose="02040503050406030204" pitchFamily="18" charset="0"/>
                      </a:rPr>
                      <m:t>is</m:t>
                    </m:r>
                    <m:r>
                      <m:rPr>
                        <m:nor/>
                      </m:rPr>
                      <a:rPr lang="zh-CN" altLang="en-US" sz="2200" i="1">
                        <a:latin typeface="Cambria Math" panose="02040503050406030204" pitchFamily="18" charset="0"/>
                      </a:rPr>
                      <m:t> </m:t>
                    </m:r>
                    <m:r>
                      <m:rPr>
                        <m:nor/>
                      </m:rPr>
                      <a:rPr lang="zh-CN" altLang="en-US" sz="2200" i="1">
                        <a:latin typeface="Cambria Math" panose="02040503050406030204" pitchFamily="18" charset="0"/>
                      </a:rPr>
                      <m:t>Small</m:t>
                    </m:r>
                    <m:r>
                      <m:rPr>
                        <m:nor/>
                      </m:rPr>
                      <a:rPr lang="zh-CN" altLang="en-US" sz="2200" i="1">
                        <a:latin typeface="Cambria Math" panose="02040503050406030204" pitchFamily="18" charset="0"/>
                      </a:rPr>
                      <m:t> </m:t>
                    </m:r>
                    <m:r>
                      <m:rPr>
                        <m:nor/>
                      </m:rPr>
                      <a:rPr lang="zh-CN" altLang="en-US" sz="2200" i="1">
                        <a:latin typeface="Cambria Math" panose="02040503050406030204" pitchFamily="18" charset="0"/>
                      </a:rPr>
                      <m:t>then</m:t>
                    </m:r>
                    <m:r>
                      <m:rPr>
                        <m:nor/>
                      </m:rPr>
                      <a:rPr lang="zh-CN" altLang="en-US" sz="2200" i="1">
                        <a:latin typeface="Cambria Math" panose="02040503050406030204" pitchFamily="18" charset="0"/>
                      </a:rPr>
                      <m:t> </m:t>
                    </m:r>
                    <m:acc>
                      <m:accPr>
                        <m:chr m:val="̇"/>
                        <m:ctrlPr>
                          <a:rPr lang="zh-CN" altLang="en-US" sz="2200" i="1">
                            <a:latin typeface="Cambria Math" panose="02040503050406030204" pitchFamily="18" charset="0"/>
                          </a:rPr>
                        </m:ctrlPr>
                      </m:accPr>
                      <m:e>
                        <m:r>
                          <a:rPr lang="zh-CN" altLang="en-US" sz="2200" b="1">
                            <a:latin typeface="Cambria Math" panose="02040503050406030204" pitchFamily="18" charset="0"/>
                          </a:rPr>
                          <m:t>𝐱</m:t>
                        </m:r>
                      </m:e>
                    </m:acc>
                    <m:d>
                      <m:dPr>
                        <m:ctrlPr>
                          <a:rPr lang="zh-CN" altLang="en-US" sz="2200" b="1" i="1">
                            <a:latin typeface="Cambria Math" panose="02040503050406030204" pitchFamily="18" charset="0"/>
                          </a:rPr>
                        </m:ctrlPr>
                      </m:dPr>
                      <m:e>
                        <m:r>
                          <a:rPr lang="zh-CN" altLang="en-US" sz="2200" i="1">
                            <a:latin typeface="Cambria Math" panose="02040503050406030204" pitchFamily="18" charset="0"/>
                          </a:rPr>
                          <m:t>𝑡</m:t>
                        </m:r>
                      </m:e>
                    </m:d>
                    <m:r>
                      <a:rPr lang="zh-CN" altLang="en-US" sz="2200">
                        <a:latin typeface="Cambria Math" panose="02040503050406030204" pitchFamily="18" charset="0"/>
                      </a:rPr>
                      <m:t>=</m:t>
                    </m:r>
                    <m:sSub>
                      <m:sSubPr>
                        <m:ctrlPr>
                          <a:rPr lang="zh-CN" altLang="en-US" sz="2200" i="1">
                            <a:latin typeface="Cambria Math" panose="02040503050406030204" pitchFamily="18" charset="0"/>
                          </a:rPr>
                        </m:ctrlPr>
                      </m:sSubPr>
                      <m:e>
                        <m:r>
                          <a:rPr lang="zh-CN" altLang="en-US" sz="2200" b="1">
                            <a:latin typeface="Cambria Math" panose="02040503050406030204" pitchFamily="18" charset="0"/>
                          </a:rPr>
                          <m:t>𝐀</m:t>
                        </m:r>
                      </m:e>
                      <m:sub>
                        <m:r>
                          <a:rPr lang="en-US" altLang="zh-CN" sz="2200" b="0" i="0" smtClean="0">
                            <a:latin typeface="Cambria Math" panose="02040503050406030204" pitchFamily="18" charset="0"/>
                          </a:rPr>
                          <m:t>4</m:t>
                        </m:r>
                      </m:sub>
                    </m:sSub>
                    <m:r>
                      <a:rPr lang="zh-CN" altLang="en-US" sz="2200" b="1">
                        <a:latin typeface="Cambria Math" panose="02040503050406030204" pitchFamily="18" charset="0"/>
                      </a:rPr>
                      <m:t>𝐱</m:t>
                    </m:r>
                    <m:d>
                      <m:dPr>
                        <m:ctrlPr>
                          <a:rPr lang="zh-CN" altLang="en-US" sz="2200" b="1" i="1">
                            <a:latin typeface="Cambria Math" panose="02040503050406030204" pitchFamily="18" charset="0"/>
                          </a:rPr>
                        </m:ctrlPr>
                      </m:dPr>
                      <m:e>
                        <m:r>
                          <a:rPr lang="zh-CN" altLang="en-US" sz="2200" i="1">
                            <a:latin typeface="Cambria Math" panose="02040503050406030204" pitchFamily="18" charset="0"/>
                          </a:rPr>
                          <m:t>𝑡</m:t>
                        </m:r>
                      </m:e>
                    </m:d>
                  </m:oMath>
                </a14:m>
                <a:endParaRPr lang="en-US" altLang="zh-CN" sz="2200" dirty="0" smtClean="0"/>
              </a:p>
              <a:p>
                <a:pPr marL="0" indent="0">
                  <a:buNone/>
                </a:pPr>
                <a:r>
                  <a:rPr lang="zh-CN" altLang="en-US" sz="2200" dirty="0"/>
                  <a:t> 结合式（</a:t>
                </a:r>
                <a:r>
                  <a:rPr lang="en-US" altLang="zh-CN" sz="2200" dirty="0" smtClean="0"/>
                  <a:t>5.4</a:t>
                </a:r>
                <a:r>
                  <a:rPr lang="zh-CN" altLang="en-US" sz="2200" dirty="0" smtClean="0"/>
                  <a:t>）和（</a:t>
                </a:r>
                <a:r>
                  <a:rPr lang="en-US" altLang="zh-CN" sz="2200" dirty="0" smtClean="0"/>
                  <a:t>5.6</a:t>
                </a:r>
                <a:r>
                  <a:rPr lang="zh-CN" altLang="en-US" sz="2200" dirty="0" smtClean="0"/>
                  <a:t>），可得：</a:t>
                </a:r>
                <a:endParaRPr lang="en-US" altLang="zh-CN" sz="2200" dirty="0" smtClean="0"/>
              </a:p>
              <a:p>
                <a:pPr marL="0" indent="0">
                  <a:buNone/>
                </a:pPr>
                <a14:m>
                  <m:oMathPara xmlns:m="http://schemas.openxmlformats.org/officeDocument/2006/math">
                    <m:oMathParaPr>
                      <m:jc m:val="centerGroup"/>
                    </m:oMathParaPr>
                    <m:oMath xmlns:m="http://schemas.openxmlformats.org/officeDocument/2006/math">
                      <m:sSub>
                        <m:sSubPr>
                          <m:ctrlPr>
                            <a:rPr lang="zh-CN" altLang="en-US" sz="2400" b="1" i="1">
                              <a:latin typeface="Cambria Math" panose="02040503050406030204" pitchFamily="18" charset="0"/>
                            </a:rPr>
                          </m:ctrlPr>
                        </m:sSubPr>
                        <m:e>
                          <m:r>
                            <a:rPr lang="zh-CN" altLang="en-US" sz="2400" b="1">
                              <a:latin typeface="Cambria Math" panose="02040503050406030204" pitchFamily="18" charset="0"/>
                            </a:rPr>
                            <m:t>𝐀</m:t>
                          </m:r>
                        </m:e>
                        <m:sub>
                          <m:r>
                            <a:rPr lang="zh-CN" altLang="en-US" sz="2400">
                              <a:latin typeface="Cambria Math" panose="02040503050406030204" pitchFamily="18" charset="0"/>
                            </a:rPr>
                            <m:t>1</m:t>
                          </m:r>
                        </m:sub>
                      </m:sSub>
                      <m:r>
                        <a:rPr lang="zh-CN" altLang="en-US" sz="2400">
                          <a:latin typeface="Cambria Math" panose="02040503050406030204" pitchFamily="18" charset="0"/>
                        </a:rPr>
                        <m:t>=</m:t>
                      </m:r>
                      <m:d>
                        <m:dPr>
                          <m:begChr m:val="["/>
                          <m:endChr m:val="]"/>
                          <m:ctrlPr>
                            <a:rPr lang="zh-CN" altLang="en-US" sz="2400" i="1">
                              <a:latin typeface="Cambria Math" panose="02040503050406030204" pitchFamily="18" charset="0"/>
                            </a:rPr>
                          </m:ctrlPr>
                        </m:dPr>
                        <m:e>
                          <m:m>
                            <m:mPr>
                              <m:mcs>
                                <m:mc>
                                  <m:mcPr>
                                    <m:count m:val="2"/>
                                    <m:mcJc m:val="center"/>
                                  </m:mcPr>
                                </m:mc>
                              </m:mcs>
                              <m:ctrlPr>
                                <a:rPr lang="zh-CN" altLang="en-US" sz="2400" i="1">
                                  <a:latin typeface="Cambria Math" panose="02040503050406030204" pitchFamily="18" charset="0"/>
                                </a:rPr>
                              </m:ctrlPr>
                            </m:mPr>
                            <m:mr>
                              <m:e>
                                <m:r>
                                  <a:rPr lang="zh-CN" altLang="en-US" sz="2400">
                                    <a:latin typeface="Cambria Math" panose="02040503050406030204" pitchFamily="18" charset="0"/>
                                  </a:rPr>
                                  <m:t>−1</m:t>
                                </m:r>
                              </m:e>
                              <m:e>
                                <m:r>
                                  <a:rPr lang="zh-CN" altLang="en-US" sz="2400">
                                    <a:latin typeface="Cambria Math" panose="02040503050406030204" pitchFamily="18" charset="0"/>
                                  </a:rPr>
                                  <m:t>1</m:t>
                                </m:r>
                              </m:e>
                            </m:mr>
                            <m:mr>
                              <m:e>
                                <m:r>
                                  <a:rPr lang="zh-CN" altLang="en-US" sz="2400">
                                    <a:latin typeface="Cambria Math" panose="02040503050406030204" pitchFamily="18" charset="0"/>
                                  </a:rPr>
                                  <m:t>4</m:t>
                                </m:r>
                              </m:e>
                              <m:e>
                                <m:r>
                                  <a:rPr lang="zh-CN" altLang="en-US" sz="2400">
                                    <a:latin typeface="Cambria Math" panose="02040503050406030204" pitchFamily="18" charset="0"/>
                                  </a:rPr>
                                  <m:t>−1</m:t>
                                </m:r>
                              </m:e>
                            </m:mr>
                          </m:m>
                        </m:e>
                      </m:d>
                      <m:r>
                        <a:rPr lang="zh-CN" altLang="en-US" sz="2400" i="1">
                          <a:latin typeface="Cambria Math" panose="02040503050406030204" pitchFamily="18" charset="0"/>
                        </a:rPr>
                        <m:t>，</m:t>
                      </m:r>
                      <m:sSub>
                        <m:sSubPr>
                          <m:ctrlPr>
                            <a:rPr lang="zh-CN" altLang="en-US" sz="2400" b="1" i="1">
                              <a:latin typeface="Cambria Math" panose="02040503050406030204" pitchFamily="18" charset="0"/>
                            </a:rPr>
                          </m:ctrlPr>
                        </m:sSubPr>
                        <m:e>
                          <m:r>
                            <a:rPr lang="zh-CN" altLang="en-US" sz="2400" b="1">
                              <a:latin typeface="Cambria Math" panose="02040503050406030204" pitchFamily="18" charset="0"/>
                            </a:rPr>
                            <m:t>𝐀</m:t>
                          </m:r>
                        </m:e>
                        <m:sub>
                          <m:r>
                            <a:rPr lang="zh-CN" altLang="en-US" sz="2400">
                              <a:latin typeface="Cambria Math" panose="02040503050406030204" pitchFamily="18" charset="0"/>
                            </a:rPr>
                            <m:t>2</m:t>
                          </m:r>
                        </m:sub>
                      </m:sSub>
                      <m:r>
                        <a:rPr lang="zh-CN" altLang="en-US" sz="2400">
                          <a:latin typeface="Cambria Math" panose="02040503050406030204" pitchFamily="18" charset="0"/>
                        </a:rPr>
                        <m:t>=</m:t>
                      </m:r>
                      <m:d>
                        <m:dPr>
                          <m:begChr m:val="["/>
                          <m:endChr m:val="]"/>
                          <m:ctrlPr>
                            <a:rPr lang="zh-CN" altLang="en-US" sz="2400" i="1">
                              <a:latin typeface="Cambria Math" panose="02040503050406030204" pitchFamily="18" charset="0"/>
                            </a:rPr>
                          </m:ctrlPr>
                        </m:dPr>
                        <m:e>
                          <m:m>
                            <m:mPr>
                              <m:mcs>
                                <m:mc>
                                  <m:mcPr>
                                    <m:count m:val="2"/>
                                    <m:mcJc m:val="center"/>
                                  </m:mcPr>
                                </m:mc>
                              </m:mcs>
                              <m:ctrlPr>
                                <a:rPr lang="zh-CN" altLang="en-US" sz="2400" i="1">
                                  <a:latin typeface="Cambria Math" panose="02040503050406030204" pitchFamily="18" charset="0"/>
                                </a:rPr>
                              </m:ctrlPr>
                            </m:mPr>
                            <m:mr>
                              <m:e>
                                <m:r>
                                  <a:rPr lang="zh-CN" altLang="en-US" sz="2400">
                                    <a:latin typeface="Cambria Math" panose="02040503050406030204" pitchFamily="18" charset="0"/>
                                  </a:rPr>
                                  <m:t>−1</m:t>
                                </m:r>
                              </m:e>
                              <m:e>
                                <m:r>
                                  <a:rPr lang="zh-CN" altLang="en-US" sz="2400">
                                    <a:latin typeface="Cambria Math" panose="02040503050406030204" pitchFamily="18" charset="0"/>
                                  </a:rPr>
                                  <m:t>1</m:t>
                                </m:r>
                              </m:e>
                            </m:mr>
                            <m:mr>
                              <m:e>
                                <m:r>
                                  <a:rPr lang="zh-CN" altLang="en-US" sz="2400">
                                    <a:latin typeface="Cambria Math" panose="02040503050406030204" pitchFamily="18" charset="0"/>
                                  </a:rPr>
                                  <m:t>0</m:t>
                                </m:r>
                              </m:e>
                              <m:e>
                                <m:r>
                                  <a:rPr lang="zh-CN" altLang="en-US" sz="2400">
                                    <a:latin typeface="Cambria Math" panose="02040503050406030204" pitchFamily="18" charset="0"/>
                                  </a:rPr>
                                  <m:t>−1</m:t>
                                </m:r>
                              </m:e>
                            </m:mr>
                          </m:m>
                        </m:e>
                      </m:d>
                    </m:oMath>
                  </m:oMathPara>
                </a14:m>
                <a:endParaRPr lang="zh-CN" altLang="en-US" sz="2400" dirty="0"/>
              </a:p>
              <a:p>
                <a:pPr marL="0" indent="0" algn="ctr">
                  <a:buNone/>
                </a:pPr>
                <a14:m>
                  <m:oMathPara xmlns:m="http://schemas.openxmlformats.org/officeDocument/2006/math">
                    <m:oMathParaPr>
                      <m:jc m:val="centerGroup"/>
                    </m:oMathParaPr>
                    <m:oMath xmlns:m="http://schemas.openxmlformats.org/officeDocument/2006/math">
                      <m:sSub>
                        <m:sSubPr>
                          <m:ctrlPr>
                            <a:rPr lang="zh-CN" altLang="en-US" sz="2400" b="1" i="1">
                              <a:latin typeface="Cambria Math" panose="02040503050406030204" pitchFamily="18" charset="0"/>
                            </a:rPr>
                          </m:ctrlPr>
                        </m:sSubPr>
                        <m:e>
                          <m:r>
                            <a:rPr lang="zh-CN" altLang="en-US" sz="2400" b="1">
                              <a:latin typeface="Cambria Math" panose="02040503050406030204" pitchFamily="18" charset="0"/>
                            </a:rPr>
                            <m:t>𝐀</m:t>
                          </m:r>
                        </m:e>
                        <m:sub>
                          <m:r>
                            <a:rPr lang="zh-CN" altLang="en-US" sz="2400">
                              <a:latin typeface="Cambria Math" panose="02040503050406030204" pitchFamily="18" charset="0"/>
                            </a:rPr>
                            <m:t>3</m:t>
                          </m:r>
                        </m:sub>
                      </m:sSub>
                      <m:r>
                        <a:rPr lang="zh-CN" altLang="en-US" sz="2400">
                          <a:latin typeface="Cambria Math" panose="02040503050406030204" pitchFamily="18" charset="0"/>
                        </a:rPr>
                        <m:t>=</m:t>
                      </m:r>
                      <m:d>
                        <m:dPr>
                          <m:begChr m:val="["/>
                          <m:endChr m:val="]"/>
                          <m:ctrlPr>
                            <a:rPr lang="zh-CN" altLang="en-US" sz="2400" i="1">
                              <a:latin typeface="Cambria Math" panose="02040503050406030204" pitchFamily="18" charset="0"/>
                            </a:rPr>
                          </m:ctrlPr>
                        </m:dPr>
                        <m:e>
                          <m:m>
                            <m:mPr>
                              <m:mcs>
                                <m:mc>
                                  <m:mcPr>
                                    <m:count m:val="2"/>
                                    <m:mcJc m:val="center"/>
                                  </m:mcPr>
                                </m:mc>
                              </m:mcs>
                              <m:ctrlPr>
                                <a:rPr lang="zh-CN" altLang="en-US" sz="2400" i="1">
                                  <a:latin typeface="Cambria Math" panose="02040503050406030204" pitchFamily="18" charset="0"/>
                                </a:rPr>
                              </m:ctrlPr>
                            </m:mPr>
                            <m:mr>
                              <m:e>
                                <m:r>
                                  <a:rPr lang="zh-CN" altLang="en-US" sz="2400">
                                    <a:latin typeface="Cambria Math" panose="02040503050406030204" pitchFamily="18" charset="0"/>
                                  </a:rPr>
                                  <m:t>−1</m:t>
                                </m:r>
                              </m:e>
                              <m:e>
                                <m:r>
                                  <a:rPr lang="zh-CN" altLang="en-US" sz="2400">
                                    <a:latin typeface="Cambria Math" panose="02040503050406030204" pitchFamily="18" charset="0"/>
                                  </a:rPr>
                                  <m:t>−1</m:t>
                                </m:r>
                              </m:e>
                            </m:mr>
                            <m:mr>
                              <m:e>
                                <m:r>
                                  <a:rPr lang="zh-CN" altLang="en-US" sz="2400">
                                    <a:latin typeface="Cambria Math" panose="02040503050406030204" pitchFamily="18" charset="0"/>
                                  </a:rPr>
                                  <m:t>4</m:t>
                                </m:r>
                              </m:e>
                              <m:e>
                                <m:r>
                                  <a:rPr lang="zh-CN" altLang="en-US" sz="2400">
                                    <a:latin typeface="Cambria Math" panose="02040503050406030204" pitchFamily="18" charset="0"/>
                                  </a:rPr>
                                  <m:t>−1</m:t>
                                </m:r>
                              </m:e>
                            </m:mr>
                          </m:m>
                        </m:e>
                      </m:d>
                      <m:r>
                        <a:rPr lang="zh-CN" altLang="en-US" sz="2400" i="1">
                          <a:latin typeface="Cambria Math" panose="02040503050406030204" pitchFamily="18" charset="0"/>
                        </a:rPr>
                        <m:t>，</m:t>
                      </m:r>
                      <m:sSub>
                        <m:sSubPr>
                          <m:ctrlPr>
                            <a:rPr lang="zh-CN" altLang="en-US" sz="2400" b="1" i="1">
                              <a:latin typeface="Cambria Math" panose="02040503050406030204" pitchFamily="18" charset="0"/>
                            </a:rPr>
                          </m:ctrlPr>
                        </m:sSubPr>
                        <m:e>
                          <m:r>
                            <a:rPr lang="zh-CN" altLang="en-US" sz="2400" b="1">
                              <a:latin typeface="Cambria Math" panose="02040503050406030204" pitchFamily="18" charset="0"/>
                            </a:rPr>
                            <m:t>𝐀</m:t>
                          </m:r>
                        </m:e>
                        <m:sub>
                          <m:r>
                            <a:rPr lang="en-US" altLang="zh-CN" sz="2400" b="1" i="1">
                              <a:latin typeface="Cambria Math" panose="02040503050406030204" pitchFamily="18" charset="0"/>
                            </a:rPr>
                            <m:t>4</m:t>
                          </m:r>
                        </m:sub>
                      </m:sSub>
                      <m:r>
                        <a:rPr lang="zh-CN" altLang="en-US" sz="2400">
                          <a:latin typeface="Cambria Math" panose="02040503050406030204" pitchFamily="18" charset="0"/>
                        </a:rPr>
                        <m:t>=</m:t>
                      </m:r>
                      <m:d>
                        <m:dPr>
                          <m:begChr m:val="["/>
                          <m:endChr m:val="]"/>
                          <m:ctrlPr>
                            <a:rPr lang="zh-CN" altLang="en-US" sz="2400" i="1">
                              <a:latin typeface="Cambria Math" panose="02040503050406030204" pitchFamily="18" charset="0"/>
                            </a:rPr>
                          </m:ctrlPr>
                        </m:dPr>
                        <m:e>
                          <m:m>
                            <m:mPr>
                              <m:mcs>
                                <m:mc>
                                  <m:mcPr>
                                    <m:count m:val="2"/>
                                    <m:mcJc m:val="center"/>
                                  </m:mcPr>
                                </m:mc>
                              </m:mcs>
                              <m:ctrlPr>
                                <a:rPr lang="zh-CN" altLang="en-US" sz="2400" i="1">
                                  <a:latin typeface="Cambria Math" panose="02040503050406030204" pitchFamily="18" charset="0"/>
                                </a:rPr>
                              </m:ctrlPr>
                            </m:mPr>
                            <m:mr>
                              <m:e>
                                <m:r>
                                  <a:rPr lang="zh-CN" altLang="en-US" sz="2400">
                                    <a:latin typeface="Cambria Math" panose="02040503050406030204" pitchFamily="18" charset="0"/>
                                  </a:rPr>
                                  <m:t>−1</m:t>
                                </m:r>
                              </m:e>
                              <m:e>
                                <m:r>
                                  <a:rPr lang="zh-CN" altLang="en-US" sz="2400">
                                    <a:latin typeface="Cambria Math" panose="02040503050406030204" pitchFamily="18" charset="0"/>
                                  </a:rPr>
                                  <m:t>−1</m:t>
                                </m:r>
                              </m:e>
                            </m:mr>
                            <m:mr>
                              <m:e>
                                <m:r>
                                  <a:rPr lang="zh-CN" altLang="en-US" sz="2400">
                                    <a:latin typeface="Cambria Math" panose="02040503050406030204" pitchFamily="18" charset="0"/>
                                  </a:rPr>
                                  <m:t>0</m:t>
                                </m:r>
                              </m:e>
                              <m:e>
                                <m:r>
                                  <a:rPr lang="zh-CN" altLang="en-US" sz="2400">
                                    <a:latin typeface="Cambria Math" panose="02040503050406030204" pitchFamily="18" charset="0"/>
                                  </a:rPr>
                                  <m:t>−1</m:t>
                                </m:r>
                              </m:e>
                            </m:mr>
                          </m:m>
                        </m:e>
                      </m:d>
                    </m:oMath>
                  </m:oMathPara>
                </a14:m>
                <a:endParaRPr lang="zh-CN" altLang="en-US" sz="2400" dirty="0"/>
              </a:p>
              <a:p>
                <a:pPr marL="0" indent="0">
                  <a:buNone/>
                </a:pPr>
                <a:endParaRPr lang="zh-CN" altLang="en-US" sz="2400" dirty="0"/>
              </a:p>
              <a:p>
                <a:pPr marL="0" indent="0">
                  <a:buNone/>
                </a:pPr>
                <a:endParaRPr lang="zh-CN" altLang="en-US" sz="2200" dirty="0"/>
              </a:p>
              <a:p>
                <a:pPr marL="0" indent="0">
                  <a:buNone/>
                </a:pPr>
                <a:r>
                  <a:rPr lang="zh-CN" altLang="en-US" sz="2600" dirty="0"/>
                  <a:t> </a:t>
                </a:r>
              </a:p>
              <a:p>
                <a:pPr marL="0" indent="0">
                  <a:buNone/>
                </a:pPr>
                <a:endParaRPr lang="zh-CN" altLang="en-US" sz="2600"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41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8863338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200" b="1" dirty="0"/>
              <a:t>5.1.3 </a:t>
            </a:r>
            <a:r>
              <a:rPr lang="zh-CN" altLang="zh-CN" sz="3200" b="1" dirty="0"/>
              <a:t>一类非线性系统的</a:t>
            </a:r>
            <a:r>
              <a:rPr lang="en-US" altLang="zh-CN" sz="3200" b="1" dirty="0"/>
              <a:t>T-S</a:t>
            </a:r>
            <a:r>
              <a:rPr lang="zh-CN" altLang="zh-CN" sz="3200" b="1" dirty="0"/>
              <a:t>模糊</a:t>
            </a:r>
            <a:r>
              <a:rPr lang="zh-CN" altLang="zh-CN" sz="3200" b="1" dirty="0" smtClean="0"/>
              <a:t>建模</a:t>
            </a:r>
            <a:endParaRPr lang="zh-CN" altLang="en-US" sz="3200"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pPr marL="0" indent="0">
                  <a:buNone/>
                </a:pPr>
                <a:r>
                  <a:rPr lang="zh-CN" altLang="zh-CN" sz="2400" dirty="0"/>
                  <a:t>模糊</a:t>
                </a:r>
                <a:r>
                  <a:rPr lang="en-US" altLang="zh-CN" sz="2400" dirty="0"/>
                  <a:t>T-S</a:t>
                </a:r>
                <a:r>
                  <a:rPr lang="zh-CN" altLang="zh-CN" sz="2400" dirty="0"/>
                  <a:t>模型输出为</a:t>
                </a:r>
              </a:p>
              <a:p>
                <a:pPr marL="0" indent="0">
                  <a:buNone/>
                </a:pPr>
                <a14:m>
                  <m:oMathPara xmlns:m="http://schemas.openxmlformats.org/officeDocument/2006/math">
                    <m:oMathParaPr>
                      <m:jc m:val="centerGroup"/>
                    </m:oMathParaPr>
                    <m:oMath xmlns:m="http://schemas.openxmlformats.org/officeDocument/2006/math">
                      <m:acc>
                        <m:accPr>
                          <m:chr m:val="̇"/>
                          <m:ctrlPr>
                            <a:rPr lang="zh-CN" altLang="en-US" sz="2400" b="1" i="1">
                              <a:latin typeface="Cambria Math" panose="02040503050406030204" pitchFamily="18" charset="0"/>
                            </a:rPr>
                          </m:ctrlPr>
                        </m:accPr>
                        <m:e>
                          <m:r>
                            <a:rPr lang="zh-CN" altLang="en-US" sz="2400" b="1" i="1">
                              <a:latin typeface="Cambria Math" panose="02040503050406030204" pitchFamily="18" charset="0"/>
                            </a:rPr>
                            <m:t>𝒙</m:t>
                          </m:r>
                        </m:e>
                      </m:acc>
                      <m:d>
                        <m:dPr>
                          <m:ctrlPr>
                            <a:rPr lang="zh-CN" altLang="en-US" sz="2400" b="1" i="1">
                              <a:latin typeface="Cambria Math" panose="02040503050406030204" pitchFamily="18" charset="0"/>
                            </a:rPr>
                          </m:ctrlPr>
                        </m:dPr>
                        <m:e>
                          <m:r>
                            <a:rPr lang="zh-CN" altLang="en-US" sz="2400" i="1">
                              <a:latin typeface="Cambria Math" panose="02040503050406030204" pitchFamily="18" charset="0"/>
                            </a:rPr>
                            <m:t>𝑡</m:t>
                          </m:r>
                        </m:e>
                      </m:d>
                      <m:r>
                        <a:rPr lang="zh-CN" altLang="en-US" sz="2400">
                          <a:latin typeface="Cambria Math" panose="02040503050406030204" pitchFamily="18" charset="0"/>
                        </a:rPr>
                        <m:t>=</m:t>
                      </m:r>
                      <m:nary>
                        <m:naryPr>
                          <m:chr m:val="∑"/>
                          <m:limLoc m:val="undOvr"/>
                          <m:grow m:val="on"/>
                          <m:ctrlPr>
                            <a:rPr lang="zh-CN" altLang="en-US" sz="2400" i="1">
                              <a:latin typeface="Cambria Math" panose="02040503050406030204" pitchFamily="18" charset="0"/>
                            </a:rPr>
                          </m:ctrlPr>
                        </m:naryPr>
                        <m:sub>
                          <m:r>
                            <a:rPr lang="zh-CN" altLang="en-US" sz="2400" i="1">
                              <a:latin typeface="Cambria Math" panose="02040503050406030204" pitchFamily="18" charset="0"/>
                            </a:rPr>
                            <m:t>𝑖</m:t>
                          </m:r>
                          <m:r>
                            <a:rPr lang="zh-CN" altLang="en-US" sz="2400">
                              <a:latin typeface="Cambria Math" panose="02040503050406030204" pitchFamily="18" charset="0"/>
                            </a:rPr>
                            <m:t>=1</m:t>
                          </m:r>
                        </m:sub>
                        <m:sup>
                          <m:r>
                            <a:rPr lang="zh-CN" altLang="en-US" sz="2400">
                              <a:latin typeface="Cambria Math" panose="02040503050406030204" pitchFamily="18" charset="0"/>
                            </a:rPr>
                            <m:t>4</m:t>
                          </m:r>
                        </m:sup>
                        <m:e>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h</m:t>
                              </m:r>
                            </m:e>
                            <m:sub>
                              <m:r>
                                <a:rPr lang="zh-CN" altLang="en-US" sz="2400" i="1">
                                  <a:latin typeface="Cambria Math" panose="02040503050406030204" pitchFamily="18" charset="0"/>
                                </a:rPr>
                                <m:t>𝑖</m:t>
                              </m:r>
                            </m:sub>
                          </m:sSub>
                          <m:d>
                            <m:dPr>
                              <m:ctrlPr>
                                <a:rPr lang="zh-CN" altLang="en-US" sz="2400" i="1">
                                  <a:latin typeface="Cambria Math" panose="02040503050406030204" pitchFamily="18" charset="0"/>
                                </a:rPr>
                              </m:ctrlPr>
                            </m:dPr>
                            <m:e>
                              <m:r>
                                <a:rPr lang="zh-CN" altLang="en-US" sz="2400" i="1">
                                  <a:latin typeface="Cambria Math" panose="02040503050406030204" pitchFamily="18" charset="0"/>
                                </a:rPr>
                                <m:t>𝑧</m:t>
                              </m:r>
                              <m:d>
                                <m:dPr>
                                  <m:ctrlPr>
                                    <a:rPr lang="zh-CN" altLang="en-US" sz="2400" i="1">
                                      <a:latin typeface="Cambria Math" panose="02040503050406030204" pitchFamily="18" charset="0"/>
                                    </a:rPr>
                                  </m:ctrlPr>
                                </m:dPr>
                                <m:e>
                                  <m:r>
                                    <a:rPr lang="zh-CN" altLang="en-US" sz="2400" i="1">
                                      <a:latin typeface="Cambria Math" panose="02040503050406030204" pitchFamily="18" charset="0"/>
                                    </a:rPr>
                                    <m:t>𝑡</m:t>
                                  </m:r>
                                </m:e>
                              </m:d>
                            </m:e>
                          </m:d>
                          <m:sSub>
                            <m:sSubPr>
                              <m:ctrlPr>
                                <a:rPr lang="zh-CN" altLang="en-US" sz="2400" i="1">
                                  <a:latin typeface="Cambria Math" panose="02040503050406030204" pitchFamily="18" charset="0"/>
                                </a:rPr>
                              </m:ctrlPr>
                            </m:sSubPr>
                            <m:e>
                              <m:r>
                                <a:rPr lang="zh-CN" altLang="en-US" sz="2400" b="1" i="1">
                                  <a:latin typeface="Cambria Math" panose="02040503050406030204" pitchFamily="18" charset="0"/>
                                </a:rPr>
                                <m:t>𝑨</m:t>
                              </m:r>
                            </m:e>
                            <m:sub>
                              <m:r>
                                <a:rPr lang="zh-CN" altLang="en-US" sz="2400" i="1">
                                  <a:latin typeface="Cambria Math" panose="02040503050406030204" pitchFamily="18" charset="0"/>
                                </a:rPr>
                                <m:t>𝑖</m:t>
                              </m:r>
                            </m:sub>
                          </m:sSub>
                          <m:r>
                            <a:rPr lang="zh-CN" altLang="en-US" sz="2400" b="1" i="1">
                              <a:latin typeface="Cambria Math" panose="02040503050406030204" pitchFamily="18" charset="0"/>
                            </a:rPr>
                            <m:t>𝒙</m:t>
                          </m:r>
                          <m:d>
                            <m:dPr>
                              <m:ctrlPr>
                                <a:rPr lang="zh-CN" altLang="en-US" sz="2400" b="1" i="1">
                                  <a:latin typeface="Cambria Math" panose="02040503050406030204" pitchFamily="18" charset="0"/>
                                </a:rPr>
                              </m:ctrlPr>
                            </m:dPr>
                            <m:e>
                              <m:r>
                                <a:rPr lang="zh-CN" altLang="en-US" sz="2400" i="1">
                                  <a:latin typeface="Cambria Math" panose="02040503050406030204" pitchFamily="18" charset="0"/>
                                </a:rPr>
                                <m:t>𝑡</m:t>
                              </m:r>
                            </m:e>
                          </m:d>
                        </m:e>
                      </m:nary>
                    </m:oMath>
                  </m:oMathPara>
                </a14:m>
                <a:endParaRPr lang="zh-CN" altLang="en-US" sz="2400" dirty="0"/>
              </a:p>
              <a:p>
                <a:pPr marL="0" indent="0">
                  <a:buNone/>
                </a:pPr>
                <a:r>
                  <a:rPr lang="zh-CN" altLang="zh-CN" sz="2400" dirty="0" smtClean="0"/>
                  <a:t>其中</a:t>
                </a:r>
                <a:endParaRPr lang="en-US" altLang="zh-CN" sz="2400" dirty="0" smtClean="0"/>
              </a:p>
              <a:p>
                <a:pPr marL="0" indent="0">
                  <a:buNone/>
                </a:pPr>
                <a14:m>
                  <m:oMathPara xmlns:m="http://schemas.openxmlformats.org/officeDocument/2006/math">
                    <m:oMathParaPr>
                      <m:jc m:val="centerGroup"/>
                    </m:oMathParaPr>
                    <m:oMath xmlns:m="http://schemas.openxmlformats.org/officeDocument/2006/math">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h</m:t>
                          </m:r>
                        </m:e>
                        <m:sub>
                          <m:r>
                            <a:rPr lang="zh-CN" altLang="en-US" sz="2400">
                              <a:latin typeface="Cambria Math" panose="02040503050406030204" pitchFamily="18" charset="0"/>
                            </a:rPr>
                            <m:t>1</m:t>
                          </m:r>
                        </m:sub>
                      </m:sSub>
                      <m:d>
                        <m:dPr>
                          <m:ctrlPr>
                            <a:rPr lang="zh-CN" altLang="en-US" sz="2400" i="1">
                              <a:latin typeface="Cambria Math" panose="02040503050406030204" pitchFamily="18" charset="0"/>
                            </a:rPr>
                          </m:ctrlPr>
                        </m:dPr>
                        <m:e>
                          <m:r>
                            <a:rPr lang="zh-CN" altLang="en-US" sz="2400" i="1">
                              <a:latin typeface="Cambria Math" panose="02040503050406030204" pitchFamily="18" charset="0"/>
                            </a:rPr>
                            <m:t>𝑧</m:t>
                          </m:r>
                          <m:d>
                            <m:dPr>
                              <m:ctrlPr>
                                <a:rPr lang="zh-CN" altLang="en-US" sz="2400" i="1">
                                  <a:latin typeface="Cambria Math" panose="02040503050406030204" pitchFamily="18" charset="0"/>
                                </a:rPr>
                              </m:ctrlPr>
                            </m:dPr>
                            <m:e>
                              <m:r>
                                <a:rPr lang="zh-CN" altLang="en-US" sz="2400" i="1">
                                  <a:latin typeface="Cambria Math" panose="02040503050406030204" pitchFamily="18" charset="0"/>
                                </a:rPr>
                                <m:t>𝑡</m:t>
                              </m:r>
                            </m:e>
                          </m:d>
                        </m:e>
                      </m:d>
                      <m:r>
                        <a:rPr lang="zh-CN" altLang="en-US" sz="2400">
                          <a:latin typeface="Cambria Math" panose="02040503050406030204" pitchFamily="18" charset="0"/>
                        </a:rPr>
                        <m:t>=</m:t>
                      </m:r>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𝑀</m:t>
                          </m:r>
                        </m:e>
                        <m:sub>
                          <m:r>
                            <a:rPr lang="zh-CN" altLang="en-US" sz="2400">
                              <a:latin typeface="Cambria Math" panose="02040503050406030204" pitchFamily="18" charset="0"/>
                            </a:rPr>
                            <m:t>1</m:t>
                          </m:r>
                        </m:sub>
                      </m:sSub>
                      <m:d>
                        <m:dPr>
                          <m:ctrlPr>
                            <a:rPr lang="zh-CN" altLang="en-US" sz="2400" i="1">
                              <a:latin typeface="Cambria Math" panose="02040503050406030204" pitchFamily="18" charset="0"/>
                            </a:rPr>
                          </m:ctrlPr>
                        </m:dPr>
                        <m:e>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𝑧</m:t>
                              </m:r>
                            </m:e>
                            <m:sub>
                              <m:r>
                                <a:rPr lang="zh-CN" altLang="en-US" sz="2400">
                                  <a:latin typeface="Cambria Math" panose="02040503050406030204" pitchFamily="18" charset="0"/>
                                </a:rPr>
                                <m:t>1</m:t>
                              </m:r>
                            </m:sub>
                          </m:sSub>
                          <m:d>
                            <m:dPr>
                              <m:ctrlPr>
                                <a:rPr lang="zh-CN" altLang="en-US" sz="2400" i="1">
                                  <a:latin typeface="Cambria Math" panose="02040503050406030204" pitchFamily="18" charset="0"/>
                                </a:rPr>
                              </m:ctrlPr>
                            </m:dPr>
                            <m:e>
                              <m:r>
                                <a:rPr lang="zh-CN" altLang="en-US" sz="2400" i="1">
                                  <a:latin typeface="Cambria Math" panose="02040503050406030204" pitchFamily="18" charset="0"/>
                                </a:rPr>
                                <m:t>𝑡</m:t>
                              </m:r>
                            </m:e>
                          </m:d>
                        </m:e>
                      </m:d>
                      <m:r>
                        <a:rPr lang="zh-CN" altLang="en-US" sz="2400">
                          <a:latin typeface="Cambria Math" panose="02040503050406030204" pitchFamily="18" charset="0"/>
                        </a:rPr>
                        <m:t>×</m:t>
                      </m:r>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𝑁</m:t>
                          </m:r>
                        </m:e>
                        <m:sub>
                          <m:r>
                            <a:rPr lang="zh-CN" altLang="en-US" sz="2400">
                              <a:latin typeface="Cambria Math" panose="02040503050406030204" pitchFamily="18" charset="0"/>
                            </a:rPr>
                            <m:t>1</m:t>
                          </m:r>
                        </m:sub>
                      </m:sSub>
                      <m:d>
                        <m:dPr>
                          <m:ctrlPr>
                            <a:rPr lang="zh-CN" altLang="en-US" sz="2400" i="1">
                              <a:latin typeface="Cambria Math" panose="02040503050406030204" pitchFamily="18" charset="0"/>
                            </a:rPr>
                          </m:ctrlPr>
                        </m:dPr>
                        <m:e>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𝑧</m:t>
                              </m:r>
                            </m:e>
                            <m:sub>
                              <m:r>
                                <a:rPr lang="zh-CN" altLang="en-US" sz="2400">
                                  <a:latin typeface="Cambria Math" panose="02040503050406030204" pitchFamily="18" charset="0"/>
                                </a:rPr>
                                <m:t>2</m:t>
                              </m:r>
                            </m:sub>
                          </m:sSub>
                          <m:d>
                            <m:dPr>
                              <m:ctrlPr>
                                <a:rPr lang="zh-CN" altLang="en-US" sz="2400" i="1">
                                  <a:latin typeface="Cambria Math" panose="02040503050406030204" pitchFamily="18" charset="0"/>
                                </a:rPr>
                              </m:ctrlPr>
                            </m:dPr>
                            <m:e>
                              <m:r>
                                <a:rPr lang="zh-CN" altLang="en-US" sz="2400" i="1">
                                  <a:latin typeface="Cambria Math" panose="02040503050406030204" pitchFamily="18" charset="0"/>
                                </a:rPr>
                                <m:t>𝑡</m:t>
                              </m:r>
                            </m:e>
                          </m:d>
                        </m:e>
                      </m:d>
                    </m:oMath>
                  </m:oMathPara>
                </a14:m>
                <a:endParaRPr lang="zh-CN" altLang="en-US" sz="2400" dirty="0"/>
              </a:p>
              <a:p>
                <a:pPr marL="0" indent="0">
                  <a:buNone/>
                </a:pPr>
                <a14:m>
                  <m:oMathPara xmlns:m="http://schemas.openxmlformats.org/officeDocument/2006/math">
                    <m:oMathParaPr>
                      <m:jc m:val="centerGroup"/>
                    </m:oMathParaPr>
                    <m:oMath xmlns:m="http://schemas.openxmlformats.org/officeDocument/2006/math">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h</m:t>
                          </m:r>
                        </m:e>
                        <m:sub>
                          <m:r>
                            <a:rPr lang="en-US" altLang="zh-CN" sz="2400" i="1">
                              <a:latin typeface="Cambria Math" panose="02040503050406030204" pitchFamily="18" charset="0"/>
                            </a:rPr>
                            <m:t>2</m:t>
                          </m:r>
                        </m:sub>
                      </m:sSub>
                      <m:d>
                        <m:dPr>
                          <m:ctrlPr>
                            <a:rPr lang="zh-CN" altLang="en-US" sz="2400" i="1">
                              <a:latin typeface="Cambria Math" panose="02040503050406030204" pitchFamily="18" charset="0"/>
                            </a:rPr>
                          </m:ctrlPr>
                        </m:dPr>
                        <m:e>
                          <m:r>
                            <a:rPr lang="zh-CN" altLang="en-US" sz="2400" i="1">
                              <a:latin typeface="Cambria Math" panose="02040503050406030204" pitchFamily="18" charset="0"/>
                            </a:rPr>
                            <m:t>𝑧</m:t>
                          </m:r>
                          <m:d>
                            <m:dPr>
                              <m:ctrlPr>
                                <a:rPr lang="zh-CN" altLang="en-US" sz="2400" i="1">
                                  <a:latin typeface="Cambria Math" panose="02040503050406030204" pitchFamily="18" charset="0"/>
                                </a:rPr>
                              </m:ctrlPr>
                            </m:dPr>
                            <m:e>
                              <m:r>
                                <a:rPr lang="zh-CN" altLang="en-US" sz="2400" i="1">
                                  <a:latin typeface="Cambria Math" panose="02040503050406030204" pitchFamily="18" charset="0"/>
                                </a:rPr>
                                <m:t>𝑡</m:t>
                              </m:r>
                            </m:e>
                          </m:d>
                        </m:e>
                      </m:d>
                      <m:r>
                        <a:rPr lang="zh-CN" altLang="en-US" sz="2400">
                          <a:latin typeface="Cambria Math" panose="02040503050406030204" pitchFamily="18" charset="0"/>
                        </a:rPr>
                        <m:t>=</m:t>
                      </m:r>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𝑀</m:t>
                          </m:r>
                        </m:e>
                        <m:sub>
                          <m:r>
                            <a:rPr lang="zh-CN" altLang="en-US" sz="2400">
                              <a:latin typeface="Cambria Math" panose="02040503050406030204" pitchFamily="18" charset="0"/>
                            </a:rPr>
                            <m:t>1</m:t>
                          </m:r>
                        </m:sub>
                      </m:sSub>
                      <m:d>
                        <m:dPr>
                          <m:ctrlPr>
                            <a:rPr lang="zh-CN" altLang="en-US" sz="2400" i="1">
                              <a:latin typeface="Cambria Math" panose="02040503050406030204" pitchFamily="18" charset="0"/>
                            </a:rPr>
                          </m:ctrlPr>
                        </m:dPr>
                        <m:e>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𝑧</m:t>
                              </m:r>
                            </m:e>
                            <m:sub>
                              <m:r>
                                <a:rPr lang="zh-CN" altLang="en-US" sz="2400">
                                  <a:latin typeface="Cambria Math" panose="02040503050406030204" pitchFamily="18" charset="0"/>
                                </a:rPr>
                                <m:t>1</m:t>
                              </m:r>
                            </m:sub>
                          </m:sSub>
                          <m:d>
                            <m:dPr>
                              <m:ctrlPr>
                                <a:rPr lang="zh-CN" altLang="en-US" sz="2400" i="1">
                                  <a:latin typeface="Cambria Math" panose="02040503050406030204" pitchFamily="18" charset="0"/>
                                </a:rPr>
                              </m:ctrlPr>
                            </m:dPr>
                            <m:e>
                              <m:r>
                                <a:rPr lang="zh-CN" altLang="en-US" sz="2400" i="1">
                                  <a:latin typeface="Cambria Math" panose="02040503050406030204" pitchFamily="18" charset="0"/>
                                </a:rPr>
                                <m:t>𝑡</m:t>
                              </m:r>
                            </m:e>
                          </m:d>
                        </m:e>
                      </m:d>
                      <m:r>
                        <a:rPr lang="zh-CN" altLang="en-US" sz="2400">
                          <a:latin typeface="Cambria Math" panose="02040503050406030204" pitchFamily="18" charset="0"/>
                        </a:rPr>
                        <m:t>×</m:t>
                      </m:r>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𝑁</m:t>
                          </m:r>
                        </m:e>
                        <m:sub>
                          <m:r>
                            <a:rPr lang="en-US" altLang="zh-CN" sz="2400" i="1">
                              <a:latin typeface="Cambria Math" panose="02040503050406030204" pitchFamily="18" charset="0"/>
                            </a:rPr>
                            <m:t>2</m:t>
                          </m:r>
                        </m:sub>
                      </m:sSub>
                      <m:d>
                        <m:dPr>
                          <m:ctrlPr>
                            <a:rPr lang="zh-CN" altLang="en-US" sz="2400" i="1">
                              <a:latin typeface="Cambria Math" panose="02040503050406030204" pitchFamily="18" charset="0"/>
                            </a:rPr>
                          </m:ctrlPr>
                        </m:dPr>
                        <m:e>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𝑧</m:t>
                              </m:r>
                            </m:e>
                            <m:sub>
                              <m:r>
                                <a:rPr lang="zh-CN" altLang="en-US" sz="2400">
                                  <a:latin typeface="Cambria Math" panose="02040503050406030204" pitchFamily="18" charset="0"/>
                                </a:rPr>
                                <m:t>2</m:t>
                              </m:r>
                            </m:sub>
                          </m:sSub>
                          <m:d>
                            <m:dPr>
                              <m:ctrlPr>
                                <a:rPr lang="zh-CN" altLang="en-US" sz="2400" i="1">
                                  <a:latin typeface="Cambria Math" panose="02040503050406030204" pitchFamily="18" charset="0"/>
                                </a:rPr>
                              </m:ctrlPr>
                            </m:dPr>
                            <m:e>
                              <m:r>
                                <a:rPr lang="zh-CN" altLang="en-US" sz="2400" i="1">
                                  <a:latin typeface="Cambria Math" panose="02040503050406030204" pitchFamily="18" charset="0"/>
                                </a:rPr>
                                <m:t>𝑡</m:t>
                              </m:r>
                            </m:e>
                          </m:d>
                        </m:e>
                      </m:d>
                    </m:oMath>
                  </m:oMathPara>
                </a14:m>
                <a:endParaRPr lang="zh-CN" altLang="en-US" sz="2400" dirty="0"/>
              </a:p>
              <a:p>
                <a:pPr marL="0" indent="0">
                  <a:buNone/>
                </a:pPr>
                <a14:m>
                  <m:oMathPara xmlns:m="http://schemas.openxmlformats.org/officeDocument/2006/math">
                    <m:oMathParaPr>
                      <m:jc m:val="centerGroup"/>
                    </m:oMathParaPr>
                    <m:oMath xmlns:m="http://schemas.openxmlformats.org/officeDocument/2006/math">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h</m:t>
                          </m:r>
                        </m:e>
                        <m:sub>
                          <m:r>
                            <a:rPr lang="en-US" altLang="zh-CN" sz="2400" i="1">
                              <a:latin typeface="Cambria Math" panose="02040503050406030204" pitchFamily="18" charset="0"/>
                            </a:rPr>
                            <m:t>3</m:t>
                          </m:r>
                        </m:sub>
                      </m:sSub>
                      <m:d>
                        <m:dPr>
                          <m:ctrlPr>
                            <a:rPr lang="zh-CN" altLang="en-US" sz="2400" i="1">
                              <a:latin typeface="Cambria Math" panose="02040503050406030204" pitchFamily="18" charset="0"/>
                            </a:rPr>
                          </m:ctrlPr>
                        </m:dPr>
                        <m:e>
                          <m:r>
                            <a:rPr lang="zh-CN" altLang="en-US" sz="2400" i="1">
                              <a:latin typeface="Cambria Math" panose="02040503050406030204" pitchFamily="18" charset="0"/>
                            </a:rPr>
                            <m:t>𝑧</m:t>
                          </m:r>
                          <m:d>
                            <m:dPr>
                              <m:ctrlPr>
                                <a:rPr lang="zh-CN" altLang="en-US" sz="2400" i="1">
                                  <a:latin typeface="Cambria Math" panose="02040503050406030204" pitchFamily="18" charset="0"/>
                                </a:rPr>
                              </m:ctrlPr>
                            </m:dPr>
                            <m:e>
                              <m:r>
                                <a:rPr lang="zh-CN" altLang="en-US" sz="2400" i="1">
                                  <a:latin typeface="Cambria Math" panose="02040503050406030204" pitchFamily="18" charset="0"/>
                                </a:rPr>
                                <m:t>𝑡</m:t>
                              </m:r>
                            </m:e>
                          </m:d>
                        </m:e>
                      </m:d>
                      <m:r>
                        <a:rPr lang="zh-CN" altLang="en-US" sz="2400">
                          <a:latin typeface="Cambria Math" panose="02040503050406030204" pitchFamily="18" charset="0"/>
                        </a:rPr>
                        <m:t>=</m:t>
                      </m:r>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𝑀</m:t>
                          </m:r>
                        </m:e>
                        <m:sub>
                          <m:r>
                            <a:rPr lang="en-US" altLang="zh-CN" sz="2400" i="1">
                              <a:latin typeface="Cambria Math" panose="02040503050406030204" pitchFamily="18" charset="0"/>
                            </a:rPr>
                            <m:t>2</m:t>
                          </m:r>
                        </m:sub>
                      </m:sSub>
                      <m:d>
                        <m:dPr>
                          <m:ctrlPr>
                            <a:rPr lang="zh-CN" altLang="en-US" sz="2400" i="1">
                              <a:latin typeface="Cambria Math" panose="02040503050406030204" pitchFamily="18" charset="0"/>
                            </a:rPr>
                          </m:ctrlPr>
                        </m:dPr>
                        <m:e>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𝑧</m:t>
                              </m:r>
                            </m:e>
                            <m:sub>
                              <m:r>
                                <a:rPr lang="zh-CN" altLang="en-US" sz="2400">
                                  <a:latin typeface="Cambria Math" panose="02040503050406030204" pitchFamily="18" charset="0"/>
                                </a:rPr>
                                <m:t>1</m:t>
                              </m:r>
                            </m:sub>
                          </m:sSub>
                          <m:d>
                            <m:dPr>
                              <m:ctrlPr>
                                <a:rPr lang="zh-CN" altLang="en-US" sz="2400" i="1">
                                  <a:latin typeface="Cambria Math" panose="02040503050406030204" pitchFamily="18" charset="0"/>
                                </a:rPr>
                              </m:ctrlPr>
                            </m:dPr>
                            <m:e>
                              <m:r>
                                <a:rPr lang="zh-CN" altLang="en-US" sz="2400" i="1">
                                  <a:latin typeface="Cambria Math" panose="02040503050406030204" pitchFamily="18" charset="0"/>
                                </a:rPr>
                                <m:t>𝑡</m:t>
                              </m:r>
                            </m:e>
                          </m:d>
                        </m:e>
                      </m:d>
                      <m:r>
                        <a:rPr lang="zh-CN" altLang="en-US" sz="2400">
                          <a:latin typeface="Cambria Math" panose="02040503050406030204" pitchFamily="18" charset="0"/>
                        </a:rPr>
                        <m:t>×</m:t>
                      </m:r>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𝑁</m:t>
                          </m:r>
                        </m:e>
                        <m:sub>
                          <m:r>
                            <a:rPr lang="zh-CN" altLang="en-US" sz="2400">
                              <a:latin typeface="Cambria Math" panose="02040503050406030204" pitchFamily="18" charset="0"/>
                            </a:rPr>
                            <m:t>1</m:t>
                          </m:r>
                        </m:sub>
                      </m:sSub>
                      <m:d>
                        <m:dPr>
                          <m:ctrlPr>
                            <a:rPr lang="zh-CN" altLang="en-US" sz="2400" i="1">
                              <a:latin typeface="Cambria Math" panose="02040503050406030204" pitchFamily="18" charset="0"/>
                            </a:rPr>
                          </m:ctrlPr>
                        </m:dPr>
                        <m:e>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𝑧</m:t>
                              </m:r>
                            </m:e>
                            <m:sub>
                              <m:r>
                                <a:rPr lang="zh-CN" altLang="en-US" sz="2400">
                                  <a:latin typeface="Cambria Math" panose="02040503050406030204" pitchFamily="18" charset="0"/>
                                </a:rPr>
                                <m:t>2</m:t>
                              </m:r>
                            </m:sub>
                          </m:sSub>
                          <m:d>
                            <m:dPr>
                              <m:ctrlPr>
                                <a:rPr lang="zh-CN" altLang="en-US" sz="2400" i="1">
                                  <a:latin typeface="Cambria Math" panose="02040503050406030204" pitchFamily="18" charset="0"/>
                                </a:rPr>
                              </m:ctrlPr>
                            </m:dPr>
                            <m:e>
                              <m:r>
                                <a:rPr lang="zh-CN" altLang="en-US" sz="2400" i="1">
                                  <a:latin typeface="Cambria Math" panose="02040503050406030204" pitchFamily="18" charset="0"/>
                                </a:rPr>
                                <m:t>𝑡</m:t>
                              </m:r>
                            </m:e>
                          </m:d>
                        </m:e>
                      </m:d>
                    </m:oMath>
                  </m:oMathPara>
                </a14:m>
                <a:endParaRPr lang="zh-CN" altLang="en-US" sz="2400" dirty="0"/>
              </a:p>
              <a:p>
                <a:pPr marL="0" indent="0">
                  <a:buNone/>
                </a:pPr>
                <a14:m>
                  <m:oMathPara xmlns:m="http://schemas.openxmlformats.org/officeDocument/2006/math">
                    <m:oMathParaPr>
                      <m:jc m:val="centerGroup"/>
                    </m:oMathParaPr>
                    <m:oMath xmlns:m="http://schemas.openxmlformats.org/officeDocument/2006/math">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h</m:t>
                          </m:r>
                        </m:e>
                        <m:sub>
                          <m:r>
                            <a:rPr lang="en-US" altLang="zh-CN" sz="2400" i="1">
                              <a:latin typeface="Cambria Math" panose="02040503050406030204" pitchFamily="18" charset="0"/>
                            </a:rPr>
                            <m:t>4</m:t>
                          </m:r>
                        </m:sub>
                      </m:sSub>
                      <m:d>
                        <m:dPr>
                          <m:ctrlPr>
                            <a:rPr lang="zh-CN" altLang="en-US" sz="2400" i="1">
                              <a:latin typeface="Cambria Math" panose="02040503050406030204" pitchFamily="18" charset="0"/>
                            </a:rPr>
                          </m:ctrlPr>
                        </m:dPr>
                        <m:e>
                          <m:r>
                            <a:rPr lang="zh-CN" altLang="en-US" sz="2400" i="1">
                              <a:latin typeface="Cambria Math" panose="02040503050406030204" pitchFamily="18" charset="0"/>
                            </a:rPr>
                            <m:t>𝑧</m:t>
                          </m:r>
                          <m:d>
                            <m:dPr>
                              <m:ctrlPr>
                                <a:rPr lang="zh-CN" altLang="en-US" sz="2400" i="1">
                                  <a:latin typeface="Cambria Math" panose="02040503050406030204" pitchFamily="18" charset="0"/>
                                </a:rPr>
                              </m:ctrlPr>
                            </m:dPr>
                            <m:e>
                              <m:r>
                                <a:rPr lang="zh-CN" altLang="en-US" sz="2400" i="1">
                                  <a:latin typeface="Cambria Math" panose="02040503050406030204" pitchFamily="18" charset="0"/>
                                </a:rPr>
                                <m:t>𝑡</m:t>
                              </m:r>
                            </m:e>
                          </m:d>
                        </m:e>
                      </m:d>
                      <m:r>
                        <a:rPr lang="zh-CN" altLang="en-US" sz="2400">
                          <a:latin typeface="Cambria Math" panose="02040503050406030204" pitchFamily="18" charset="0"/>
                        </a:rPr>
                        <m:t>=</m:t>
                      </m:r>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𝑀</m:t>
                          </m:r>
                        </m:e>
                        <m:sub>
                          <m:r>
                            <a:rPr lang="en-US" altLang="zh-CN" sz="2400" i="1">
                              <a:latin typeface="Cambria Math" panose="02040503050406030204" pitchFamily="18" charset="0"/>
                            </a:rPr>
                            <m:t>2</m:t>
                          </m:r>
                        </m:sub>
                      </m:sSub>
                      <m:d>
                        <m:dPr>
                          <m:ctrlPr>
                            <a:rPr lang="zh-CN" altLang="en-US" sz="2400" i="1">
                              <a:latin typeface="Cambria Math" panose="02040503050406030204" pitchFamily="18" charset="0"/>
                            </a:rPr>
                          </m:ctrlPr>
                        </m:dPr>
                        <m:e>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𝑧</m:t>
                              </m:r>
                            </m:e>
                            <m:sub>
                              <m:r>
                                <a:rPr lang="zh-CN" altLang="en-US" sz="2400">
                                  <a:latin typeface="Cambria Math" panose="02040503050406030204" pitchFamily="18" charset="0"/>
                                </a:rPr>
                                <m:t>1</m:t>
                              </m:r>
                            </m:sub>
                          </m:sSub>
                          <m:d>
                            <m:dPr>
                              <m:ctrlPr>
                                <a:rPr lang="zh-CN" altLang="en-US" sz="2400" i="1">
                                  <a:latin typeface="Cambria Math" panose="02040503050406030204" pitchFamily="18" charset="0"/>
                                </a:rPr>
                              </m:ctrlPr>
                            </m:dPr>
                            <m:e>
                              <m:r>
                                <a:rPr lang="zh-CN" altLang="en-US" sz="2400" i="1">
                                  <a:latin typeface="Cambria Math" panose="02040503050406030204" pitchFamily="18" charset="0"/>
                                </a:rPr>
                                <m:t>𝑡</m:t>
                              </m:r>
                            </m:e>
                          </m:d>
                        </m:e>
                      </m:d>
                      <m:r>
                        <a:rPr lang="zh-CN" altLang="en-US" sz="2400">
                          <a:latin typeface="Cambria Math" panose="02040503050406030204" pitchFamily="18" charset="0"/>
                        </a:rPr>
                        <m:t>×</m:t>
                      </m:r>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𝑁</m:t>
                          </m:r>
                        </m:e>
                        <m:sub>
                          <m:r>
                            <a:rPr lang="en-US" altLang="zh-CN" sz="2400" i="1">
                              <a:latin typeface="Cambria Math" panose="02040503050406030204" pitchFamily="18" charset="0"/>
                            </a:rPr>
                            <m:t>2</m:t>
                          </m:r>
                        </m:sub>
                      </m:sSub>
                      <m:d>
                        <m:dPr>
                          <m:ctrlPr>
                            <a:rPr lang="zh-CN" altLang="en-US" sz="2400" i="1">
                              <a:latin typeface="Cambria Math" panose="02040503050406030204" pitchFamily="18" charset="0"/>
                            </a:rPr>
                          </m:ctrlPr>
                        </m:dPr>
                        <m:e>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𝑧</m:t>
                              </m:r>
                            </m:e>
                            <m:sub>
                              <m:r>
                                <a:rPr lang="zh-CN" altLang="en-US" sz="2400">
                                  <a:latin typeface="Cambria Math" panose="02040503050406030204" pitchFamily="18" charset="0"/>
                                </a:rPr>
                                <m:t>2</m:t>
                              </m:r>
                            </m:sub>
                          </m:sSub>
                          <m:d>
                            <m:dPr>
                              <m:ctrlPr>
                                <a:rPr lang="zh-CN" altLang="en-US" sz="2400" i="1">
                                  <a:latin typeface="Cambria Math" panose="02040503050406030204" pitchFamily="18" charset="0"/>
                                </a:rPr>
                              </m:ctrlPr>
                            </m:dPr>
                            <m:e>
                              <m:r>
                                <a:rPr lang="zh-CN" altLang="en-US" sz="2400" i="1">
                                  <a:latin typeface="Cambria Math" panose="02040503050406030204" pitchFamily="18" charset="0"/>
                                </a:rPr>
                                <m:t>𝑡</m:t>
                              </m:r>
                            </m:e>
                          </m:d>
                        </m:e>
                      </m:d>
                    </m:oMath>
                  </m:oMathPara>
                </a14:m>
                <a:endParaRPr lang="en-US" altLang="zh-CN" sz="2400" dirty="0" smtClean="0"/>
              </a:p>
              <a:p>
                <a:pPr marL="0" indent="0">
                  <a:buNone/>
                </a:pPr>
                <a:r>
                  <a:rPr lang="zh-CN" altLang="en-US" sz="2400" dirty="0"/>
                  <a:t>可见，通过</a:t>
                </a:r>
                <a:r>
                  <a:rPr lang="en-US" altLang="zh-CN" sz="2400" dirty="0"/>
                  <a:t>T-S</a:t>
                </a:r>
                <a:r>
                  <a:rPr lang="zh-CN" altLang="en-US" sz="2400" dirty="0"/>
                  <a:t>模糊</a:t>
                </a:r>
                <a:r>
                  <a:rPr lang="zh-CN" altLang="en-US" sz="2400" dirty="0" smtClean="0"/>
                  <a:t>建模，可</a:t>
                </a:r>
                <a:r>
                  <a:rPr lang="zh-CN" altLang="en-US" sz="2400" dirty="0"/>
                  <a:t>将</a:t>
                </a:r>
                <a:r>
                  <a:rPr lang="zh-CN" altLang="en-US" sz="2400" dirty="0" smtClean="0"/>
                  <a:t>非线性系统在</a:t>
                </a:r>
                <a14:m>
                  <m:oMath xmlns:m="http://schemas.openxmlformats.org/officeDocument/2006/math">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𝑥</m:t>
                        </m:r>
                      </m:e>
                      <m:sub>
                        <m:r>
                          <a:rPr lang="zh-CN" altLang="en-US" sz="2400" i="1">
                            <a:latin typeface="Cambria Math" panose="02040503050406030204" pitchFamily="18" charset="0"/>
                          </a:rPr>
                          <m:t>1</m:t>
                        </m:r>
                      </m:sub>
                    </m:sSub>
                    <m:d>
                      <m:dPr>
                        <m:ctrlPr>
                          <a:rPr lang="zh-CN" altLang="en-US" sz="2400" i="1">
                            <a:latin typeface="Cambria Math" panose="02040503050406030204" pitchFamily="18" charset="0"/>
                          </a:rPr>
                        </m:ctrlPr>
                      </m:dPr>
                      <m:e>
                        <m:r>
                          <a:rPr lang="zh-CN" altLang="en-US" sz="2400" i="1">
                            <a:latin typeface="Cambria Math" panose="02040503050406030204" pitchFamily="18" charset="0"/>
                          </a:rPr>
                          <m:t>𝑡</m:t>
                        </m:r>
                      </m:e>
                    </m:d>
                    <m:r>
                      <a:rPr lang="zh-CN" altLang="en-US" sz="2400">
                        <a:latin typeface="Cambria Math" panose="02040503050406030204" pitchFamily="18" charset="0"/>
                      </a:rPr>
                      <m:t>∈</m:t>
                    </m:r>
                    <m:d>
                      <m:dPr>
                        <m:begChr m:val="["/>
                        <m:endChr m:val="]"/>
                        <m:ctrlPr>
                          <a:rPr lang="zh-CN" altLang="en-US" sz="2400" i="1">
                            <a:latin typeface="Cambria Math" panose="02040503050406030204" pitchFamily="18" charset="0"/>
                          </a:rPr>
                        </m:ctrlPr>
                      </m:dPr>
                      <m:e>
                        <m:r>
                          <a:rPr lang="zh-CN" altLang="en-US" sz="2400">
                            <a:latin typeface="Cambria Math" panose="02040503050406030204" pitchFamily="18" charset="0"/>
                          </a:rPr>
                          <m:t>−</m:t>
                        </m:r>
                        <m:r>
                          <a:rPr lang="zh-CN" altLang="en-US" sz="2400" i="1">
                            <a:latin typeface="Cambria Math" panose="02040503050406030204" pitchFamily="18" charset="0"/>
                          </a:rPr>
                          <m:t>1</m:t>
                        </m:r>
                        <m:r>
                          <a:rPr lang="zh-CN" altLang="en-US" sz="2400">
                            <a:latin typeface="Cambria Math" panose="02040503050406030204" pitchFamily="18" charset="0"/>
                          </a:rPr>
                          <m:t>,</m:t>
                        </m:r>
                        <m:r>
                          <a:rPr lang="zh-CN" altLang="en-US" sz="2400" i="1">
                            <a:latin typeface="Cambria Math" panose="02040503050406030204" pitchFamily="18" charset="0"/>
                          </a:rPr>
                          <m:t>1</m:t>
                        </m:r>
                      </m:e>
                    </m:d>
                    <m:r>
                      <a:rPr lang="en-US" altLang="zh-CN" sz="2400" i="1">
                        <a:latin typeface="Cambria Math" panose="02040503050406030204" pitchFamily="18" charset="0"/>
                      </a:rPr>
                      <m:t>,</m:t>
                    </m:r>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𝑥</m:t>
                        </m:r>
                      </m:e>
                      <m:sub>
                        <m:r>
                          <a:rPr lang="zh-CN" altLang="en-US" sz="2400" i="1">
                            <a:latin typeface="Cambria Math" panose="02040503050406030204" pitchFamily="18" charset="0"/>
                          </a:rPr>
                          <m:t>2</m:t>
                        </m:r>
                      </m:sub>
                    </m:sSub>
                    <m:d>
                      <m:dPr>
                        <m:ctrlPr>
                          <a:rPr lang="zh-CN" altLang="en-US" sz="2400" i="1">
                            <a:latin typeface="Cambria Math" panose="02040503050406030204" pitchFamily="18" charset="0"/>
                          </a:rPr>
                        </m:ctrlPr>
                      </m:dPr>
                      <m:e>
                        <m:r>
                          <a:rPr lang="zh-CN" altLang="en-US" sz="2400" i="1">
                            <a:latin typeface="Cambria Math" panose="02040503050406030204" pitchFamily="18" charset="0"/>
                          </a:rPr>
                          <m:t>𝑡</m:t>
                        </m:r>
                      </m:e>
                    </m:d>
                    <m:r>
                      <a:rPr lang="zh-CN" altLang="en-US" sz="2400">
                        <a:latin typeface="Cambria Math" panose="02040503050406030204" pitchFamily="18" charset="0"/>
                      </a:rPr>
                      <m:t>∈</m:t>
                    </m:r>
                    <m:d>
                      <m:dPr>
                        <m:begChr m:val="["/>
                        <m:endChr m:val="]"/>
                        <m:ctrlPr>
                          <a:rPr lang="zh-CN" altLang="en-US" sz="2400" i="1">
                            <a:latin typeface="Cambria Math" panose="02040503050406030204" pitchFamily="18" charset="0"/>
                          </a:rPr>
                        </m:ctrlPr>
                      </m:dPr>
                      <m:e>
                        <m:r>
                          <a:rPr lang="zh-CN" altLang="en-US" sz="2400">
                            <a:latin typeface="Cambria Math" panose="02040503050406030204" pitchFamily="18" charset="0"/>
                          </a:rPr>
                          <m:t>−</m:t>
                        </m:r>
                        <m:r>
                          <a:rPr lang="zh-CN" altLang="en-US" sz="2400" i="1">
                            <a:latin typeface="Cambria Math" panose="02040503050406030204" pitchFamily="18" charset="0"/>
                          </a:rPr>
                          <m:t>1</m:t>
                        </m:r>
                        <m:r>
                          <a:rPr lang="zh-CN" altLang="en-US" sz="2400">
                            <a:latin typeface="Cambria Math" panose="02040503050406030204" pitchFamily="18" charset="0"/>
                          </a:rPr>
                          <m:t>,</m:t>
                        </m:r>
                        <m:r>
                          <a:rPr lang="zh-CN" altLang="en-US" sz="2400" i="1">
                            <a:latin typeface="Cambria Math" panose="02040503050406030204" pitchFamily="18" charset="0"/>
                          </a:rPr>
                          <m:t>1</m:t>
                        </m:r>
                      </m:e>
                    </m:d>
                  </m:oMath>
                </a14:m>
                <a:r>
                  <a:rPr lang="zh-CN" altLang="en-US" sz="2400" dirty="0"/>
                  <a:t>域内转化为线性系统的</a:t>
                </a:r>
                <a:r>
                  <a:rPr lang="zh-CN" altLang="en-US" sz="2400" dirty="0" smtClean="0"/>
                  <a:t>形式</a:t>
                </a:r>
                <a:endParaRPr lang="zh-CN" altLang="en-US" sz="2400"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255" b="-270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8048592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5.2 T-S</a:t>
            </a:r>
            <a:r>
              <a:rPr lang="zh-CN" altLang="zh-CN" b="1" dirty="0"/>
              <a:t>型模糊控制器的设计</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pPr marL="0" indent="0">
                  <a:buNone/>
                </a:pPr>
                <a:r>
                  <a:rPr lang="zh-CN" altLang="en-US" sz="2600" dirty="0" smtClean="0"/>
                  <a:t>针对</a:t>
                </a:r>
                <a14:m>
                  <m:oMath xmlns:m="http://schemas.openxmlformats.org/officeDocument/2006/math">
                    <m:r>
                      <a:rPr lang="en-US" altLang="zh-CN" sz="2600" b="0" i="1" smtClean="0">
                        <a:latin typeface="Cambria Math" panose="02040503050406030204" pitchFamily="18" charset="0"/>
                      </a:rPr>
                      <m:t>𝑛</m:t>
                    </m:r>
                  </m:oMath>
                </a14:m>
                <a:r>
                  <a:rPr lang="zh-CN" altLang="en-US" sz="2600" dirty="0" smtClean="0"/>
                  <a:t>个状态变量</a:t>
                </a:r>
                <a14:m>
                  <m:oMath xmlns:m="http://schemas.openxmlformats.org/officeDocument/2006/math">
                    <m:r>
                      <a:rPr lang="en-US" altLang="zh-CN" sz="2600" b="0" i="1" smtClean="0">
                        <a:latin typeface="Cambria Math" panose="02040503050406030204" pitchFamily="18" charset="0"/>
                      </a:rPr>
                      <m:t>𝑚</m:t>
                    </m:r>
                  </m:oMath>
                </a14:m>
                <a:r>
                  <a:rPr lang="zh-CN" altLang="en-US" sz="2600" dirty="0" smtClean="0"/>
                  <a:t>个</a:t>
                </a:r>
                <a:r>
                  <a:rPr lang="zh-CN" altLang="en-US" sz="2600" dirty="0"/>
                  <a:t>控制输入的连续非线性系统，其</a:t>
                </a:r>
                <a:r>
                  <a:rPr lang="en-US" altLang="zh-CN" sz="2600" dirty="0"/>
                  <a:t>T-S</a:t>
                </a:r>
                <a:r>
                  <a:rPr lang="zh-CN" altLang="en-US" sz="2600" dirty="0"/>
                  <a:t>型模糊模型可描述为</a:t>
                </a:r>
                <a:r>
                  <a:rPr lang="zh-CN" altLang="en-US" sz="2600" dirty="0" smtClean="0"/>
                  <a:t>以下</a:t>
                </a:r>
                <a14:m>
                  <m:oMath xmlns:m="http://schemas.openxmlformats.org/officeDocument/2006/math">
                    <m:r>
                      <a:rPr lang="en-US" altLang="zh-CN" sz="2600" b="0" i="1" smtClean="0">
                        <a:latin typeface="Cambria Math" panose="02040503050406030204" pitchFamily="18" charset="0"/>
                      </a:rPr>
                      <m:t>𝑟</m:t>
                    </m:r>
                  </m:oMath>
                </a14:m>
                <a:r>
                  <a:rPr lang="zh-CN" altLang="en-US" sz="2600" dirty="0" smtClean="0"/>
                  <a:t>条</a:t>
                </a:r>
                <a:r>
                  <a:rPr lang="zh-CN" altLang="en-US" sz="2600" dirty="0"/>
                  <a:t>模糊</a:t>
                </a:r>
                <a:r>
                  <a:rPr lang="zh-CN" altLang="en-US" sz="2600" dirty="0" smtClean="0"/>
                  <a:t>规则：</a:t>
                </a:r>
                <a:endParaRPr lang="en-US" altLang="zh-CN" sz="2600" dirty="0" smtClean="0"/>
              </a:p>
              <a:p>
                <a:pPr marL="0" indent="0">
                  <a:buNone/>
                </a:pPr>
                <a:r>
                  <a:rPr lang="zh-CN" altLang="en-US" sz="2600" dirty="0" smtClean="0"/>
                  <a:t>规则</a:t>
                </a:r>
                <a14:m>
                  <m:oMath xmlns:m="http://schemas.openxmlformats.org/officeDocument/2006/math">
                    <m:r>
                      <a:rPr lang="en-US" altLang="zh-CN" sz="2600" b="0" i="1" smtClean="0">
                        <a:latin typeface="Cambria Math" panose="02040503050406030204" pitchFamily="18" charset="0"/>
                      </a:rPr>
                      <m:t>𝑖</m:t>
                    </m:r>
                    <m:r>
                      <a:rPr lang="en-US" altLang="zh-CN" sz="2600" b="0" i="1" smtClean="0">
                        <a:latin typeface="Cambria Math" panose="02040503050406030204" pitchFamily="18" charset="0"/>
                      </a:rPr>
                      <m:t>:</m:t>
                    </m:r>
                  </m:oMath>
                </a14:m>
                <a:r>
                  <a:rPr lang="zh-CN" altLang="en-US" sz="2600" dirty="0" smtClean="0"/>
                  <a:t> </a:t>
                </a:r>
                <a14:m>
                  <m:oMath xmlns:m="http://schemas.openxmlformats.org/officeDocument/2006/math">
                    <m:r>
                      <a:rPr lang="en-US" altLang="zh-CN" sz="2600" i="1" dirty="0" smtClean="0">
                        <a:latin typeface="Cambria Math" panose="02040503050406030204" pitchFamily="18" charset="0"/>
                      </a:rPr>
                      <m:t>𝑖𝑓</m:t>
                    </m:r>
                    <m:r>
                      <a:rPr lang="en-US" altLang="zh-CN" sz="2600" i="1" dirty="0" smtClean="0">
                        <a:latin typeface="Cambria Math" panose="02040503050406030204" pitchFamily="18" charset="0"/>
                      </a:rPr>
                      <m:t> </m:t>
                    </m:r>
                    <m:r>
                      <a:rPr lang="en-US" altLang="zh-CN" sz="2600" b="0" i="1" dirty="0" smtClean="0">
                        <a:latin typeface="Cambria Math" panose="02040503050406030204" pitchFamily="18" charset="0"/>
                      </a:rPr>
                      <m:t>𝑥</m:t>
                    </m:r>
                    <m:r>
                      <a:rPr lang="en-US" altLang="zh-CN" sz="2600" b="0" i="1" dirty="0" smtClean="0">
                        <a:latin typeface="Cambria Math" panose="02040503050406030204" pitchFamily="18" charset="0"/>
                      </a:rPr>
                      <m:t>_1</m:t>
                    </m:r>
                    <m:d>
                      <m:dPr>
                        <m:ctrlPr>
                          <a:rPr lang="en-US" altLang="zh-CN" sz="2600" b="0" i="1" smtClean="0">
                            <a:latin typeface="Cambria Math" panose="02040503050406030204" pitchFamily="18" charset="0"/>
                          </a:rPr>
                        </m:ctrlPr>
                      </m:dPr>
                      <m:e>
                        <m:r>
                          <a:rPr lang="en-US" altLang="zh-CN" sz="2600" b="0" i="1" smtClean="0">
                            <a:latin typeface="Cambria Math" panose="02040503050406030204" pitchFamily="18" charset="0"/>
                          </a:rPr>
                          <m:t>𝑡</m:t>
                        </m:r>
                      </m:e>
                    </m:d>
                    <m:r>
                      <a:rPr lang="en-US" altLang="zh-CN" sz="2600" b="0" i="1" smtClean="0">
                        <a:latin typeface="Cambria Math" panose="02040503050406030204" pitchFamily="18" charset="0"/>
                      </a:rPr>
                      <m:t> </m:t>
                    </m:r>
                    <m:r>
                      <a:rPr lang="en-US" altLang="zh-CN" sz="2600" b="0" i="1" smtClean="0">
                        <a:latin typeface="Cambria Math" panose="02040503050406030204" pitchFamily="18" charset="0"/>
                      </a:rPr>
                      <m:t>𝑖𝑠</m:t>
                    </m:r>
                    <m:r>
                      <a:rPr lang="en-US" altLang="zh-CN" sz="2600" b="0" i="1" smtClean="0">
                        <a:latin typeface="Cambria Math" panose="02040503050406030204" pitchFamily="18" charset="0"/>
                      </a:rPr>
                      <m:t> </m:t>
                    </m:r>
                    <m:sSubSup>
                      <m:sSubSupPr>
                        <m:ctrlPr>
                          <a:rPr lang="en-US" altLang="zh-CN" sz="2600" b="0" i="1" smtClean="0">
                            <a:latin typeface="Cambria Math" panose="02040503050406030204" pitchFamily="18" charset="0"/>
                          </a:rPr>
                        </m:ctrlPr>
                      </m:sSubSupPr>
                      <m:e>
                        <m:r>
                          <a:rPr lang="en-US" altLang="zh-CN" sz="2600" b="0" i="1" smtClean="0">
                            <a:latin typeface="Cambria Math" panose="02040503050406030204" pitchFamily="18" charset="0"/>
                          </a:rPr>
                          <m:t>𝑀</m:t>
                        </m:r>
                      </m:e>
                      <m:sub>
                        <m:r>
                          <a:rPr lang="en-US" altLang="zh-CN" sz="2600" b="0" i="1" smtClean="0">
                            <a:latin typeface="Cambria Math" panose="02040503050406030204" pitchFamily="18" charset="0"/>
                          </a:rPr>
                          <m:t>1</m:t>
                        </m:r>
                      </m:sub>
                      <m:sup>
                        <m:r>
                          <a:rPr lang="en-US" altLang="zh-CN" sz="2600" b="0" i="1" smtClean="0">
                            <a:latin typeface="Cambria Math" panose="02040503050406030204" pitchFamily="18" charset="0"/>
                          </a:rPr>
                          <m:t>𝑖</m:t>
                        </m:r>
                      </m:sup>
                    </m:sSubSup>
                    <m:r>
                      <a:rPr lang="en-US" altLang="zh-CN" sz="2600" b="0" i="0" smtClean="0">
                        <a:latin typeface="Cambria Math" panose="02040503050406030204" pitchFamily="18" charset="0"/>
                      </a:rPr>
                      <m:t>,</m:t>
                    </m:r>
                    <m:sSub>
                      <m:sSubPr>
                        <m:ctrlPr>
                          <a:rPr lang="en-US" altLang="zh-CN" sz="2600" b="0" i="1" smtClean="0">
                            <a:latin typeface="Cambria Math" panose="02040503050406030204" pitchFamily="18" charset="0"/>
                          </a:rPr>
                        </m:ctrlPr>
                      </m:sSubPr>
                      <m:e>
                        <m:r>
                          <a:rPr lang="en-US" altLang="zh-CN" sz="2600" b="0" i="1" smtClean="0">
                            <a:latin typeface="Cambria Math" panose="02040503050406030204" pitchFamily="18" charset="0"/>
                          </a:rPr>
                          <m:t>𝑥</m:t>
                        </m:r>
                      </m:e>
                      <m:sub>
                        <m:r>
                          <a:rPr lang="en-US" altLang="zh-CN" sz="2600" b="0" i="1" smtClean="0">
                            <a:latin typeface="Cambria Math" panose="02040503050406030204" pitchFamily="18" charset="0"/>
                          </a:rPr>
                          <m:t>2</m:t>
                        </m:r>
                      </m:sub>
                    </m:sSub>
                    <m:d>
                      <m:dPr>
                        <m:ctrlPr>
                          <a:rPr lang="en-US" altLang="zh-CN" sz="2600" b="0" i="1" smtClean="0">
                            <a:latin typeface="Cambria Math" panose="02040503050406030204" pitchFamily="18" charset="0"/>
                          </a:rPr>
                        </m:ctrlPr>
                      </m:dPr>
                      <m:e>
                        <m:r>
                          <a:rPr lang="en-US" altLang="zh-CN" sz="2600" b="0" i="1" smtClean="0">
                            <a:latin typeface="Cambria Math" panose="02040503050406030204" pitchFamily="18" charset="0"/>
                          </a:rPr>
                          <m:t>𝑡</m:t>
                        </m:r>
                      </m:e>
                    </m:d>
                    <m:r>
                      <a:rPr lang="en-US" altLang="zh-CN" sz="2600" b="0" i="1" smtClean="0">
                        <a:latin typeface="Cambria Math" panose="02040503050406030204" pitchFamily="18" charset="0"/>
                      </a:rPr>
                      <m:t> </m:t>
                    </m:r>
                    <m:r>
                      <a:rPr lang="en-US" altLang="zh-CN" sz="2600" b="0" i="1" smtClean="0">
                        <a:latin typeface="Cambria Math" panose="02040503050406030204" pitchFamily="18" charset="0"/>
                      </a:rPr>
                      <m:t>𝑖𝑠</m:t>
                    </m:r>
                    <m:r>
                      <a:rPr lang="en-US" altLang="zh-CN" sz="2600" b="0" i="1" smtClean="0">
                        <a:latin typeface="Cambria Math" panose="02040503050406030204" pitchFamily="18" charset="0"/>
                      </a:rPr>
                      <m:t> </m:t>
                    </m:r>
                    <m:sSubSup>
                      <m:sSubSupPr>
                        <m:ctrlPr>
                          <a:rPr lang="en-US" altLang="zh-CN" sz="2600" b="0" i="1" smtClean="0">
                            <a:latin typeface="Cambria Math" panose="02040503050406030204" pitchFamily="18" charset="0"/>
                          </a:rPr>
                        </m:ctrlPr>
                      </m:sSubSupPr>
                      <m:e>
                        <m:r>
                          <a:rPr lang="en-US" altLang="zh-CN" sz="2600" b="0" i="1" smtClean="0">
                            <a:latin typeface="Cambria Math" panose="02040503050406030204" pitchFamily="18" charset="0"/>
                          </a:rPr>
                          <m:t>𝑀</m:t>
                        </m:r>
                      </m:e>
                      <m:sub>
                        <m:r>
                          <a:rPr lang="en-US" altLang="zh-CN" sz="2600" b="0" i="1" smtClean="0">
                            <a:latin typeface="Cambria Math" panose="02040503050406030204" pitchFamily="18" charset="0"/>
                          </a:rPr>
                          <m:t>2</m:t>
                        </m:r>
                      </m:sub>
                      <m:sup>
                        <m:r>
                          <a:rPr lang="en-US" altLang="zh-CN" sz="2600" b="0" i="1" smtClean="0">
                            <a:latin typeface="Cambria Math" panose="02040503050406030204" pitchFamily="18" charset="0"/>
                          </a:rPr>
                          <m:t>𝑖</m:t>
                        </m:r>
                      </m:sup>
                    </m:sSubSup>
                    <m:r>
                      <a:rPr lang="en-US" altLang="zh-CN" sz="2600" b="0" i="1" smtClean="0">
                        <a:latin typeface="Cambria Math" panose="02040503050406030204" pitchFamily="18" charset="0"/>
                      </a:rPr>
                      <m:t>…,</m:t>
                    </m:r>
                    <m:sSub>
                      <m:sSubPr>
                        <m:ctrlPr>
                          <a:rPr lang="en-US" altLang="zh-CN" sz="2600" b="0" i="1" smtClean="0">
                            <a:latin typeface="Cambria Math" panose="02040503050406030204" pitchFamily="18" charset="0"/>
                          </a:rPr>
                        </m:ctrlPr>
                      </m:sSubPr>
                      <m:e>
                        <m:r>
                          <a:rPr lang="en-US" altLang="zh-CN" sz="2600" b="0" i="1" smtClean="0">
                            <a:latin typeface="Cambria Math" panose="02040503050406030204" pitchFamily="18" charset="0"/>
                          </a:rPr>
                          <m:t>𝑥</m:t>
                        </m:r>
                      </m:e>
                      <m:sub>
                        <m:r>
                          <a:rPr lang="en-US" altLang="zh-CN" sz="2600" b="0" i="1" smtClean="0">
                            <a:latin typeface="Cambria Math" panose="02040503050406030204" pitchFamily="18" charset="0"/>
                          </a:rPr>
                          <m:t>𝑛</m:t>
                        </m:r>
                      </m:sub>
                    </m:sSub>
                    <m:d>
                      <m:dPr>
                        <m:ctrlPr>
                          <a:rPr lang="en-US" altLang="zh-CN" sz="2600" b="0" i="1" smtClean="0">
                            <a:latin typeface="Cambria Math" panose="02040503050406030204" pitchFamily="18" charset="0"/>
                          </a:rPr>
                        </m:ctrlPr>
                      </m:dPr>
                      <m:e>
                        <m:r>
                          <a:rPr lang="en-US" altLang="zh-CN" sz="2600" b="0" i="1" smtClean="0">
                            <a:latin typeface="Cambria Math" panose="02040503050406030204" pitchFamily="18" charset="0"/>
                          </a:rPr>
                          <m:t>𝑡</m:t>
                        </m:r>
                      </m:e>
                    </m:d>
                    <m:r>
                      <a:rPr lang="en-US" altLang="zh-CN" sz="2600" b="0" i="1" smtClean="0">
                        <a:latin typeface="Cambria Math" panose="02040503050406030204" pitchFamily="18" charset="0"/>
                      </a:rPr>
                      <m:t>𝑖𝑠</m:t>
                    </m:r>
                    <m:r>
                      <a:rPr lang="en-US" altLang="zh-CN" sz="2600" b="0" i="1" smtClean="0">
                        <a:latin typeface="Cambria Math" panose="02040503050406030204" pitchFamily="18" charset="0"/>
                      </a:rPr>
                      <m:t> </m:t>
                    </m:r>
                    <m:sSubSup>
                      <m:sSubSupPr>
                        <m:ctrlPr>
                          <a:rPr lang="en-US" altLang="zh-CN" sz="2600" b="0" i="1" smtClean="0">
                            <a:latin typeface="Cambria Math" panose="02040503050406030204" pitchFamily="18" charset="0"/>
                          </a:rPr>
                        </m:ctrlPr>
                      </m:sSubSupPr>
                      <m:e>
                        <m:r>
                          <a:rPr lang="en-US" altLang="zh-CN" sz="2600" b="0" i="1" smtClean="0">
                            <a:latin typeface="Cambria Math" panose="02040503050406030204" pitchFamily="18" charset="0"/>
                          </a:rPr>
                          <m:t>𝑀</m:t>
                        </m:r>
                      </m:e>
                      <m:sub>
                        <m:r>
                          <a:rPr lang="en-US" altLang="zh-CN" sz="2600" b="0" i="1" smtClean="0">
                            <a:latin typeface="Cambria Math" panose="02040503050406030204" pitchFamily="18" charset="0"/>
                          </a:rPr>
                          <m:t>𝑛</m:t>
                        </m:r>
                      </m:sub>
                      <m:sup>
                        <m:r>
                          <a:rPr lang="en-US" altLang="zh-CN" sz="2600" b="0" i="1" smtClean="0">
                            <a:latin typeface="Cambria Math" panose="02040503050406030204" pitchFamily="18" charset="0"/>
                          </a:rPr>
                          <m:t>𝑖</m:t>
                        </m:r>
                      </m:sup>
                    </m:sSubSup>
                  </m:oMath>
                </a14:m>
                <a:endParaRPr lang="en-US" altLang="zh-CN" sz="2600" b="0" dirty="0" smtClean="0"/>
              </a:p>
              <a:p>
                <a:pPr marL="0" indent="0">
                  <a:buNone/>
                </a:pPr>
                <a14:m>
                  <m:oMathPara xmlns:m="http://schemas.openxmlformats.org/officeDocument/2006/math">
                    <m:oMathParaPr>
                      <m:jc m:val="centerGroup"/>
                    </m:oMathParaPr>
                    <m:oMath xmlns:m="http://schemas.openxmlformats.org/officeDocument/2006/math">
                      <m:r>
                        <a:rPr lang="en-US" altLang="zh-CN" sz="2600" b="0" i="1" smtClean="0">
                          <a:latin typeface="Cambria Math" panose="02040503050406030204" pitchFamily="18" charset="0"/>
                        </a:rPr>
                        <m:t>𝑡h𝑒𝑛</m:t>
                      </m:r>
                      <m:r>
                        <a:rPr lang="en-US" altLang="zh-CN" sz="2600" b="0" i="1" smtClean="0">
                          <a:latin typeface="Cambria Math" panose="02040503050406030204" pitchFamily="18" charset="0"/>
                        </a:rPr>
                        <m:t> </m:t>
                      </m:r>
                      <m:acc>
                        <m:accPr>
                          <m:chr m:val="̇"/>
                          <m:ctrlPr>
                            <a:rPr lang="en-US" altLang="zh-CN" sz="2600" b="0" i="1" smtClean="0">
                              <a:latin typeface="Cambria Math" panose="02040503050406030204" pitchFamily="18" charset="0"/>
                            </a:rPr>
                          </m:ctrlPr>
                        </m:accPr>
                        <m:e>
                          <m:r>
                            <a:rPr lang="en-US" altLang="zh-CN" sz="2600" b="1" i="1" smtClean="0">
                              <a:latin typeface="Cambria Math" panose="02040503050406030204" pitchFamily="18" charset="0"/>
                            </a:rPr>
                            <m:t>𝒙</m:t>
                          </m:r>
                        </m:e>
                      </m:acc>
                      <m:d>
                        <m:dPr>
                          <m:ctrlPr>
                            <a:rPr lang="en-US" altLang="zh-CN" sz="2600" b="0" i="1" smtClean="0">
                              <a:latin typeface="Cambria Math" panose="02040503050406030204" pitchFamily="18" charset="0"/>
                            </a:rPr>
                          </m:ctrlPr>
                        </m:dPr>
                        <m:e>
                          <m:r>
                            <a:rPr lang="en-US" altLang="zh-CN" sz="2600" b="0" i="1" smtClean="0">
                              <a:latin typeface="Cambria Math" panose="02040503050406030204" pitchFamily="18" charset="0"/>
                            </a:rPr>
                            <m:t>𝑡</m:t>
                          </m:r>
                        </m:e>
                      </m:d>
                      <m:r>
                        <a:rPr lang="en-US" altLang="zh-CN" sz="2600" b="0" i="1" smtClean="0">
                          <a:latin typeface="Cambria Math" panose="02040503050406030204" pitchFamily="18" charset="0"/>
                        </a:rPr>
                        <m:t>=</m:t>
                      </m:r>
                      <m:sSub>
                        <m:sSubPr>
                          <m:ctrlPr>
                            <a:rPr lang="en-US" altLang="zh-CN" sz="2600" b="1" i="1" smtClean="0">
                              <a:latin typeface="Cambria Math" panose="02040503050406030204" pitchFamily="18" charset="0"/>
                            </a:rPr>
                          </m:ctrlPr>
                        </m:sSubPr>
                        <m:e>
                          <m:r>
                            <a:rPr lang="en-US" altLang="zh-CN" sz="2600" b="1" i="1" smtClean="0">
                              <a:latin typeface="Cambria Math" panose="02040503050406030204" pitchFamily="18" charset="0"/>
                            </a:rPr>
                            <m:t>𝑨</m:t>
                          </m:r>
                        </m:e>
                        <m:sub>
                          <m:r>
                            <a:rPr lang="en-US" altLang="zh-CN" sz="2600" b="1" i="1" smtClean="0">
                              <a:latin typeface="Cambria Math" panose="02040503050406030204" pitchFamily="18" charset="0"/>
                            </a:rPr>
                            <m:t>𝒊</m:t>
                          </m:r>
                        </m:sub>
                      </m:sSub>
                      <m:r>
                        <a:rPr lang="en-US" altLang="zh-CN" sz="2600" b="1" i="1" smtClean="0">
                          <a:latin typeface="Cambria Math" panose="02040503050406030204" pitchFamily="18" charset="0"/>
                        </a:rPr>
                        <m:t>𝒙</m:t>
                      </m:r>
                      <m:d>
                        <m:dPr>
                          <m:ctrlPr>
                            <a:rPr lang="en-US" altLang="zh-CN" sz="2600" b="0" i="1" smtClean="0">
                              <a:latin typeface="Cambria Math" panose="02040503050406030204" pitchFamily="18" charset="0"/>
                            </a:rPr>
                          </m:ctrlPr>
                        </m:dPr>
                        <m:e>
                          <m:r>
                            <a:rPr lang="en-US" altLang="zh-CN" sz="2600" b="0" i="1" smtClean="0">
                              <a:latin typeface="Cambria Math" panose="02040503050406030204" pitchFamily="18" charset="0"/>
                            </a:rPr>
                            <m:t>𝑡</m:t>
                          </m:r>
                        </m:e>
                      </m:d>
                      <m:r>
                        <a:rPr lang="en-US" altLang="zh-CN" sz="2600" b="0" i="1" smtClean="0">
                          <a:latin typeface="Cambria Math" panose="02040503050406030204" pitchFamily="18" charset="0"/>
                        </a:rPr>
                        <m:t>+</m:t>
                      </m:r>
                      <m:sSub>
                        <m:sSubPr>
                          <m:ctrlPr>
                            <a:rPr lang="en-US" altLang="zh-CN" sz="2600" b="1" i="1" smtClean="0">
                              <a:latin typeface="Cambria Math" panose="02040503050406030204" pitchFamily="18" charset="0"/>
                            </a:rPr>
                          </m:ctrlPr>
                        </m:sSubPr>
                        <m:e>
                          <m:r>
                            <a:rPr lang="en-US" altLang="zh-CN" sz="2600" b="1" i="1" smtClean="0">
                              <a:latin typeface="Cambria Math" panose="02040503050406030204" pitchFamily="18" charset="0"/>
                            </a:rPr>
                            <m:t>𝑩</m:t>
                          </m:r>
                        </m:e>
                        <m:sub>
                          <m:r>
                            <a:rPr lang="en-US" altLang="zh-CN" sz="2600" b="1" i="1" smtClean="0">
                              <a:latin typeface="Cambria Math" panose="02040503050406030204" pitchFamily="18" charset="0"/>
                            </a:rPr>
                            <m:t>𝒊</m:t>
                          </m:r>
                        </m:sub>
                      </m:sSub>
                      <m:r>
                        <a:rPr lang="en-US" altLang="zh-CN" sz="2600" b="1" i="1" smtClean="0">
                          <a:latin typeface="Cambria Math" panose="02040503050406030204" pitchFamily="18" charset="0"/>
                        </a:rPr>
                        <m:t>𝒖</m:t>
                      </m:r>
                      <m:r>
                        <a:rPr lang="en-US" altLang="zh-CN" sz="2600" b="0" i="1" smtClean="0">
                          <a:latin typeface="Cambria Math" panose="02040503050406030204" pitchFamily="18" charset="0"/>
                        </a:rPr>
                        <m:t>(</m:t>
                      </m:r>
                      <m:r>
                        <a:rPr lang="en-US" altLang="zh-CN" sz="2600" b="0" i="1" smtClean="0">
                          <a:latin typeface="Cambria Math" panose="02040503050406030204" pitchFamily="18" charset="0"/>
                        </a:rPr>
                        <m:t>𝑡</m:t>
                      </m:r>
                      <m:r>
                        <a:rPr lang="en-US" altLang="zh-CN" sz="2600" b="0" i="1" smtClean="0">
                          <a:latin typeface="Cambria Math" panose="02040503050406030204" pitchFamily="18" charset="0"/>
                        </a:rPr>
                        <m:t>)</m:t>
                      </m:r>
                      <m:r>
                        <a:rPr lang="zh-CN" altLang="en-US" sz="2600" i="1">
                          <a:latin typeface="Cambria Math" panose="02040503050406030204" pitchFamily="18" charset="0"/>
                        </a:rPr>
                        <m:t>，</m:t>
                      </m:r>
                      <m:r>
                        <a:rPr lang="zh-CN" altLang="en-US" sz="2600" i="1">
                          <a:latin typeface="Cambria Math" panose="02040503050406030204" pitchFamily="18" charset="0"/>
                        </a:rPr>
                        <m:t>𝑖</m:t>
                      </m:r>
                      <m:r>
                        <a:rPr lang="zh-CN" altLang="en-US" sz="2600">
                          <a:latin typeface="Cambria Math" panose="02040503050406030204" pitchFamily="18" charset="0"/>
                        </a:rPr>
                        <m:t>=1,2,⋯,</m:t>
                      </m:r>
                      <m:r>
                        <a:rPr lang="zh-CN" altLang="en-US" sz="2600" i="1">
                          <a:latin typeface="Cambria Math" panose="02040503050406030204" pitchFamily="18" charset="0"/>
                        </a:rPr>
                        <m:t>𝑟</m:t>
                      </m:r>
                    </m:oMath>
                  </m:oMathPara>
                </a14:m>
                <a:endParaRPr lang="en-US" altLang="zh-CN" sz="2600" dirty="0" smtClean="0"/>
              </a:p>
              <a:p>
                <a:pPr marL="0" indent="0">
                  <a:buNone/>
                </a:pPr>
                <a:r>
                  <a:rPr lang="zh-CN" altLang="zh-CN" sz="2600" dirty="0"/>
                  <a:t>根据模糊系统的反模糊化定义，由模糊规则（</a:t>
                </a:r>
                <a:r>
                  <a:rPr lang="en-US" altLang="zh-CN" sz="2600" dirty="0"/>
                  <a:t>5.7</a:t>
                </a:r>
                <a:r>
                  <a:rPr lang="zh-CN" altLang="zh-CN" sz="2600" dirty="0"/>
                  <a:t>）构成的模糊模型总的输出</a:t>
                </a:r>
                <a:r>
                  <a:rPr lang="zh-CN" altLang="zh-CN" sz="2600" dirty="0" smtClean="0"/>
                  <a:t>为</a:t>
                </a:r>
                <a:endParaRPr lang="en-US" altLang="zh-CN" sz="2600" dirty="0" smtClean="0"/>
              </a:p>
              <a:p>
                <a:pPr marL="0" indent="0">
                  <a:buNone/>
                </a:pPr>
                <a14:m>
                  <m:oMathPara xmlns:m="http://schemas.openxmlformats.org/officeDocument/2006/math">
                    <m:oMathParaPr>
                      <m:jc m:val="centerGroup"/>
                    </m:oMathParaPr>
                    <m:oMath xmlns:m="http://schemas.openxmlformats.org/officeDocument/2006/math">
                      <m:acc>
                        <m:accPr>
                          <m:chr m:val="̇"/>
                          <m:ctrlPr>
                            <a:rPr lang="zh-CN" altLang="en-US" sz="2600" b="1" i="1">
                              <a:latin typeface="Cambria Math" panose="02040503050406030204" pitchFamily="18" charset="0"/>
                            </a:rPr>
                          </m:ctrlPr>
                        </m:accPr>
                        <m:e>
                          <m:r>
                            <a:rPr lang="zh-CN" altLang="en-US" sz="2600" b="1" i="1">
                              <a:latin typeface="Cambria Math" panose="02040503050406030204" pitchFamily="18" charset="0"/>
                            </a:rPr>
                            <m:t>𝒙</m:t>
                          </m:r>
                        </m:e>
                      </m:acc>
                      <m:d>
                        <m:dPr>
                          <m:ctrlPr>
                            <a:rPr lang="zh-CN" altLang="en-US" sz="2600" b="1" i="1">
                              <a:latin typeface="Cambria Math" panose="02040503050406030204" pitchFamily="18" charset="0"/>
                            </a:rPr>
                          </m:ctrlPr>
                        </m:dPr>
                        <m:e>
                          <m:r>
                            <a:rPr lang="zh-CN" altLang="en-US" sz="2600" i="1">
                              <a:latin typeface="Cambria Math" panose="02040503050406030204" pitchFamily="18" charset="0"/>
                            </a:rPr>
                            <m:t>𝑡</m:t>
                          </m:r>
                        </m:e>
                      </m:d>
                      <m:r>
                        <a:rPr lang="zh-CN" altLang="en-US" sz="2600">
                          <a:latin typeface="Cambria Math" panose="02040503050406030204" pitchFamily="18" charset="0"/>
                        </a:rPr>
                        <m:t>=</m:t>
                      </m:r>
                      <m:f>
                        <m:fPr>
                          <m:ctrlPr>
                            <a:rPr lang="zh-CN" altLang="en-US" sz="2600" i="1">
                              <a:latin typeface="Cambria Math" panose="02040503050406030204" pitchFamily="18" charset="0"/>
                            </a:rPr>
                          </m:ctrlPr>
                        </m:fPr>
                        <m:num>
                          <m:nary>
                            <m:naryPr>
                              <m:chr m:val="∑"/>
                              <m:limLoc m:val="undOvr"/>
                              <m:grow m:val="on"/>
                              <m:ctrlPr>
                                <a:rPr lang="zh-CN" altLang="en-US" sz="2600" i="1">
                                  <a:latin typeface="Cambria Math" panose="02040503050406030204" pitchFamily="18" charset="0"/>
                                </a:rPr>
                              </m:ctrlPr>
                            </m:naryPr>
                            <m:sub>
                              <m:r>
                                <a:rPr lang="zh-CN" altLang="en-US" sz="2600" i="1">
                                  <a:latin typeface="Cambria Math" panose="02040503050406030204" pitchFamily="18" charset="0"/>
                                </a:rPr>
                                <m:t>𝑖</m:t>
                              </m:r>
                              <m:r>
                                <a:rPr lang="zh-CN" altLang="en-US" sz="2600">
                                  <a:latin typeface="Cambria Math" panose="02040503050406030204" pitchFamily="18" charset="0"/>
                                </a:rPr>
                                <m:t>=1</m:t>
                              </m:r>
                            </m:sub>
                            <m:sup>
                              <m:r>
                                <a:rPr lang="zh-CN" altLang="en-US" sz="2600" i="1">
                                  <a:latin typeface="Cambria Math" panose="02040503050406030204" pitchFamily="18" charset="0"/>
                                </a:rPr>
                                <m:t>𝑟</m:t>
                              </m:r>
                            </m:sup>
                            <m:e>
                              <m:sSub>
                                <m:sSubPr>
                                  <m:ctrlPr>
                                    <a:rPr lang="zh-CN" altLang="en-US" sz="2600" i="1">
                                      <a:latin typeface="Cambria Math" panose="02040503050406030204" pitchFamily="18" charset="0"/>
                                    </a:rPr>
                                  </m:ctrlPr>
                                </m:sSubPr>
                                <m:e>
                                  <m:r>
                                    <a:rPr lang="zh-CN" altLang="en-US" sz="2600" i="1">
                                      <a:latin typeface="Cambria Math" panose="02040503050406030204" pitchFamily="18" charset="0"/>
                                    </a:rPr>
                                    <m:t>𝑤</m:t>
                                  </m:r>
                                </m:e>
                                <m:sub>
                                  <m:r>
                                    <a:rPr lang="zh-CN" altLang="en-US" sz="2600" i="1">
                                      <a:latin typeface="Cambria Math" panose="02040503050406030204" pitchFamily="18" charset="0"/>
                                    </a:rPr>
                                    <m:t>𝑖</m:t>
                                  </m:r>
                                </m:sub>
                              </m:sSub>
                              <m:d>
                                <m:dPr>
                                  <m:begChr m:val="["/>
                                  <m:endChr m:val="]"/>
                                  <m:ctrlPr>
                                    <a:rPr lang="zh-CN" altLang="en-US" sz="2600" i="1">
                                      <a:latin typeface="Cambria Math" panose="02040503050406030204" pitchFamily="18" charset="0"/>
                                    </a:rPr>
                                  </m:ctrlPr>
                                </m:dPr>
                                <m:e>
                                  <m:sSub>
                                    <m:sSubPr>
                                      <m:ctrlPr>
                                        <a:rPr lang="zh-CN" altLang="en-US" sz="2600" i="1">
                                          <a:latin typeface="Cambria Math" panose="02040503050406030204" pitchFamily="18" charset="0"/>
                                        </a:rPr>
                                      </m:ctrlPr>
                                    </m:sSubPr>
                                    <m:e>
                                      <m:r>
                                        <a:rPr lang="zh-CN" altLang="en-US" sz="2600" i="1">
                                          <a:latin typeface="Cambria Math" panose="02040503050406030204" pitchFamily="18" charset="0"/>
                                        </a:rPr>
                                        <m:t>𝐴</m:t>
                                      </m:r>
                                    </m:e>
                                    <m:sub>
                                      <m:r>
                                        <a:rPr lang="zh-CN" altLang="en-US" sz="2600" i="1">
                                          <a:latin typeface="Cambria Math" panose="02040503050406030204" pitchFamily="18" charset="0"/>
                                        </a:rPr>
                                        <m:t>𝑖</m:t>
                                      </m:r>
                                    </m:sub>
                                  </m:sSub>
                                  <m:r>
                                    <a:rPr lang="zh-CN" altLang="en-US" sz="2600" i="1">
                                      <a:latin typeface="Cambria Math" panose="02040503050406030204" pitchFamily="18" charset="0"/>
                                    </a:rPr>
                                    <m:t>𝑥</m:t>
                                  </m:r>
                                  <m:d>
                                    <m:dPr>
                                      <m:ctrlPr>
                                        <a:rPr lang="zh-CN" altLang="en-US" sz="2600" i="1">
                                          <a:latin typeface="Cambria Math" panose="02040503050406030204" pitchFamily="18" charset="0"/>
                                        </a:rPr>
                                      </m:ctrlPr>
                                    </m:dPr>
                                    <m:e>
                                      <m:r>
                                        <a:rPr lang="zh-CN" altLang="en-US" sz="2600" i="1">
                                          <a:latin typeface="Cambria Math" panose="02040503050406030204" pitchFamily="18" charset="0"/>
                                        </a:rPr>
                                        <m:t>𝑡</m:t>
                                      </m:r>
                                    </m:e>
                                  </m:d>
                                  <m:r>
                                    <a:rPr lang="zh-CN" altLang="en-US" sz="2600">
                                      <a:latin typeface="Cambria Math" panose="02040503050406030204" pitchFamily="18" charset="0"/>
                                    </a:rPr>
                                    <m:t>+</m:t>
                                  </m:r>
                                  <m:sSub>
                                    <m:sSubPr>
                                      <m:ctrlPr>
                                        <a:rPr lang="zh-CN" altLang="en-US" sz="2600" i="1">
                                          <a:latin typeface="Cambria Math" panose="02040503050406030204" pitchFamily="18" charset="0"/>
                                        </a:rPr>
                                      </m:ctrlPr>
                                    </m:sSubPr>
                                    <m:e>
                                      <m:r>
                                        <a:rPr lang="zh-CN" altLang="en-US" sz="2600" i="1">
                                          <a:latin typeface="Cambria Math" panose="02040503050406030204" pitchFamily="18" charset="0"/>
                                        </a:rPr>
                                        <m:t>𝐵</m:t>
                                      </m:r>
                                    </m:e>
                                    <m:sub>
                                      <m:r>
                                        <a:rPr lang="zh-CN" altLang="en-US" sz="2600" i="1">
                                          <a:latin typeface="Cambria Math" panose="02040503050406030204" pitchFamily="18" charset="0"/>
                                        </a:rPr>
                                        <m:t>𝑖</m:t>
                                      </m:r>
                                    </m:sub>
                                  </m:sSub>
                                  <m:r>
                                    <a:rPr lang="zh-CN" altLang="en-US" sz="2600" i="1">
                                      <a:latin typeface="Cambria Math" panose="02040503050406030204" pitchFamily="18" charset="0"/>
                                    </a:rPr>
                                    <m:t>𝑢</m:t>
                                  </m:r>
                                  <m:d>
                                    <m:dPr>
                                      <m:ctrlPr>
                                        <a:rPr lang="zh-CN" altLang="en-US" sz="2600" i="1">
                                          <a:latin typeface="Cambria Math" panose="02040503050406030204" pitchFamily="18" charset="0"/>
                                        </a:rPr>
                                      </m:ctrlPr>
                                    </m:dPr>
                                    <m:e>
                                      <m:r>
                                        <a:rPr lang="zh-CN" altLang="en-US" sz="2600" i="1">
                                          <a:latin typeface="Cambria Math" panose="02040503050406030204" pitchFamily="18" charset="0"/>
                                        </a:rPr>
                                        <m:t>𝑡</m:t>
                                      </m:r>
                                    </m:e>
                                  </m:d>
                                </m:e>
                              </m:d>
                            </m:e>
                          </m:nary>
                        </m:num>
                        <m:den>
                          <m:nary>
                            <m:naryPr>
                              <m:chr m:val="∑"/>
                              <m:limLoc m:val="undOvr"/>
                              <m:grow m:val="on"/>
                              <m:ctrlPr>
                                <a:rPr lang="zh-CN" altLang="en-US" sz="2600" i="1">
                                  <a:latin typeface="Cambria Math" panose="02040503050406030204" pitchFamily="18" charset="0"/>
                                </a:rPr>
                              </m:ctrlPr>
                            </m:naryPr>
                            <m:sub>
                              <m:r>
                                <a:rPr lang="zh-CN" altLang="en-US" sz="2600" i="1">
                                  <a:latin typeface="Cambria Math" panose="02040503050406030204" pitchFamily="18" charset="0"/>
                                </a:rPr>
                                <m:t>𝑖</m:t>
                              </m:r>
                              <m:r>
                                <a:rPr lang="zh-CN" altLang="en-US" sz="2600">
                                  <a:latin typeface="Cambria Math" panose="02040503050406030204" pitchFamily="18" charset="0"/>
                                </a:rPr>
                                <m:t>=1</m:t>
                              </m:r>
                            </m:sub>
                            <m:sup>
                              <m:r>
                                <a:rPr lang="zh-CN" altLang="en-US" sz="2600" i="1">
                                  <a:latin typeface="Cambria Math" panose="02040503050406030204" pitchFamily="18" charset="0"/>
                                </a:rPr>
                                <m:t>𝑟</m:t>
                              </m:r>
                            </m:sup>
                            <m:e>
                              <m:sSub>
                                <m:sSubPr>
                                  <m:ctrlPr>
                                    <a:rPr lang="zh-CN" altLang="en-US" sz="2600" i="1">
                                      <a:latin typeface="Cambria Math" panose="02040503050406030204" pitchFamily="18" charset="0"/>
                                    </a:rPr>
                                  </m:ctrlPr>
                                </m:sSubPr>
                                <m:e>
                                  <m:r>
                                    <a:rPr lang="zh-CN" altLang="en-US" sz="2600" i="1">
                                      <a:latin typeface="Cambria Math" panose="02040503050406030204" pitchFamily="18" charset="0"/>
                                    </a:rPr>
                                    <m:t>𝑤</m:t>
                                  </m:r>
                                </m:e>
                                <m:sub>
                                  <m:r>
                                    <a:rPr lang="zh-CN" altLang="en-US" sz="2600" i="1">
                                      <a:latin typeface="Cambria Math" panose="02040503050406030204" pitchFamily="18" charset="0"/>
                                    </a:rPr>
                                    <m:t>𝑖</m:t>
                                  </m:r>
                                </m:sub>
                              </m:sSub>
                            </m:e>
                          </m:nary>
                        </m:den>
                      </m:f>
                    </m:oMath>
                  </m:oMathPara>
                </a14:m>
                <a:endParaRPr lang="en-US" altLang="zh-CN" sz="2600" dirty="0" smtClean="0"/>
              </a:p>
              <a:p>
                <a:pPr marL="0" indent="0">
                  <a:buNone/>
                </a:pPr>
                <a:r>
                  <a:rPr lang="zh-CN" altLang="en-US" sz="2600" dirty="0"/>
                  <a:t>其中</a:t>
                </a:r>
                <a14:m>
                  <m:oMath xmlns:m="http://schemas.openxmlformats.org/officeDocument/2006/math">
                    <m:sSub>
                      <m:sSubPr>
                        <m:ctrlPr>
                          <a:rPr lang="zh-CN" altLang="en-US" sz="2600" i="1">
                            <a:latin typeface="Cambria Math" panose="02040503050406030204" pitchFamily="18" charset="0"/>
                          </a:rPr>
                        </m:ctrlPr>
                      </m:sSubPr>
                      <m:e>
                        <m:r>
                          <a:rPr lang="zh-CN" altLang="en-US" sz="2600" i="1">
                            <a:latin typeface="Cambria Math" panose="02040503050406030204" pitchFamily="18" charset="0"/>
                          </a:rPr>
                          <m:t>𝑤</m:t>
                        </m:r>
                      </m:e>
                      <m:sub>
                        <m:r>
                          <a:rPr lang="zh-CN" altLang="en-US" sz="2600" i="1">
                            <a:latin typeface="Cambria Math" panose="02040503050406030204" pitchFamily="18" charset="0"/>
                          </a:rPr>
                          <m:t>𝑖</m:t>
                        </m:r>
                      </m:sub>
                    </m:sSub>
                    <m:r>
                      <a:rPr lang="zh-CN" altLang="en-US" sz="2600">
                        <a:latin typeface="Cambria Math" panose="02040503050406030204" pitchFamily="18" charset="0"/>
                      </a:rPr>
                      <m:t>=</m:t>
                    </m:r>
                    <m:nary>
                      <m:naryPr>
                        <m:chr m:val="∏"/>
                        <m:limLoc m:val="undOvr"/>
                        <m:grow m:val="on"/>
                        <m:ctrlPr>
                          <a:rPr lang="zh-CN" altLang="en-US" sz="2600" i="1">
                            <a:latin typeface="Cambria Math" panose="02040503050406030204" pitchFamily="18" charset="0"/>
                          </a:rPr>
                        </m:ctrlPr>
                      </m:naryPr>
                      <m:sub>
                        <m:r>
                          <a:rPr lang="zh-CN" altLang="en-US" sz="2600" i="1">
                            <a:latin typeface="Cambria Math" panose="02040503050406030204" pitchFamily="18" charset="0"/>
                          </a:rPr>
                          <m:t>𝑘</m:t>
                        </m:r>
                        <m:r>
                          <a:rPr lang="zh-CN" altLang="en-US" sz="2600">
                            <a:latin typeface="Cambria Math" panose="02040503050406030204" pitchFamily="18" charset="0"/>
                          </a:rPr>
                          <m:t>=1</m:t>
                        </m:r>
                      </m:sub>
                      <m:sup>
                        <m:r>
                          <a:rPr lang="zh-CN" altLang="en-US" sz="2600" i="1">
                            <a:latin typeface="Cambria Math" panose="02040503050406030204" pitchFamily="18" charset="0"/>
                          </a:rPr>
                          <m:t>𝑛</m:t>
                        </m:r>
                      </m:sup>
                      <m:e>
                        <m:sSubSup>
                          <m:sSubSupPr>
                            <m:ctrlPr>
                              <a:rPr lang="zh-CN" altLang="en-US" sz="2600" i="1">
                                <a:latin typeface="Cambria Math" panose="02040503050406030204" pitchFamily="18" charset="0"/>
                              </a:rPr>
                            </m:ctrlPr>
                          </m:sSubSupPr>
                          <m:e>
                            <m:r>
                              <a:rPr lang="zh-CN" altLang="en-US" sz="2600" i="1">
                                <a:latin typeface="Cambria Math" panose="02040503050406030204" pitchFamily="18" charset="0"/>
                              </a:rPr>
                              <m:t>𝑀</m:t>
                            </m:r>
                          </m:e>
                          <m:sub>
                            <m:r>
                              <a:rPr lang="zh-CN" altLang="en-US" sz="2600" i="1">
                                <a:latin typeface="Cambria Math" panose="02040503050406030204" pitchFamily="18" charset="0"/>
                              </a:rPr>
                              <m:t>𝑘</m:t>
                            </m:r>
                          </m:sub>
                          <m:sup>
                            <m:r>
                              <a:rPr lang="zh-CN" altLang="en-US" sz="2600" i="1">
                                <a:latin typeface="Cambria Math" panose="02040503050406030204" pitchFamily="18" charset="0"/>
                              </a:rPr>
                              <m:t>𝑖</m:t>
                            </m:r>
                          </m:sup>
                        </m:sSubSup>
                        <m:d>
                          <m:dPr>
                            <m:ctrlPr>
                              <a:rPr lang="zh-CN" altLang="en-US" sz="2600" i="1">
                                <a:latin typeface="Cambria Math" panose="02040503050406030204" pitchFamily="18" charset="0"/>
                              </a:rPr>
                            </m:ctrlPr>
                          </m:dPr>
                          <m:e>
                            <m:sSub>
                              <m:sSubPr>
                                <m:ctrlPr>
                                  <a:rPr lang="zh-CN" altLang="en-US" sz="2600" i="1">
                                    <a:latin typeface="Cambria Math" panose="02040503050406030204" pitchFamily="18" charset="0"/>
                                  </a:rPr>
                                </m:ctrlPr>
                              </m:sSubPr>
                              <m:e>
                                <m:r>
                                  <a:rPr lang="zh-CN" altLang="en-US" sz="2600" i="1">
                                    <a:latin typeface="Cambria Math" panose="02040503050406030204" pitchFamily="18" charset="0"/>
                                  </a:rPr>
                                  <m:t>𝑥</m:t>
                                </m:r>
                              </m:e>
                              <m:sub>
                                <m:r>
                                  <a:rPr lang="zh-CN" altLang="en-US" sz="2600" i="1">
                                    <a:latin typeface="Cambria Math" panose="02040503050406030204" pitchFamily="18" charset="0"/>
                                  </a:rPr>
                                  <m:t>𝑘</m:t>
                                </m:r>
                              </m:sub>
                            </m:sSub>
                            <m:d>
                              <m:dPr>
                                <m:ctrlPr>
                                  <a:rPr lang="zh-CN" altLang="en-US" sz="2600" i="1">
                                    <a:latin typeface="Cambria Math" panose="02040503050406030204" pitchFamily="18" charset="0"/>
                                  </a:rPr>
                                </m:ctrlPr>
                              </m:dPr>
                              <m:e>
                                <m:r>
                                  <a:rPr lang="zh-CN" altLang="en-US" sz="2600" i="1">
                                    <a:latin typeface="Cambria Math" panose="02040503050406030204" pitchFamily="18" charset="0"/>
                                  </a:rPr>
                                  <m:t>𝑡</m:t>
                                </m:r>
                              </m:e>
                            </m:d>
                          </m:e>
                        </m:d>
                      </m:e>
                    </m:nary>
                  </m:oMath>
                </a14:m>
                <a:r>
                  <a:rPr lang="zh-CN" altLang="en-US" sz="2600" dirty="0" smtClean="0"/>
                  <a:t>，为规则</a:t>
                </a:r>
                <a14:m>
                  <m:oMath xmlns:m="http://schemas.openxmlformats.org/officeDocument/2006/math">
                    <m:r>
                      <a:rPr lang="en-US" altLang="zh-CN" sz="2600" b="0" i="1" smtClean="0">
                        <a:latin typeface="Cambria Math" panose="02040503050406030204" pitchFamily="18" charset="0"/>
                      </a:rPr>
                      <m:t>𝑖</m:t>
                    </m:r>
                    <m:r>
                      <a:rPr lang="zh-CN" altLang="en-US" sz="2600" i="1">
                        <a:latin typeface="Cambria Math" panose="02040503050406030204" pitchFamily="18" charset="0"/>
                      </a:rPr>
                      <m:t>的</m:t>
                    </m:r>
                  </m:oMath>
                </a14:m>
                <a:r>
                  <a:rPr lang="zh-CN" altLang="en-US" sz="2600" dirty="0" smtClean="0"/>
                  <a:t>隶属度函数</a:t>
                </a:r>
                <a:endParaRPr lang="zh-CN" altLang="en-US" sz="2600"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41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7337551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5.2 T-S</a:t>
            </a:r>
            <a:r>
              <a:rPr lang="zh-CN" altLang="zh-CN" b="1" dirty="0"/>
              <a:t>型模糊控制器的设计</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pPr marL="0" indent="0" algn="just">
                  <a:buNone/>
                </a:pPr>
                <a:r>
                  <a:rPr lang="zh-CN" altLang="en-US" sz="2400" dirty="0" smtClean="0"/>
                  <a:t>针对每条</a:t>
                </a:r>
                <a:r>
                  <a:rPr lang="en-US" altLang="zh-CN" sz="2400" dirty="0"/>
                  <a:t>T-S</a:t>
                </a:r>
                <a:r>
                  <a:rPr lang="zh-CN" altLang="en-US" sz="2400" dirty="0"/>
                  <a:t>模糊规则，采用</a:t>
                </a:r>
                <a:r>
                  <a:rPr lang="zh-CN" altLang="en-US" sz="2400" dirty="0" smtClean="0"/>
                  <a:t>状态反馈法可</a:t>
                </a:r>
                <a:r>
                  <a:rPr lang="zh-CN" altLang="en-US" sz="2400" dirty="0"/>
                  <a:t>设计 </a:t>
                </a:r>
                <a14:m>
                  <m:oMath xmlns:m="http://schemas.openxmlformats.org/officeDocument/2006/math">
                    <m:r>
                      <a:rPr lang="en-US" altLang="zh-CN" sz="2400" b="0" i="1" smtClean="0">
                        <a:latin typeface="Cambria Math" panose="02040503050406030204" pitchFamily="18" charset="0"/>
                      </a:rPr>
                      <m:t>𝑟</m:t>
                    </m:r>
                  </m:oMath>
                </a14:m>
                <a:r>
                  <a:rPr lang="zh-CN" altLang="en-US" sz="2400" dirty="0" smtClean="0"/>
                  <a:t>条</a:t>
                </a:r>
                <a:r>
                  <a:rPr lang="zh-CN" altLang="en-US" sz="2400" dirty="0"/>
                  <a:t>模糊控制规则</a:t>
                </a:r>
                <a:r>
                  <a:rPr lang="zh-CN" altLang="en-US" sz="2400" dirty="0" smtClean="0"/>
                  <a:t>：</a:t>
                </a:r>
                <a:endParaRPr lang="en-US" altLang="zh-CN" sz="2400" dirty="0" smtClean="0"/>
              </a:p>
              <a:p>
                <a:pPr marL="0" indent="0" algn="just">
                  <a:buNone/>
                </a:pPr>
                <a:r>
                  <a:rPr lang="zh-CN" altLang="zh-CN" sz="2400" dirty="0"/>
                  <a:t>控制</a:t>
                </a:r>
                <a:r>
                  <a:rPr lang="zh-CN" altLang="zh-CN" sz="2400" dirty="0" smtClean="0"/>
                  <a:t>规则</a:t>
                </a:r>
                <a14:m>
                  <m:oMath xmlns:m="http://schemas.openxmlformats.org/officeDocument/2006/math">
                    <m:r>
                      <a:rPr lang="en-US" altLang="zh-CN" sz="2400" i="1" dirty="0" smtClean="0">
                        <a:latin typeface="Cambria Math" panose="02040503050406030204" pitchFamily="18" charset="0"/>
                      </a:rPr>
                      <m:t>𝑖</m:t>
                    </m:r>
                  </m:oMath>
                </a14:m>
                <a:r>
                  <a:rPr lang="en-US" altLang="zh-CN" sz="2400" dirty="0" smtClean="0"/>
                  <a:t>:</a:t>
                </a:r>
                <a14:m>
                  <m:oMath xmlns:m="http://schemas.openxmlformats.org/officeDocument/2006/math">
                    <m:r>
                      <a:rPr lang="en-US" altLang="zh-CN" sz="2400" b="0" i="0" dirty="0" smtClean="0">
                        <a:latin typeface="Cambria Math" panose="02040503050406030204" pitchFamily="18" charset="0"/>
                      </a:rPr>
                      <m:t>  </m:t>
                    </m:r>
                    <m:r>
                      <a:rPr lang="en-US" altLang="zh-CN" sz="2400" i="1" dirty="0">
                        <a:latin typeface="Cambria Math" panose="02040503050406030204" pitchFamily="18" charset="0"/>
                      </a:rPr>
                      <m:t>𝑖𝑓</m:t>
                    </m:r>
                    <m:r>
                      <a:rPr lang="en-US" altLang="zh-CN" sz="2400" i="1" dirty="0">
                        <a:latin typeface="Cambria Math" panose="02040503050406030204" pitchFamily="18" charset="0"/>
                      </a:rPr>
                      <m:t> </m:t>
                    </m:r>
                    <m:r>
                      <a:rPr lang="en-US" altLang="zh-CN" sz="2400" i="1" dirty="0">
                        <a:latin typeface="Cambria Math" panose="02040503050406030204" pitchFamily="18" charset="0"/>
                      </a:rPr>
                      <m:t>𝑥</m:t>
                    </m:r>
                    <m:r>
                      <a:rPr lang="en-US" altLang="zh-CN" sz="2400" i="1" dirty="0">
                        <a:latin typeface="Cambria Math" panose="02040503050406030204" pitchFamily="18" charset="0"/>
                      </a:rPr>
                      <m:t>_1</m:t>
                    </m:r>
                    <m:d>
                      <m:dPr>
                        <m:ctrlPr>
                          <a:rPr lang="en-US" altLang="zh-CN" sz="2400" i="1">
                            <a:latin typeface="Cambria Math" panose="02040503050406030204" pitchFamily="18" charset="0"/>
                          </a:rPr>
                        </m:ctrlPr>
                      </m:dPr>
                      <m:e>
                        <m:r>
                          <a:rPr lang="en-US" altLang="zh-CN" sz="2400" i="1">
                            <a:latin typeface="Cambria Math" panose="02040503050406030204" pitchFamily="18" charset="0"/>
                          </a:rPr>
                          <m:t>𝑡</m:t>
                        </m:r>
                      </m:e>
                    </m:d>
                    <m:r>
                      <a:rPr lang="en-US" altLang="zh-CN" sz="2400" i="1">
                        <a:latin typeface="Cambria Math" panose="02040503050406030204" pitchFamily="18" charset="0"/>
                      </a:rPr>
                      <m:t> </m:t>
                    </m:r>
                    <m:r>
                      <a:rPr lang="en-US" altLang="zh-CN" sz="2400" i="1">
                        <a:latin typeface="Cambria Math" panose="02040503050406030204" pitchFamily="18" charset="0"/>
                      </a:rPr>
                      <m:t>𝑖𝑠</m:t>
                    </m:r>
                    <m:r>
                      <a:rPr lang="en-US" altLang="zh-CN" sz="2400" i="1">
                        <a:latin typeface="Cambria Math" panose="02040503050406030204" pitchFamily="18" charset="0"/>
                      </a:rPr>
                      <m:t> </m:t>
                    </m:r>
                    <m:sSubSup>
                      <m:sSubSupPr>
                        <m:ctrlPr>
                          <a:rPr lang="en-US" altLang="zh-CN" sz="2400" i="1">
                            <a:latin typeface="Cambria Math" panose="02040503050406030204" pitchFamily="18" charset="0"/>
                          </a:rPr>
                        </m:ctrlPr>
                      </m:sSubSupPr>
                      <m:e>
                        <m:r>
                          <a:rPr lang="en-US" altLang="zh-CN" sz="2400" i="1">
                            <a:latin typeface="Cambria Math" panose="02040503050406030204" pitchFamily="18" charset="0"/>
                          </a:rPr>
                          <m:t>𝑀</m:t>
                        </m:r>
                      </m:e>
                      <m:sub>
                        <m:r>
                          <a:rPr lang="en-US" altLang="zh-CN" sz="2400" i="1">
                            <a:latin typeface="Cambria Math" panose="02040503050406030204" pitchFamily="18" charset="0"/>
                          </a:rPr>
                          <m:t>1</m:t>
                        </m:r>
                      </m:sub>
                      <m:sup>
                        <m:r>
                          <a:rPr lang="en-US" altLang="zh-CN" sz="2400" i="1">
                            <a:latin typeface="Cambria Math" panose="02040503050406030204" pitchFamily="18" charset="0"/>
                          </a:rPr>
                          <m:t>𝑖</m:t>
                        </m:r>
                      </m:sup>
                    </m:sSubSup>
                    <m:r>
                      <a:rPr lang="en-US" altLang="zh-CN" sz="2400">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𝑥</m:t>
                        </m:r>
                      </m:e>
                      <m:sub>
                        <m:r>
                          <a:rPr lang="en-US" altLang="zh-CN" sz="2400" i="1">
                            <a:latin typeface="Cambria Math" panose="02040503050406030204" pitchFamily="18" charset="0"/>
                          </a:rPr>
                          <m:t>2</m:t>
                        </m:r>
                      </m:sub>
                    </m:sSub>
                    <m:d>
                      <m:dPr>
                        <m:ctrlPr>
                          <a:rPr lang="en-US" altLang="zh-CN" sz="2400" i="1">
                            <a:latin typeface="Cambria Math" panose="02040503050406030204" pitchFamily="18" charset="0"/>
                          </a:rPr>
                        </m:ctrlPr>
                      </m:dPr>
                      <m:e>
                        <m:r>
                          <a:rPr lang="en-US" altLang="zh-CN" sz="2400" i="1">
                            <a:latin typeface="Cambria Math" panose="02040503050406030204" pitchFamily="18" charset="0"/>
                          </a:rPr>
                          <m:t>𝑡</m:t>
                        </m:r>
                      </m:e>
                    </m:d>
                    <m:r>
                      <a:rPr lang="en-US" altLang="zh-CN" sz="2400" i="1">
                        <a:latin typeface="Cambria Math" panose="02040503050406030204" pitchFamily="18" charset="0"/>
                      </a:rPr>
                      <m:t> </m:t>
                    </m:r>
                    <m:r>
                      <a:rPr lang="en-US" altLang="zh-CN" sz="2400" i="1">
                        <a:latin typeface="Cambria Math" panose="02040503050406030204" pitchFamily="18" charset="0"/>
                      </a:rPr>
                      <m:t>𝑖𝑠</m:t>
                    </m:r>
                    <m:r>
                      <a:rPr lang="en-US" altLang="zh-CN" sz="2400" i="1">
                        <a:latin typeface="Cambria Math" panose="02040503050406030204" pitchFamily="18" charset="0"/>
                      </a:rPr>
                      <m:t> </m:t>
                    </m:r>
                    <m:sSubSup>
                      <m:sSubSupPr>
                        <m:ctrlPr>
                          <a:rPr lang="en-US" altLang="zh-CN" sz="2400" i="1">
                            <a:latin typeface="Cambria Math" panose="02040503050406030204" pitchFamily="18" charset="0"/>
                          </a:rPr>
                        </m:ctrlPr>
                      </m:sSubSupPr>
                      <m:e>
                        <m:r>
                          <a:rPr lang="en-US" altLang="zh-CN" sz="2400" i="1">
                            <a:latin typeface="Cambria Math" panose="02040503050406030204" pitchFamily="18" charset="0"/>
                          </a:rPr>
                          <m:t>𝑀</m:t>
                        </m:r>
                      </m:e>
                      <m:sub>
                        <m:r>
                          <a:rPr lang="en-US" altLang="zh-CN" sz="2400" i="1">
                            <a:latin typeface="Cambria Math" panose="02040503050406030204" pitchFamily="18" charset="0"/>
                          </a:rPr>
                          <m:t>2</m:t>
                        </m:r>
                      </m:sub>
                      <m:sup>
                        <m:r>
                          <a:rPr lang="en-US" altLang="zh-CN" sz="2400" i="1">
                            <a:latin typeface="Cambria Math" panose="02040503050406030204" pitchFamily="18" charset="0"/>
                          </a:rPr>
                          <m:t>𝑖</m:t>
                        </m:r>
                      </m:sup>
                    </m:sSubSup>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𝑥</m:t>
                        </m:r>
                      </m:e>
                      <m:sub>
                        <m:r>
                          <a:rPr lang="en-US" altLang="zh-CN" sz="2400" i="1">
                            <a:latin typeface="Cambria Math" panose="02040503050406030204" pitchFamily="18" charset="0"/>
                          </a:rPr>
                          <m:t>𝑛</m:t>
                        </m:r>
                      </m:sub>
                    </m:sSub>
                    <m:d>
                      <m:dPr>
                        <m:ctrlPr>
                          <a:rPr lang="en-US" altLang="zh-CN" sz="2400" i="1">
                            <a:latin typeface="Cambria Math" panose="02040503050406030204" pitchFamily="18" charset="0"/>
                          </a:rPr>
                        </m:ctrlPr>
                      </m:dPr>
                      <m:e>
                        <m:r>
                          <a:rPr lang="en-US" altLang="zh-CN" sz="2400" i="1">
                            <a:latin typeface="Cambria Math" panose="02040503050406030204" pitchFamily="18" charset="0"/>
                          </a:rPr>
                          <m:t>𝑡</m:t>
                        </m:r>
                      </m:e>
                    </m:d>
                    <m:r>
                      <a:rPr lang="en-US" altLang="zh-CN" sz="2400" i="1">
                        <a:latin typeface="Cambria Math" panose="02040503050406030204" pitchFamily="18" charset="0"/>
                      </a:rPr>
                      <m:t>𝑖𝑠</m:t>
                    </m:r>
                    <m:r>
                      <a:rPr lang="en-US" altLang="zh-CN" sz="2400" i="1">
                        <a:latin typeface="Cambria Math" panose="02040503050406030204" pitchFamily="18" charset="0"/>
                      </a:rPr>
                      <m:t> </m:t>
                    </m:r>
                    <m:sSubSup>
                      <m:sSubSupPr>
                        <m:ctrlPr>
                          <a:rPr lang="en-US" altLang="zh-CN" sz="2400" i="1">
                            <a:latin typeface="Cambria Math" panose="02040503050406030204" pitchFamily="18" charset="0"/>
                          </a:rPr>
                        </m:ctrlPr>
                      </m:sSubSupPr>
                      <m:e>
                        <m:r>
                          <a:rPr lang="en-US" altLang="zh-CN" sz="2400" i="1">
                            <a:latin typeface="Cambria Math" panose="02040503050406030204" pitchFamily="18" charset="0"/>
                          </a:rPr>
                          <m:t>𝑀</m:t>
                        </m:r>
                      </m:e>
                      <m:sub>
                        <m:r>
                          <a:rPr lang="en-US" altLang="zh-CN" sz="2400" i="1">
                            <a:latin typeface="Cambria Math" panose="02040503050406030204" pitchFamily="18" charset="0"/>
                          </a:rPr>
                          <m:t>𝑛</m:t>
                        </m:r>
                      </m:sub>
                      <m:sup>
                        <m:r>
                          <a:rPr lang="en-US" altLang="zh-CN" sz="2400" i="1">
                            <a:latin typeface="Cambria Math" panose="02040503050406030204" pitchFamily="18" charset="0"/>
                          </a:rPr>
                          <m:t>𝑖</m:t>
                        </m:r>
                      </m:sup>
                    </m:sSubSup>
                  </m:oMath>
                </a14:m>
                <a:endParaRPr lang="en-US" altLang="zh-CN" sz="2400" dirty="0"/>
              </a:p>
              <a:p>
                <a:pPr marL="0" indent="0" algn="just">
                  <a:buNone/>
                </a:pPr>
                <a14:m>
                  <m:oMathPara xmlns:m="http://schemas.openxmlformats.org/officeDocument/2006/math">
                    <m:oMathParaPr>
                      <m:jc m:val="centerGroup"/>
                    </m:oMathParaPr>
                    <m:oMath xmlns:m="http://schemas.openxmlformats.org/officeDocument/2006/math">
                      <m:r>
                        <a:rPr lang="en-US" altLang="zh-CN" sz="2400" i="1">
                          <a:latin typeface="Cambria Math" panose="02040503050406030204" pitchFamily="18" charset="0"/>
                        </a:rPr>
                        <m:t>𝑡h𝑒𝑛</m:t>
                      </m:r>
                      <m:r>
                        <a:rPr lang="en-US" altLang="zh-CN" sz="2400" i="1">
                          <a:latin typeface="Cambria Math" panose="02040503050406030204" pitchFamily="18" charset="0"/>
                        </a:rPr>
                        <m:t> </m:t>
                      </m:r>
                      <m:r>
                        <a:rPr lang="en-US" altLang="zh-CN" sz="2400" b="1" i="1">
                          <a:latin typeface="Cambria Math" panose="02040503050406030204" pitchFamily="18" charset="0"/>
                        </a:rPr>
                        <m:t>𝒖</m:t>
                      </m:r>
                      <m:d>
                        <m:dPr>
                          <m:ctrlPr>
                            <a:rPr lang="en-US" altLang="zh-CN" sz="2400" b="1" i="1">
                              <a:latin typeface="Cambria Math" panose="02040503050406030204" pitchFamily="18" charset="0"/>
                            </a:rPr>
                          </m:ctrlPr>
                        </m:dPr>
                        <m:e>
                          <m:r>
                            <a:rPr lang="en-US" altLang="zh-CN" sz="2400" i="1">
                              <a:latin typeface="Cambria Math" panose="02040503050406030204" pitchFamily="18" charset="0"/>
                            </a:rPr>
                            <m:t>𝑡</m:t>
                          </m:r>
                        </m:e>
                      </m:d>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1" i="1" smtClean="0">
                              <a:latin typeface="Cambria Math" panose="02040503050406030204" pitchFamily="18" charset="0"/>
                            </a:rPr>
                            <m:t>𝑲</m:t>
                          </m:r>
                        </m:e>
                        <m:sub>
                          <m:r>
                            <a:rPr lang="en-US" altLang="zh-CN" sz="2400" b="0" i="1" smtClean="0">
                              <a:latin typeface="Cambria Math" panose="02040503050406030204" pitchFamily="18" charset="0"/>
                            </a:rPr>
                            <m:t>𝑖</m:t>
                          </m:r>
                        </m:sub>
                      </m:sSub>
                      <m:r>
                        <a:rPr lang="en-US" altLang="zh-CN" sz="2400" b="1" i="1" smtClean="0">
                          <a:latin typeface="Cambria Math" panose="02040503050406030204" pitchFamily="18" charset="0"/>
                        </a:rPr>
                        <m:t>𝒙</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𝑡</m:t>
                      </m:r>
                      <m:r>
                        <a:rPr lang="en-US" altLang="zh-CN" sz="2400" b="0" i="1" smtClean="0">
                          <a:latin typeface="Cambria Math" panose="02040503050406030204" pitchFamily="18" charset="0"/>
                        </a:rPr>
                        <m:t>)</m:t>
                      </m:r>
                      <m:r>
                        <a:rPr lang="zh-CN" altLang="en-US" sz="2400" i="1">
                          <a:latin typeface="Cambria Math" panose="02040503050406030204" pitchFamily="18" charset="0"/>
                        </a:rPr>
                        <m:t>，</m:t>
                      </m:r>
                      <m:r>
                        <a:rPr lang="zh-CN" altLang="en-US" sz="2400" i="1">
                          <a:latin typeface="Cambria Math" panose="02040503050406030204" pitchFamily="18" charset="0"/>
                        </a:rPr>
                        <m:t>𝑖</m:t>
                      </m:r>
                      <m:r>
                        <a:rPr lang="zh-CN" altLang="en-US" sz="2400">
                          <a:latin typeface="Cambria Math" panose="02040503050406030204" pitchFamily="18" charset="0"/>
                        </a:rPr>
                        <m:t>=1,2,⋯,</m:t>
                      </m:r>
                      <m:r>
                        <a:rPr lang="zh-CN" altLang="en-US" sz="2400" i="1">
                          <a:latin typeface="Cambria Math" panose="02040503050406030204" pitchFamily="18" charset="0"/>
                        </a:rPr>
                        <m:t>𝑟</m:t>
                      </m:r>
                    </m:oMath>
                  </m:oMathPara>
                </a14:m>
                <a:endParaRPr lang="en-US" altLang="zh-CN" sz="2400" dirty="0" smtClean="0"/>
              </a:p>
              <a:p>
                <a:pPr algn="just"/>
                <a:r>
                  <a:rPr lang="zh-CN" altLang="zh-CN" sz="2400" dirty="0"/>
                  <a:t>并行分布补偿（</a:t>
                </a:r>
                <a:r>
                  <a:rPr lang="en-US" altLang="zh-CN" sz="2400" dirty="0"/>
                  <a:t>Parallel Distributed Compensation</a:t>
                </a:r>
                <a:r>
                  <a:rPr lang="zh-CN" altLang="zh-CN" sz="2400" dirty="0"/>
                  <a:t>，</a:t>
                </a:r>
                <a:r>
                  <a:rPr lang="en-US" altLang="zh-CN" sz="2400" dirty="0"/>
                  <a:t>PDC</a:t>
                </a:r>
                <a:r>
                  <a:rPr lang="zh-CN" altLang="zh-CN" sz="2400" dirty="0"/>
                  <a:t>）方法是一种基于模型的模糊控制器设计</a:t>
                </a:r>
                <a:r>
                  <a:rPr lang="zh-CN" altLang="zh-CN" sz="2400" dirty="0" smtClean="0"/>
                  <a:t>方法，</a:t>
                </a:r>
                <a:r>
                  <a:rPr lang="zh-CN" altLang="zh-CN" sz="2400" dirty="0"/>
                  <a:t>适用于解决基于</a:t>
                </a:r>
                <a:r>
                  <a:rPr lang="en-US" altLang="zh-CN" sz="2400" dirty="0"/>
                  <a:t>T-S</a:t>
                </a:r>
                <a:r>
                  <a:rPr lang="zh-CN" altLang="zh-CN" sz="2400" dirty="0"/>
                  <a:t>模糊建模的非线性系统控制问题。</a:t>
                </a:r>
              </a:p>
              <a:p>
                <a:pPr algn="just"/>
                <a:r>
                  <a:rPr lang="zh-CN" altLang="zh-CN" sz="2400" dirty="0"/>
                  <a:t>根据模糊系统的反模糊化定义，针对连续非线性系统，根据模糊控制规则式（</a:t>
                </a:r>
                <a:r>
                  <a:rPr lang="en-US" altLang="zh-CN" sz="2400" dirty="0"/>
                  <a:t>5.9</a:t>
                </a:r>
                <a:r>
                  <a:rPr lang="zh-CN" altLang="zh-CN" sz="2400" dirty="0"/>
                  <a:t>），采用</a:t>
                </a:r>
                <a:r>
                  <a:rPr lang="en-US" altLang="zh-CN" sz="2400" dirty="0"/>
                  <a:t>PDC</a:t>
                </a:r>
                <a:r>
                  <a:rPr lang="zh-CN" altLang="zh-CN" sz="2400" dirty="0"/>
                  <a:t>方法设计</a:t>
                </a:r>
                <a:r>
                  <a:rPr lang="en-US" altLang="zh-CN" sz="2400" dirty="0"/>
                  <a:t>T-S</a:t>
                </a:r>
                <a:r>
                  <a:rPr lang="zh-CN" altLang="zh-CN" sz="2400" dirty="0"/>
                  <a:t>型模糊控制器为</a:t>
                </a:r>
                <a:r>
                  <a:rPr lang="zh-CN" altLang="zh-CN" sz="2400" dirty="0" smtClean="0"/>
                  <a:t>：</a:t>
                </a:r>
                <a:endParaRPr lang="en-US" altLang="zh-CN" sz="2400" dirty="0" smtClean="0"/>
              </a:p>
              <a:p>
                <a:pPr marL="0" indent="0" algn="just">
                  <a:buNone/>
                </a:pPr>
                <a14:m>
                  <m:oMathPara xmlns:m="http://schemas.openxmlformats.org/officeDocument/2006/math">
                    <m:oMathParaPr>
                      <m:jc m:val="centerGroup"/>
                    </m:oMathParaPr>
                    <m:oMath xmlns:m="http://schemas.openxmlformats.org/officeDocument/2006/math">
                      <m:r>
                        <a:rPr lang="zh-CN" altLang="en-US" sz="2400" b="1" i="1">
                          <a:latin typeface="Cambria Math" panose="02040503050406030204" pitchFamily="18" charset="0"/>
                        </a:rPr>
                        <m:t>𝒖</m:t>
                      </m:r>
                      <m:d>
                        <m:dPr>
                          <m:ctrlPr>
                            <a:rPr lang="zh-CN" altLang="en-US" sz="2400" b="1" i="1">
                              <a:latin typeface="Cambria Math" panose="02040503050406030204" pitchFamily="18" charset="0"/>
                            </a:rPr>
                          </m:ctrlPr>
                        </m:dPr>
                        <m:e>
                          <m:r>
                            <a:rPr lang="zh-CN" altLang="en-US" sz="2400" i="1">
                              <a:latin typeface="Cambria Math" panose="02040503050406030204" pitchFamily="18" charset="0"/>
                            </a:rPr>
                            <m:t>𝑡</m:t>
                          </m:r>
                        </m:e>
                      </m:d>
                      <m:r>
                        <a:rPr lang="zh-CN" altLang="en-US" sz="2400" i="1">
                          <a:latin typeface="Cambria Math" panose="02040503050406030204" pitchFamily="18" charset="0"/>
                        </a:rPr>
                        <m:t>=</m:t>
                      </m:r>
                      <m:f>
                        <m:fPr>
                          <m:ctrlPr>
                            <a:rPr lang="zh-CN" altLang="en-US" sz="2400" i="1">
                              <a:latin typeface="Cambria Math" panose="02040503050406030204" pitchFamily="18" charset="0"/>
                            </a:rPr>
                          </m:ctrlPr>
                        </m:fPr>
                        <m:num>
                          <m:nary>
                            <m:naryPr>
                              <m:chr m:val="∑"/>
                              <m:limLoc m:val="undOvr"/>
                              <m:grow m:val="on"/>
                              <m:ctrlPr>
                                <a:rPr lang="zh-CN" altLang="en-US" sz="2400" i="1">
                                  <a:latin typeface="Cambria Math" panose="02040503050406030204" pitchFamily="18" charset="0"/>
                                </a:rPr>
                              </m:ctrlPr>
                            </m:naryPr>
                            <m:sub>
                              <m:r>
                                <a:rPr lang="zh-CN" altLang="en-US" sz="2400" i="1">
                                  <a:latin typeface="Cambria Math" panose="02040503050406030204" pitchFamily="18" charset="0"/>
                                </a:rPr>
                                <m:t>𝑖</m:t>
                              </m:r>
                              <m:r>
                                <a:rPr lang="zh-CN" altLang="en-US" sz="2400" i="1">
                                  <a:latin typeface="Cambria Math" panose="02040503050406030204" pitchFamily="18" charset="0"/>
                                </a:rPr>
                                <m:t>=1</m:t>
                              </m:r>
                            </m:sub>
                            <m:sup>
                              <m:r>
                                <a:rPr lang="zh-CN" altLang="en-US" sz="2400" i="1">
                                  <a:latin typeface="Cambria Math" panose="02040503050406030204" pitchFamily="18" charset="0"/>
                                </a:rPr>
                                <m:t>𝑟</m:t>
                              </m:r>
                            </m:sup>
                            <m:e>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𝑤</m:t>
                                  </m:r>
                                </m:e>
                                <m:sub>
                                  <m:r>
                                    <a:rPr lang="zh-CN" altLang="en-US" sz="2400" i="1">
                                      <a:latin typeface="Cambria Math" panose="02040503050406030204" pitchFamily="18" charset="0"/>
                                    </a:rPr>
                                    <m:t>𝑖</m:t>
                                  </m:r>
                                </m:sub>
                              </m:sSub>
                              <m:sSub>
                                <m:sSubPr>
                                  <m:ctrlPr>
                                    <a:rPr lang="zh-CN" altLang="en-US" sz="2400" i="1">
                                      <a:latin typeface="Cambria Math" panose="02040503050406030204" pitchFamily="18" charset="0"/>
                                    </a:rPr>
                                  </m:ctrlPr>
                                </m:sSubPr>
                                <m:e>
                                  <m:r>
                                    <a:rPr lang="zh-CN" altLang="en-US" sz="2400" b="1" i="1">
                                      <a:latin typeface="Cambria Math" panose="02040503050406030204" pitchFamily="18" charset="0"/>
                                    </a:rPr>
                                    <m:t>𝒖</m:t>
                                  </m:r>
                                </m:e>
                                <m:sub>
                                  <m:r>
                                    <a:rPr lang="zh-CN" altLang="en-US" sz="2400" i="1">
                                      <a:latin typeface="Cambria Math" panose="02040503050406030204" pitchFamily="18" charset="0"/>
                                    </a:rPr>
                                    <m:t>𝑖</m:t>
                                  </m:r>
                                </m:sub>
                              </m:sSub>
                            </m:e>
                          </m:nary>
                        </m:num>
                        <m:den>
                          <m:nary>
                            <m:naryPr>
                              <m:chr m:val="∑"/>
                              <m:limLoc m:val="undOvr"/>
                              <m:grow m:val="on"/>
                              <m:ctrlPr>
                                <a:rPr lang="zh-CN" altLang="en-US" sz="2400" i="1">
                                  <a:latin typeface="Cambria Math" panose="02040503050406030204" pitchFamily="18" charset="0"/>
                                </a:rPr>
                              </m:ctrlPr>
                            </m:naryPr>
                            <m:sub>
                              <m:r>
                                <a:rPr lang="zh-CN" altLang="en-US" sz="2400" i="1">
                                  <a:latin typeface="Cambria Math" panose="02040503050406030204" pitchFamily="18" charset="0"/>
                                </a:rPr>
                                <m:t>𝑖</m:t>
                              </m:r>
                              <m:r>
                                <a:rPr lang="zh-CN" altLang="en-US" sz="2400" i="1">
                                  <a:latin typeface="Cambria Math" panose="02040503050406030204" pitchFamily="18" charset="0"/>
                                </a:rPr>
                                <m:t>=1</m:t>
                              </m:r>
                            </m:sub>
                            <m:sup>
                              <m:r>
                                <a:rPr lang="zh-CN" altLang="en-US" sz="2400" i="1">
                                  <a:latin typeface="Cambria Math" panose="02040503050406030204" pitchFamily="18" charset="0"/>
                                </a:rPr>
                                <m:t>𝑟</m:t>
                              </m:r>
                            </m:sup>
                            <m:e>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𝑤</m:t>
                                  </m:r>
                                </m:e>
                                <m:sub>
                                  <m:r>
                                    <a:rPr lang="zh-CN" altLang="en-US" sz="2400" i="1">
                                      <a:latin typeface="Cambria Math" panose="02040503050406030204" pitchFamily="18" charset="0"/>
                                    </a:rPr>
                                    <m:t>𝑖</m:t>
                                  </m:r>
                                </m:sub>
                              </m:sSub>
                            </m:e>
                          </m:nary>
                        </m:den>
                      </m:f>
                      <m:r>
                        <a:rPr lang="zh-CN" altLang="en-US" sz="2400" i="1">
                          <a:latin typeface="Cambria Math" panose="02040503050406030204" pitchFamily="18" charset="0"/>
                        </a:rPr>
                        <m:t>=</m:t>
                      </m:r>
                      <m:f>
                        <m:fPr>
                          <m:ctrlPr>
                            <a:rPr lang="zh-CN" altLang="en-US" sz="2400" i="1">
                              <a:latin typeface="Cambria Math" panose="02040503050406030204" pitchFamily="18" charset="0"/>
                            </a:rPr>
                          </m:ctrlPr>
                        </m:fPr>
                        <m:num>
                          <m:nary>
                            <m:naryPr>
                              <m:chr m:val="∑"/>
                              <m:limLoc m:val="undOvr"/>
                              <m:grow m:val="on"/>
                              <m:ctrlPr>
                                <a:rPr lang="zh-CN" altLang="en-US" sz="2400" i="1">
                                  <a:latin typeface="Cambria Math" panose="02040503050406030204" pitchFamily="18" charset="0"/>
                                </a:rPr>
                              </m:ctrlPr>
                            </m:naryPr>
                            <m:sub>
                              <m:r>
                                <a:rPr lang="zh-CN" altLang="en-US" sz="2400" i="1">
                                  <a:latin typeface="Cambria Math" panose="02040503050406030204" pitchFamily="18" charset="0"/>
                                </a:rPr>
                                <m:t>𝑖</m:t>
                              </m:r>
                              <m:r>
                                <a:rPr lang="zh-CN" altLang="en-US" sz="2400" i="1">
                                  <a:latin typeface="Cambria Math" panose="02040503050406030204" pitchFamily="18" charset="0"/>
                                </a:rPr>
                                <m:t>=1</m:t>
                              </m:r>
                            </m:sub>
                            <m:sup>
                              <m:r>
                                <a:rPr lang="zh-CN" altLang="en-US" sz="2400" i="1">
                                  <a:latin typeface="Cambria Math" panose="02040503050406030204" pitchFamily="18" charset="0"/>
                                </a:rPr>
                                <m:t>𝑟</m:t>
                              </m:r>
                            </m:sup>
                            <m:e>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𝑤</m:t>
                                  </m:r>
                                </m:e>
                                <m:sub>
                                  <m:r>
                                    <a:rPr lang="zh-CN" altLang="en-US" sz="2400" i="1">
                                      <a:latin typeface="Cambria Math" panose="02040503050406030204" pitchFamily="18" charset="0"/>
                                    </a:rPr>
                                    <m:t>𝑖</m:t>
                                  </m:r>
                                </m:sub>
                              </m:sSub>
                              <m:sSub>
                                <m:sSubPr>
                                  <m:ctrlPr>
                                    <a:rPr lang="zh-CN" altLang="en-US" sz="2400" i="1">
                                      <a:latin typeface="Cambria Math" panose="02040503050406030204" pitchFamily="18" charset="0"/>
                                    </a:rPr>
                                  </m:ctrlPr>
                                </m:sSubPr>
                                <m:e>
                                  <m:r>
                                    <a:rPr lang="zh-CN" altLang="en-US" sz="2400" b="1" i="1">
                                      <a:latin typeface="Cambria Math" panose="02040503050406030204" pitchFamily="18" charset="0"/>
                                    </a:rPr>
                                    <m:t>𝑲</m:t>
                                  </m:r>
                                </m:e>
                                <m:sub>
                                  <m:r>
                                    <a:rPr lang="zh-CN" altLang="en-US" sz="2400" i="1">
                                      <a:latin typeface="Cambria Math" panose="02040503050406030204" pitchFamily="18" charset="0"/>
                                    </a:rPr>
                                    <m:t>𝑖</m:t>
                                  </m:r>
                                </m:sub>
                              </m:sSub>
                              <m:r>
                                <a:rPr lang="zh-CN" altLang="en-US" sz="2400" b="1" i="1">
                                  <a:latin typeface="Cambria Math" panose="02040503050406030204" pitchFamily="18" charset="0"/>
                                </a:rPr>
                                <m:t>𝒙</m:t>
                              </m:r>
                              <m:d>
                                <m:dPr>
                                  <m:ctrlPr>
                                    <a:rPr lang="zh-CN" altLang="en-US" sz="2400" b="1" i="1">
                                      <a:latin typeface="Cambria Math" panose="02040503050406030204" pitchFamily="18" charset="0"/>
                                    </a:rPr>
                                  </m:ctrlPr>
                                </m:dPr>
                                <m:e>
                                  <m:r>
                                    <a:rPr lang="zh-CN" altLang="en-US" sz="2400" i="1">
                                      <a:latin typeface="Cambria Math" panose="02040503050406030204" pitchFamily="18" charset="0"/>
                                    </a:rPr>
                                    <m:t>𝑡</m:t>
                                  </m:r>
                                </m:e>
                              </m:d>
                            </m:e>
                          </m:nary>
                        </m:num>
                        <m:den>
                          <m:nary>
                            <m:naryPr>
                              <m:chr m:val="∑"/>
                              <m:limLoc m:val="undOvr"/>
                              <m:grow m:val="on"/>
                              <m:ctrlPr>
                                <a:rPr lang="zh-CN" altLang="en-US" sz="2400" i="1">
                                  <a:latin typeface="Cambria Math" panose="02040503050406030204" pitchFamily="18" charset="0"/>
                                </a:rPr>
                              </m:ctrlPr>
                            </m:naryPr>
                            <m:sub>
                              <m:r>
                                <a:rPr lang="zh-CN" altLang="en-US" sz="2400" i="1">
                                  <a:latin typeface="Cambria Math" panose="02040503050406030204" pitchFamily="18" charset="0"/>
                                </a:rPr>
                                <m:t>𝑖</m:t>
                              </m:r>
                              <m:r>
                                <a:rPr lang="zh-CN" altLang="en-US" sz="2400" i="1">
                                  <a:latin typeface="Cambria Math" panose="02040503050406030204" pitchFamily="18" charset="0"/>
                                </a:rPr>
                                <m:t>=1</m:t>
                              </m:r>
                            </m:sub>
                            <m:sup>
                              <m:r>
                                <a:rPr lang="zh-CN" altLang="en-US" sz="2400" i="1">
                                  <a:latin typeface="Cambria Math" panose="02040503050406030204" pitchFamily="18" charset="0"/>
                                </a:rPr>
                                <m:t>𝑟</m:t>
                              </m:r>
                            </m:sup>
                            <m:e>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𝑤</m:t>
                                  </m:r>
                                </m:e>
                                <m:sub>
                                  <m:r>
                                    <a:rPr lang="zh-CN" altLang="en-US" sz="2400" i="1">
                                      <a:latin typeface="Cambria Math" panose="02040503050406030204" pitchFamily="18" charset="0"/>
                                    </a:rPr>
                                    <m:t>𝑖</m:t>
                                  </m:r>
                                </m:sub>
                              </m:sSub>
                            </m:e>
                          </m:nary>
                        </m:den>
                      </m:f>
                    </m:oMath>
                  </m:oMathPara>
                </a14:m>
                <a:endParaRPr lang="zh-CN" altLang="en-US" sz="2400" i="1"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255" r="-1176" b="-881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5386064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5.3</a:t>
            </a:r>
            <a:r>
              <a:rPr lang="zh-CN" altLang="zh-CN" b="1" dirty="0"/>
              <a:t>倒立摆系统的</a:t>
            </a:r>
            <a:r>
              <a:rPr lang="en-US" altLang="zh-CN" b="1" dirty="0"/>
              <a:t>T-S</a:t>
            </a:r>
            <a:r>
              <a:rPr lang="zh-CN" altLang="zh-CN" b="1" dirty="0"/>
              <a:t>模糊模型</a:t>
            </a:r>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lstStyle/>
              <a:p>
                <a:pPr marL="0" indent="0" algn="just">
                  <a:buNone/>
                </a:pPr>
                <a:r>
                  <a:rPr lang="zh-CN" altLang="en-US" sz="2400" i="1" dirty="0" smtClean="0"/>
                  <a:t>倒立摆系统的控制问题一直是控制研究中的一个典型问题。控制的目标是通过给小车底座施加一个力 </a:t>
                </a:r>
                <a14:m>
                  <m:oMath xmlns:m="http://schemas.openxmlformats.org/officeDocument/2006/math">
                    <m:r>
                      <a:rPr lang="en-US" altLang="zh-CN" sz="2400" i="1">
                        <a:latin typeface="Cambria Math" panose="02040503050406030204" pitchFamily="18" charset="0"/>
                      </a:rPr>
                      <m:t>𝑢</m:t>
                    </m:r>
                  </m:oMath>
                </a14:m>
                <a:r>
                  <a:rPr lang="zh-CN" altLang="en-US" sz="2400" i="1" dirty="0"/>
                  <a:t>（控制量），使小车停留在预定的位置，并使摆不倒下，即不超过一预先定义好的垂直偏离角度范围。</a:t>
                </a:r>
                <a:endParaRPr lang="en-US" altLang="zh-CN" sz="2400" i="1" dirty="0"/>
              </a:p>
              <a:p>
                <a:pPr marL="0" indent="0" algn="just">
                  <a:buNone/>
                </a:pPr>
                <a:r>
                  <a:rPr lang="zh-CN" altLang="zh-CN" sz="2400" i="1" dirty="0"/>
                  <a:t>单级倒立摆模型为</a:t>
                </a:r>
                <a:r>
                  <a:rPr lang="zh-CN" altLang="zh-CN" sz="2400" i="1" dirty="0" smtClean="0"/>
                  <a:t>：</a:t>
                </a:r>
                <a:endParaRPr lang="en-US" altLang="zh-CN" sz="2400" i="1" dirty="0" smtClean="0"/>
              </a:p>
              <a:p>
                <a:pPr marL="0" indent="0" algn="just">
                  <a:buNone/>
                </a:pPr>
                <a14:m>
                  <m:oMathPara xmlns:m="http://schemas.openxmlformats.org/officeDocument/2006/math">
                    <m:oMathParaPr>
                      <m:jc m:val="centerGroup"/>
                    </m:oMathParaPr>
                    <m:oMath xmlns:m="http://schemas.openxmlformats.org/officeDocument/2006/math">
                      <m:m>
                        <m:mPr>
                          <m:mcs>
                            <m:mc>
                              <m:mcPr>
                                <m:count m:val="1"/>
                                <m:mcJc m:val="center"/>
                              </m:mcPr>
                            </m:mc>
                          </m:mcs>
                          <m:ctrlPr>
                            <a:rPr lang="zh-CN" altLang="en-US" sz="2400" i="1">
                              <a:latin typeface="Cambria Math" panose="02040503050406030204" pitchFamily="18" charset="0"/>
                            </a:rPr>
                          </m:ctrlPr>
                        </m:mPr>
                        <m:mr>
                          <m:e>
                            <m:sSub>
                              <m:sSubPr>
                                <m:ctrlPr>
                                  <a:rPr lang="zh-CN" altLang="en-US" sz="2400" i="1">
                                    <a:latin typeface="Cambria Math" panose="02040503050406030204" pitchFamily="18" charset="0"/>
                                  </a:rPr>
                                </m:ctrlPr>
                              </m:sSubPr>
                              <m:e>
                                <m:acc>
                                  <m:accPr>
                                    <m:chr m:val="̇"/>
                                    <m:ctrlPr>
                                      <a:rPr lang="zh-CN" altLang="en-US" sz="2400" i="1">
                                        <a:latin typeface="Cambria Math" panose="02040503050406030204" pitchFamily="18" charset="0"/>
                                      </a:rPr>
                                    </m:ctrlPr>
                                  </m:accPr>
                                  <m:e>
                                    <m:r>
                                      <a:rPr lang="zh-CN" altLang="en-US" sz="2400" i="1">
                                        <a:latin typeface="Cambria Math" panose="02040503050406030204" pitchFamily="18" charset="0"/>
                                      </a:rPr>
                                      <m:t>𝑥</m:t>
                                    </m:r>
                                  </m:e>
                                </m:acc>
                              </m:e>
                              <m:sub>
                                <m:r>
                                  <a:rPr lang="zh-CN" altLang="en-US" sz="2400" i="1">
                                    <a:latin typeface="Cambria Math" panose="02040503050406030204" pitchFamily="18" charset="0"/>
                                  </a:rPr>
                                  <m:t>1</m:t>
                                </m:r>
                              </m:sub>
                            </m:sSub>
                            <m:r>
                              <a:rPr lang="zh-CN" altLang="en-US" sz="2400" i="1">
                                <a:latin typeface="Cambria Math" panose="02040503050406030204" pitchFamily="18" charset="0"/>
                              </a:rPr>
                              <m:t>=</m:t>
                            </m:r>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𝑥</m:t>
                                </m:r>
                              </m:e>
                              <m:sub>
                                <m:r>
                                  <a:rPr lang="zh-CN" altLang="en-US" sz="2400" i="1">
                                    <a:latin typeface="Cambria Math" panose="02040503050406030204" pitchFamily="18" charset="0"/>
                                  </a:rPr>
                                  <m:t>2</m:t>
                                </m:r>
                              </m:sub>
                            </m:sSub>
                          </m:e>
                        </m:mr>
                        <m:mr>
                          <m:e>
                            <m:sSub>
                              <m:sSubPr>
                                <m:ctrlPr>
                                  <a:rPr lang="zh-CN" altLang="en-US" sz="2400" i="1">
                                    <a:latin typeface="Cambria Math" panose="02040503050406030204" pitchFamily="18" charset="0"/>
                                  </a:rPr>
                                </m:ctrlPr>
                              </m:sSubPr>
                              <m:e>
                                <m:acc>
                                  <m:accPr>
                                    <m:chr m:val="̇"/>
                                    <m:ctrlPr>
                                      <a:rPr lang="zh-CN" altLang="en-US" sz="2400" i="1">
                                        <a:latin typeface="Cambria Math" panose="02040503050406030204" pitchFamily="18" charset="0"/>
                                      </a:rPr>
                                    </m:ctrlPr>
                                  </m:accPr>
                                  <m:e>
                                    <m:r>
                                      <a:rPr lang="zh-CN" altLang="en-US" sz="2400" i="1">
                                        <a:latin typeface="Cambria Math" panose="02040503050406030204" pitchFamily="18" charset="0"/>
                                      </a:rPr>
                                      <m:t>𝑥</m:t>
                                    </m:r>
                                  </m:e>
                                </m:acc>
                              </m:e>
                              <m:sub>
                                <m:r>
                                  <a:rPr lang="zh-CN" altLang="en-US" sz="2400" i="1">
                                    <a:latin typeface="Cambria Math" panose="02040503050406030204" pitchFamily="18" charset="0"/>
                                  </a:rPr>
                                  <m:t>2</m:t>
                                </m:r>
                              </m:sub>
                            </m:sSub>
                            <m:r>
                              <a:rPr lang="zh-CN" altLang="en-US" sz="2400" i="1">
                                <a:latin typeface="Cambria Math" panose="02040503050406030204" pitchFamily="18" charset="0"/>
                              </a:rPr>
                              <m:t>=</m:t>
                            </m:r>
                            <m:f>
                              <m:fPr>
                                <m:ctrlPr>
                                  <a:rPr lang="zh-CN" altLang="en-US" sz="2400" i="1">
                                    <a:latin typeface="Cambria Math" panose="02040503050406030204" pitchFamily="18" charset="0"/>
                                  </a:rPr>
                                </m:ctrlPr>
                              </m:fPr>
                              <m:num>
                                <m:r>
                                  <m:rPr>
                                    <m:nor/>
                                  </m:rPr>
                                  <a:rPr lang="zh-CN" altLang="en-US" sz="2400" i="1">
                                    <a:latin typeface="Cambria Math" panose="02040503050406030204" pitchFamily="18" charset="0"/>
                                  </a:rPr>
                                  <m:t>g</m:t>
                                </m:r>
                                <m:r>
                                  <a:rPr lang="zh-CN" altLang="en-US" sz="2400" i="1">
                                    <a:latin typeface="Cambria Math" panose="02040503050406030204" pitchFamily="18" charset="0"/>
                                  </a:rPr>
                                  <m:t>𝑠𝑖𝑛</m:t>
                                </m:r>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𝑥</m:t>
                                    </m:r>
                                  </m:e>
                                  <m:sub>
                                    <m:r>
                                      <a:rPr lang="zh-CN" altLang="en-US" sz="2400" i="1">
                                        <a:latin typeface="Cambria Math" panose="02040503050406030204" pitchFamily="18" charset="0"/>
                                      </a:rPr>
                                      <m:t>1</m:t>
                                    </m:r>
                                  </m:sub>
                                </m:sSub>
                                <m:r>
                                  <a:rPr lang="zh-CN" altLang="en-US" sz="2400" i="1">
                                    <a:latin typeface="Cambria Math" panose="02040503050406030204" pitchFamily="18" charset="0"/>
                                  </a:rPr>
                                  <m:t>−</m:t>
                                </m:r>
                                <m:r>
                                  <a:rPr lang="zh-CN" altLang="en-US" sz="2400" i="1">
                                    <a:latin typeface="Cambria Math" panose="02040503050406030204" pitchFamily="18" charset="0"/>
                                  </a:rPr>
                                  <m:t>𝑎𝑚𝑙</m:t>
                                </m:r>
                                <m:sSubSup>
                                  <m:sSubSupPr>
                                    <m:ctrlPr>
                                      <a:rPr lang="zh-CN" altLang="en-US" sz="2400" i="1">
                                        <a:latin typeface="Cambria Math" panose="02040503050406030204" pitchFamily="18" charset="0"/>
                                      </a:rPr>
                                    </m:ctrlPr>
                                  </m:sSubSupPr>
                                  <m:e>
                                    <m:r>
                                      <a:rPr lang="zh-CN" altLang="en-US" sz="2400" i="1">
                                        <a:latin typeface="Cambria Math" panose="02040503050406030204" pitchFamily="18" charset="0"/>
                                      </a:rPr>
                                      <m:t>𝑥</m:t>
                                    </m:r>
                                  </m:e>
                                  <m:sub>
                                    <m:r>
                                      <a:rPr lang="zh-CN" altLang="en-US" sz="2400" i="1">
                                        <a:latin typeface="Cambria Math" panose="02040503050406030204" pitchFamily="18" charset="0"/>
                                      </a:rPr>
                                      <m:t>2</m:t>
                                    </m:r>
                                  </m:sub>
                                  <m:sup>
                                    <m:r>
                                      <a:rPr lang="zh-CN" altLang="en-US" sz="2400" i="1">
                                        <a:latin typeface="Cambria Math" panose="02040503050406030204" pitchFamily="18" charset="0"/>
                                      </a:rPr>
                                      <m:t>2</m:t>
                                    </m:r>
                                  </m:sup>
                                </m:sSubSup>
                                <m:r>
                                  <a:rPr lang="zh-CN" altLang="en-US" sz="2400" i="1">
                                    <a:latin typeface="Cambria Math" panose="02040503050406030204" pitchFamily="18" charset="0"/>
                                  </a:rPr>
                                  <m:t>𝑠𝑖𝑛</m:t>
                                </m:r>
                                <m:f>
                                  <m:fPr>
                                    <m:type m:val="lin"/>
                                    <m:ctrlPr>
                                      <a:rPr lang="zh-CN" altLang="en-US" sz="2400" i="1">
                                        <a:latin typeface="Cambria Math" panose="02040503050406030204" pitchFamily="18" charset="0"/>
                                      </a:rPr>
                                    </m:ctrlPr>
                                  </m:fPr>
                                  <m:num>
                                    <m:d>
                                      <m:dPr>
                                        <m:ctrlPr>
                                          <a:rPr lang="zh-CN" altLang="en-US" sz="2400" i="1">
                                            <a:latin typeface="Cambria Math" panose="02040503050406030204" pitchFamily="18" charset="0"/>
                                          </a:rPr>
                                        </m:ctrlPr>
                                      </m:dPr>
                                      <m:e>
                                        <m:r>
                                          <a:rPr lang="zh-CN" altLang="en-US" sz="2400" i="1">
                                            <a:latin typeface="Cambria Math" panose="02040503050406030204" pitchFamily="18" charset="0"/>
                                          </a:rPr>
                                          <m:t>2</m:t>
                                        </m:r>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𝑥</m:t>
                                            </m:r>
                                          </m:e>
                                          <m:sub>
                                            <m:r>
                                              <a:rPr lang="zh-CN" altLang="en-US" sz="2400" i="1">
                                                <a:latin typeface="Cambria Math" panose="02040503050406030204" pitchFamily="18" charset="0"/>
                                              </a:rPr>
                                              <m:t>1</m:t>
                                            </m:r>
                                          </m:sub>
                                        </m:sSub>
                                      </m:e>
                                    </m:d>
                                  </m:num>
                                  <m:den>
                                    <m:r>
                                      <a:rPr lang="zh-CN" altLang="en-US" sz="2400" i="1">
                                        <a:latin typeface="Cambria Math" panose="02040503050406030204" pitchFamily="18" charset="0"/>
                                      </a:rPr>
                                      <m:t>2</m:t>
                                    </m:r>
                                  </m:den>
                                </m:f>
                                <m:r>
                                  <a:rPr lang="zh-CN" altLang="en-US" sz="2400" i="1">
                                    <a:latin typeface="Cambria Math" panose="02040503050406030204" pitchFamily="18" charset="0"/>
                                  </a:rPr>
                                  <m:t>−</m:t>
                                </m:r>
                                <m:r>
                                  <a:rPr lang="zh-CN" altLang="en-US" sz="2400" i="1">
                                    <a:latin typeface="Cambria Math" panose="02040503050406030204" pitchFamily="18" charset="0"/>
                                  </a:rPr>
                                  <m:t>𝑎𝑢𝑐𝑜𝑠</m:t>
                                </m:r>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𝑥</m:t>
                                    </m:r>
                                  </m:e>
                                  <m:sub>
                                    <m:r>
                                      <a:rPr lang="zh-CN" altLang="en-US" sz="2400" i="1">
                                        <a:latin typeface="Cambria Math" panose="02040503050406030204" pitchFamily="18" charset="0"/>
                                      </a:rPr>
                                      <m:t>1</m:t>
                                    </m:r>
                                  </m:sub>
                                </m:sSub>
                              </m:num>
                              <m:den>
                                <m:r>
                                  <a:rPr lang="zh-CN" altLang="en-US" sz="2400" i="1">
                                    <a:latin typeface="Cambria Math" panose="02040503050406030204" pitchFamily="18" charset="0"/>
                                  </a:rPr>
                                  <m:t>4</m:t>
                                </m:r>
                                <m:f>
                                  <m:fPr>
                                    <m:type m:val="lin"/>
                                    <m:ctrlPr>
                                      <a:rPr lang="zh-CN" altLang="en-US" sz="2400" i="1">
                                        <a:latin typeface="Cambria Math" panose="02040503050406030204" pitchFamily="18" charset="0"/>
                                      </a:rPr>
                                    </m:ctrlPr>
                                  </m:fPr>
                                  <m:num>
                                    <m:r>
                                      <a:rPr lang="zh-CN" altLang="en-US" sz="2400" i="1">
                                        <a:latin typeface="Cambria Math" panose="02040503050406030204" pitchFamily="18" charset="0"/>
                                      </a:rPr>
                                      <m:t>𝑙</m:t>
                                    </m:r>
                                  </m:num>
                                  <m:den>
                                    <m:r>
                                      <a:rPr lang="zh-CN" altLang="en-US" sz="2400" i="1">
                                        <a:latin typeface="Cambria Math" panose="02040503050406030204" pitchFamily="18" charset="0"/>
                                      </a:rPr>
                                      <m:t>3</m:t>
                                    </m:r>
                                  </m:den>
                                </m:f>
                                <m:r>
                                  <a:rPr lang="zh-CN" altLang="en-US" sz="2400" i="1">
                                    <a:latin typeface="Cambria Math" panose="02040503050406030204" pitchFamily="18" charset="0"/>
                                  </a:rPr>
                                  <m:t>−</m:t>
                                </m:r>
                                <m:r>
                                  <a:rPr lang="zh-CN" altLang="en-US" sz="2400" i="1">
                                    <a:latin typeface="Cambria Math" panose="02040503050406030204" pitchFamily="18" charset="0"/>
                                  </a:rPr>
                                  <m:t>𝑎𝑚𝑙</m:t>
                                </m:r>
                                <m:sSup>
                                  <m:sSupPr>
                                    <m:ctrlPr>
                                      <a:rPr lang="zh-CN" altLang="en-US" sz="2400" i="1">
                                        <a:latin typeface="Cambria Math" panose="02040503050406030204" pitchFamily="18" charset="0"/>
                                      </a:rPr>
                                    </m:ctrlPr>
                                  </m:sSupPr>
                                  <m:e>
                                    <m:r>
                                      <a:rPr lang="zh-CN" altLang="en-US" sz="2400" i="1">
                                        <a:latin typeface="Cambria Math" panose="02040503050406030204" pitchFamily="18" charset="0"/>
                                      </a:rPr>
                                      <m:t>𝑐𝑜𝑠</m:t>
                                    </m:r>
                                  </m:e>
                                  <m:sup>
                                    <m:r>
                                      <a:rPr lang="zh-CN" altLang="en-US" sz="2400" i="1">
                                        <a:latin typeface="Cambria Math" panose="02040503050406030204" pitchFamily="18" charset="0"/>
                                      </a:rPr>
                                      <m:t>2</m:t>
                                    </m:r>
                                  </m:sup>
                                </m:sSup>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𝑥</m:t>
                                    </m:r>
                                  </m:e>
                                  <m:sub>
                                    <m:r>
                                      <a:rPr lang="zh-CN" altLang="en-US" sz="2400" i="1">
                                        <a:latin typeface="Cambria Math" panose="02040503050406030204" pitchFamily="18" charset="0"/>
                                      </a:rPr>
                                      <m:t>1</m:t>
                                    </m:r>
                                  </m:sub>
                                </m:sSub>
                              </m:den>
                            </m:f>
                          </m:e>
                        </m:mr>
                      </m:m>
                    </m:oMath>
                  </m:oMathPara>
                </a14:m>
                <a:endParaRPr lang="zh-CN" altLang="en-US" sz="2400" i="1" dirty="0"/>
              </a:p>
              <a:p>
                <a:pPr marL="0" indent="0" algn="just">
                  <a:buNone/>
                </a:pPr>
                <a:r>
                  <a:rPr lang="zh-CN" altLang="en-US" sz="2400" i="1" dirty="0" smtClean="0"/>
                  <a:t>其中</a:t>
                </a:r>
                <a14:m>
                  <m:oMath xmlns:m="http://schemas.openxmlformats.org/officeDocument/2006/math">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1</m:t>
                        </m:r>
                      </m:sub>
                    </m:sSub>
                  </m:oMath>
                </a14:m>
                <a:r>
                  <a:rPr lang="zh-CN" altLang="en-US" sz="2400" i="1" dirty="0" smtClean="0"/>
                  <a:t>为</a:t>
                </a:r>
                <a:r>
                  <a:rPr lang="zh-CN" altLang="en-US" sz="2400" i="1" dirty="0"/>
                  <a:t>摆的角度</a:t>
                </a:r>
                <a:r>
                  <a:rPr lang="zh-CN" altLang="en-US" sz="2400" i="1" dirty="0" smtClean="0"/>
                  <a:t>，</a:t>
                </a:r>
                <a14:m>
                  <m:oMath xmlns:m="http://schemas.openxmlformats.org/officeDocument/2006/math">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2</m:t>
                        </m:r>
                      </m:sub>
                    </m:sSub>
                  </m:oMath>
                </a14:m>
                <a:r>
                  <a:rPr lang="zh-CN" altLang="en-US" sz="2400" i="1" dirty="0" smtClean="0"/>
                  <a:t>为</a:t>
                </a:r>
                <a:r>
                  <a:rPr lang="zh-CN" altLang="en-US" sz="2400" i="1" dirty="0"/>
                  <a:t>摆的角速度，</a:t>
                </a:r>
                <a14:m>
                  <m:oMath xmlns:m="http://schemas.openxmlformats.org/officeDocument/2006/math">
                    <m:r>
                      <a:rPr lang="en-US" altLang="zh-CN" sz="2400" b="0" i="1" dirty="0" smtClean="0">
                        <a:latin typeface="Cambria Math" panose="02040503050406030204" pitchFamily="18" charset="0"/>
                      </a:rPr>
                      <m:t>𝑙</m:t>
                    </m:r>
                  </m:oMath>
                </a14:m>
                <a:r>
                  <a:rPr lang="zh-CN" altLang="en-US" sz="2400" i="1" dirty="0"/>
                  <a:t>为摆长</a:t>
                </a:r>
                <a:r>
                  <a:rPr lang="zh-CN" altLang="en-US" sz="2400" i="1" dirty="0" smtClean="0"/>
                  <a:t>，</a:t>
                </a:r>
                <a14:m>
                  <m:oMath xmlns:m="http://schemas.openxmlformats.org/officeDocument/2006/math">
                    <m:r>
                      <a:rPr lang="en-US" altLang="zh-CN" sz="2400" b="0" i="1" smtClean="0">
                        <a:latin typeface="Cambria Math" panose="02040503050406030204" pitchFamily="18" charset="0"/>
                      </a:rPr>
                      <m:t>𝑢</m:t>
                    </m:r>
                  </m:oMath>
                </a14:m>
                <a:r>
                  <a:rPr lang="zh-CN" altLang="en-US" sz="2400" i="1" dirty="0" smtClean="0"/>
                  <a:t>为</a:t>
                </a:r>
                <a:r>
                  <a:rPr lang="zh-CN" altLang="en-US" sz="2400" i="1" dirty="0"/>
                  <a:t>加在小车上的控制</a:t>
                </a:r>
                <a:r>
                  <a:rPr lang="zh-CN" altLang="en-US" sz="2400" i="1" dirty="0" smtClean="0"/>
                  <a:t>输入</a:t>
                </a:r>
                <a:r>
                  <a:rPr lang="en-US" altLang="zh-CN" sz="2400" i="1" dirty="0" smtClean="0"/>
                  <a:t>,</a:t>
                </a:r>
                <a14:m>
                  <m:oMath xmlns:m="http://schemas.openxmlformats.org/officeDocument/2006/math">
                    <m:r>
                      <a:rPr lang="en-US" altLang="zh-CN" sz="2400" b="0" i="1" smtClean="0">
                        <a:latin typeface="Cambria Math" panose="02040503050406030204" pitchFamily="18" charset="0"/>
                      </a:rPr>
                      <m:t>𝑎</m:t>
                    </m:r>
                    <m:r>
                      <a:rPr lang="en-US" altLang="zh-CN" sz="2400" b="0" i="1" smtClean="0">
                        <a:latin typeface="Cambria Math" panose="02040503050406030204" pitchFamily="18" charset="0"/>
                      </a:rPr>
                      <m:t>=</m:t>
                    </m:r>
                    <m:f>
                      <m:fPr>
                        <m:ctrlPr>
                          <a:rPr lang="en-US" altLang="zh-CN" sz="2400" b="0" i="1" smtClean="0">
                            <a:latin typeface="Cambria Math" panose="02040503050406030204" pitchFamily="18" charset="0"/>
                          </a:rPr>
                        </m:ctrlPr>
                      </m:fPr>
                      <m:num>
                        <m:r>
                          <a:rPr lang="en-US" altLang="zh-CN" sz="2400" b="0" i="1" smtClean="0">
                            <a:latin typeface="Cambria Math" panose="02040503050406030204" pitchFamily="18" charset="0"/>
                          </a:rPr>
                          <m:t>1</m:t>
                        </m:r>
                      </m:num>
                      <m:den>
                        <m:r>
                          <a:rPr lang="en-US" altLang="zh-CN" sz="2400" b="0" i="1" smtClean="0">
                            <a:latin typeface="Cambria Math" panose="02040503050406030204" pitchFamily="18" charset="0"/>
                          </a:rPr>
                          <m:t>𝑀</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𝑚</m:t>
                        </m:r>
                      </m:den>
                    </m:f>
                  </m:oMath>
                </a14:m>
                <a:r>
                  <a:rPr lang="zh-CN" altLang="en-US" sz="2400" i="1" dirty="0" smtClean="0"/>
                  <a:t> </a:t>
                </a:r>
                <a:r>
                  <a:rPr lang="zh-CN" altLang="en-US" sz="2400" i="1" dirty="0"/>
                  <a:t>，</a:t>
                </a:r>
                <a14:m>
                  <m:oMath xmlns:m="http://schemas.openxmlformats.org/officeDocument/2006/math">
                    <m:r>
                      <a:rPr lang="en-US" altLang="zh-CN" sz="2400" b="0" i="1" dirty="0" smtClean="0">
                        <a:latin typeface="Cambria Math" panose="02040503050406030204" pitchFamily="18" charset="0"/>
                      </a:rPr>
                      <m:t>𝑀</m:t>
                    </m:r>
                  </m:oMath>
                </a14:m>
                <a:r>
                  <a:rPr lang="zh-CN" altLang="en-US" sz="2400" i="1" dirty="0" smtClean="0"/>
                  <a:t>和</a:t>
                </a:r>
                <a14:m>
                  <m:oMath xmlns:m="http://schemas.openxmlformats.org/officeDocument/2006/math">
                    <m:r>
                      <a:rPr lang="en-US" altLang="zh-CN" sz="2400" i="1" dirty="0" smtClean="0">
                        <a:latin typeface="Cambria Math" panose="02040503050406030204" pitchFamily="18" charset="0"/>
                      </a:rPr>
                      <m:t>𝑚</m:t>
                    </m:r>
                  </m:oMath>
                </a14:m>
                <a:r>
                  <a:rPr lang="zh-CN" altLang="en-US" sz="2400" i="1" dirty="0" smtClean="0"/>
                  <a:t>分别</a:t>
                </a:r>
                <a:r>
                  <a:rPr lang="zh-CN" altLang="en-US" sz="2400" i="1" dirty="0"/>
                  <a:t>为小车和摆的质量，</a:t>
                </a:r>
                <a14:m>
                  <m:oMath xmlns:m="http://schemas.openxmlformats.org/officeDocument/2006/math">
                    <m:r>
                      <a:rPr lang="zh-CN" altLang="en-US" sz="2400" b="1" i="1">
                        <a:latin typeface="Cambria Math" panose="02040503050406030204" pitchFamily="18" charset="0"/>
                      </a:rPr>
                      <m:t>𝒙</m:t>
                    </m:r>
                    <m:r>
                      <a:rPr lang="zh-CN" altLang="en-US" sz="2400" i="1">
                        <a:latin typeface="Cambria Math" panose="02040503050406030204" pitchFamily="18" charset="0"/>
                      </a:rPr>
                      <m:t>=</m:t>
                    </m:r>
                    <m:sSup>
                      <m:sSupPr>
                        <m:ctrlPr>
                          <a:rPr lang="zh-CN" altLang="en-US" sz="2400" i="1">
                            <a:latin typeface="Cambria Math" panose="02040503050406030204" pitchFamily="18" charset="0"/>
                          </a:rPr>
                        </m:ctrlPr>
                      </m:sSupPr>
                      <m:e>
                        <m:d>
                          <m:dPr>
                            <m:begChr m:val="["/>
                            <m:endChr m:val="]"/>
                            <m:ctrlPr>
                              <a:rPr lang="zh-CN" altLang="en-US" sz="2400" i="1">
                                <a:latin typeface="Cambria Math" panose="02040503050406030204" pitchFamily="18" charset="0"/>
                              </a:rPr>
                            </m:ctrlPr>
                          </m:dPr>
                          <m:e>
                            <m:m>
                              <m:mPr>
                                <m:mcs>
                                  <m:mc>
                                    <m:mcPr>
                                      <m:count m:val="2"/>
                                      <m:mcJc m:val="center"/>
                                    </m:mcPr>
                                  </m:mc>
                                </m:mcs>
                                <m:ctrlPr>
                                  <a:rPr lang="zh-CN" altLang="en-US" sz="2400" i="1">
                                    <a:latin typeface="Cambria Math" panose="02040503050406030204" pitchFamily="18" charset="0"/>
                                  </a:rPr>
                                </m:ctrlPr>
                              </m:mPr>
                              <m:mr>
                                <m:e>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𝑥</m:t>
                                      </m:r>
                                    </m:e>
                                    <m:sub>
                                      <m:r>
                                        <a:rPr lang="zh-CN" altLang="en-US" sz="2400" i="1">
                                          <a:latin typeface="Cambria Math" panose="02040503050406030204" pitchFamily="18" charset="0"/>
                                        </a:rPr>
                                        <m:t>1</m:t>
                                      </m:r>
                                    </m:sub>
                                  </m:sSub>
                                </m:e>
                                <m:e>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𝑥</m:t>
                                      </m:r>
                                    </m:e>
                                    <m:sub>
                                      <m:r>
                                        <a:rPr lang="zh-CN" altLang="en-US" sz="2400" i="1">
                                          <a:latin typeface="Cambria Math" panose="02040503050406030204" pitchFamily="18" charset="0"/>
                                        </a:rPr>
                                        <m:t>2</m:t>
                                      </m:r>
                                    </m:sub>
                                  </m:sSub>
                                </m:e>
                              </m:mr>
                            </m:m>
                          </m:e>
                        </m:d>
                      </m:e>
                      <m:sup>
                        <m:r>
                          <m:rPr>
                            <m:nor/>
                          </m:rPr>
                          <a:rPr lang="zh-CN" altLang="en-US" sz="2400" i="1">
                            <a:latin typeface="Cambria Math" panose="02040503050406030204" pitchFamily="18" charset="0"/>
                          </a:rPr>
                          <m:t>T</m:t>
                        </m:r>
                      </m:sup>
                    </m:sSup>
                  </m:oMath>
                </a14:m>
                <a:r>
                  <a:rPr lang="zh-CN" altLang="en-US" sz="2400" i="1" dirty="0"/>
                  <a:t> </a:t>
                </a:r>
                <a:endParaRPr lang="en-US" altLang="zh-CN" sz="2400" i="1" dirty="0" smtClean="0"/>
              </a:p>
              <a:p>
                <a:pPr marL="0" indent="0" algn="ctr">
                  <a:buNone/>
                </a:pPr>
                <a:r>
                  <a:rPr lang="zh-CN" altLang="en-US" sz="2400" dirty="0"/>
                  <a:t>控制目标为</a:t>
                </a:r>
                <a:r>
                  <a:rPr lang="en-US" altLang="zh-CN" sz="2400" dirty="0"/>
                  <a:t>: </a:t>
                </a:r>
                <a:r>
                  <a:rPr lang="zh-CN" altLang="en-US" sz="2400" dirty="0"/>
                  <a:t>通过设计控制律 </a:t>
                </a:r>
                <a14:m>
                  <m:oMath xmlns:m="http://schemas.openxmlformats.org/officeDocument/2006/math">
                    <m:r>
                      <a:rPr lang="en-US" altLang="zh-CN" sz="2400" i="1">
                        <a:latin typeface="Cambria Math" panose="02040503050406030204" pitchFamily="18" charset="0"/>
                      </a:rPr>
                      <m:t>𝑢</m:t>
                    </m:r>
                  </m:oMath>
                </a14:m>
                <a:r>
                  <a:rPr lang="zh-CN" altLang="en-US" sz="2400" dirty="0"/>
                  <a:t>，实现</a:t>
                </a:r>
                <a14:m>
                  <m:oMath xmlns:m="http://schemas.openxmlformats.org/officeDocument/2006/math">
                    <m:r>
                      <a:rPr lang="en-US" altLang="zh-CN" sz="2400" b="1" i="1">
                        <a:latin typeface="Cambria Math" panose="02040503050406030204" pitchFamily="18" charset="0"/>
                      </a:rPr>
                      <m:t>𝒙</m:t>
                    </m:r>
                    <m:r>
                      <a:rPr lang="en-US" altLang="zh-CN" sz="2400" i="1">
                        <a:latin typeface="Cambria Math" panose="02040503050406030204" pitchFamily="18" charset="0"/>
                      </a:rPr>
                      <m:t>→0</m:t>
                    </m:r>
                  </m:oMath>
                </a14:m>
                <a:endParaRPr lang="zh-CN" altLang="en-US" sz="2400" i="1" dirty="0"/>
              </a:p>
            </p:txBody>
          </p:sp>
        </mc:Choice>
        <mc:Fallback>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255" r="-1176" b="-1645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2642589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5.3</a:t>
            </a:r>
            <a:r>
              <a:rPr lang="zh-CN" altLang="zh-CN" b="1" dirty="0"/>
              <a:t>倒立摆系统的</a:t>
            </a:r>
            <a:r>
              <a:rPr lang="en-US" altLang="zh-CN" b="1" dirty="0"/>
              <a:t>T-S</a:t>
            </a:r>
            <a:r>
              <a:rPr lang="zh-CN" altLang="zh-CN" b="1" dirty="0"/>
              <a:t>模糊模型</a:t>
            </a:r>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lstStyle/>
              <a:p>
                <a:pPr marL="0" indent="0" algn="just">
                  <a:buNone/>
                </a:pPr>
                <a:r>
                  <a:rPr lang="zh-CN" altLang="en-US" sz="2400" dirty="0" smtClean="0"/>
                  <a:t>取</a:t>
                </a:r>
                <a14:m>
                  <m:oMath xmlns:m="http://schemas.openxmlformats.org/officeDocument/2006/math">
                    <m:r>
                      <a:rPr lang="en-US" altLang="zh-CN" sz="2400" b="0" i="1" smtClean="0">
                        <a:latin typeface="Cambria Math" panose="02040503050406030204" pitchFamily="18" charset="0"/>
                      </a:rPr>
                      <m:t>𝑔</m:t>
                    </m:r>
                    <m:r>
                      <a:rPr lang="en-US" altLang="zh-CN" sz="2400" b="0" i="1" smtClean="0">
                        <a:latin typeface="Cambria Math" panose="02040503050406030204" pitchFamily="18" charset="0"/>
                      </a:rPr>
                      <m:t>=9.8</m:t>
                    </m:r>
                    <m:r>
                      <a:rPr lang="en-US" altLang="zh-CN" sz="2400" b="0" i="1" smtClean="0">
                        <a:latin typeface="Cambria Math" panose="02040503050406030204" pitchFamily="18" charset="0"/>
                      </a:rPr>
                      <m:t>𝑚</m:t>
                    </m:r>
                    <m:r>
                      <a:rPr lang="en-US" altLang="zh-CN" sz="2400" b="0" i="1" smtClean="0">
                        <a:latin typeface="Cambria Math" panose="02040503050406030204" pitchFamily="18" charset="0"/>
                      </a:rPr>
                      <m:t>/</m:t>
                    </m:r>
                    <m:sSup>
                      <m:sSupPr>
                        <m:ctrlPr>
                          <a:rPr lang="en-US" altLang="zh-CN" sz="2400" b="0" i="1" smtClean="0">
                            <a:latin typeface="Cambria Math" panose="02040503050406030204" pitchFamily="18" charset="0"/>
                          </a:rPr>
                        </m:ctrlPr>
                      </m:sSupPr>
                      <m:e>
                        <m:r>
                          <a:rPr lang="en-US" altLang="zh-CN" sz="2400" b="0" i="1" smtClean="0">
                            <a:latin typeface="Cambria Math" panose="02040503050406030204" pitchFamily="18" charset="0"/>
                          </a:rPr>
                          <m:t>𝑠</m:t>
                        </m:r>
                      </m:e>
                      <m:sup>
                        <m:r>
                          <a:rPr lang="en-US" altLang="zh-CN" sz="2400" b="0" i="1" smtClean="0">
                            <a:latin typeface="Cambria Math" panose="02040503050406030204" pitchFamily="18" charset="0"/>
                          </a:rPr>
                          <m:t>2</m:t>
                        </m:r>
                      </m:sup>
                    </m:sSup>
                  </m:oMath>
                </a14:m>
                <a:r>
                  <a:rPr lang="en-US" altLang="zh-CN" sz="2400" dirty="0" smtClean="0"/>
                  <a:t>,</a:t>
                </a:r>
                <a:r>
                  <a:rPr lang="zh-CN" altLang="en-US" sz="2400" dirty="0" smtClean="0"/>
                  <a:t>摆</a:t>
                </a:r>
                <a:r>
                  <a:rPr lang="zh-CN" altLang="en-US" sz="2400" dirty="0"/>
                  <a:t>的</a:t>
                </a:r>
                <a:r>
                  <a:rPr lang="zh-CN" altLang="en-US" sz="2400" dirty="0" smtClean="0"/>
                  <a:t>质量</a:t>
                </a:r>
                <a14:m>
                  <m:oMath xmlns:m="http://schemas.openxmlformats.org/officeDocument/2006/math">
                    <m:r>
                      <a:rPr lang="en-US" altLang="zh-CN" sz="2400" i="1" dirty="0" smtClean="0">
                        <a:latin typeface="Cambria Math" panose="02040503050406030204" pitchFamily="18" charset="0"/>
                      </a:rPr>
                      <m:t>𝑚</m:t>
                    </m:r>
                    <m:r>
                      <a:rPr lang="en-US" altLang="zh-CN" sz="2400" i="1" dirty="0" smtClean="0">
                        <a:latin typeface="Cambria Math" panose="02040503050406030204" pitchFamily="18" charset="0"/>
                      </a:rPr>
                      <m:t>=2</m:t>
                    </m:r>
                    <m:r>
                      <a:rPr lang="en-US" altLang="zh-CN" sz="2400" i="1" dirty="0" smtClean="0">
                        <a:latin typeface="Cambria Math" panose="02040503050406030204" pitchFamily="18" charset="0"/>
                      </a:rPr>
                      <m:t>𝑘𝑔</m:t>
                    </m:r>
                    <m:r>
                      <a:rPr lang="en-US" altLang="zh-CN" sz="2400" b="0" i="0" dirty="0" smtClean="0">
                        <a:latin typeface="Cambria Math" panose="02040503050406030204" pitchFamily="18" charset="0"/>
                      </a:rPr>
                      <m:t>,</m:t>
                    </m:r>
                  </m:oMath>
                </a14:m>
                <a:r>
                  <a:rPr lang="zh-CN" altLang="en-US" sz="2400" dirty="0" smtClean="0"/>
                  <a:t>小车质量</a:t>
                </a:r>
                <a14:m>
                  <m:oMath xmlns:m="http://schemas.openxmlformats.org/officeDocument/2006/math">
                    <m:r>
                      <a:rPr lang="en-US" altLang="zh-CN" sz="2400" b="0" i="1" smtClean="0">
                        <a:latin typeface="Cambria Math" panose="02040503050406030204" pitchFamily="18" charset="0"/>
                      </a:rPr>
                      <m:t>𝑀</m:t>
                    </m:r>
                    <m:r>
                      <a:rPr lang="en-US" altLang="zh-CN" sz="2400" b="0" i="1" smtClean="0">
                        <a:latin typeface="Cambria Math" panose="02040503050406030204" pitchFamily="18" charset="0"/>
                      </a:rPr>
                      <m:t>=8.0</m:t>
                    </m:r>
                    <m:r>
                      <a:rPr lang="en-US" altLang="zh-CN" sz="2400" b="0" i="1" smtClean="0">
                        <a:latin typeface="Cambria Math" panose="02040503050406030204" pitchFamily="18" charset="0"/>
                      </a:rPr>
                      <m:t>𝑘𝑔</m:t>
                    </m:r>
                  </m:oMath>
                </a14:m>
                <a:r>
                  <a:rPr lang="en-US" altLang="zh-CN" sz="2400" dirty="0" smtClean="0"/>
                  <a:t>,</a:t>
                </a:r>
                <a14:m>
                  <m:oMath xmlns:m="http://schemas.openxmlformats.org/officeDocument/2006/math">
                    <m:r>
                      <a:rPr lang="en-US" altLang="zh-CN" sz="2400" b="0" i="1" dirty="0" smtClean="0">
                        <a:latin typeface="Cambria Math" panose="02040503050406030204" pitchFamily="18" charset="0"/>
                      </a:rPr>
                      <m:t>𝑙</m:t>
                    </m:r>
                    <m:r>
                      <a:rPr lang="en-US" altLang="zh-CN" sz="2400" b="0" i="1" dirty="0" smtClean="0">
                        <a:latin typeface="Cambria Math" panose="02040503050406030204" pitchFamily="18" charset="0"/>
                      </a:rPr>
                      <m:t>=0.5</m:t>
                    </m:r>
                    <m:r>
                      <a:rPr lang="en-US" altLang="zh-CN" sz="2400" b="0" i="1" dirty="0" smtClean="0">
                        <a:latin typeface="Cambria Math" panose="02040503050406030204" pitchFamily="18" charset="0"/>
                      </a:rPr>
                      <m:t>𝑚</m:t>
                    </m:r>
                  </m:oMath>
                </a14:m>
                <a:endParaRPr lang="zh-CN" altLang="en-US" sz="2400" dirty="0"/>
              </a:p>
              <a:p>
                <a:pPr marL="0" indent="0" algn="just">
                  <a:buNone/>
                </a:pPr>
                <a:r>
                  <a:rPr lang="zh-CN" altLang="en-US" sz="2400" dirty="0"/>
                  <a:t>根据倒立摆模型</a:t>
                </a:r>
                <a:r>
                  <a:rPr lang="zh-CN" altLang="en-US" sz="2400" dirty="0" smtClean="0"/>
                  <a:t>可知</a:t>
                </a:r>
                <a:endParaRPr lang="en-US" altLang="zh-CN" sz="2400" dirty="0" smtClean="0"/>
              </a:p>
              <a:p>
                <a:pPr marL="0" indent="0" algn="ctr">
                  <a:buNone/>
                </a:pPr>
                <a:r>
                  <a:rPr lang="zh-CN" altLang="en-US" sz="2400" dirty="0" smtClean="0"/>
                  <a:t>当</a:t>
                </a:r>
                <a14:m>
                  <m:oMath xmlns:m="http://schemas.openxmlformats.org/officeDocument/2006/math">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1</m:t>
                        </m:r>
                      </m:sub>
                    </m:sSub>
                    <m:r>
                      <a:rPr lang="en-US" altLang="zh-CN" sz="2400" b="0" i="1" smtClean="0">
                        <a:latin typeface="Cambria Math" panose="02040503050406030204" pitchFamily="18" charset="0"/>
                      </a:rPr>
                      <m:t>→0</m:t>
                    </m:r>
                  </m:oMath>
                </a14:m>
                <a:r>
                  <a:rPr lang="zh-CN" altLang="en-US" sz="2400" dirty="0"/>
                  <a:t>时</a:t>
                </a:r>
                <a:r>
                  <a:rPr lang="zh-CN" altLang="en-US" sz="2400" dirty="0" smtClean="0"/>
                  <a:t>，</a:t>
                </a:r>
                <a14:m>
                  <m:oMath xmlns:m="http://schemas.openxmlformats.org/officeDocument/2006/math">
                    <m:func>
                      <m:funcPr>
                        <m:ctrlPr>
                          <a:rPr lang="en-US" altLang="zh-CN" sz="2400" b="0" i="1" smtClean="0">
                            <a:latin typeface="Cambria Math" panose="02040503050406030204" pitchFamily="18" charset="0"/>
                          </a:rPr>
                        </m:ctrlPr>
                      </m:funcPr>
                      <m:fName>
                        <m:r>
                          <m:rPr>
                            <m:sty m:val="p"/>
                          </m:rPr>
                          <a:rPr lang="en-US" altLang="zh-CN" sz="2400" b="0" i="0" smtClean="0">
                            <a:latin typeface="Cambria Math" panose="02040503050406030204" pitchFamily="18" charset="0"/>
                          </a:rPr>
                          <m:t>sin</m:t>
                        </m:r>
                      </m:fName>
                      <m:e>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1</m:t>
                            </m:r>
                          </m:sub>
                        </m:sSub>
                      </m:e>
                    </m:func>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1</m:t>
                        </m:r>
                      </m:sub>
                    </m:sSub>
                    <m:r>
                      <a:rPr lang="en-US" altLang="zh-CN" sz="2400" b="0" i="1" smtClean="0">
                        <a:latin typeface="Cambria Math" panose="02040503050406030204" pitchFamily="18" charset="0"/>
                      </a:rPr>
                      <m:t>,</m:t>
                    </m:r>
                    <m:func>
                      <m:funcPr>
                        <m:ctrlPr>
                          <a:rPr lang="en-US" altLang="zh-CN" sz="2400" b="0" i="1" smtClean="0">
                            <a:latin typeface="Cambria Math" panose="02040503050406030204" pitchFamily="18" charset="0"/>
                          </a:rPr>
                        </m:ctrlPr>
                      </m:funcPr>
                      <m:fName>
                        <m:r>
                          <m:rPr>
                            <m:sty m:val="p"/>
                          </m:rPr>
                          <a:rPr lang="en-US" altLang="zh-CN" sz="2400" b="0" i="0" smtClean="0">
                            <a:latin typeface="Cambria Math" panose="02040503050406030204" pitchFamily="18" charset="0"/>
                          </a:rPr>
                          <m:t>cos</m:t>
                        </m:r>
                      </m:fName>
                      <m:e>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1</m:t>
                            </m:r>
                          </m:sub>
                        </m:sSub>
                      </m:e>
                    </m:func>
                    <m:r>
                      <a:rPr lang="en-US" altLang="zh-CN" sz="2400" b="0" i="1" smtClean="0">
                        <a:latin typeface="Cambria Math" panose="02040503050406030204" pitchFamily="18" charset="0"/>
                      </a:rPr>
                      <m:t>→1</m:t>
                    </m:r>
                  </m:oMath>
                </a14:m>
                <a:endParaRPr lang="en-US" altLang="zh-CN" sz="2400" b="0" i="1" dirty="0" smtClean="0">
                  <a:latin typeface="Cambria Math" panose="02040503050406030204" pitchFamily="18" charset="0"/>
                </a:endParaRPr>
              </a:p>
              <a:p>
                <a:pPr marL="0" indent="0" algn="ctr">
                  <a:buNone/>
                </a:pPr>
                <a:r>
                  <a:rPr lang="zh-CN" altLang="en-US" sz="2400" dirty="0"/>
                  <a:t>当</a:t>
                </a:r>
                <a14:m>
                  <m:oMath xmlns:m="http://schemas.openxmlformats.org/officeDocument/2006/math">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𝑥</m:t>
                        </m:r>
                      </m:e>
                      <m:sub>
                        <m:r>
                          <a:rPr lang="zh-CN" altLang="en-US" sz="2400">
                            <a:latin typeface="Cambria Math" panose="02040503050406030204" pitchFamily="18" charset="0"/>
                          </a:rPr>
                          <m:t>1</m:t>
                        </m:r>
                      </m:sub>
                    </m:sSub>
                    <m:r>
                      <a:rPr lang="zh-CN" altLang="en-US" sz="2400">
                        <a:latin typeface="Cambria Math" panose="02040503050406030204" pitchFamily="18" charset="0"/>
                      </a:rPr>
                      <m:t>→±</m:t>
                    </m:r>
                    <m:f>
                      <m:fPr>
                        <m:ctrlPr>
                          <a:rPr lang="zh-CN" altLang="en-US" sz="2400" i="1">
                            <a:latin typeface="Cambria Math" panose="02040503050406030204" pitchFamily="18" charset="0"/>
                          </a:rPr>
                        </m:ctrlPr>
                      </m:fPr>
                      <m:num>
                        <m:r>
                          <m:rPr>
                            <m:nor/>
                          </m:rPr>
                          <a:rPr lang="zh-CN" altLang="en-US" sz="2400" i="1">
                            <a:latin typeface="Cambria Math" panose="02040503050406030204" pitchFamily="18" charset="0"/>
                          </a:rPr>
                          <m:t>π</m:t>
                        </m:r>
                      </m:num>
                      <m:den>
                        <m:r>
                          <a:rPr lang="zh-CN" altLang="en-US" sz="2400">
                            <a:latin typeface="Cambria Math" panose="02040503050406030204" pitchFamily="18" charset="0"/>
                          </a:rPr>
                          <m:t>2</m:t>
                        </m:r>
                      </m:den>
                    </m:f>
                  </m:oMath>
                </a14:m>
                <a:r>
                  <a:rPr lang="zh-CN" altLang="en-US" sz="2400" dirty="0" smtClean="0"/>
                  <a:t> </a:t>
                </a:r>
                <a:r>
                  <a:rPr lang="zh-CN" altLang="en-US" sz="2400" dirty="0"/>
                  <a:t>时</a:t>
                </a:r>
                <a14:m>
                  <m:oMath xmlns:m="http://schemas.openxmlformats.org/officeDocument/2006/math">
                    <m:r>
                      <m:rPr>
                        <m:sty m:val="p"/>
                      </m:rPr>
                      <a:rPr lang="zh-CN" altLang="en-US" sz="2400">
                        <a:latin typeface="Cambria Math" panose="02040503050406030204" pitchFamily="18" charset="0"/>
                      </a:rPr>
                      <m:t>sin</m:t>
                    </m:r>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𝑥</m:t>
                        </m:r>
                      </m:e>
                      <m:sub>
                        <m:r>
                          <a:rPr lang="zh-CN" altLang="en-US" sz="2400">
                            <a:latin typeface="Cambria Math" panose="02040503050406030204" pitchFamily="18" charset="0"/>
                          </a:rPr>
                          <m:t>1</m:t>
                        </m:r>
                      </m:sub>
                    </m:sSub>
                    <m:r>
                      <a:rPr lang="zh-CN" altLang="en-US" sz="2400">
                        <a:latin typeface="Cambria Math" panose="02040503050406030204" pitchFamily="18" charset="0"/>
                      </a:rPr>
                      <m:t>→±1→</m:t>
                    </m:r>
                    <m:f>
                      <m:fPr>
                        <m:ctrlPr>
                          <a:rPr lang="zh-CN" altLang="en-US" sz="2400" i="1">
                            <a:latin typeface="Cambria Math" panose="02040503050406030204" pitchFamily="18" charset="0"/>
                          </a:rPr>
                        </m:ctrlPr>
                      </m:fPr>
                      <m:num>
                        <m:r>
                          <a:rPr lang="zh-CN" altLang="en-US" sz="2400">
                            <a:latin typeface="Cambria Math" panose="02040503050406030204" pitchFamily="18" charset="0"/>
                          </a:rPr>
                          <m:t>2</m:t>
                        </m:r>
                      </m:num>
                      <m:den>
                        <m:r>
                          <m:rPr>
                            <m:nor/>
                          </m:rPr>
                          <a:rPr lang="zh-CN" altLang="en-US" sz="2400" i="1">
                            <a:latin typeface="Cambria Math" panose="02040503050406030204" pitchFamily="18" charset="0"/>
                          </a:rPr>
                          <m:t>π</m:t>
                        </m:r>
                      </m:den>
                    </m:f>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𝑥</m:t>
                        </m:r>
                      </m:e>
                      <m:sub>
                        <m:r>
                          <a:rPr lang="zh-CN" altLang="en-US" sz="2400">
                            <a:latin typeface="Cambria Math" panose="02040503050406030204" pitchFamily="18" charset="0"/>
                          </a:rPr>
                          <m:t>1</m:t>
                        </m:r>
                      </m:sub>
                    </m:sSub>
                  </m:oMath>
                </a14:m>
                <a:endParaRPr lang="en-US" altLang="zh-CN" sz="2400" dirty="0" smtClean="0"/>
              </a:p>
              <a:p>
                <a:pPr marL="0" indent="0" algn="just">
                  <a:buNone/>
                </a:pPr>
                <a:r>
                  <a:rPr lang="zh-CN" altLang="en-US" sz="2400" dirty="0" smtClean="0"/>
                  <a:t>由此</a:t>
                </a:r>
                <a:r>
                  <a:rPr lang="zh-CN" altLang="en-US" sz="2400" dirty="0"/>
                  <a:t>可得以下两条</a:t>
                </a:r>
                <a:r>
                  <a:rPr lang="en-US" altLang="zh-CN" sz="2400" dirty="0"/>
                  <a:t>T-S</a:t>
                </a:r>
                <a:r>
                  <a:rPr lang="zh-CN" altLang="en-US" sz="2400" dirty="0"/>
                  <a:t>型模糊规则：</a:t>
                </a:r>
              </a:p>
              <a:p>
                <a:pPr marL="0" indent="0" algn="just">
                  <a:buNone/>
                </a:pPr>
                <a:r>
                  <a:rPr lang="zh-CN" altLang="en-US" sz="2400" dirty="0"/>
                  <a:t>规则</a:t>
                </a:r>
                <a:r>
                  <a:rPr lang="en-US" altLang="zh-CN" sz="2400" dirty="0"/>
                  <a:t>1</a:t>
                </a:r>
                <a:r>
                  <a:rPr lang="zh-CN" altLang="en-US" sz="2400" dirty="0"/>
                  <a:t>：</a:t>
                </a:r>
                <a:r>
                  <a:rPr lang="en-US" altLang="zh-CN" sz="2400" i="1" dirty="0" smtClean="0"/>
                  <a:t>IF </a:t>
                </a:r>
                <a14:m>
                  <m:oMath xmlns:m="http://schemas.openxmlformats.org/officeDocument/2006/math">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1</m:t>
                        </m:r>
                      </m:sub>
                    </m:sSub>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𝑡</m:t>
                        </m:r>
                      </m:e>
                    </m:d>
                  </m:oMath>
                </a14:m>
                <a:r>
                  <a:rPr lang="en-US" altLang="zh-CN" sz="2400" i="1" dirty="0" smtClean="0"/>
                  <a:t>is about 0, THEN </a:t>
                </a:r>
                <a14:m>
                  <m:oMath xmlns:m="http://schemas.openxmlformats.org/officeDocument/2006/math">
                    <m:d>
                      <m:dPr>
                        <m:begChr m:val=""/>
                        <m:ctrlPr>
                          <a:rPr lang="zh-CN" altLang="en-US" sz="2400" b="1" i="1">
                            <a:latin typeface="Cambria Math" panose="02040503050406030204" pitchFamily="18" charset="0"/>
                          </a:rPr>
                        </m:ctrlPr>
                      </m:dPr>
                      <m:e>
                        <m:acc>
                          <m:accPr>
                            <m:chr m:val="̇"/>
                            <m:ctrlPr>
                              <a:rPr lang="zh-CN" altLang="en-US" sz="2400" b="1" i="1">
                                <a:latin typeface="Cambria Math" panose="02040503050406030204" pitchFamily="18" charset="0"/>
                              </a:rPr>
                            </m:ctrlPr>
                          </m:accPr>
                          <m:e>
                            <m:r>
                              <a:rPr lang="zh-CN" altLang="en-US" sz="2400" b="1" i="1">
                                <a:latin typeface="Cambria Math" panose="02040503050406030204" pitchFamily="18" charset="0"/>
                              </a:rPr>
                              <m:t>𝒙</m:t>
                            </m:r>
                          </m:e>
                        </m:acc>
                        <m:r>
                          <a:rPr lang="zh-CN" altLang="en-US" sz="2400" i="1">
                            <a:latin typeface="Cambria Math" panose="02040503050406030204" pitchFamily="18" charset="0"/>
                          </a:rPr>
                          <m:t>(</m:t>
                        </m:r>
                        <m:r>
                          <a:rPr lang="zh-CN" altLang="en-US" sz="2400" i="1">
                            <a:latin typeface="Cambria Math" panose="02040503050406030204" pitchFamily="18" charset="0"/>
                          </a:rPr>
                          <m:t>𝑡</m:t>
                        </m:r>
                        <m:r>
                          <a:rPr lang="zh-CN" altLang="en-US" sz="2400" i="1">
                            <a:latin typeface="Cambria Math" panose="02040503050406030204" pitchFamily="18" charset="0"/>
                          </a:rPr>
                          <m:t>)=</m:t>
                        </m:r>
                        <m:sSub>
                          <m:sSubPr>
                            <m:ctrlPr>
                              <a:rPr lang="zh-CN" altLang="en-US" sz="2400" i="1">
                                <a:latin typeface="Cambria Math" panose="02040503050406030204" pitchFamily="18" charset="0"/>
                              </a:rPr>
                            </m:ctrlPr>
                          </m:sSubPr>
                          <m:e>
                            <m:r>
                              <a:rPr lang="zh-CN" altLang="en-US" sz="2400" b="1" i="1">
                                <a:latin typeface="Cambria Math" panose="02040503050406030204" pitchFamily="18" charset="0"/>
                              </a:rPr>
                              <m:t>𝑨</m:t>
                            </m:r>
                          </m:e>
                          <m:sub>
                            <m:r>
                              <a:rPr lang="zh-CN" altLang="en-US" sz="2400" i="1">
                                <a:latin typeface="Cambria Math" panose="02040503050406030204" pitchFamily="18" charset="0"/>
                              </a:rPr>
                              <m:t>1</m:t>
                            </m:r>
                          </m:sub>
                        </m:sSub>
                        <m:r>
                          <a:rPr lang="zh-CN" altLang="en-US" sz="2400" b="1" i="1">
                            <a:latin typeface="Cambria Math" panose="02040503050406030204" pitchFamily="18" charset="0"/>
                          </a:rPr>
                          <m:t>𝒙</m:t>
                        </m:r>
                        <m:r>
                          <a:rPr lang="zh-CN" altLang="en-US" sz="2400" i="1">
                            <a:latin typeface="Cambria Math" panose="02040503050406030204" pitchFamily="18" charset="0"/>
                          </a:rPr>
                          <m:t>(</m:t>
                        </m:r>
                        <m:r>
                          <a:rPr lang="zh-CN" altLang="en-US" sz="2400" i="1">
                            <a:latin typeface="Cambria Math" panose="02040503050406030204" pitchFamily="18" charset="0"/>
                          </a:rPr>
                          <m:t>𝑡</m:t>
                        </m:r>
                        <m:r>
                          <a:rPr lang="zh-CN" altLang="en-US" sz="2400" i="1">
                            <a:latin typeface="Cambria Math" panose="02040503050406030204" pitchFamily="18" charset="0"/>
                          </a:rPr>
                          <m:t>)+</m:t>
                        </m:r>
                        <m:sSub>
                          <m:sSubPr>
                            <m:ctrlPr>
                              <a:rPr lang="zh-CN" altLang="en-US" sz="2400" i="1">
                                <a:latin typeface="Cambria Math" panose="02040503050406030204" pitchFamily="18" charset="0"/>
                              </a:rPr>
                            </m:ctrlPr>
                          </m:sSubPr>
                          <m:e>
                            <m:r>
                              <a:rPr lang="zh-CN" altLang="en-US" sz="2400" b="1" i="1">
                                <a:latin typeface="Cambria Math" panose="02040503050406030204" pitchFamily="18" charset="0"/>
                              </a:rPr>
                              <m:t>𝑩</m:t>
                            </m:r>
                          </m:e>
                          <m:sub>
                            <m:r>
                              <a:rPr lang="zh-CN" altLang="en-US" sz="2400" i="1">
                                <a:latin typeface="Cambria Math" panose="02040503050406030204" pitchFamily="18" charset="0"/>
                              </a:rPr>
                              <m:t>1</m:t>
                            </m:r>
                          </m:sub>
                        </m:sSub>
                        <m:r>
                          <a:rPr lang="zh-CN" altLang="en-US" sz="2400" i="1">
                            <a:latin typeface="Cambria Math" panose="02040503050406030204" pitchFamily="18" charset="0"/>
                          </a:rPr>
                          <m:t>𝑢</m:t>
                        </m:r>
                        <m:r>
                          <a:rPr lang="zh-CN" altLang="en-US" sz="2400" i="1">
                            <a:latin typeface="Cambria Math" panose="02040503050406030204" pitchFamily="18" charset="0"/>
                          </a:rPr>
                          <m:t>(</m:t>
                        </m:r>
                        <m:r>
                          <a:rPr lang="zh-CN" altLang="en-US" sz="2400" i="1">
                            <a:latin typeface="Cambria Math" panose="02040503050406030204" pitchFamily="18" charset="0"/>
                          </a:rPr>
                          <m:t>𝑡</m:t>
                        </m:r>
                      </m:e>
                    </m:d>
                  </m:oMath>
                </a14:m>
                <a:endParaRPr lang="zh-CN" altLang="en-US" sz="2400" i="1" dirty="0"/>
              </a:p>
              <a:p>
                <a:pPr marL="0" indent="0" algn="just">
                  <a:buNone/>
                </a:pPr>
                <a:r>
                  <a:rPr lang="zh-CN" altLang="en-US" sz="2400" dirty="0"/>
                  <a:t>规则</a:t>
                </a:r>
                <a:r>
                  <a:rPr lang="en-US" altLang="zh-CN" sz="2400" dirty="0" smtClean="0"/>
                  <a:t>2: </a:t>
                </a:r>
                <a:r>
                  <a:rPr lang="en-US" altLang="zh-CN" sz="2400" i="1" dirty="0" smtClean="0"/>
                  <a:t>IF </a:t>
                </a:r>
                <a14:m>
                  <m:oMath xmlns:m="http://schemas.openxmlformats.org/officeDocument/2006/math">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𝑥</m:t>
                        </m:r>
                      </m:e>
                      <m:sub>
                        <m:r>
                          <a:rPr lang="en-US" altLang="zh-CN" sz="2400" i="1">
                            <a:latin typeface="Cambria Math" panose="02040503050406030204" pitchFamily="18" charset="0"/>
                          </a:rPr>
                          <m:t>1</m:t>
                        </m:r>
                      </m:sub>
                    </m:sSub>
                    <m:d>
                      <m:dPr>
                        <m:ctrlPr>
                          <a:rPr lang="en-US" altLang="zh-CN" sz="2400" i="1">
                            <a:latin typeface="Cambria Math" panose="02040503050406030204" pitchFamily="18" charset="0"/>
                          </a:rPr>
                        </m:ctrlPr>
                      </m:dPr>
                      <m:e>
                        <m:r>
                          <a:rPr lang="en-US" altLang="zh-CN" sz="2400" i="1">
                            <a:latin typeface="Cambria Math" panose="02040503050406030204" pitchFamily="18" charset="0"/>
                          </a:rPr>
                          <m:t>𝑡</m:t>
                        </m:r>
                      </m:e>
                    </m:d>
                  </m:oMath>
                </a14:m>
                <a:r>
                  <a:rPr lang="en-US" altLang="zh-CN" sz="2400" i="1" dirty="0"/>
                  <a:t>is about </a:t>
                </a:r>
                <a14:m>
                  <m:oMath xmlns:m="http://schemas.openxmlformats.org/officeDocument/2006/math">
                    <m:r>
                      <a:rPr lang="zh-CN" altLang="en-US" sz="2400">
                        <a:latin typeface="Cambria Math" panose="02040503050406030204" pitchFamily="18" charset="0"/>
                      </a:rPr>
                      <m:t>±</m:t>
                    </m:r>
                    <m:f>
                      <m:fPr>
                        <m:ctrlPr>
                          <a:rPr lang="zh-CN" altLang="en-US" sz="2400" i="1">
                            <a:latin typeface="Cambria Math" panose="02040503050406030204" pitchFamily="18" charset="0"/>
                          </a:rPr>
                        </m:ctrlPr>
                      </m:fPr>
                      <m:num>
                        <m:r>
                          <m:rPr>
                            <m:nor/>
                          </m:rPr>
                          <a:rPr lang="zh-CN" altLang="en-US" sz="2400" i="1">
                            <a:latin typeface="Cambria Math" panose="02040503050406030204" pitchFamily="18" charset="0"/>
                          </a:rPr>
                          <m:t>π</m:t>
                        </m:r>
                      </m:num>
                      <m:den>
                        <m:r>
                          <a:rPr lang="zh-CN" altLang="en-US" sz="2400">
                            <a:latin typeface="Cambria Math" panose="02040503050406030204" pitchFamily="18" charset="0"/>
                          </a:rPr>
                          <m:t>2</m:t>
                        </m:r>
                      </m:den>
                    </m:f>
                    <m:d>
                      <m:dPr>
                        <m:ctrlPr>
                          <a:rPr lang="zh-CN" altLang="en-US" sz="2400" i="1">
                            <a:latin typeface="Cambria Math" panose="02040503050406030204" pitchFamily="18" charset="0"/>
                          </a:rPr>
                        </m:ctrlPr>
                      </m:dPr>
                      <m:e>
                        <m:r>
                          <a:rPr lang="zh-CN" altLang="en-US" sz="2400">
                            <a:latin typeface="Cambria Math" panose="02040503050406030204" pitchFamily="18" charset="0"/>
                          </a:rPr>
                          <m:t>|</m:t>
                        </m:r>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𝑥</m:t>
                            </m:r>
                          </m:e>
                          <m:sub>
                            <m:r>
                              <a:rPr lang="zh-CN" altLang="en-US" sz="2400">
                                <a:latin typeface="Cambria Math" panose="02040503050406030204" pitchFamily="18" charset="0"/>
                              </a:rPr>
                              <m:t>1</m:t>
                            </m:r>
                          </m:sub>
                        </m:sSub>
                        <m:r>
                          <a:rPr lang="zh-CN" altLang="en-US" sz="2400">
                            <a:latin typeface="Cambria Math" panose="02040503050406030204" pitchFamily="18" charset="0"/>
                          </a:rPr>
                          <m:t>|&lt;</m:t>
                        </m:r>
                        <m:f>
                          <m:fPr>
                            <m:ctrlPr>
                              <a:rPr lang="zh-CN" altLang="en-US" sz="2400" i="1">
                                <a:latin typeface="Cambria Math" panose="02040503050406030204" pitchFamily="18" charset="0"/>
                              </a:rPr>
                            </m:ctrlPr>
                          </m:fPr>
                          <m:num>
                            <m:r>
                              <m:rPr>
                                <m:nor/>
                              </m:rPr>
                              <a:rPr lang="zh-CN" altLang="en-US" sz="2400" i="1">
                                <a:latin typeface="Cambria Math" panose="02040503050406030204" pitchFamily="18" charset="0"/>
                              </a:rPr>
                              <m:t>π</m:t>
                            </m:r>
                          </m:num>
                          <m:den>
                            <m:r>
                              <a:rPr lang="zh-CN" altLang="en-US" sz="2400">
                                <a:latin typeface="Cambria Math" panose="02040503050406030204" pitchFamily="18" charset="0"/>
                              </a:rPr>
                              <m:t>2</m:t>
                            </m:r>
                          </m:den>
                        </m:f>
                      </m:e>
                    </m:d>
                  </m:oMath>
                </a14:m>
                <a:r>
                  <a:rPr lang="en-US" altLang="zh-CN" sz="2400" dirty="0" smtClean="0"/>
                  <a:t>,</a:t>
                </a:r>
                <a:r>
                  <a:rPr lang="en-US" altLang="zh-CN" sz="2400" i="1" dirty="0" smtClean="0"/>
                  <a:t> </a:t>
                </a:r>
                <a:r>
                  <a:rPr lang="en-US" altLang="zh-CN" sz="2400" i="1" dirty="0"/>
                  <a:t>THEN </a:t>
                </a:r>
                <a14:m>
                  <m:oMath xmlns:m="http://schemas.openxmlformats.org/officeDocument/2006/math">
                    <m:d>
                      <m:dPr>
                        <m:begChr m:val=""/>
                        <m:ctrlPr>
                          <a:rPr lang="zh-CN" altLang="en-US" sz="2400" b="1" i="1">
                            <a:latin typeface="Cambria Math" panose="02040503050406030204" pitchFamily="18" charset="0"/>
                          </a:rPr>
                        </m:ctrlPr>
                      </m:dPr>
                      <m:e>
                        <m:acc>
                          <m:accPr>
                            <m:chr m:val="̇"/>
                            <m:ctrlPr>
                              <a:rPr lang="zh-CN" altLang="en-US" sz="2400" b="1" i="1">
                                <a:latin typeface="Cambria Math" panose="02040503050406030204" pitchFamily="18" charset="0"/>
                              </a:rPr>
                            </m:ctrlPr>
                          </m:accPr>
                          <m:e>
                            <m:r>
                              <a:rPr lang="zh-CN" altLang="en-US" sz="2400" b="1" i="1">
                                <a:latin typeface="Cambria Math" panose="02040503050406030204" pitchFamily="18" charset="0"/>
                              </a:rPr>
                              <m:t>𝒙</m:t>
                            </m:r>
                          </m:e>
                        </m:acc>
                        <m:r>
                          <a:rPr lang="zh-CN" altLang="en-US" sz="2400" i="1">
                            <a:latin typeface="Cambria Math" panose="02040503050406030204" pitchFamily="18" charset="0"/>
                          </a:rPr>
                          <m:t>(</m:t>
                        </m:r>
                        <m:r>
                          <a:rPr lang="zh-CN" altLang="en-US" sz="2400" i="1">
                            <a:latin typeface="Cambria Math" panose="02040503050406030204" pitchFamily="18" charset="0"/>
                          </a:rPr>
                          <m:t>𝑡</m:t>
                        </m:r>
                        <m:r>
                          <a:rPr lang="zh-CN" altLang="en-US" sz="2400" i="1">
                            <a:latin typeface="Cambria Math" panose="02040503050406030204" pitchFamily="18" charset="0"/>
                          </a:rPr>
                          <m:t>)=</m:t>
                        </m:r>
                        <m:sSub>
                          <m:sSubPr>
                            <m:ctrlPr>
                              <a:rPr lang="zh-CN" altLang="en-US" sz="2400" i="1">
                                <a:latin typeface="Cambria Math" panose="02040503050406030204" pitchFamily="18" charset="0"/>
                              </a:rPr>
                            </m:ctrlPr>
                          </m:sSubPr>
                          <m:e>
                            <m:r>
                              <a:rPr lang="zh-CN" altLang="en-US" sz="2400" b="1" i="1">
                                <a:latin typeface="Cambria Math" panose="02040503050406030204" pitchFamily="18" charset="0"/>
                              </a:rPr>
                              <m:t>𝑨</m:t>
                            </m:r>
                          </m:e>
                          <m:sub>
                            <m:r>
                              <a:rPr lang="en-US" altLang="zh-CN" sz="2400" b="0" i="1" smtClean="0">
                                <a:latin typeface="Cambria Math" panose="02040503050406030204" pitchFamily="18" charset="0"/>
                              </a:rPr>
                              <m:t>2</m:t>
                            </m:r>
                          </m:sub>
                        </m:sSub>
                        <m:r>
                          <a:rPr lang="zh-CN" altLang="en-US" sz="2400" b="1" i="1">
                            <a:latin typeface="Cambria Math" panose="02040503050406030204" pitchFamily="18" charset="0"/>
                          </a:rPr>
                          <m:t>𝒙</m:t>
                        </m:r>
                        <m:r>
                          <a:rPr lang="zh-CN" altLang="en-US" sz="2400" i="1">
                            <a:latin typeface="Cambria Math" panose="02040503050406030204" pitchFamily="18" charset="0"/>
                          </a:rPr>
                          <m:t>(</m:t>
                        </m:r>
                        <m:r>
                          <a:rPr lang="zh-CN" altLang="en-US" sz="2400" i="1">
                            <a:latin typeface="Cambria Math" panose="02040503050406030204" pitchFamily="18" charset="0"/>
                          </a:rPr>
                          <m:t>𝑡</m:t>
                        </m:r>
                        <m:r>
                          <a:rPr lang="zh-CN" altLang="en-US" sz="2400" i="1">
                            <a:latin typeface="Cambria Math" panose="02040503050406030204" pitchFamily="18" charset="0"/>
                          </a:rPr>
                          <m:t>)+</m:t>
                        </m:r>
                        <m:sSub>
                          <m:sSubPr>
                            <m:ctrlPr>
                              <a:rPr lang="zh-CN" altLang="en-US" sz="2400" i="1">
                                <a:latin typeface="Cambria Math" panose="02040503050406030204" pitchFamily="18" charset="0"/>
                              </a:rPr>
                            </m:ctrlPr>
                          </m:sSubPr>
                          <m:e>
                            <m:r>
                              <a:rPr lang="zh-CN" altLang="en-US" sz="2400" b="1" i="1">
                                <a:latin typeface="Cambria Math" panose="02040503050406030204" pitchFamily="18" charset="0"/>
                              </a:rPr>
                              <m:t>𝑩</m:t>
                            </m:r>
                          </m:e>
                          <m:sub>
                            <m:r>
                              <a:rPr lang="en-US" altLang="zh-CN" sz="2400" b="0" i="1" smtClean="0">
                                <a:latin typeface="Cambria Math" panose="02040503050406030204" pitchFamily="18" charset="0"/>
                              </a:rPr>
                              <m:t>2</m:t>
                            </m:r>
                          </m:sub>
                        </m:sSub>
                        <m:r>
                          <a:rPr lang="zh-CN" altLang="en-US" sz="2400" i="1">
                            <a:latin typeface="Cambria Math" panose="02040503050406030204" pitchFamily="18" charset="0"/>
                          </a:rPr>
                          <m:t>𝑢</m:t>
                        </m:r>
                        <m:r>
                          <a:rPr lang="zh-CN" altLang="en-US" sz="2400" i="1">
                            <a:latin typeface="Cambria Math" panose="02040503050406030204" pitchFamily="18" charset="0"/>
                          </a:rPr>
                          <m:t>(</m:t>
                        </m:r>
                        <m:r>
                          <a:rPr lang="zh-CN" altLang="en-US" sz="2400" i="1">
                            <a:latin typeface="Cambria Math" panose="02040503050406030204" pitchFamily="18" charset="0"/>
                          </a:rPr>
                          <m:t>𝑡</m:t>
                        </m:r>
                      </m:e>
                    </m:d>
                  </m:oMath>
                </a14:m>
                <a:endParaRPr lang="en-US" altLang="zh-CN" sz="2400" dirty="0" smtClean="0"/>
              </a:p>
              <a:p>
                <a:pPr marL="0" indent="0" algn="just">
                  <a:buNone/>
                </a:pPr>
                <a:endParaRPr lang="zh-CN" altLang="en-US" sz="2400" dirty="0"/>
              </a:p>
            </p:txBody>
          </p:sp>
        </mc:Choice>
        <mc:Fallback>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255" r="-7686" b="-1139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4500306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5.3</a:t>
            </a:r>
            <a:r>
              <a:rPr lang="zh-CN" altLang="zh-CN" b="1" dirty="0"/>
              <a:t>倒立摆系统的</a:t>
            </a:r>
            <a:r>
              <a:rPr lang="en-US" altLang="zh-CN" b="1" dirty="0"/>
              <a:t>T-S</a:t>
            </a:r>
            <a:r>
              <a:rPr lang="zh-CN" altLang="zh-CN" b="1" dirty="0"/>
              <a:t>模糊模型</a:t>
            </a:r>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lstStyle/>
              <a:p>
                <a:pPr marL="0" indent="0" algn="just">
                  <a:buNone/>
                </a:pPr>
                <a:r>
                  <a:rPr lang="zh-CN" altLang="en-US" sz="2200" dirty="0" smtClean="0"/>
                  <a:t>其中</a:t>
                </a:r>
                <a14:m>
                  <m:oMath xmlns:m="http://schemas.openxmlformats.org/officeDocument/2006/math">
                    <m:r>
                      <a:rPr lang="zh-CN" altLang="en-US" sz="2200" i="1">
                        <a:latin typeface="Cambria Math" panose="02040503050406030204" pitchFamily="18" charset="0"/>
                      </a:rPr>
                      <m:t>𝛽</m:t>
                    </m:r>
                    <m:r>
                      <a:rPr lang="zh-CN" altLang="en-US" sz="2200" i="1">
                        <a:latin typeface="Cambria Math" panose="02040503050406030204" pitchFamily="18" charset="0"/>
                      </a:rPr>
                      <m:t>=</m:t>
                    </m:r>
                    <m:r>
                      <m:rPr>
                        <m:sty m:val="p"/>
                      </m:rPr>
                      <a:rPr lang="zh-CN" altLang="en-US" sz="2200" i="0">
                        <a:latin typeface="Cambria Math" panose="02040503050406030204" pitchFamily="18" charset="0"/>
                      </a:rPr>
                      <m:t>cos</m:t>
                    </m:r>
                    <m:r>
                      <a:rPr lang="en-US" altLang="zh-CN" sz="2200" b="0" i="1" smtClean="0">
                        <a:latin typeface="Cambria Math" panose="02040503050406030204" pitchFamily="18" charset="0"/>
                      </a:rPr>
                      <m:t>⁡(88</m:t>
                    </m:r>
                    <m:r>
                      <a:rPr lang="en-US" altLang="zh-CN" sz="2200" i="1">
                        <a:latin typeface="Cambria Math" panose="02040503050406030204" pitchFamily="18" charset="0"/>
                      </a:rPr>
                      <m:t>°</m:t>
                    </m:r>
                    <m:r>
                      <a:rPr lang="en-US" altLang="zh-CN" sz="2200" b="0" i="1" smtClean="0">
                        <a:latin typeface="Cambria Math" panose="02040503050406030204" pitchFamily="18" charset="0"/>
                      </a:rPr>
                      <m:t>)</m:t>
                    </m:r>
                  </m:oMath>
                </a14:m>
                <a:endParaRPr lang="en-US" altLang="zh-CN" sz="2200" dirty="0" smtClean="0"/>
              </a:p>
              <a:p>
                <a:pPr marL="0" indent="0" algn="ctr">
                  <a:buNone/>
                </a:pPr>
                <a14:m>
                  <m:oMath xmlns:m="http://schemas.openxmlformats.org/officeDocument/2006/math">
                    <m:sSub>
                      <m:sSubPr>
                        <m:ctrlPr>
                          <a:rPr lang="zh-CN" altLang="en-US" sz="2200" b="1" i="1">
                            <a:latin typeface="Cambria Math" panose="02040503050406030204" pitchFamily="18" charset="0"/>
                          </a:rPr>
                        </m:ctrlPr>
                      </m:sSubPr>
                      <m:e>
                        <m:r>
                          <a:rPr lang="zh-CN" altLang="en-US" sz="2200" b="1" i="1">
                            <a:latin typeface="Cambria Math" panose="02040503050406030204" pitchFamily="18" charset="0"/>
                          </a:rPr>
                          <m:t>𝑨</m:t>
                        </m:r>
                      </m:e>
                      <m:sub>
                        <m:r>
                          <a:rPr lang="zh-CN" altLang="en-US" sz="2200" i="1">
                            <a:latin typeface="Cambria Math" panose="02040503050406030204" pitchFamily="18" charset="0"/>
                          </a:rPr>
                          <m:t>1</m:t>
                        </m:r>
                      </m:sub>
                    </m:sSub>
                    <m:r>
                      <a:rPr lang="zh-CN" altLang="en-US" sz="2200" i="1">
                        <a:latin typeface="Cambria Math" panose="02040503050406030204" pitchFamily="18" charset="0"/>
                      </a:rPr>
                      <m:t>=</m:t>
                    </m:r>
                    <m:d>
                      <m:dPr>
                        <m:begChr m:val="["/>
                        <m:endChr m:val="]"/>
                        <m:ctrlPr>
                          <a:rPr lang="zh-CN" altLang="en-US" sz="2200" i="1">
                            <a:latin typeface="Cambria Math" panose="02040503050406030204" pitchFamily="18" charset="0"/>
                          </a:rPr>
                        </m:ctrlPr>
                      </m:dPr>
                      <m:e>
                        <m:m>
                          <m:mPr>
                            <m:mcs>
                              <m:mc>
                                <m:mcPr>
                                  <m:count m:val="2"/>
                                  <m:mcJc m:val="center"/>
                                </m:mcPr>
                              </m:mc>
                            </m:mcs>
                            <m:ctrlPr>
                              <a:rPr lang="zh-CN" altLang="en-US" sz="2200" i="1">
                                <a:latin typeface="Cambria Math" panose="02040503050406030204" pitchFamily="18" charset="0"/>
                              </a:rPr>
                            </m:ctrlPr>
                          </m:mPr>
                          <m:mr>
                            <m:e>
                              <m:r>
                                <a:rPr lang="zh-CN" altLang="en-US" sz="2200" i="1">
                                  <a:latin typeface="Cambria Math" panose="02040503050406030204" pitchFamily="18" charset="0"/>
                                </a:rPr>
                                <m:t>0</m:t>
                              </m:r>
                            </m:e>
                            <m:e>
                              <m:r>
                                <a:rPr lang="zh-CN" altLang="en-US" sz="2200" i="1">
                                  <a:latin typeface="Cambria Math" panose="02040503050406030204" pitchFamily="18" charset="0"/>
                                </a:rPr>
                                <m:t>1</m:t>
                              </m:r>
                            </m:e>
                          </m:mr>
                          <m:mr>
                            <m:e>
                              <m:f>
                                <m:fPr>
                                  <m:ctrlPr>
                                    <a:rPr lang="zh-CN" altLang="en-US" sz="2200" i="1">
                                      <a:latin typeface="Cambria Math" panose="02040503050406030204" pitchFamily="18" charset="0"/>
                                    </a:rPr>
                                  </m:ctrlPr>
                                </m:fPr>
                                <m:num>
                                  <m:r>
                                    <a:rPr lang="zh-CN" altLang="en-US" sz="2200" i="1">
                                      <a:latin typeface="Cambria Math" panose="02040503050406030204" pitchFamily="18" charset="0"/>
                                    </a:rPr>
                                    <m:t>𝑔</m:t>
                                  </m:r>
                                </m:num>
                                <m:den>
                                  <m:r>
                                    <a:rPr lang="zh-CN" altLang="en-US" sz="2200" i="1">
                                      <a:latin typeface="Cambria Math" panose="02040503050406030204" pitchFamily="18" charset="0"/>
                                    </a:rPr>
                                    <m:t>4</m:t>
                                  </m:r>
                                  <m:f>
                                    <m:fPr>
                                      <m:type m:val="lin"/>
                                      <m:ctrlPr>
                                        <a:rPr lang="zh-CN" altLang="en-US" sz="2200" i="1">
                                          <a:latin typeface="Cambria Math" panose="02040503050406030204" pitchFamily="18" charset="0"/>
                                        </a:rPr>
                                      </m:ctrlPr>
                                    </m:fPr>
                                    <m:num>
                                      <m:r>
                                        <a:rPr lang="zh-CN" altLang="en-US" sz="2200" i="1">
                                          <a:latin typeface="Cambria Math" panose="02040503050406030204" pitchFamily="18" charset="0"/>
                                        </a:rPr>
                                        <m:t>𝑙</m:t>
                                      </m:r>
                                    </m:num>
                                    <m:den>
                                      <m:r>
                                        <a:rPr lang="zh-CN" altLang="en-US" sz="2200" i="1">
                                          <a:latin typeface="Cambria Math" panose="02040503050406030204" pitchFamily="18" charset="0"/>
                                        </a:rPr>
                                        <m:t>3</m:t>
                                      </m:r>
                                    </m:den>
                                  </m:f>
                                  <m:r>
                                    <a:rPr lang="zh-CN" altLang="en-US" sz="2200" i="1">
                                      <a:latin typeface="Cambria Math" panose="02040503050406030204" pitchFamily="18" charset="0"/>
                                    </a:rPr>
                                    <m:t>−</m:t>
                                  </m:r>
                                  <m:r>
                                    <a:rPr lang="zh-CN" altLang="en-US" sz="2200" i="1">
                                      <a:latin typeface="Cambria Math" panose="02040503050406030204" pitchFamily="18" charset="0"/>
                                    </a:rPr>
                                    <m:t>𝑎𝑚𝑙</m:t>
                                  </m:r>
                                </m:den>
                              </m:f>
                            </m:e>
                            <m:e>
                              <m:r>
                                <a:rPr lang="zh-CN" altLang="en-US" sz="2200" i="1">
                                  <a:latin typeface="Cambria Math" panose="02040503050406030204" pitchFamily="18" charset="0"/>
                                </a:rPr>
                                <m:t>0</m:t>
                              </m:r>
                            </m:e>
                          </m:mr>
                        </m:m>
                      </m:e>
                    </m:d>
                  </m:oMath>
                </a14:m>
                <a:r>
                  <a:rPr lang="zh-CN" altLang="en-US" sz="2200" i="1" dirty="0" smtClean="0"/>
                  <a:t>，</a:t>
                </a:r>
                <a14:m>
                  <m:oMath xmlns:m="http://schemas.openxmlformats.org/officeDocument/2006/math">
                    <m:sSub>
                      <m:sSubPr>
                        <m:ctrlPr>
                          <a:rPr lang="zh-CN" altLang="en-US" sz="2200" b="1" i="1">
                            <a:latin typeface="Cambria Math" panose="02040503050406030204" pitchFamily="18" charset="0"/>
                          </a:rPr>
                        </m:ctrlPr>
                      </m:sSubPr>
                      <m:e>
                        <m:r>
                          <a:rPr lang="zh-CN" altLang="en-US" sz="2200" b="1" i="1">
                            <a:latin typeface="Cambria Math" panose="02040503050406030204" pitchFamily="18" charset="0"/>
                          </a:rPr>
                          <m:t>𝑩</m:t>
                        </m:r>
                      </m:e>
                      <m:sub>
                        <m:r>
                          <a:rPr lang="zh-CN" altLang="en-US" sz="2200" i="1">
                            <a:latin typeface="Cambria Math" panose="02040503050406030204" pitchFamily="18" charset="0"/>
                          </a:rPr>
                          <m:t>1</m:t>
                        </m:r>
                      </m:sub>
                    </m:sSub>
                    <m:r>
                      <a:rPr lang="zh-CN" altLang="en-US" sz="2200" i="1">
                        <a:latin typeface="Cambria Math" panose="02040503050406030204" pitchFamily="18" charset="0"/>
                      </a:rPr>
                      <m:t>=</m:t>
                    </m:r>
                    <m:d>
                      <m:dPr>
                        <m:begChr m:val="["/>
                        <m:endChr m:val="]"/>
                        <m:ctrlPr>
                          <a:rPr lang="zh-CN" altLang="en-US" sz="2200" i="1">
                            <a:latin typeface="Cambria Math" panose="02040503050406030204" pitchFamily="18" charset="0"/>
                          </a:rPr>
                        </m:ctrlPr>
                      </m:dPr>
                      <m:e>
                        <m:m>
                          <m:mPr>
                            <m:mcs>
                              <m:mc>
                                <m:mcPr>
                                  <m:count m:val="1"/>
                                  <m:mcJc m:val="center"/>
                                </m:mcPr>
                              </m:mc>
                            </m:mcs>
                            <m:ctrlPr>
                              <a:rPr lang="zh-CN" altLang="en-US" sz="2200" i="1">
                                <a:latin typeface="Cambria Math" panose="02040503050406030204" pitchFamily="18" charset="0"/>
                              </a:rPr>
                            </m:ctrlPr>
                          </m:mPr>
                          <m:mr>
                            <m:e>
                              <m:r>
                                <a:rPr lang="zh-CN" altLang="en-US" sz="2200" i="1">
                                  <a:latin typeface="Cambria Math" panose="02040503050406030204" pitchFamily="18" charset="0"/>
                                </a:rPr>
                                <m:t>0</m:t>
                              </m:r>
                            </m:e>
                          </m:mr>
                          <m:mr>
                            <m:e>
                              <m:r>
                                <a:rPr lang="zh-CN" altLang="en-US" sz="2200" i="1">
                                  <a:latin typeface="Cambria Math" panose="02040503050406030204" pitchFamily="18" charset="0"/>
                                </a:rPr>
                                <m:t>−</m:t>
                              </m:r>
                              <m:f>
                                <m:fPr>
                                  <m:ctrlPr>
                                    <a:rPr lang="zh-CN" altLang="en-US" sz="2200" i="1">
                                      <a:latin typeface="Cambria Math" panose="02040503050406030204" pitchFamily="18" charset="0"/>
                                    </a:rPr>
                                  </m:ctrlPr>
                                </m:fPr>
                                <m:num>
                                  <m:r>
                                    <a:rPr lang="zh-CN" altLang="en-US" sz="2200" i="1">
                                      <a:latin typeface="Cambria Math" panose="02040503050406030204" pitchFamily="18" charset="0"/>
                                    </a:rPr>
                                    <m:t>𝛼</m:t>
                                  </m:r>
                                </m:num>
                                <m:den>
                                  <m:r>
                                    <a:rPr lang="zh-CN" altLang="en-US" sz="2200" i="1">
                                      <a:latin typeface="Cambria Math" panose="02040503050406030204" pitchFamily="18" charset="0"/>
                                    </a:rPr>
                                    <m:t>4</m:t>
                                  </m:r>
                                  <m:f>
                                    <m:fPr>
                                      <m:type m:val="lin"/>
                                      <m:ctrlPr>
                                        <a:rPr lang="zh-CN" altLang="en-US" sz="2200" i="1">
                                          <a:latin typeface="Cambria Math" panose="02040503050406030204" pitchFamily="18" charset="0"/>
                                        </a:rPr>
                                      </m:ctrlPr>
                                    </m:fPr>
                                    <m:num>
                                      <m:r>
                                        <a:rPr lang="zh-CN" altLang="en-US" sz="2200" i="1">
                                          <a:latin typeface="Cambria Math" panose="02040503050406030204" pitchFamily="18" charset="0"/>
                                        </a:rPr>
                                        <m:t>𝑙</m:t>
                                      </m:r>
                                    </m:num>
                                    <m:den>
                                      <m:r>
                                        <a:rPr lang="zh-CN" altLang="en-US" sz="2200" i="1">
                                          <a:latin typeface="Cambria Math" panose="02040503050406030204" pitchFamily="18" charset="0"/>
                                        </a:rPr>
                                        <m:t>3</m:t>
                                      </m:r>
                                    </m:den>
                                  </m:f>
                                  <m:r>
                                    <a:rPr lang="zh-CN" altLang="en-US" sz="2200" i="1">
                                      <a:latin typeface="Cambria Math" panose="02040503050406030204" pitchFamily="18" charset="0"/>
                                    </a:rPr>
                                    <m:t>−</m:t>
                                  </m:r>
                                  <m:r>
                                    <a:rPr lang="zh-CN" altLang="en-US" sz="2200" i="1">
                                      <a:latin typeface="Cambria Math" panose="02040503050406030204" pitchFamily="18" charset="0"/>
                                    </a:rPr>
                                    <m:t>𝑎𝑚𝑙</m:t>
                                  </m:r>
                                </m:den>
                              </m:f>
                            </m:e>
                          </m:mr>
                        </m:m>
                      </m:e>
                    </m:d>
                  </m:oMath>
                </a14:m>
                <a:endParaRPr lang="en-US" altLang="zh-CN" sz="2200" i="1" dirty="0" smtClean="0">
                  <a:latin typeface="Cambria Math" panose="02040503050406030204" pitchFamily="18" charset="0"/>
                </a:endParaRPr>
              </a:p>
              <a:p>
                <a:pPr marL="0" indent="0" algn="ctr">
                  <a:buNone/>
                </a:pPr>
                <a14:m>
                  <m:oMath xmlns:m="http://schemas.openxmlformats.org/officeDocument/2006/math">
                    <m:sSub>
                      <m:sSubPr>
                        <m:ctrlPr>
                          <a:rPr lang="zh-CN" altLang="en-US" sz="2200" b="1" i="1">
                            <a:latin typeface="Cambria Math" panose="02040503050406030204" pitchFamily="18" charset="0"/>
                          </a:rPr>
                        </m:ctrlPr>
                      </m:sSubPr>
                      <m:e>
                        <m:r>
                          <a:rPr lang="zh-CN" altLang="en-US" sz="2200" b="1" i="1">
                            <a:latin typeface="Cambria Math" panose="02040503050406030204" pitchFamily="18" charset="0"/>
                          </a:rPr>
                          <m:t>𝑨</m:t>
                        </m:r>
                      </m:e>
                      <m:sub>
                        <m:r>
                          <a:rPr lang="zh-CN" altLang="en-US" sz="2200" i="1">
                            <a:latin typeface="Cambria Math" panose="02040503050406030204" pitchFamily="18" charset="0"/>
                          </a:rPr>
                          <m:t>2</m:t>
                        </m:r>
                      </m:sub>
                    </m:sSub>
                    <m:r>
                      <a:rPr lang="zh-CN" altLang="en-US" sz="2200" i="1">
                        <a:latin typeface="Cambria Math" panose="02040503050406030204" pitchFamily="18" charset="0"/>
                      </a:rPr>
                      <m:t>=</m:t>
                    </m:r>
                    <m:d>
                      <m:dPr>
                        <m:begChr m:val="["/>
                        <m:endChr m:val="]"/>
                        <m:ctrlPr>
                          <a:rPr lang="zh-CN" altLang="en-US" sz="2200" i="1">
                            <a:latin typeface="Cambria Math" panose="02040503050406030204" pitchFamily="18" charset="0"/>
                          </a:rPr>
                        </m:ctrlPr>
                      </m:dPr>
                      <m:e>
                        <m:m>
                          <m:mPr>
                            <m:mcs>
                              <m:mc>
                                <m:mcPr>
                                  <m:count m:val="2"/>
                                  <m:mcJc m:val="center"/>
                                </m:mcPr>
                              </m:mc>
                            </m:mcs>
                            <m:ctrlPr>
                              <a:rPr lang="zh-CN" altLang="en-US" sz="2200" i="1">
                                <a:latin typeface="Cambria Math" panose="02040503050406030204" pitchFamily="18" charset="0"/>
                              </a:rPr>
                            </m:ctrlPr>
                          </m:mPr>
                          <m:mr>
                            <m:e>
                              <m:r>
                                <a:rPr lang="zh-CN" altLang="en-US" sz="2200" i="1">
                                  <a:latin typeface="Cambria Math" panose="02040503050406030204" pitchFamily="18" charset="0"/>
                                </a:rPr>
                                <m:t>0</m:t>
                              </m:r>
                            </m:e>
                            <m:e>
                              <m:r>
                                <a:rPr lang="zh-CN" altLang="en-US" sz="2200" i="1">
                                  <a:latin typeface="Cambria Math" panose="02040503050406030204" pitchFamily="18" charset="0"/>
                                </a:rPr>
                                <m:t>1</m:t>
                              </m:r>
                            </m:e>
                          </m:mr>
                          <m:mr>
                            <m:e>
                              <m:f>
                                <m:fPr>
                                  <m:ctrlPr>
                                    <a:rPr lang="zh-CN" altLang="en-US" sz="2200" i="1">
                                      <a:latin typeface="Cambria Math" panose="02040503050406030204" pitchFamily="18" charset="0"/>
                                    </a:rPr>
                                  </m:ctrlPr>
                                </m:fPr>
                                <m:num>
                                  <m:r>
                                    <a:rPr lang="zh-CN" altLang="en-US" sz="2200" i="1">
                                      <a:latin typeface="Cambria Math" panose="02040503050406030204" pitchFamily="18" charset="0"/>
                                    </a:rPr>
                                    <m:t>2</m:t>
                                  </m:r>
                                  <m:r>
                                    <m:rPr>
                                      <m:nor/>
                                    </m:rPr>
                                    <a:rPr lang="zh-CN" altLang="en-US" sz="2200" i="1">
                                      <a:latin typeface="Cambria Math" panose="02040503050406030204" pitchFamily="18" charset="0"/>
                                    </a:rPr>
                                    <m:t>g</m:t>
                                  </m:r>
                                </m:num>
                                <m:den>
                                  <m:d>
                                    <m:dPr>
                                      <m:begChr m:val=""/>
                                      <m:ctrlPr>
                                        <a:rPr lang="zh-CN" altLang="en-US" sz="2200" i="1">
                                          <a:latin typeface="Cambria Math" panose="02040503050406030204" pitchFamily="18" charset="0"/>
                                        </a:rPr>
                                      </m:ctrlPr>
                                    </m:dPr>
                                    <m:e>
                                      <m:r>
                                        <m:rPr>
                                          <m:nor/>
                                        </m:rPr>
                                        <a:rPr lang="zh-CN" altLang="en-US" sz="2200" i="1">
                                          <a:latin typeface="Cambria Math" panose="02040503050406030204" pitchFamily="18" charset="0"/>
                                        </a:rPr>
                                        <m:t>π</m:t>
                                      </m:r>
                                      <m:r>
                                        <a:rPr lang="zh-CN" altLang="en-US" sz="2200" i="1">
                                          <a:latin typeface="Cambria Math" panose="02040503050406030204" pitchFamily="18" charset="0"/>
                                        </a:rPr>
                                        <m:t>(4</m:t>
                                      </m:r>
                                      <m:f>
                                        <m:fPr>
                                          <m:type m:val="lin"/>
                                          <m:ctrlPr>
                                            <a:rPr lang="zh-CN" altLang="en-US" sz="2200" i="1">
                                              <a:latin typeface="Cambria Math" panose="02040503050406030204" pitchFamily="18" charset="0"/>
                                            </a:rPr>
                                          </m:ctrlPr>
                                        </m:fPr>
                                        <m:num>
                                          <m:r>
                                            <a:rPr lang="zh-CN" altLang="en-US" sz="2200" i="1">
                                              <a:latin typeface="Cambria Math" panose="02040503050406030204" pitchFamily="18" charset="0"/>
                                            </a:rPr>
                                            <m:t>𝑙</m:t>
                                          </m:r>
                                        </m:num>
                                        <m:den>
                                          <m:r>
                                            <a:rPr lang="zh-CN" altLang="en-US" sz="2200" i="1">
                                              <a:latin typeface="Cambria Math" panose="02040503050406030204" pitchFamily="18" charset="0"/>
                                            </a:rPr>
                                            <m:t>3</m:t>
                                          </m:r>
                                        </m:den>
                                      </m:f>
                                      <m:r>
                                        <a:rPr lang="zh-CN" altLang="en-US" sz="2200" i="1">
                                          <a:latin typeface="Cambria Math" panose="02040503050406030204" pitchFamily="18" charset="0"/>
                                        </a:rPr>
                                        <m:t>−</m:t>
                                      </m:r>
                                      <m:r>
                                        <a:rPr lang="zh-CN" altLang="en-US" sz="2200" i="1">
                                          <a:latin typeface="Cambria Math" panose="02040503050406030204" pitchFamily="18" charset="0"/>
                                        </a:rPr>
                                        <m:t>𝑎𝑚𝑙</m:t>
                                      </m:r>
                                      <m:sSup>
                                        <m:sSupPr>
                                          <m:ctrlPr>
                                            <a:rPr lang="zh-CN" altLang="en-US" sz="2200" i="1">
                                              <a:latin typeface="Cambria Math" panose="02040503050406030204" pitchFamily="18" charset="0"/>
                                            </a:rPr>
                                          </m:ctrlPr>
                                        </m:sSupPr>
                                        <m:e>
                                          <m:r>
                                            <a:rPr lang="zh-CN" altLang="en-US" sz="2200" i="1">
                                              <a:latin typeface="Cambria Math" panose="02040503050406030204" pitchFamily="18" charset="0"/>
                                            </a:rPr>
                                            <m:t>𝛽</m:t>
                                          </m:r>
                                        </m:e>
                                        <m:sup>
                                          <m:r>
                                            <a:rPr lang="zh-CN" altLang="en-US" sz="2200" i="1">
                                              <a:latin typeface="Cambria Math" panose="02040503050406030204" pitchFamily="18" charset="0"/>
                                            </a:rPr>
                                            <m:t>2</m:t>
                                          </m:r>
                                        </m:sup>
                                      </m:sSup>
                                    </m:e>
                                  </m:d>
                                </m:den>
                              </m:f>
                            </m:e>
                            <m:e>
                              <m:r>
                                <a:rPr lang="zh-CN" altLang="en-US" sz="2200" i="1">
                                  <a:latin typeface="Cambria Math" panose="02040503050406030204" pitchFamily="18" charset="0"/>
                                </a:rPr>
                                <m:t>0</m:t>
                              </m:r>
                            </m:e>
                          </m:mr>
                        </m:m>
                      </m:e>
                    </m:d>
                  </m:oMath>
                </a14:m>
                <a:r>
                  <a:rPr lang="en-US" altLang="zh-CN" sz="2200" i="1" dirty="0" smtClean="0"/>
                  <a:t>,</a:t>
                </a:r>
                <a14:m>
                  <m:oMath xmlns:m="http://schemas.openxmlformats.org/officeDocument/2006/math">
                    <m:sSub>
                      <m:sSubPr>
                        <m:ctrlPr>
                          <a:rPr lang="zh-CN" altLang="en-US" sz="2200" b="1" i="1">
                            <a:latin typeface="Cambria Math" panose="02040503050406030204" pitchFamily="18" charset="0"/>
                          </a:rPr>
                        </m:ctrlPr>
                      </m:sSubPr>
                      <m:e>
                        <m:r>
                          <a:rPr lang="zh-CN" altLang="en-US" sz="2200" b="1" i="1">
                            <a:latin typeface="Cambria Math" panose="02040503050406030204" pitchFamily="18" charset="0"/>
                          </a:rPr>
                          <m:t>𝑩</m:t>
                        </m:r>
                      </m:e>
                      <m:sub>
                        <m:r>
                          <a:rPr lang="zh-CN" altLang="en-US" sz="2200" i="1">
                            <a:latin typeface="Cambria Math" panose="02040503050406030204" pitchFamily="18" charset="0"/>
                          </a:rPr>
                          <m:t>2</m:t>
                        </m:r>
                      </m:sub>
                    </m:sSub>
                    <m:r>
                      <a:rPr lang="zh-CN" altLang="en-US" sz="2200" i="1">
                        <a:latin typeface="Cambria Math" panose="02040503050406030204" pitchFamily="18" charset="0"/>
                      </a:rPr>
                      <m:t>=</m:t>
                    </m:r>
                    <m:d>
                      <m:dPr>
                        <m:begChr m:val="["/>
                        <m:endChr m:val="]"/>
                        <m:ctrlPr>
                          <a:rPr lang="zh-CN" altLang="en-US" sz="2200" i="1">
                            <a:latin typeface="Cambria Math" panose="02040503050406030204" pitchFamily="18" charset="0"/>
                          </a:rPr>
                        </m:ctrlPr>
                      </m:dPr>
                      <m:e>
                        <m:m>
                          <m:mPr>
                            <m:mcs>
                              <m:mc>
                                <m:mcPr>
                                  <m:count m:val="1"/>
                                  <m:mcJc m:val="center"/>
                                </m:mcPr>
                              </m:mc>
                            </m:mcs>
                            <m:ctrlPr>
                              <a:rPr lang="zh-CN" altLang="en-US" sz="2200" i="1">
                                <a:latin typeface="Cambria Math" panose="02040503050406030204" pitchFamily="18" charset="0"/>
                              </a:rPr>
                            </m:ctrlPr>
                          </m:mPr>
                          <m:mr>
                            <m:e>
                              <m:r>
                                <a:rPr lang="zh-CN" altLang="en-US" sz="2200" i="1">
                                  <a:latin typeface="Cambria Math" panose="02040503050406030204" pitchFamily="18" charset="0"/>
                                </a:rPr>
                                <m:t>0</m:t>
                              </m:r>
                            </m:e>
                          </m:mr>
                          <m:mr>
                            <m:e>
                              <m:r>
                                <a:rPr lang="zh-CN" altLang="en-US" sz="2200" i="1">
                                  <a:latin typeface="Cambria Math" panose="02040503050406030204" pitchFamily="18" charset="0"/>
                                </a:rPr>
                                <m:t>−</m:t>
                              </m:r>
                              <m:f>
                                <m:fPr>
                                  <m:ctrlPr>
                                    <a:rPr lang="zh-CN" altLang="en-US" sz="2200" i="1">
                                      <a:latin typeface="Cambria Math" panose="02040503050406030204" pitchFamily="18" charset="0"/>
                                    </a:rPr>
                                  </m:ctrlPr>
                                </m:fPr>
                                <m:num>
                                  <m:r>
                                    <a:rPr lang="zh-CN" altLang="en-US" sz="2200" i="1">
                                      <a:latin typeface="Cambria Math" panose="02040503050406030204" pitchFamily="18" charset="0"/>
                                    </a:rPr>
                                    <m:t>𝛼𝛽</m:t>
                                  </m:r>
                                </m:num>
                                <m:den>
                                  <m:r>
                                    <a:rPr lang="zh-CN" altLang="en-US" sz="2200" i="1">
                                      <a:latin typeface="Cambria Math" panose="02040503050406030204" pitchFamily="18" charset="0"/>
                                    </a:rPr>
                                    <m:t>4</m:t>
                                  </m:r>
                                  <m:f>
                                    <m:fPr>
                                      <m:type m:val="lin"/>
                                      <m:ctrlPr>
                                        <a:rPr lang="zh-CN" altLang="en-US" sz="2200" i="1">
                                          <a:latin typeface="Cambria Math" panose="02040503050406030204" pitchFamily="18" charset="0"/>
                                        </a:rPr>
                                      </m:ctrlPr>
                                    </m:fPr>
                                    <m:num>
                                      <m:r>
                                        <a:rPr lang="zh-CN" altLang="en-US" sz="2200" i="1">
                                          <a:latin typeface="Cambria Math" panose="02040503050406030204" pitchFamily="18" charset="0"/>
                                        </a:rPr>
                                        <m:t>𝑙</m:t>
                                      </m:r>
                                    </m:num>
                                    <m:den>
                                      <m:r>
                                        <a:rPr lang="zh-CN" altLang="en-US" sz="2200" i="1">
                                          <a:latin typeface="Cambria Math" panose="02040503050406030204" pitchFamily="18" charset="0"/>
                                        </a:rPr>
                                        <m:t>3</m:t>
                                      </m:r>
                                    </m:den>
                                  </m:f>
                                  <m:r>
                                    <a:rPr lang="zh-CN" altLang="en-US" sz="2200" i="1">
                                      <a:latin typeface="Cambria Math" panose="02040503050406030204" pitchFamily="18" charset="0"/>
                                    </a:rPr>
                                    <m:t>−</m:t>
                                  </m:r>
                                  <m:r>
                                    <a:rPr lang="zh-CN" altLang="en-US" sz="2200" i="1">
                                      <a:latin typeface="Cambria Math" panose="02040503050406030204" pitchFamily="18" charset="0"/>
                                    </a:rPr>
                                    <m:t>𝑎𝑚𝑙</m:t>
                                  </m:r>
                                  <m:sSup>
                                    <m:sSupPr>
                                      <m:ctrlPr>
                                        <a:rPr lang="zh-CN" altLang="en-US" sz="2200" i="1">
                                          <a:latin typeface="Cambria Math" panose="02040503050406030204" pitchFamily="18" charset="0"/>
                                        </a:rPr>
                                      </m:ctrlPr>
                                    </m:sSupPr>
                                    <m:e>
                                      <m:r>
                                        <a:rPr lang="zh-CN" altLang="en-US" sz="2200" i="1">
                                          <a:latin typeface="Cambria Math" panose="02040503050406030204" pitchFamily="18" charset="0"/>
                                        </a:rPr>
                                        <m:t>𝛽</m:t>
                                      </m:r>
                                    </m:e>
                                    <m:sup>
                                      <m:r>
                                        <a:rPr lang="zh-CN" altLang="en-US" sz="2200" i="1">
                                          <a:latin typeface="Cambria Math" panose="02040503050406030204" pitchFamily="18" charset="0"/>
                                        </a:rPr>
                                        <m:t>2</m:t>
                                      </m:r>
                                    </m:sup>
                                  </m:sSup>
                                </m:den>
                              </m:f>
                            </m:e>
                          </m:mr>
                        </m:m>
                      </m:e>
                    </m:d>
                  </m:oMath>
                </a14:m>
                <a:endParaRPr lang="en-US" altLang="zh-CN" sz="2200" i="1" dirty="0" smtClean="0"/>
              </a:p>
              <a:p>
                <a:pPr marL="0" indent="0" algn="just">
                  <a:buNone/>
                </a:pPr>
                <a:r>
                  <a:rPr lang="zh-CN" altLang="en-US" sz="2200" dirty="0" smtClean="0"/>
                  <a:t>根据</a:t>
                </a:r>
                <a:r>
                  <a:rPr lang="zh-CN" altLang="en-US" sz="2200" dirty="0"/>
                  <a:t>倒立摆模型</a:t>
                </a:r>
                <a:r>
                  <a:rPr lang="zh-CN" altLang="en-US" sz="2200" dirty="0" smtClean="0"/>
                  <a:t>可知</a:t>
                </a:r>
                <a:endParaRPr lang="en-US" altLang="zh-CN" sz="2200" dirty="0" smtClean="0"/>
              </a:p>
              <a:p>
                <a:pPr algn="just"/>
                <a:r>
                  <a:rPr lang="zh-CN" altLang="en-US" sz="2200" dirty="0" smtClean="0"/>
                  <a:t>当</a:t>
                </a:r>
                <a14:m>
                  <m:oMath xmlns:m="http://schemas.openxmlformats.org/officeDocument/2006/math">
                    <m:sSub>
                      <m:sSubPr>
                        <m:ctrlPr>
                          <a:rPr lang="zh-CN" altLang="en-US" sz="2200" i="1">
                            <a:latin typeface="Cambria Math" panose="02040503050406030204" pitchFamily="18" charset="0"/>
                          </a:rPr>
                        </m:ctrlPr>
                      </m:sSubPr>
                      <m:e>
                        <m:r>
                          <a:rPr lang="zh-CN" altLang="en-US" sz="2200" i="1">
                            <a:latin typeface="Cambria Math" panose="02040503050406030204" pitchFamily="18" charset="0"/>
                          </a:rPr>
                          <m:t>𝑥</m:t>
                        </m:r>
                      </m:e>
                      <m:sub>
                        <m:r>
                          <a:rPr lang="zh-CN" altLang="en-US" sz="2200">
                            <a:latin typeface="Cambria Math" panose="02040503050406030204" pitchFamily="18" charset="0"/>
                          </a:rPr>
                          <m:t>1</m:t>
                        </m:r>
                      </m:sub>
                    </m:sSub>
                    <m:r>
                      <a:rPr lang="zh-CN" altLang="en-US" sz="2200">
                        <a:latin typeface="Cambria Math" panose="02040503050406030204" pitchFamily="18" charset="0"/>
                      </a:rPr>
                      <m:t>→±</m:t>
                    </m:r>
                    <m:f>
                      <m:fPr>
                        <m:ctrlPr>
                          <a:rPr lang="zh-CN" altLang="en-US" sz="2200" i="1">
                            <a:latin typeface="Cambria Math" panose="02040503050406030204" pitchFamily="18" charset="0"/>
                          </a:rPr>
                        </m:ctrlPr>
                      </m:fPr>
                      <m:num>
                        <m:r>
                          <m:rPr>
                            <m:nor/>
                          </m:rPr>
                          <a:rPr lang="zh-CN" altLang="en-US" sz="2200" i="1">
                            <a:latin typeface="Cambria Math" panose="02040503050406030204" pitchFamily="18" charset="0"/>
                          </a:rPr>
                          <m:t>π</m:t>
                        </m:r>
                      </m:num>
                      <m:den>
                        <m:r>
                          <a:rPr lang="zh-CN" altLang="en-US" sz="2200">
                            <a:latin typeface="Cambria Math" panose="02040503050406030204" pitchFamily="18" charset="0"/>
                          </a:rPr>
                          <m:t>2</m:t>
                        </m:r>
                      </m:den>
                    </m:f>
                    <m:d>
                      <m:dPr>
                        <m:ctrlPr>
                          <a:rPr lang="zh-CN" altLang="en-US" sz="2200" i="1">
                            <a:latin typeface="Cambria Math" panose="02040503050406030204" pitchFamily="18" charset="0"/>
                          </a:rPr>
                        </m:ctrlPr>
                      </m:dPr>
                      <m:e>
                        <m:r>
                          <a:rPr lang="zh-CN" altLang="en-US" sz="2200">
                            <a:latin typeface="Cambria Math" panose="02040503050406030204" pitchFamily="18" charset="0"/>
                          </a:rPr>
                          <m:t>|</m:t>
                        </m:r>
                        <m:sSub>
                          <m:sSubPr>
                            <m:ctrlPr>
                              <a:rPr lang="zh-CN" altLang="en-US" sz="2200" i="1">
                                <a:latin typeface="Cambria Math" panose="02040503050406030204" pitchFamily="18" charset="0"/>
                              </a:rPr>
                            </m:ctrlPr>
                          </m:sSubPr>
                          <m:e>
                            <m:r>
                              <a:rPr lang="zh-CN" altLang="en-US" sz="2200" i="1">
                                <a:latin typeface="Cambria Math" panose="02040503050406030204" pitchFamily="18" charset="0"/>
                              </a:rPr>
                              <m:t>𝑥</m:t>
                            </m:r>
                          </m:e>
                          <m:sub>
                            <m:r>
                              <a:rPr lang="zh-CN" altLang="en-US" sz="2200">
                                <a:latin typeface="Cambria Math" panose="02040503050406030204" pitchFamily="18" charset="0"/>
                              </a:rPr>
                              <m:t>1</m:t>
                            </m:r>
                          </m:sub>
                        </m:sSub>
                        <m:r>
                          <a:rPr lang="zh-CN" altLang="en-US" sz="2200">
                            <a:latin typeface="Cambria Math" panose="02040503050406030204" pitchFamily="18" charset="0"/>
                          </a:rPr>
                          <m:t>|&gt;</m:t>
                        </m:r>
                        <m:f>
                          <m:fPr>
                            <m:ctrlPr>
                              <a:rPr lang="zh-CN" altLang="en-US" sz="2200" i="1">
                                <a:latin typeface="Cambria Math" panose="02040503050406030204" pitchFamily="18" charset="0"/>
                              </a:rPr>
                            </m:ctrlPr>
                          </m:fPr>
                          <m:num>
                            <m:r>
                              <m:rPr>
                                <m:nor/>
                              </m:rPr>
                              <a:rPr lang="zh-CN" altLang="en-US" sz="2200" i="1">
                                <a:latin typeface="Cambria Math" panose="02040503050406030204" pitchFamily="18" charset="0"/>
                              </a:rPr>
                              <m:t>π</m:t>
                            </m:r>
                          </m:num>
                          <m:den>
                            <m:r>
                              <a:rPr lang="zh-CN" altLang="en-US" sz="2200">
                                <a:latin typeface="Cambria Math" panose="02040503050406030204" pitchFamily="18" charset="0"/>
                              </a:rPr>
                              <m:t>2</m:t>
                            </m:r>
                          </m:den>
                        </m:f>
                      </m:e>
                    </m:d>
                  </m:oMath>
                </a14:m>
                <a:r>
                  <a:rPr lang="zh-CN" altLang="en-US" sz="2200" dirty="0"/>
                  <a:t>时</a:t>
                </a:r>
                <a:r>
                  <a:rPr lang="zh-CN" altLang="en-US" sz="2200" dirty="0" smtClean="0"/>
                  <a:t>，</a:t>
                </a:r>
                <a14:m>
                  <m:oMath xmlns:m="http://schemas.openxmlformats.org/officeDocument/2006/math">
                    <m:r>
                      <m:rPr>
                        <m:sty m:val="p"/>
                      </m:rPr>
                      <a:rPr lang="zh-CN" altLang="en-US" sz="2200">
                        <a:latin typeface="Cambria Math" panose="02040503050406030204" pitchFamily="18" charset="0"/>
                      </a:rPr>
                      <m:t>sin</m:t>
                    </m:r>
                    <m:sSub>
                      <m:sSubPr>
                        <m:ctrlPr>
                          <a:rPr lang="zh-CN" altLang="en-US" sz="2200" i="1">
                            <a:latin typeface="Cambria Math" panose="02040503050406030204" pitchFamily="18" charset="0"/>
                          </a:rPr>
                        </m:ctrlPr>
                      </m:sSubPr>
                      <m:e>
                        <m:r>
                          <a:rPr lang="zh-CN" altLang="en-US" sz="2200" i="1">
                            <a:latin typeface="Cambria Math" panose="02040503050406030204" pitchFamily="18" charset="0"/>
                          </a:rPr>
                          <m:t>𝑥</m:t>
                        </m:r>
                      </m:e>
                      <m:sub>
                        <m:r>
                          <a:rPr lang="zh-CN" altLang="en-US" sz="2200">
                            <a:latin typeface="Cambria Math" panose="02040503050406030204" pitchFamily="18" charset="0"/>
                          </a:rPr>
                          <m:t>1</m:t>
                        </m:r>
                      </m:sub>
                    </m:sSub>
                    <m:r>
                      <a:rPr lang="zh-CN" altLang="en-US" sz="2200">
                        <a:latin typeface="Cambria Math" panose="02040503050406030204" pitchFamily="18" charset="0"/>
                      </a:rPr>
                      <m:t>→±1→</m:t>
                    </m:r>
                    <m:f>
                      <m:fPr>
                        <m:ctrlPr>
                          <a:rPr lang="zh-CN" altLang="en-US" sz="2200" i="1">
                            <a:latin typeface="Cambria Math" panose="02040503050406030204" pitchFamily="18" charset="0"/>
                          </a:rPr>
                        </m:ctrlPr>
                      </m:fPr>
                      <m:num>
                        <m:r>
                          <a:rPr lang="zh-CN" altLang="en-US" sz="2200">
                            <a:latin typeface="Cambria Math" panose="02040503050406030204" pitchFamily="18" charset="0"/>
                          </a:rPr>
                          <m:t>2</m:t>
                        </m:r>
                      </m:num>
                      <m:den>
                        <m:r>
                          <m:rPr>
                            <m:nor/>
                          </m:rPr>
                          <a:rPr lang="zh-CN" altLang="en-US" sz="2200" i="1">
                            <a:latin typeface="Cambria Math" panose="02040503050406030204" pitchFamily="18" charset="0"/>
                          </a:rPr>
                          <m:t>π</m:t>
                        </m:r>
                      </m:den>
                    </m:f>
                    <m:sSub>
                      <m:sSubPr>
                        <m:ctrlPr>
                          <a:rPr lang="zh-CN" altLang="en-US" sz="2200" i="1">
                            <a:latin typeface="Cambria Math" panose="02040503050406030204" pitchFamily="18" charset="0"/>
                          </a:rPr>
                        </m:ctrlPr>
                      </m:sSubPr>
                      <m:e>
                        <m:r>
                          <a:rPr lang="zh-CN" altLang="en-US" sz="2200" i="1">
                            <a:latin typeface="Cambria Math" panose="02040503050406030204" pitchFamily="18" charset="0"/>
                          </a:rPr>
                          <m:t>𝑥</m:t>
                        </m:r>
                      </m:e>
                      <m:sub>
                        <m:r>
                          <a:rPr lang="zh-CN" altLang="en-US" sz="2200">
                            <a:latin typeface="Cambria Math" panose="02040503050406030204" pitchFamily="18" charset="0"/>
                          </a:rPr>
                          <m:t>1</m:t>
                        </m:r>
                      </m:sub>
                    </m:sSub>
                  </m:oMath>
                </a14:m>
                <a:r>
                  <a:rPr lang="zh-CN" altLang="en-US" sz="2200" dirty="0" smtClean="0"/>
                  <a:t>，</a:t>
                </a:r>
                <a:r>
                  <a:rPr lang="zh-CN" altLang="en-US" sz="2200" dirty="0"/>
                  <a:t>由于</a:t>
                </a:r>
                <a14:m>
                  <m:oMath xmlns:m="http://schemas.openxmlformats.org/officeDocument/2006/math">
                    <m:r>
                      <a:rPr lang="zh-CN" altLang="en-US" sz="2200" i="1">
                        <a:latin typeface="Cambria Math" panose="02040503050406030204" pitchFamily="18" charset="0"/>
                      </a:rPr>
                      <m:t>𝛽</m:t>
                    </m:r>
                    <m:r>
                      <a:rPr lang="zh-CN" altLang="en-US" sz="2200" i="1">
                        <a:latin typeface="Cambria Math" panose="02040503050406030204" pitchFamily="18" charset="0"/>
                      </a:rPr>
                      <m:t>=</m:t>
                    </m:r>
                    <m:r>
                      <m:rPr>
                        <m:sty m:val="p"/>
                      </m:rPr>
                      <a:rPr lang="zh-CN" altLang="en-US" sz="2200">
                        <a:latin typeface="Cambria Math" panose="02040503050406030204" pitchFamily="18" charset="0"/>
                      </a:rPr>
                      <m:t>cos</m:t>
                    </m:r>
                    <m:r>
                      <a:rPr lang="en-US" altLang="zh-CN" sz="2200" i="1">
                        <a:latin typeface="Cambria Math" panose="02040503050406030204" pitchFamily="18" charset="0"/>
                      </a:rPr>
                      <m:t>⁡(88</m:t>
                    </m:r>
                    <m:r>
                      <a:rPr lang="en-US" altLang="zh-CN" sz="2200" i="1">
                        <a:latin typeface="Cambria Math" panose="02040503050406030204" pitchFamily="18" charset="0"/>
                      </a:rPr>
                      <m:t>°</m:t>
                    </m:r>
                    <m:r>
                      <a:rPr lang="en-US" altLang="zh-CN" sz="2200" i="1">
                        <a:latin typeface="Cambria Math" panose="02040503050406030204" pitchFamily="18" charset="0"/>
                      </a:rPr>
                      <m:t>)</m:t>
                    </m:r>
                    <m:r>
                      <a:rPr lang="zh-CN" altLang="en-US" sz="2200" i="1" smtClean="0">
                        <a:latin typeface="Cambria Math" panose="02040503050406030204" pitchFamily="18" charset="0"/>
                      </a:rPr>
                      <m:t>，</m:t>
                    </m:r>
                  </m:oMath>
                </a14:m>
                <a:r>
                  <a:rPr lang="zh-CN" altLang="en-US" sz="2200" dirty="0" smtClean="0"/>
                  <a:t>则</a:t>
                </a:r>
                <a14:m>
                  <m:oMath xmlns:m="http://schemas.openxmlformats.org/officeDocument/2006/math">
                    <m:r>
                      <m:rPr>
                        <m:sty m:val="p"/>
                      </m:rPr>
                      <a:rPr lang="zh-CN" altLang="en-US" sz="2200">
                        <a:latin typeface="Cambria Math" panose="02040503050406030204" pitchFamily="18" charset="0"/>
                      </a:rPr>
                      <m:t>cos</m:t>
                    </m:r>
                    <m:d>
                      <m:dPr>
                        <m:ctrlPr>
                          <a:rPr lang="zh-CN" altLang="en-US" sz="2200" i="1">
                            <a:latin typeface="Cambria Math" panose="02040503050406030204" pitchFamily="18" charset="0"/>
                          </a:rPr>
                        </m:ctrlPr>
                      </m:dPr>
                      <m:e>
                        <m:sSub>
                          <m:sSubPr>
                            <m:ctrlPr>
                              <a:rPr lang="zh-CN" altLang="en-US" sz="2200" i="1">
                                <a:latin typeface="Cambria Math" panose="02040503050406030204" pitchFamily="18" charset="0"/>
                              </a:rPr>
                            </m:ctrlPr>
                          </m:sSubPr>
                          <m:e>
                            <m:r>
                              <a:rPr lang="zh-CN" altLang="en-US" sz="2200" i="1">
                                <a:latin typeface="Cambria Math" panose="02040503050406030204" pitchFamily="18" charset="0"/>
                              </a:rPr>
                              <m:t>𝑥</m:t>
                            </m:r>
                          </m:e>
                          <m:sub>
                            <m:r>
                              <a:rPr lang="zh-CN" altLang="en-US" sz="2200">
                                <a:latin typeface="Cambria Math" panose="02040503050406030204" pitchFamily="18" charset="0"/>
                              </a:rPr>
                              <m:t>1</m:t>
                            </m:r>
                          </m:sub>
                        </m:sSub>
                      </m:e>
                    </m:d>
                    <m:r>
                      <a:rPr lang="zh-CN" altLang="en-US" sz="2200">
                        <a:latin typeface="Cambria Math" panose="02040503050406030204" pitchFamily="18" charset="0"/>
                      </a:rPr>
                      <m:t>=</m:t>
                    </m:r>
                    <m:r>
                      <m:rPr>
                        <m:sty m:val="p"/>
                      </m:rPr>
                      <a:rPr lang="zh-CN" altLang="en-US" sz="2200">
                        <a:latin typeface="Cambria Math" panose="02040503050406030204" pitchFamily="18" charset="0"/>
                      </a:rPr>
                      <m:t>cos</m:t>
                    </m:r>
                    <m:d>
                      <m:dPr>
                        <m:ctrlPr>
                          <a:rPr lang="zh-CN" altLang="en-US" sz="2200" i="1">
                            <a:latin typeface="Cambria Math" panose="02040503050406030204" pitchFamily="18" charset="0"/>
                          </a:rPr>
                        </m:ctrlPr>
                      </m:dPr>
                      <m:e>
                        <m:sSup>
                          <m:sSupPr>
                            <m:ctrlPr>
                              <a:rPr lang="zh-CN" altLang="en-US" sz="2200" i="1">
                                <a:latin typeface="Cambria Math" panose="02040503050406030204" pitchFamily="18" charset="0"/>
                              </a:rPr>
                            </m:ctrlPr>
                          </m:sSupPr>
                          <m:e>
                            <m:r>
                              <a:rPr lang="zh-CN" altLang="en-US" sz="2200">
                                <a:latin typeface="Cambria Math" panose="02040503050406030204" pitchFamily="18" charset="0"/>
                              </a:rPr>
                              <m:t>180</m:t>
                            </m:r>
                          </m:e>
                          <m:sup>
                            <m:r>
                              <m:rPr>
                                <m:nor/>
                              </m:rPr>
                              <a:rPr lang="zh-CN" altLang="en-US" sz="2200" i="1">
                                <a:latin typeface="Cambria Math" panose="02040503050406030204" pitchFamily="18" charset="0"/>
                              </a:rPr>
                              <m:t>o</m:t>
                            </m:r>
                          </m:sup>
                        </m:sSup>
                        <m:r>
                          <a:rPr lang="zh-CN" altLang="en-US" sz="2200">
                            <a:latin typeface="Cambria Math" panose="02040503050406030204" pitchFamily="18" charset="0"/>
                          </a:rPr>
                          <m:t>−</m:t>
                        </m:r>
                        <m:sSup>
                          <m:sSupPr>
                            <m:ctrlPr>
                              <a:rPr lang="zh-CN" altLang="en-US" sz="2200" i="1">
                                <a:latin typeface="Cambria Math" panose="02040503050406030204" pitchFamily="18" charset="0"/>
                              </a:rPr>
                            </m:ctrlPr>
                          </m:sSupPr>
                          <m:e>
                            <m:r>
                              <a:rPr lang="zh-CN" altLang="en-US" sz="2200">
                                <a:latin typeface="Cambria Math" panose="02040503050406030204" pitchFamily="18" charset="0"/>
                              </a:rPr>
                              <m:t>88</m:t>
                            </m:r>
                          </m:e>
                          <m:sup>
                            <m:r>
                              <a:rPr lang="en-US" altLang="zh-CN" sz="2200" i="1">
                                <a:latin typeface="Cambria Math" panose="02040503050406030204" pitchFamily="18" charset="0"/>
                              </a:rPr>
                              <m:t>°</m:t>
                            </m:r>
                          </m:sup>
                        </m:sSup>
                      </m:e>
                    </m:d>
                    <m:r>
                      <a:rPr lang="zh-CN" altLang="en-US" sz="2200">
                        <a:latin typeface="Cambria Math" panose="02040503050406030204" pitchFamily="18" charset="0"/>
                      </a:rPr>
                      <m:t>=−</m:t>
                    </m:r>
                    <m:r>
                      <m:rPr>
                        <m:sty m:val="p"/>
                      </m:rPr>
                      <a:rPr lang="zh-CN" altLang="en-US" sz="2200">
                        <a:latin typeface="Cambria Math" panose="02040503050406030204" pitchFamily="18" charset="0"/>
                      </a:rPr>
                      <m:t>cos</m:t>
                    </m:r>
                    <m:d>
                      <m:dPr>
                        <m:ctrlPr>
                          <a:rPr lang="zh-CN" altLang="en-US" sz="2200" i="1">
                            <a:latin typeface="Cambria Math" panose="02040503050406030204" pitchFamily="18" charset="0"/>
                          </a:rPr>
                        </m:ctrlPr>
                      </m:dPr>
                      <m:e>
                        <m:sSup>
                          <m:sSupPr>
                            <m:ctrlPr>
                              <a:rPr lang="zh-CN" altLang="en-US" sz="2200" i="1">
                                <a:latin typeface="Cambria Math" panose="02040503050406030204" pitchFamily="18" charset="0"/>
                              </a:rPr>
                            </m:ctrlPr>
                          </m:sSupPr>
                          <m:e>
                            <m:r>
                              <a:rPr lang="zh-CN" altLang="en-US" sz="2200">
                                <a:latin typeface="Cambria Math" panose="02040503050406030204" pitchFamily="18" charset="0"/>
                              </a:rPr>
                              <m:t>88</m:t>
                            </m:r>
                          </m:e>
                          <m:sup>
                            <m:r>
                              <a:rPr lang="en-US" altLang="zh-CN" sz="2200" i="1">
                                <a:latin typeface="Cambria Math" panose="02040503050406030204" pitchFamily="18" charset="0"/>
                              </a:rPr>
                              <m:t>°</m:t>
                            </m:r>
                          </m:sup>
                        </m:sSup>
                      </m:e>
                    </m:d>
                    <m:r>
                      <a:rPr lang="zh-CN" altLang="en-US" sz="2200">
                        <a:latin typeface="Cambria Math" panose="02040503050406030204" pitchFamily="18" charset="0"/>
                      </a:rPr>
                      <m:t>=−</m:t>
                    </m:r>
                    <m:r>
                      <a:rPr lang="zh-CN" altLang="en-US" sz="2200" i="1">
                        <a:latin typeface="Cambria Math" panose="02040503050406030204" pitchFamily="18" charset="0"/>
                      </a:rPr>
                      <m:t>𝛽</m:t>
                    </m:r>
                    <m:r>
                      <a:rPr lang="zh-CN" altLang="en-US" sz="2200" i="1">
                        <a:latin typeface="Cambria Math" panose="02040503050406030204" pitchFamily="18" charset="0"/>
                      </a:rPr>
                      <m:t>。</m:t>
                    </m:r>
                  </m:oMath>
                </a14:m>
                <a:endParaRPr lang="en-US" altLang="zh-CN" sz="2200" dirty="0" smtClean="0"/>
              </a:p>
              <a:p>
                <a:pPr algn="just"/>
                <a:r>
                  <a:rPr lang="zh-CN" altLang="en-US" sz="2200" dirty="0" smtClean="0"/>
                  <a:t>当</a:t>
                </a:r>
                <a14:m>
                  <m:oMath xmlns:m="http://schemas.openxmlformats.org/officeDocument/2006/math">
                    <m:sSub>
                      <m:sSubPr>
                        <m:ctrlPr>
                          <a:rPr lang="zh-CN" altLang="en-US" sz="2200" i="1">
                            <a:latin typeface="Cambria Math" panose="02040503050406030204" pitchFamily="18" charset="0"/>
                          </a:rPr>
                        </m:ctrlPr>
                      </m:sSubPr>
                      <m:e>
                        <m:r>
                          <a:rPr lang="zh-CN" altLang="en-US" sz="2200" i="1">
                            <a:latin typeface="Cambria Math" panose="02040503050406030204" pitchFamily="18" charset="0"/>
                          </a:rPr>
                          <m:t>𝑥</m:t>
                        </m:r>
                      </m:e>
                      <m:sub>
                        <m:r>
                          <a:rPr lang="zh-CN" altLang="en-US" sz="2200">
                            <a:latin typeface="Cambria Math" panose="02040503050406030204" pitchFamily="18" charset="0"/>
                          </a:rPr>
                          <m:t>1</m:t>
                        </m:r>
                      </m:sub>
                    </m:sSub>
                    <m:r>
                      <a:rPr lang="zh-CN" altLang="en-US" sz="2200">
                        <a:latin typeface="Cambria Math" panose="02040503050406030204" pitchFamily="18" charset="0"/>
                      </a:rPr>
                      <m:t>→</m:t>
                    </m:r>
                    <m:r>
                      <a:rPr lang="zh-CN" altLang="en-US" sz="2200" i="1">
                        <a:latin typeface="Cambria Math" panose="02040503050406030204" pitchFamily="18" charset="0"/>
                      </a:rPr>
                      <m:t>𝜋</m:t>
                    </m:r>
                  </m:oMath>
                </a14:m>
                <a:r>
                  <a:rPr lang="zh-CN" altLang="en-US" sz="2200" dirty="0" smtClean="0"/>
                  <a:t>时，</a:t>
                </a:r>
                <a14:m>
                  <m:oMath xmlns:m="http://schemas.openxmlformats.org/officeDocument/2006/math">
                    <m:r>
                      <m:rPr>
                        <m:sty m:val="p"/>
                      </m:rPr>
                      <a:rPr lang="zh-CN" altLang="en-US" sz="2200">
                        <a:latin typeface="Cambria Math" panose="02040503050406030204" pitchFamily="18" charset="0"/>
                      </a:rPr>
                      <m:t>sin</m:t>
                    </m:r>
                    <m:sSub>
                      <m:sSubPr>
                        <m:ctrlPr>
                          <a:rPr lang="zh-CN" altLang="en-US" sz="2200" i="1">
                            <a:latin typeface="Cambria Math" panose="02040503050406030204" pitchFamily="18" charset="0"/>
                          </a:rPr>
                        </m:ctrlPr>
                      </m:sSubPr>
                      <m:e>
                        <m:r>
                          <a:rPr lang="zh-CN" altLang="en-US" sz="2200" i="1">
                            <a:latin typeface="Cambria Math" panose="02040503050406030204" pitchFamily="18" charset="0"/>
                          </a:rPr>
                          <m:t>𝑥</m:t>
                        </m:r>
                      </m:e>
                      <m:sub>
                        <m:r>
                          <a:rPr lang="zh-CN" altLang="en-US" sz="2200">
                            <a:latin typeface="Cambria Math" panose="02040503050406030204" pitchFamily="18" charset="0"/>
                          </a:rPr>
                          <m:t>1</m:t>
                        </m:r>
                      </m:sub>
                    </m:sSub>
                    <m:r>
                      <a:rPr lang="zh-CN" altLang="en-US" sz="2200">
                        <a:latin typeface="Cambria Math" panose="02040503050406030204" pitchFamily="18" charset="0"/>
                      </a:rPr>
                      <m:t>→0</m:t>
                    </m:r>
                    <m:r>
                      <a:rPr lang="zh-CN" altLang="en-US" sz="2200" i="1">
                        <a:latin typeface="Cambria Math" panose="02040503050406030204" pitchFamily="18" charset="0"/>
                      </a:rPr>
                      <m:t>，</m:t>
                    </m:r>
                    <m:r>
                      <m:rPr>
                        <m:sty m:val="p"/>
                      </m:rPr>
                      <a:rPr lang="zh-CN" altLang="en-US" sz="2200">
                        <a:latin typeface="Cambria Math" panose="02040503050406030204" pitchFamily="18" charset="0"/>
                      </a:rPr>
                      <m:t>cos</m:t>
                    </m:r>
                    <m:sSub>
                      <m:sSubPr>
                        <m:ctrlPr>
                          <a:rPr lang="zh-CN" altLang="en-US" sz="2200" i="1">
                            <a:latin typeface="Cambria Math" panose="02040503050406030204" pitchFamily="18" charset="0"/>
                          </a:rPr>
                        </m:ctrlPr>
                      </m:sSubPr>
                      <m:e>
                        <m:r>
                          <a:rPr lang="zh-CN" altLang="en-US" sz="2200" i="1">
                            <a:latin typeface="Cambria Math" panose="02040503050406030204" pitchFamily="18" charset="0"/>
                          </a:rPr>
                          <m:t>𝑥</m:t>
                        </m:r>
                      </m:e>
                      <m:sub>
                        <m:r>
                          <a:rPr lang="zh-CN" altLang="en-US" sz="2200">
                            <a:latin typeface="Cambria Math" panose="02040503050406030204" pitchFamily="18" charset="0"/>
                          </a:rPr>
                          <m:t>1</m:t>
                        </m:r>
                      </m:sub>
                    </m:sSub>
                    <m:r>
                      <a:rPr lang="zh-CN" altLang="en-US" sz="2200">
                        <a:latin typeface="Cambria Math" panose="02040503050406030204" pitchFamily="18" charset="0"/>
                      </a:rPr>
                      <m:t>→−1</m:t>
                    </m:r>
                    <m:r>
                      <a:rPr lang="zh-CN" altLang="en-US" sz="2200" i="1">
                        <a:latin typeface="Cambria Math" panose="02040503050406030204" pitchFamily="18" charset="0"/>
                      </a:rPr>
                      <m:t>，</m:t>
                    </m:r>
                  </m:oMath>
                </a14:m>
                <a:r>
                  <a:rPr lang="zh-CN" altLang="en-US" sz="2200" dirty="0" smtClean="0"/>
                  <a:t>则</a:t>
                </a:r>
                <a:r>
                  <a:rPr lang="zh-CN" altLang="en-US" sz="2200" dirty="0"/>
                  <a:t>近似有</a:t>
                </a:r>
                <a14:m>
                  <m:oMath xmlns:m="http://schemas.openxmlformats.org/officeDocument/2006/math">
                    <m:sSub>
                      <m:sSubPr>
                        <m:ctrlPr>
                          <a:rPr lang="zh-CN" altLang="en-US" sz="2200" i="1">
                            <a:latin typeface="Cambria Math" panose="02040503050406030204" pitchFamily="18" charset="0"/>
                          </a:rPr>
                        </m:ctrlPr>
                      </m:sSubPr>
                      <m:e>
                        <m:acc>
                          <m:accPr>
                            <m:chr m:val="̇"/>
                            <m:ctrlPr>
                              <a:rPr lang="zh-CN" altLang="en-US" sz="2200" i="1">
                                <a:latin typeface="Cambria Math" panose="02040503050406030204" pitchFamily="18" charset="0"/>
                              </a:rPr>
                            </m:ctrlPr>
                          </m:accPr>
                          <m:e>
                            <m:r>
                              <a:rPr lang="zh-CN" altLang="en-US" sz="2200" i="1">
                                <a:latin typeface="Cambria Math" panose="02040503050406030204" pitchFamily="18" charset="0"/>
                              </a:rPr>
                              <m:t>𝑥</m:t>
                            </m:r>
                          </m:e>
                        </m:acc>
                      </m:e>
                      <m:sub>
                        <m:r>
                          <a:rPr lang="zh-CN" altLang="en-US" sz="2200">
                            <a:latin typeface="Cambria Math" panose="02040503050406030204" pitchFamily="18" charset="0"/>
                          </a:rPr>
                          <m:t>2</m:t>
                        </m:r>
                      </m:sub>
                    </m:sSub>
                    <m:r>
                      <a:rPr lang="zh-CN" altLang="en-US" sz="2200">
                        <a:latin typeface="Cambria Math" panose="02040503050406030204" pitchFamily="18" charset="0"/>
                      </a:rPr>
                      <m:t>=</m:t>
                    </m:r>
                    <m:f>
                      <m:fPr>
                        <m:ctrlPr>
                          <a:rPr lang="zh-CN" altLang="en-US" sz="2200" i="1">
                            <a:latin typeface="Cambria Math" panose="02040503050406030204" pitchFamily="18" charset="0"/>
                          </a:rPr>
                        </m:ctrlPr>
                      </m:fPr>
                      <m:num>
                        <m:r>
                          <a:rPr lang="zh-CN" altLang="en-US" sz="2200" i="1">
                            <a:latin typeface="Cambria Math" panose="02040503050406030204" pitchFamily="18" charset="0"/>
                          </a:rPr>
                          <m:t>𝑎𝑢</m:t>
                        </m:r>
                      </m:num>
                      <m:den>
                        <m:r>
                          <a:rPr lang="zh-CN" altLang="en-US" sz="2200">
                            <a:latin typeface="Cambria Math" panose="02040503050406030204" pitchFamily="18" charset="0"/>
                          </a:rPr>
                          <m:t>4</m:t>
                        </m:r>
                        <m:f>
                          <m:fPr>
                            <m:type m:val="lin"/>
                            <m:ctrlPr>
                              <a:rPr lang="zh-CN" altLang="en-US" sz="2200" i="1">
                                <a:latin typeface="Cambria Math" panose="02040503050406030204" pitchFamily="18" charset="0"/>
                              </a:rPr>
                            </m:ctrlPr>
                          </m:fPr>
                          <m:num>
                            <m:r>
                              <a:rPr lang="zh-CN" altLang="en-US" sz="2200" i="1">
                                <a:latin typeface="Cambria Math" panose="02040503050406030204" pitchFamily="18" charset="0"/>
                              </a:rPr>
                              <m:t>𝑙</m:t>
                            </m:r>
                          </m:num>
                          <m:den>
                            <m:r>
                              <a:rPr lang="zh-CN" altLang="en-US" sz="2200">
                                <a:latin typeface="Cambria Math" panose="02040503050406030204" pitchFamily="18" charset="0"/>
                              </a:rPr>
                              <m:t>3</m:t>
                            </m:r>
                          </m:den>
                        </m:f>
                        <m:r>
                          <a:rPr lang="zh-CN" altLang="en-US" sz="2200">
                            <a:latin typeface="Cambria Math" panose="02040503050406030204" pitchFamily="18" charset="0"/>
                          </a:rPr>
                          <m:t>−</m:t>
                        </m:r>
                        <m:r>
                          <a:rPr lang="zh-CN" altLang="en-US" sz="2200" i="1">
                            <a:latin typeface="Cambria Math" panose="02040503050406030204" pitchFamily="18" charset="0"/>
                          </a:rPr>
                          <m:t>𝑎𝑚𝑙</m:t>
                        </m:r>
                      </m:den>
                    </m:f>
                  </m:oMath>
                </a14:m>
                <a:endParaRPr lang="zh-CN" altLang="en-US" sz="2200" dirty="0"/>
              </a:p>
            </p:txBody>
          </p:sp>
        </mc:Choice>
        <mc:Fallback>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020" b="-2091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3506414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5.3</a:t>
            </a:r>
            <a:r>
              <a:rPr lang="zh-CN" altLang="zh-CN" b="1" dirty="0"/>
              <a:t>倒立摆系统的</a:t>
            </a:r>
            <a:r>
              <a:rPr lang="en-US" altLang="zh-CN" b="1" dirty="0"/>
              <a:t>T-S</a:t>
            </a:r>
            <a:r>
              <a:rPr lang="zh-CN" altLang="zh-CN" b="1" dirty="0"/>
              <a:t>模糊模型</a:t>
            </a:r>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lstStyle/>
              <a:p>
                <a:pPr marL="0" indent="0" algn="just">
                  <a:buNone/>
                </a:pPr>
                <a:r>
                  <a:rPr lang="zh-CN" altLang="en-US" sz="2400" dirty="0" smtClean="0"/>
                  <a:t>由此可得以下另外两条</a:t>
                </a:r>
                <a:r>
                  <a:rPr lang="en-US" altLang="zh-CN" sz="2400" dirty="0"/>
                  <a:t>T-S</a:t>
                </a:r>
                <a:r>
                  <a:rPr lang="zh-CN" altLang="en-US" sz="2400" dirty="0"/>
                  <a:t>型模糊规则：</a:t>
                </a:r>
              </a:p>
              <a:p>
                <a:pPr marL="0" indent="0" algn="just">
                  <a:buNone/>
                </a:pPr>
                <a:r>
                  <a:rPr lang="zh-CN" altLang="en-US" sz="2400" dirty="0"/>
                  <a:t>规则</a:t>
                </a:r>
                <a:r>
                  <a:rPr lang="en-US" altLang="zh-CN" sz="2400" dirty="0"/>
                  <a:t>3</a:t>
                </a:r>
                <a:r>
                  <a:rPr lang="zh-CN" altLang="en-US" sz="2400" dirty="0"/>
                  <a:t>：</a:t>
                </a:r>
                <a:r>
                  <a:rPr lang="en-US" altLang="zh-CN" sz="2400" dirty="0" smtClean="0"/>
                  <a:t>IF </a:t>
                </a:r>
                <a14:m>
                  <m:oMath xmlns:m="http://schemas.openxmlformats.org/officeDocument/2006/math">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𝑥</m:t>
                        </m:r>
                      </m:e>
                      <m:sub>
                        <m:r>
                          <a:rPr lang="zh-CN" altLang="en-US" sz="2400">
                            <a:latin typeface="Cambria Math" panose="02040503050406030204" pitchFamily="18" charset="0"/>
                          </a:rPr>
                          <m:t>1</m:t>
                        </m:r>
                      </m:sub>
                    </m:sSub>
                    <m:d>
                      <m:dPr>
                        <m:ctrlPr>
                          <a:rPr lang="zh-CN" altLang="en-US" sz="2400" i="1">
                            <a:latin typeface="Cambria Math" panose="02040503050406030204" pitchFamily="18" charset="0"/>
                          </a:rPr>
                        </m:ctrlPr>
                      </m:dPr>
                      <m:e>
                        <m:r>
                          <a:rPr lang="zh-CN" altLang="en-US" sz="2400" i="1">
                            <a:latin typeface="Cambria Math" panose="02040503050406030204" pitchFamily="18" charset="0"/>
                          </a:rPr>
                          <m:t>𝑡</m:t>
                        </m:r>
                      </m:e>
                    </m:d>
                    <m:r>
                      <a:rPr lang="en-US" altLang="zh-CN" sz="2400" b="0" i="0" smtClean="0">
                        <a:latin typeface="Cambria Math" panose="02040503050406030204" pitchFamily="18" charset="0"/>
                      </a:rPr>
                      <m:t> </m:t>
                    </m:r>
                  </m:oMath>
                </a14:m>
                <a:r>
                  <a:rPr lang="en-US" altLang="zh-CN" sz="2400" dirty="0" smtClean="0"/>
                  <a:t>is </a:t>
                </a:r>
                <a:r>
                  <a:rPr lang="en-US" altLang="zh-CN" sz="2400" dirty="0"/>
                  <a:t>about </a:t>
                </a:r>
                <a14:m>
                  <m:oMath xmlns:m="http://schemas.openxmlformats.org/officeDocument/2006/math">
                    <m:r>
                      <a:rPr lang="zh-CN" altLang="en-US" sz="2400">
                        <a:latin typeface="Cambria Math" panose="02040503050406030204" pitchFamily="18" charset="0"/>
                      </a:rPr>
                      <m:t>±</m:t>
                    </m:r>
                    <m:f>
                      <m:fPr>
                        <m:ctrlPr>
                          <a:rPr lang="zh-CN" altLang="en-US" sz="2400" i="1">
                            <a:latin typeface="Cambria Math" panose="02040503050406030204" pitchFamily="18" charset="0"/>
                          </a:rPr>
                        </m:ctrlPr>
                      </m:fPr>
                      <m:num>
                        <m:r>
                          <m:rPr>
                            <m:nor/>
                          </m:rPr>
                          <a:rPr lang="zh-CN" altLang="en-US" sz="2400" i="1">
                            <a:latin typeface="Cambria Math" panose="02040503050406030204" pitchFamily="18" charset="0"/>
                          </a:rPr>
                          <m:t>π</m:t>
                        </m:r>
                      </m:num>
                      <m:den>
                        <m:r>
                          <a:rPr lang="zh-CN" altLang="en-US" sz="2400">
                            <a:latin typeface="Cambria Math" panose="02040503050406030204" pitchFamily="18" charset="0"/>
                          </a:rPr>
                          <m:t>2</m:t>
                        </m:r>
                      </m:den>
                    </m:f>
                    <m:d>
                      <m:dPr>
                        <m:ctrlPr>
                          <a:rPr lang="zh-CN" altLang="en-US" sz="2400" i="1">
                            <a:latin typeface="Cambria Math" panose="02040503050406030204" pitchFamily="18" charset="0"/>
                          </a:rPr>
                        </m:ctrlPr>
                      </m:dPr>
                      <m:e>
                        <m:r>
                          <a:rPr lang="zh-CN" altLang="en-US" sz="2400">
                            <a:latin typeface="Cambria Math" panose="02040503050406030204" pitchFamily="18" charset="0"/>
                          </a:rPr>
                          <m:t>|</m:t>
                        </m:r>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𝑥</m:t>
                            </m:r>
                          </m:e>
                          <m:sub>
                            <m:r>
                              <a:rPr lang="zh-CN" altLang="en-US" sz="2400">
                                <a:latin typeface="Cambria Math" panose="02040503050406030204" pitchFamily="18" charset="0"/>
                              </a:rPr>
                              <m:t>1</m:t>
                            </m:r>
                          </m:sub>
                        </m:sSub>
                        <m:r>
                          <a:rPr lang="zh-CN" altLang="en-US" sz="2400">
                            <a:latin typeface="Cambria Math" panose="02040503050406030204" pitchFamily="18" charset="0"/>
                          </a:rPr>
                          <m:t>|&gt;</m:t>
                        </m:r>
                        <m:f>
                          <m:fPr>
                            <m:ctrlPr>
                              <a:rPr lang="zh-CN" altLang="en-US" sz="2400" i="1">
                                <a:latin typeface="Cambria Math" panose="02040503050406030204" pitchFamily="18" charset="0"/>
                              </a:rPr>
                            </m:ctrlPr>
                          </m:fPr>
                          <m:num>
                            <m:r>
                              <m:rPr>
                                <m:nor/>
                              </m:rPr>
                              <a:rPr lang="zh-CN" altLang="en-US" sz="2400" i="1">
                                <a:latin typeface="Cambria Math" panose="02040503050406030204" pitchFamily="18" charset="0"/>
                              </a:rPr>
                              <m:t>π</m:t>
                            </m:r>
                          </m:num>
                          <m:den>
                            <m:r>
                              <a:rPr lang="zh-CN" altLang="en-US" sz="2400">
                                <a:latin typeface="Cambria Math" panose="02040503050406030204" pitchFamily="18" charset="0"/>
                              </a:rPr>
                              <m:t>2</m:t>
                            </m:r>
                          </m:den>
                        </m:f>
                      </m:e>
                    </m:d>
                  </m:oMath>
                </a14:m>
                <a:r>
                  <a:rPr lang="zh-CN" altLang="en-US" sz="2400" dirty="0" smtClean="0"/>
                  <a:t>，</a:t>
                </a:r>
                <a:r>
                  <a:rPr lang="en-US" altLang="zh-CN" sz="2400" dirty="0"/>
                  <a:t>THEN</a:t>
                </a:r>
                <a:endParaRPr lang="en-US" altLang="zh-CN" sz="2400" dirty="0" smtClean="0"/>
              </a:p>
              <a:p>
                <a:pPr marL="0" indent="0" algn="ctr">
                  <a:buNone/>
                </a:pPr>
                <a14:m>
                  <m:oMath xmlns:m="http://schemas.openxmlformats.org/officeDocument/2006/math">
                    <m:d>
                      <m:dPr>
                        <m:begChr m:val=""/>
                        <m:ctrlPr>
                          <a:rPr lang="zh-CN" altLang="en-US" sz="2400" b="1" i="1">
                            <a:latin typeface="Cambria Math" panose="02040503050406030204" pitchFamily="18" charset="0"/>
                          </a:rPr>
                        </m:ctrlPr>
                      </m:dPr>
                      <m:e>
                        <m:r>
                          <a:rPr lang="en-US" altLang="zh-CN" sz="2400" b="1" i="1" smtClean="0">
                            <a:latin typeface="Cambria Math" panose="02040503050406030204" pitchFamily="18" charset="0"/>
                          </a:rPr>
                          <m:t> </m:t>
                        </m:r>
                        <m:acc>
                          <m:accPr>
                            <m:chr m:val="̇"/>
                            <m:ctrlPr>
                              <a:rPr lang="zh-CN" altLang="en-US" sz="2400" b="1" i="1">
                                <a:latin typeface="Cambria Math" panose="02040503050406030204" pitchFamily="18" charset="0"/>
                              </a:rPr>
                            </m:ctrlPr>
                          </m:accPr>
                          <m:e>
                            <m:r>
                              <a:rPr lang="zh-CN" altLang="en-US" sz="2400" b="1" i="1">
                                <a:latin typeface="Cambria Math" panose="02040503050406030204" pitchFamily="18" charset="0"/>
                              </a:rPr>
                              <m:t>𝒙</m:t>
                            </m:r>
                          </m:e>
                        </m:acc>
                        <m:r>
                          <a:rPr lang="zh-CN" altLang="en-US" sz="2400" i="1">
                            <a:latin typeface="Cambria Math" panose="02040503050406030204" pitchFamily="18" charset="0"/>
                          </a:rPr>
                          <m:t>(</m:t>
                        </m:r>
                        <m:r>
                          <a:rPr lang="zh-CN" altLang="en-US" sz="2400" i="1">
                            <a:latin typeface="Cambria Math" panose="02040503050406030204" pitchFamily="18" charset="0"/>
                          </a:rPr>
                          <m:t>𝑡</m:t>
                        </m:r>
                        <m:r>
                          <a:rPr lang="zh-CN" altLang="en-US" sz="2400" i="1">
                            <a:latin typeface="Cambria Math" panose="02040503050406030204" pitchFamily="18" charset="0"/>
                          </a:rPr>
                          <m:t>)=</m:t>
                        </m:r>
                        <m:sSub>
                          <m:sSubPr>
                            <m:ctrlPr>
                              <a:rPr lang="zh-CN" altLang="en-US" sz="2400" i="1">
                                <a:latin typeface="Cambria Math" panose="02040503050406030204" pitchFamily="18" charset="0"/>
                              </a:rPr>
                            </m:ctrlPr>
                          </m:sSubPr>
                          <m:e>
                            <m:r>
                              <a:rPr lang="zh-CN" altLang="en-US" sz="2400" b="1" i="1">
                                <a:latin typeface="Cambria Math" panose="02040503050406030204" pitchFamily="18" charset="0"/>
                              </a:rPr>
                              <m:t>𝑨</m:t>
                            </m:r>
                          </m:e>
                          <m:sub>
                            <m:r>
                              <a:rPr lang="zh-CN" altLang="en-US" sz="2400" i="1">
                                <a:latin typeface="Cambria Math" panose="02040503050406030204" pitchFamily="18" charset="0"/>
                              </a:rPr>
                              <m:t>3</m:t>
                            </m:r>
                          </m:sub>
                        </m:sSub>
                        <m:r>
                          <a:rPr lang="zh-CN" altLang="en-US" sz="2400" b="1" i="1">
                            <a:latin typeface="Cambria Math" panose="02040503050406030204" pitchFamily="18" charset="0"/>
                          </a:rPr>
                          <m:t>𝒙</m:t>
                        </m:r>
                        <m:r>
                          <a:rPr lang="zh-CN" altLang="en-US" sz="2400" i="1">
                            <a:latin typeface="Cambria Math" panose="02040503050406030204" pitchFamily="18" charset="0"/>
                          </a:rPr>
                          <m:t>(</m:t>
                        </m:r>
                        <m:r>
                          <a:rPr lang="zh-CN" altLang="en-US" sz="2400" i="1">
                            <a:latin typeface="Cambria Math" panose="02040503050406030204" pitchFamily="18" charset="0"/>
                          </a:rPr>
                          <m:t>𝑡</m:t>
                        </m:r>
                        <m:r>
                          <a:rPr lang="zh-CN" altLang="en-US" sz="2400" i="1">
                            <a:latin typeface="Cambria Math" panose="02040503050406030204" pitchFamily="18" charset="0"/>
                          </a:rPr>
                          <m:t>)+</m:t>
                        </m:r>
                        <m:sSub>
                          <m:sSubPr>
                            <m:ctrlPr>
                              <a:rPr lang="zh-CN" altLang="en-US" sz="2400" i="1">
                                <a:latin typeface="Cambria Math" panose="02040503050406030204" pitchFamily="18" charset="0"/>
                              </a:rPr>
                            </m:ctrlPr>
                          </m:sSubPr>
                          <m:e>
                            <m:r>
                              <a:rPr lang="zh-CN" altLang="en-US" sz="2400" b="1" i="1">
                                <a:latin typeface="Cambria Math" panose="02040503050406030204" pitchFamily="18" charset="0"/>
                              </a:rPr>
                              <m:t>𝑩</m:t>
                            </m:r>
                          </m:e>
                          <m:sub>
                            <m:r>
                              <a:rPr lang="zh-CN" altLang="en-US" sz="2400" i="1">
                                <a:latin typeface="Cambria Math" panose="02040503050406030204" pitchFamily="18" charset="0"/>
                              </a:rPr>
                              <m:t>3</m:t>
                            </m:r>
                          </m:sub>
                        </m:sSub>
                        <m:r>
                          <a:rPr lang="zh-CN" altLang="en-US" sz="2400" b="1" i="1">
                            <a:latin typeface="Cambria Math" panose="02040503050406030204" pitchFamily="18" charset="0"/>
                          </a:rPr>
                          <m:t>𝒖</m:t>
                        </m:r>
                        <m:r>
                          <a:rPr lang="zh-CN" altLang="en-US" sz="2400" i="1">
                            <a:latin typeface="Cambria Math" panose="02040503050406030204" pitchFamily="18" charset="0"/>
                          </a:rPr>
                          <m:t>(</m:t>
                        </m:r>
                        <m:r>
                          <a:rPr lang="zh-CN" altLang="en-US" sz="2400" i="1">
                            <a:latin typeface="Cambria Math" panose="02040503050406030204" pitchFamily="18" charset="0"/>
                          </a:rPr>
                          <m:t>𝑡</m:t>
                        </m:r>
                      </m:e>
                    </m:d>
                  </m:oMath>
                </a14:m>
                <a:r>
                  <a:rPr lang="zh-CN" altLang="en-US" sz="2400" dirty="0"/>
                  <a:t>；</a:t>
                </a:r>
              </a:p>
              <a:p>
                <a:pPr marL="0" indent="0" algn="just">
                  <a:buNone/>
                </a:pPr>
                <a:r>
                  <a:rPr lang="zh-CN" altLang="en-US" sz="2400" dirty="0"/>
                  <a:t>规则</a:t>
                </a:r>
                <a:r>
                  <a:rPr lang="en-US" altLang="zh-CN" sz="2400" dirty="0"/>
                  <a:t>4</a:t>
                </a:r>
                <a:r>
                  <a:rPr lang="zh-CN" altLang="en-US" sz="2400" dirty="0"/>
                  <a:t>：</a:t>
                </a:r>
                <a:r>
                  <a:rPr lang="en-US" altLang="zh-CN" sz="2400" dirty="0"/>
                  <a:t>IF</a:t>
                </a:r>
                <a:r>
                  <a:rPr lang="en-US" altLang="zh-CN" sz="2400" dirty="0" smtClean="0"/>
                  <a:t> </a:t>
                </a:r>
                <a14:m>
                  <m:oMath xmlns:m="http://schemas.openxmlformats.org/officeDocument/2006/math">
                    <m:sSub>
                      <m:sSubPr>
                        <m:ctrlPr>
                          <a:rPr lang="zh-CN" altLang="en-US" sz="2400" i="1" smtClean="0">
                            <a:latin typeface="Cambria Math" panose="02040503050406030204" pitchFamily="18" charset="0"/>
                          </a:rPr>
                        </m:ctrlPr>
                      </m:sSubPr>
                      <m:e>
                        <m:r>
                          <a:rPr lang="zh-CN" altLang="en-US" sz="2400" i="1">
                            <a:latin typeface="Cambria Math" panose="02040503050406030204" pitchFamily="18" charset="0"/>
                          </a:rPr>
                          <m:t>𝑥</m:t>
                        </m:r>
                      </m:e>
                      <m:sub>
                        <m:r>
                          <a:rPr lang="zh-CN" altLang="en-US" sz="2400">
                            <a:latin typeface="Cambria Math" panose="02040503050406030204" pitchFamily="18" charset="0"/>
                          </a:rPr>
                          <m:t>1</m:t>
                        </m:r>
                      </m:sub>
                    </m:sSub>
                    <m:d>
                      <m:dPr>
                        <m:ctrlPr>
                          <a:rPr lang="zh-CN" altLang="en-US" sz="2400" i="1">
                            <a:latin typeface="Cambria Math" panose="02040503050406030204" pitchFamily="18" charset="0"/>
                          </a:rPr>
                        </m:ctrlPr>
                      </m:dPr>
                      <m:e>
                        <m:r>
                          <a:rPr lang="zh-CN" altLang="en-US" sz="2400" i="1">
                            <a:latin typeface="Cambria Math" panose="02040503050406030204" pitchFamily="18" charset="0"/>
                          </a:rPr>
                          <m:t>𝑡</m:t>
                        </m:r>
                      </m:e>
                    </m:d>
                  </m:oMath>
                </a14:m>
                <a:r>
                  <a:rPr lang="en-US" altLang="zh-CN" sz="2400" dirty="0"/>
                  <a:t> is about </a:t>
                </a:r>
                <a14:m>
                  <m:oMath xmlns:m="http://schemas.openxmlformats.org/officeDocument/2006/math">
                    <m:r>
                      <a:rPr lang="zh-CN" altLang="en-US" sz="2400">
                        <a:latin typeface="Cambria Math" panose="02040503050406030204" pitchFamily="18" charset="0"/>
                      </a:rPr>
                      <m:t>±</m:t>
                    </m:r>
                    <m:r>
                      <a:rPr lang="en-US" altLang="zh-CN" sz="2400" b="0" i="1" smtClean="0">
                        <a:latin typeface="Cambria Math" panose="02040503050406030204" pitchFamily="18" charset="0"/>
                      </a:rPr>
                      <m:t>𝜋</m:t>
                    </m:r>
                  </m:oMath>
                </a14:m>
                <a:r>
                  <a:rPr lang="zh-CN" altLang="en-US" sz="2400" dirty="0"/>
                  <a:t>，</a:t>
                </a:r>
                <a:r>
                  <a:rPr lang="en-US" altLang="zh-CN" sz="2400" dirty="0" smtClean="0"/>
                  <a:t>THEN</a:t>
                </a:r>
              </a:p>
              <a:p>
                <a:pPr marL="0" indent="0" algn="ctr">
                  <a:buNone/>
                </a:pPr>
                <a:r>
                  <a:rPr lang="en-US" altLang="zh-CN" sz="2400" dirty="0" smtClean="0"/>
                  <a:t> </a:t>
                </a:r>
                <a14:m>
                  <m:oMath xmlns:m="http://schemas.openxmlformats.org/officeDocument/2006/math">
                    <m:d>
                      <m:dPr>
                        <m:begChr m:val=""/>
                        <m:ctrlPr>
                          <a:rPr lang="zh-CN" altLang="en-US" sz="2400" b="1" i="1">
                            <a:latin typeface="Cambria Math" panose="02040503050406030204" pitchFamily="18" charset="0"/>
                          </a:rPr>
                        </m:ctrlPr>
                      </m:dPr>
                      <m:e>
                        <m:acc>
                          <m:accPr>
                            <m:chr m:val="̇"/>
                            <m:ctrlPr>
                              <a:rPr lang="zh-CN" altLang="en-US" sz="2400" b="1" i="1">
                                <a:latin typeface="Cambria Math" panose="02040503050406030204" pitchFamily="18" charset="0"/>
                              </a:rPr>
                            </m:ctrlPr>
                          </m:accPr>
                          <m:e>
                            <m:r>
                              <a:rPr lang="zh-CN" altLang="en-US" sz="2400" b="1" i="1">
                                <a:latin typeface="Cambria Math" panose="02040503050406030204" pitchFamily="18" charset="0"/>
                              </a:rPr>
                              <m:t>𝒙</m:t>
                            </m:r>
                          </m:e>
                        </m:acc>
                        <m:r>
                          <a:rPr lang="zh-CN" altLang="en-US" sz="2400" i="1">
                            <a:latin typeface="Cambria Math" panose="02040503050406030204" pitchFamily="18" charset="0"/>
                          </a:rPr>
                          <m:t>(</m:t>
                        </m:r>
                        <m:r>
                          <a:rPr lang="zh-CN" altLang="en-US" sz="2400" i="1">
                            <a:latin typeface="Cambria Math" panose="02040503050406030204" pitchFamily="18" charset="0"/>
                          </a:rPr>
                          <m:t>𝑡</m:t>
                        </m:r>
                        <m:r>
                          <a:rPr lang="zh-CN" altLang="en-US" sz="2400" i="1">
                            <a:latin typeface="Cambria Math" panose="02040503050406030204" pitchFamily="18" charset="0"/>
                          </a:rPr>
                          <m:t>)=</m:t>
                        </m:r>
                        <m:sSub>
                          <m:sSubPr>
                            <m:ctrlPr>
                              <a:rPr lang="zh-CN" altLang="en-US" sz="2400" i="1">
                                <a:latin typeface="Cambria Math" panose="02040503050406030204" pitchFamily="18" charset="0"/>
                              </a:rPr>
                            </m:ctrlPr>
                          </m:sSubPr>
                          <m:e>
                            <m:r>
                              <a:rPr lang="zh-CN" altLang="en-US" sz="2400" b="1" i="1">
                                <a:latin typeface="Cambria Math" panose="02040503050406030204" pitchFamily="18" charset="0"/>
                              </a:rPr>
                              <m:t>𝑨</m:t>
                            </m:r>
                          </m:e>
                          <m:sub>
                            <m:r>
                              <a:rPr lang="en-US" altLang="zh-CN" sz="2400" b="1" i="1">
                                <a:latin typeface="Cambria Math" panose="02040503050406030204" pitchFamily="18" charset="0"/>
                              </a:rPr>
                              <m:t>4</m:t>
                            </m:r>
                          </m:sub>
                        </m:sSub>
                        <m:r>
                          <a:rPr lang="zh-CN" altLang="en-US" sz="2400" b="1" i="1">
                            <a:latin typeface="Cambria Math" panose="02040503050406030204" pitchFamily="18" charset="0"/>
                          </a:rPr>
                          <m:t>𝒙</m:t>
                        </m:r>
                        <m:r>
                          <a:rPr lang="zh-CN" altLang="en-US" sz="2400" i="1">
                            <a:latin typeface="Cambria Math" panose="02040503050406030204" pitchFamily="18" charset="0"/>
                          </a:rPr>
                          <m:t>(</m:t>
                        </m:r>
                        <m:r>
                          <a:rPr lang="zh-CN" altLang="en-US" sz="2400" i="1">
                            <a:latin typeface="Cambria Math" panose="02040503050406030204" pitchFamily="18" charset="0"/>
                          </a:rPr>
                          <m:t>𝑡</m:t>
                        </m:r>
                        <m:r>
                          <a:rPr lang="zh-CN" altLang="en-US" sz="2400" i="1">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1" i="1" smtClean="0">
                                <a:latin typeface="Cambria Math" panose="02040503050406030204" pitchFamily="18" charset="0"/>
                              </a:rPr>
                              <m:t>𝑩</m:t>
                            </m:r>
                          </m:e>
                          <m:sub>
                            <m:r>
                              <a:rPr lang="en-US" altLang="zh-CN" sz="2400" b="0" i="1" smtClean="0">
                                <a:latin typeface="Cambria Math" panose="02040503050406030204" pitchFamily="18" charset="0"/>
                              </a:rPr>
                              <m:t>3</m:t>
                            </m:r>
                          </m:sub>
                        </m:sSub>
                        <m:r>
                          <a:rPr lang="zh-CN" altLang="en-US" sz="2400" b="1" i="1">
                            <a:latin typeface="Cambria Math" panose="02040503050406030204" pitchFamily="18" charset="0"/>
                          </a:rPr>
                          <m:t>𝒖</m:t>
                        </m:r>
                        <m:r>
                          <a:rPr lang="zh-CN" altLang="en-US" sz="2400" i="1">
                            <a:latin typeface="Cambria Math" panose="02040503050406030204" pitchFamily="18" charset="0"/>
                          </a:rPr>
                          <m:t>(</m:t>
                        </m:r>
                        <m:r>
                          <a:rPr lang="zh-CN" altLang="en-US" sz="2400" i="1">
                            <a:latin typeface="Cambria Math" panose="02040503050406030204" pitchFamily="18" charset="0"/>
                          </a:rPr>
                          <m:t>𝑡</m:t>
                        </m:r>
                      </m:e>
                    </m:d>
                  </m:oMath>
                </a14:m>
                <a:endParaRPr lang="en-US" altLang="zh-CN" sz="2400" dirty="0" smtClean="0"/>
              </a:p>
              <a:p>
                <a:pPr marL="0" indent="0">
                  <a:buNone/>
                </a:pPr>
                <a:r>
                  <a:rPr lang="zh-CN" altLang="en-US" sz="2400" dirty="0" smtClean="0"/>
                  <a:t>其中</a:t>
                </a:r>
                <a:endParaRPr lang="en-US" altLang="zh-CN" sz="2400" dirty="0" smtClean="0"/>
              </a:p>
              <a:p>
                <a:pPr marL="0" indent="0" algn="ctr">
                  <a:buNone/>
                </a:pPr>
                <a14:m>
                  <m:oMath xmlns:m="http://schemas.openxmlformats.org/officeDocument/2006/math">
                    <m:sSub>
                      <m:sSubPr>
                        <m:ctrlPr>
                          <a:rPr lang="zh-CN" altLang="en-US" sz="2400" b="1" i="1">
                            <a:latin typeface="Cambria Math" panose="02040503050406030204" pitchFamily="18" charset="0"/>
                          </a:rPr>
                        </m:ctrlPr>
                      </m:sSubPr>
                      <m:e>
                        <m:r>
                          <a:rPr lang="zh-CN" altLang="en-US" sz="2400" b="1" i="1">
                            <a:latin typeface="Cambria Math" panose="02040503050406030204" pitchFamily="18" charset="0"/>
                          </a:rPr>
                          <m:t>𝑨</m:t>
                        </m:r>
                      </m:e>
                      <m:sub>
                        <m:r>
                          <a:rPr lang="en-US" altLang="zh-CN" sz="2400" b="1" i="1" smtClean="0">
                            <a:latin typeface="Cambria Math" panose="02040503050406030204" pitchFamily="18" charset="0"/>
                          </a:rPr>
                          <m:t>𝟑</m:t>
                        </m:r>
                      </m:sub>
                    </m:sSub>
                    <m:r>
                      <a:rPr lang="zh-CN" altLang="en-US" sz="2400" i="1">
                        <a:latin typeface="Cambria Math" panose="02040503050406030204" pitchFamily="18" charset="0"/>
                      </a:rPr>
                      <m:t>=</m:t>
                    </m:r>
                    <m:d>
                      <m:dPr>
                        <m:begChr m:val="["/>
                        <m:endChr m:val="]"/>
                        <m:ctrlPr>
                          <a:rPr lang="zh-CN" altLang="en-US" sz="2400" i="1">
                            <a:latin typeface="Cambria Math" panose="02040503050406030204" pitchFamily="18" charset="0"/>
                          </a:rPr>
                        </m:ctrlPr>
                      </m:dPr>
                      <m:e>
                        <m:m>
                          <m:mPr>
                            <m:mcs>
                              <m:mc>
                                <m:mcPr>
                                  <m:count m:val="2"/>
                                  <m:mcJc m:val="center"/>
                                </m:mcPr>
                              </m:mc>
                            </m:mcs>
                            <m:ctrlPr>
                              <a:rPr lang="zh-CN" altLang="en-US" sz="2400" i="1">
                                <a:latin typeface="Cambria Math" panose="02040503050406030204" pitchFamily="18" charset="0"/>
                              </a:rPr>
                            </m:ctrlPr>
                          </m:mPr>
                          <m:mr>
                            <m:e>
                              <m:r>
                                <a:rPr lang="zh-CN" altLang="en-US" sz="2400" i="1">
                                  <a:latin typeface="Cambria Math" panose="02040503050406030204" pitchFamily="18" charset="0"/>
                                </a:rPr>
                                <m:t>0</m:t>
                              </m:r>
                            </m:e>
                            <m:e>
                              <m:r>
                                <a:rPr lang="zh-CN" altLang="en-US" sz="2400" i="1">
                                  <a:latin typeface="Cambria Math" panose="02040503050406030204" pitchFamily="18" charset="0"/>
                                </a:rPr>
                                <m:t>1</m:t>
                              </m:r>
                            </m:e>
                          </m:mr>
                          <m:mr>
                            <m:e>
                              <m:f>
                                <m:fPr>
                                  <m:ctrlPr>
                                    <a:rPr lang="zh-CN" altLang="en-US" sz="2400" i="1">
                                      <a:latin typeface="Cambria Math" panose="02040503050406030204" pitchFamily="18" charset="0"/>
                                    </a:rPr>
                                  </m:ctrlPr>
                                </m:fPr>
                                <m:num>
                                  <m:r>
                                    <a:rPr lang="en-US" altLang="zh-CN" sz="2400" i="1">
                                      <a:latin typeface="Cambria Math" panose="02040503050406030204" pitchFamily="18" charset="0"/>
                                    </a:rPr>
                                    <m:t>2</m:t>
                                  </m:r>
                                  <m:r>
                                    <a:rPr lang="zh-CN" altLang="en-US" sz="2400" i="1">
                                      <a:latin typeface="Cambria Math" panose="02040503050406030204" pitchFamily="18" charset="0"/>
                                    </a:rPr>
                                    <m:t>𝑔</m:t>
                                  </m:r>
                                </m:num>
                                <m:den>
                                  <m:r>
                                    <a:rPr lang="en-US" altLang="zh-CN" sz="2400" b="0" i="1" smtClean="0">
                                      <a:latin typeface="Cambria Math" panose="02040503050406030204" pitchFamily="18" charset="0"/>
                                    </a:rPr>
                                    <m:t>𝜋</m:t>
                                  </m:r>
                                  <m:r>
                                    <a:rPr lang="en-US" altLang="zh-CN" sz="2400" b="0" i="1" smtClean="0">
                                      <a:latin typeface="Cambria Math" panose="02040503050406030204" pitchFamily="18" charset="0"/>
                                    </a:rPr>
                                    <m:t>(4</m:t>
                                  </m:r>
                                  <m:f>
                                    <m:fPr>
                                      <m:type m:val="lin"/>
                                      <m:ctrlPr>
                                        <a:rPr lang="zh-CN" altLang="en-US" sz="2400" i="1">
                                          <a:latin typeface="Cambria Math" panose="02040503050406030204" pitchFamily="18" charset="0"/>
                                        </a:rPr>
                                      </m:ctrlPr>
                                    </m:fPr>
                                    <m:num>
                                      <m:r>
                                        <a:rPr lang="zh-CN" altLang="en-US" sz="2400" i="1">
                                          <a:latin typeface="Cambria Math" panose="02040503050406030204" pitchFamily="18" charset="0"/>
                                        </a:rPr>
                                        <m:t>𝑙</m:t>
                                      </m:r>
                                    </m:num>
                                    <m:den>
                                      <m:r>
                                        <a:rPr lang="zh-CN" altLang="en-US" sz="2400" i="1">
                                          <a:latin typeface="Cambria Math" panose="02040503050406030204" pitchFamily="18" charset="0"/>
                                        </a:rPr>
                                        <m:t>3</m:t>
                                      </m:r>
                                    </m:den>
                                  </m:f>
                                  <m:r>
                                    <a:rPr lang="zh-CN" altLang="en-US" sz="2400" i="1">
                                      <a:latin typeface="Cambria Math" panose="02040503050406030204" pitchFamily="18" charset="0"/>
                                    </a:rPr>
                                    <m:t>−</m:t>
                                  </m:r>
                                  <m:r>
                                    <a:rPr lang="zh-CN" altLang="en-US" sz="2400" i="1">
                                      <a:latin typeface="Cambria Math" panose="02040503050406030204" pitchFamily="18" charset="0"/>
                                    </a:rPr>
                                    <m:t>𝑎𝑚𝑙</m:t>
                                  </m:r>
                                  <m:sSup>
                                    <m:sSupPr>
                                      <m:ctrlPr>
                                        <a:rPr lang="en-US" altLang="zh-CN" sz="2400" b="0" i="1" smtClean="0">
                                          <a:latin typeface="Cambria Math" panose="02040503050406030204" pitchFamily="18" charset="0"/>
                                        </a:rPr>
                                      </m:ctrlPr>
                                    </m:sSupPr>
                                    <m:e>
                                      <m:r>
                                        <a:rPr lang="en-US" altLang="zh-CN" sz="2400" b="0" i="1" smtClean="0">
                                          <a:latin typeface="Cambria Math" panose="02040503050406030204" pitchFamily="18" charset="0"/>
                                        </a:rPr>
                                        <m:t>𝛽</m:t>
                                      </m:r>
                                    </m:e>
                                    <m:sup>
                                      <m:r>
                                        <a:rPr lang="en-US" altLang="zh-CN" sz="2400" b="0" i="1" smtClean="0">
                                          <a:latin typeface="Cambria Math" panose="02040503050406030204" pitchFamily="18" charset="0"/>
                                        </a:rPr>
                                        <m:t>2</m:t>
                                      </m:r>
                                    </m:sup>
                                  </m:sSup>
                                  <m:r>
                                    <a:rPr lang="en-US" altLang="zh-CN" sz="2400" b="0" i="1" smtClean="0">
                                      <a:latin typeface="Cambria Math" panose="02040503050406030204" pitchFamily="18" charset="0"/>
                                    </a:rPr>
                                    <m:t>)</m:t>
                                  </m:r>
                                </m:den>
                              </m:f>
                            </m:e>
                            <m:e>
                              <m:r>
                                <a:rPr lang="zh-CN" altLang="en-US" sz="2400" i="1">
                                  <a:latin typeface="Cambria Math" panose="02040503050406030204" pitchFamily="18" charset="0"/>
                                </a:rPr>
                                <m:t>0</m:t>
                              </m:r>
                            </m:e>
                          </m:mr>
                        </m:m>
                      </m:e>
                    </m:d>
                  </m:oMath>
                </a14:m>
                <a:r>
                  <a:rPr lang="zh-CN" altLang="en-US" sz="2400" i="1" dirty="0"/>
                  <a:t>，</a:t>
                </a:r>
                <a14:m>
                  <m:oMath xmlns:m="http://schemas.openxmlformats.org/officeDocument/2006/math">
                    <m:sSub>
                      <m:sSubPr>
                        <m:ctrlPr>
                          <a:rPr lang="zh-CN" altLang="en-US" sz="2400" b="1" i="1">
                            <a:latin typeface="Cambria Math" panose="02040503050406030204" pitchFamily="18" charset="0"/>
                          </a:rPr>
                        </m:ctrlPr>
                      </m:sSubPr>
                      <m:e>
                        <m:r>
                          <a:rPr lang="zh-CN" altLang="en-US" sz="2400" b="1" i="1">
                            <a:latin typeface="Cambria Math" panose="02040503050406030204" pitchFamily="18" charset="0"/>
                          </a:rPr>
                          <m:t>𝑩</m:t>
                        </m:r>
                      </m:e>
                      <m:sub>
                        <m:r>
                          <a:rPr lang="en-US" altLang="zh-CN" sz="2400" b="1" i="1" smtClean="0">
                            <a:latin typeface="Cambria Math" panose="02040503050406030204" pitchFamily="18" charset="0"/>
                          </a:rPr>
                          <m:t>𝟑</m:t>
                        </m:r>
                      </m:sub>
                    </m:sSub>
                    <m:r>
                      <a:rPr lang="zh-CN" altLang="en-US" sz="2400" i="1">
                        <a:latin typeface="Cambria Math" panose="02040503050406030204" pitchFamily="18" charset="0"/>
                      </a:rPr>
                      <m:t>=</m:t>
                    </m:r>
                    <m:d>
                      <m:dPr>
                        <m:begChr m:val="["/>
                        <m:endChr m:val="]"/>
                        <m:ctrlPr>
                          <a:rPr lang="zh-CN" altLang="en-US" sz="2400" i="1">
                            <a:latin typeface="Cambria Math" panose="02040503050406030204" pitchFamily="18" charset="0"/>
                          </a:rPr>
                        </m:ctrlPr>
                      </m:dPr>
                      <m:e>
                        <m:m>
                          <m:mPr>
                            <m:mcs>
                              <m:mc>
                                <m:mcPr>
                                  <m:count m:val="1"/>
                                  <m:mcJc m:val="center"/>
                                </m:mcPr>
                              </m:mc>
                            </m:mcs>
                            <m:ctrlPr>
                              <a:rPr lang="zh-CN" altLang="en-US" sz="2400" i="1">
                                <a:latin typeface="Cambria Math" panose="02040503050406030204" pitchFamily="18" charset="0"/>
                              </a:rPr>
                            </m:ctrlPr>
                          </m:mPr>
                          <m:mr>
                            <m:e>
                              <m:r>
                                <a:rPr lang="zh-CN" altLang="en-US" sz="2400" i="1">
                                  <a:latin typeface="Cambria Math" panose="02040503050406030204" pitchFamily="18" charset="0"/>
                                </a:rPr>
                                <m:t>0</m:t>
                              </m:r>
                            </m:e>
                          </m:mr>
                          <m:mr>
                            <m:e>
                              <m:r>
                                <a:rPr lang="zh-CN" altLang="en-US" sz="2400" i="1">
                                  <a:latin typeface="Cambria Math" panose="02040503050406030204" pitchFamily="18" charset="0"/>
                                </a:rPr>
                                <m:t>−</m:t>
                              </m:r>
                              <m:f>
                                <m:fPr>
                                  <m:ctrlPr>
                                    <a:rPr lang="zh-CN" altLang="en-US" sz="2400" i="1">
                                      <a:latin typeface="Cambria Math" panose="02040503050406030204" pitchFamily="18" charset="0"/>
                                    </a:rPr>
                                  </m:ctrlPr>
                                </m:fPr>
                                <m:num>
                                  <m:r>
                                    <a:rPr lang="zh-CN" altLang="en-US" sz="2400" i="1">
                                      <a:latin typeface="Cambria Math" panose="02040503050406030204" pitchFamily="18" charset="0"/>
                                    </a:rPr>
                                    <m:t>𝛼</m:t>
                                  </m:r>
                                  <m:r>
                                    <a:rPr lang="en-US" altLang="zh-CN" sz="2400" b="0" i="1" smtClean="0">
                                      <a:latin typeface="Cambria Math" panose="02040503050406030204" pitchFamily="18" charset="0"/>
                                    </a:rPr>
                                    <m:t>𝛽</m:t>
                                  </m:r>
                                </m:num>
                                <m:den>
                                  <m:r>
                                    <a:rPr lang="zh-CN" altLang="en-US" sz="2400" i="1">
                                      <a:latin typeface="Cambria Math" panose="02040503050406030204" pitchFamily="18" charset="0"/>
                                    </a:rPr>
                                    <m:t>4</m:t>
                                  </m:r>
                                  <m:f>
                                    <m:fPr>
                                      <m:type m:val="lin"/>
                                      <m:ctrlPr>
                                        <a:rPr lang="zh-CN" altLang="en-US" sz="2400" i="1">
                                          <a:latin typeface="Cambria Math" panose="02040503050406030204" pitchFamily="18" charset="0"/>
                                        </a:rPr>
                                      </m:ctrlPr>
                                    </m:fPr>
                                    <m:num>
                                      <m:r>
                                        <a:rPr lang="zh-CN" altLang="en-US" sz="2400" i="1">
                                          <a:latin typeface="Cambria Math" panose="02040503050406030204" pitchFamily="18" charset="0"/>
                                        </a:rPr>
                                        <m:t>𝑙</m:t>
                                      </m:r>
                                    </m:num>
                                    <m:den>
                                      <m:r>
                                        <a:rPr lang="zh-CN" altLang="en-US" sz="2400" i="1">
                                          <a:latin typeface="Cambria Math" panose="02040503050406030204" pitchFamily="18" charset="0"/>
                                        </a:rPr>
                                        <m:t>3</m:t>
                                      </m:r>
                                    </m:den>
                                  </m:f>
                                  <m:r>
                                    <a:rPr lang="zh-CN" altLang="en-US" sz="2400" i="1">
                                      <a:latin typeface="Cambria Math" panose="02040503050406030204" pitchFamily="18" charset="0"/>
                                    </a:rPr>
                                    <m:t>−</m:t>
                                  </m:r>
                                  <m:r>
                                    <a:rPr lang="zh-CN" altLang="en-US" sz="2400" i="1">
                                      <a:latin typeface="Cambria Math" panose="02040503050406030204" pitchFamily="18" charset="0"/>
                                    </a:rPr>
                                    <m:t>𝑎𝑚𝑙</m:t>
                                  </m:r>
                                  <m:sSup>
                                    <m:sSupPr>
                                      <m:ctrlPr>
                                        <a:rPr lang="en-US" altLang="zh-CN" sz="2400" b="0" i="1" smtClean="0">
                                          <a:latin typeface="Cambria Math" panose="02040503050406030204" pitchFamily="18" charset="0"/>
                                        </a:rPr>
                                      </m:ctrlPr>
                                    </m:sSupPr>
                                    <m:e>
                                      <m:r>
                                        <a:rPr lang="en-US" altLang="zh-CN" sz="2400" b="0" i="1" smtClean="0">
                                          <a:latin typeface="Cambria Math" panose="02040503050406030204" pitchFamily="18" charset="0"/>
                                        </a:rPr>
                                        <m:t>𝛽</m:t>
                                      </m:r>
                                    </m:e>
                                    <m:sup>
                                      <m:r>
                                        <a:rPr lang="en-US" altLang="zh-CN" sz="2400" b="0" i="1" smtClean="0">
                                          <a:latin typeface="Cambria Math" panose="02040503050406030204" pitchFamily="18" charset="0"/>
                                        </a:rPr>
                                        <m:t>2</m:t>
                                      </m:r>
                                    </m:sup>
                                  </m:sSup>
                                </m:den>
                              </m:f>
                            </m:e>
                          </m:mr>
                        </m:m>
                      </m:e>
                    </m:d>
                  </m:oMath>
                </a14:m>
                <a:endParaRPr lang="en-US" altLang="zh-CN" sz="2400" i="1" dirty="0">
                  <a:latin typeface="Cambria Math" panose="02040503050406030204" pitchFamily="18" charset="0"/>
                </a:endParaRPr>
              </a:p>
              <a:p>
                <a:pPr marL="0" indent="0" algn="ctr">
                  <a:buNone/>
                </a:pPr>
                <a14:m>
                  <m:oMath xmlns:m="http://schemas.openxmlformats.org/officeDocument/2006/math">
                    <m:sSub>
                      <m:sSubPr>
                        <m:ctrlPr>
                          <a:rPr lang="zh-CN" altLang="en-US" sz="2400" b="1" i="1">
                            <a:latin typeface="Cambria Math" panose="02040503050406030204" pitchFamily="18" charset="0"/>
                          </a:rPr>
                        </m:ctrlPr>
                      </m:sSubPr>
                      <m:e>
                        <m:r>
                          <a:rPr lang="zh-CN" altLang="en-US" sz="2400" b="1" i="1">
                            <a:latin typeface="Cambria Math" panose="02040503050406030204" pitchFamily="18" charset="0"/>
                          </a:rPr>
                          <m:t>𝑨</m:t>
                        </m:r>
                      </m:e>
                      <m:sub>
                        <m:r>
                          <a:rPr lang="en-US" altLang="zh-CN" sz="2400" b="0" i="1" smtClean="0">
                            <a:latin typeface="Cambria Math" panose="02040503050406030204" pitchFamily="18" charset="0"/>
                          </a:rPr>
                          <m:t>4</m:t>
                        </m:r>
                      </m:sub>
                    </m:sSub>
                    <m:r>
                      <a:rPr lang="zh-CN" altLang="en-US" sz="2400" i="1">
                        <a:latin typeface="Cambria Math" panose="02040503050406030204" pitchFamily="18" charset="0"/>
                      </a:rPr>
                      <m:t>=</m:t>
                    </m:r>
                    <m:d>
                      <m:dPr>
                        <m:begChr m:val="["/>
                        <m:endChr m:val="]"/>
                        <m:ctrlPr>
                          <a:rPr lang="zh-CN" altLang="en-US" sz="2400" i="1">
                            <a:latin typeface="Cambria Math" panose="02040503050406030204" pitchFamily="18" charset="0"/>
                          </a:rPr>
                        </m:ctrlPr>
                      </m:dPr>
                      <m:e>
                        <m:m>
                          <m:mPr>
                            <m:mcs>
                              <m:mc>
                                <m:mcPr>
                                  <m:count m:val="2"/>
                                  <m:mcJc m:val="center"/>
                                </m:mcPr>
                              </m:mc>
                            </m:mcs>
                            <m:ctrlPr>
                              <a:rPr lang="zh-CN" altLang="en-US" sz="2400" i="1">
                                <a:latin typeface="Cambria Math" panose="02040503050406030204" pitchFamily="18" charset="0"/>
                              </a:rPr>
                            </m:ctrlPr>
                          </m:mPr>
                          <m:mr>
                            <m:e>
                              <m:r>
                                <a:rPr lang="zh-CN" altLang="en-US" sz="2400" i="1">
                                  <a:latin typeface="Cambria Math" panose="02040503050406030204" pitchFamily="18" charset="0"/>
                                </a:rPr>
                                <m:t>0</m:t>
                              </m:r>
                            </m:e>
                            <m:e>
                              <m:r>
                                <a:rPr lang="zh-CN" altLang="en-US" sz="2400" i="1">
                                  <a:latin typeface="Cambria Math" panose="02040503050406030204" pitchFamily="18" charset="0"/>
                                </a:rPr>
                                <m:t>1</m:t>
                              </m:r>
                            </m:e>
                          </m:mr>
                          <m:mr>
                            <m:e>
                              <m:r>
                                <a:rPr lang="en-US" altLang="zh-CN" sz="2400" b="0" i="1" smtClean="0">
                                  <a:latin typeface="Cambria Math" panose="02040503050406030204" pitchFamily="18" charset="0"/>
                                </a:rPr>
                                <m:t>0</m:t>
                              </m:r>
                            </m:e>
                            <m:e>
                              <m:r>
                                <a:rPr lang="zh-CN" altLang="en-US" sz="2400" i="1">
                                  <a:latin typeface="Cambria Math" panose="02040503050406030204" pitchFamily="18" charset="0"/>
                                </a:rPr>
                                <m:t>0</m:t>
                              </m:r>
                            </m:e>
                          </m:mr>
                        </m:m>
                      </m:e>
                    </m:d>
                  </m:oMath>
                </a14:m>
                <a:r>
                  <a:rPr lang="en-US" altLang="zh-CN" sz="2400" i="1" dirty="0"/>
                  <a:t>,</a:t>
                </a:r>
                <a14:m>
                  <m:oMath xmlns:m="http://schemas.openxmlformats.org/officeDocument/2006/math">
                    <m:sSub>
                      <m:sSubPr>
                        <m:ctrlPr>
                          <a:rPr lang="zh-CN" altLang="en-US" sz="2400" b="1" i="1">
                            <a:latin typeface="Cambria Math" panose="02040503050406030204" pitchFamily="18" charset="0"/>
                          </a:rPr>
                        </m:ctrlPr>
                      </m:sSubPr>
                      <m:e>
                        <m:r>
                          <a:rPr lang="zh-CN" altLang="en-US" sz="2400" b="1" i="1">
                            <a:latin typeface="Cambria Math" panose="02040503050406030204" pitchFamily="18" charset="0"/>
                          </a:rPr>
                          <m:t>𝑩</m:t>
                        </m:r>
                      </m:e>
                      <m:sub>
                        <m:r>
                          <a:rPr lang="en-US" altLang="zh-CN" sz="2400" b="1" i="1" smtClean="0">
                            <a:latin typeface="Cambria Math" panose="02040503050406030204" pitchFamily="18" charset="0"/>
                          </a:rPr>
                          <m:t>𝟒</m:t>
                        </m:r>
                      </m:sub>
                    </m:sSub>
                    <m:r>
                      <a:rPr lang="zh-CN" altLang="en-US" sz="2400" i="1">
                        <a:latin typeface="Cambria Math" panose="02040503050406030204" pitchFamily="18" charset="0"/>
                      </a:rPr>
                      <m:t>=</m:t>
                    </m:r>
                    <m:d>
                      <m:dPr>
                        <m:begChr m:val="["/>
                        <m:endChr m:val="]"/>
                        <m:ctrlPr>
                          <a:rPr lang="zh-CN" altLang="en-US" sz="2400" i="1">
                            <a:latin typeface="Cambria Math" panose="02040503050406030204" pitchFamily="18" charset="0"/>
                          </a:rPr>
                        </m:ctrlPr>
                      </m:dPr>
                      <m:e>
                        <m:m>
                          <m:mPr>
                            <m:mcs>
                              <m:mc>
                                <m:mcPr>
                                  <m:count m:val="1"/>
                                  <m:mcJc m:val="center"/>
                                </m:mcPr>
                              </m:mc>
                            </m:mcs>
                            <m:ctrlPr>
                              <a:rPr lang="zh-CN" altLang="en-US" sz="2400" i="1">
                                <a:latin typeface="Cambria Math" panose="02040503050406030204" pitchFamily="18" charset="0"/>
                              </a:rPr>
                            </m:ctrlPr>
                          </m:mPr>
                          <m:mr>
                            <m:e>
                              <m:r>
                                <a:rPr lang="zh-CN" altLang="en-US" sz="2400" i="1">
                                  <a:latin typeface="Cambria Math" panose="02040503050406030204" pitchFamily="18" charset="0"/>
                                </a:rPr>
                                <m:t>0</m:t>
                              </m:r>
                            </m:e>
                          </m:mr>
                          <m:mr>
                            <m:e>
                              <m:f>
                                <m:fPr>
                                  <m:ctrlPr>
                                    <a:rPr lang="zh-CN" altLang="en-US" sz="2400" i="1">
                                      <a:latin typeface="Cambria Math" panose="02040503050406030204" pitchFamily="18" charset="0"/>
                                    </a:rPr>
                                  </m:ctrlPr>
                                </m:fPr>
                                <m:num>
                                  <m:r>
                                    <a:rPr lang="zh-CN" altLang="en-US" sz="2400" i="1">
                                      <a:latin typeface="Cambria Math" panose="02040503050406030204" pitchFamily="18" charset="0"/>
                                    </a:rPr>
                                    <m:t>𝛼</m:t>
                                  </m:r>
                                </m:num>
                                <m:den>
                                  <m:r>
                                    <a:rPr lang="zh-CN" altLang="en-US" sz="2400" i="1">
                                      <a:latin typeface="Cambria Math" panose="02040503050406030204" pitchFamily="18" charset="0"/>
                                    </a:rPr>
                                    <m:t>4</m:t>
                                  </m:r>
                                  <m:f>
                                    <m:fPr>
                                      <m:type m:val="lin"/>
                                      <m:ctrlPr>
                                        <a:rPr lang="zh-CN" altLang="en-US" sz="2400" i="1">
                                          <a:latin typeface="Cambria Math" panose="02040503050406030204" pitchFamily="18" charset="0"/>
                                        </a:rPr>
                                      </m:ctrlPr>
                                    </m:fPr>
                                    <m:num>
                                      <m:r>
                                        <a:rPr lang="zh-CN" altLang="en-US" sz="2400" i="1">
                                          <a:latin typeface="Cambria Math" panose="02040503050406030204" pitchFamily="18" charset="0"/>
                                        </a:rPr>
                                        <m:t>𝑙</m:t>
                                      </m:r>
                                    </m:num>
                                    <m:den>
                                      <m:r>
                                        <a:rPr lang="zh-CN" altLang="en-US" sz="2400" i="1">
                                          <a:latin typeface="Cambria Math" panose="02040503050406030204" pitchFamily="18" charset="0"/>
                                        </a:rPr>
                                        <m:t>3</m:t>
                                      </m:r>
                                    </m:den>
                                  </m:f>
                                  <m:r>
                                    <a:rPr lang="zh-CN" altLang="en-US" sz="2400" i="1">
                                      <a:latin typeface="Cambria Math" panose="02040503050406030204" pitchFamily="18" charset="0"/>
                                    </a:rPr>
                                    <m:t>−</m:t>
                                  </m:r>
                                  <m:r>
                                    <a:rPr lang="zh-CN" altLang="en-US" sz="2400" i="1">
                                      <a:latin typeface="Cambria Math" panose="02040503050406030204" pitchFamily="18" charset="0"/>
                                    </a:rPr>
                                    <m:t>𝑎𝑚𝑙</m:t>
                                  </m:r>
                                </m:den>
                              </m:f>
                            </m:e>
                          </m:mr>
                        </m:m>
                      </m:e>
                    </m:d>
                  </m:oMath>
                </a14:m>
                <a:endParaRPr lang="zh-CN" altLang="en-US" sz="2400" dirty="0"/>
              </a:p>
              <a:p>
                <a:pPr marL="0" indent="0" algn="just">
                  <a:buNone/>
                </a:pPr>
                <a:endParaRPr lang="zh-CN" altLang="en-US" sz="2400" dirty="0"/>
              </a:p>
            </p:txBody>
          </p:sp>
        </mc:Choice>
        <mc:Fallback>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255" b="-740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9400101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b="1" dirty="0"/>
              <a:t>第</a:t>
            </a:r>
            <a:r>
              <a:rPr lang="en-US" altLang="zh-CN" b="1" dirty="0"/>
              <a:t>5</a:t>
            </a:r>
            <a:r>
              <a:rPr lang="zh-CN" altLang="zh-CN" b="1" dirty="0"/>
              <a:t>章 基于</a:t>
            </a:r>
            <a:r>
              <a:rPr lang="en-US" altLang="zh-CN" b="1" dirty="0"/>
              <a:t>T-S</a:t>
            </a:r>
            <a:r>
              <a:rPr lang="zh-CN" altLang="zh-CN" b="1" dirty="0"/>
              <a:t>模糊建模的控制</a:t>
            </a:r>
            <a:endParaRPr lang="zh-CN" altLang="en-US" dirty="0"/>
          </a:p>
        </p:txBody>
      </p:sp>
      <p:sp>
        <p:nvSpPr>
          <p:cNvPr id="3" name="内容占位符 2"/>
          <p:cNvSpPr>
            <a:spLocks noGrp="1"/>
          </p:cNvSpPr>
          <p:nvPr>
            <p:ph idx="1"/>
          </p:nvPr>
        </p:nvSpPr>
        <p:spPr/>
        <p:txBody>
          <a:bodyPr/>
          <a:lstStyle/>
          <a:p>
            <a:r>
              <a:rPr lang="zh-CN" altLang="zh-CN" dirty="0"/>
              <a:t>采用</a:t>
            </a:r>
            <a:r>
              <a:rPr lang="en-US" altLang="zh-CN" dirty="0"/>
              <a:t>T-S</a:t>
            </a:r>
            <a:r>
              <a:rPr lang="zh-CN" altLang="zh-CN" dirty="0"/>
              <a:t>模糊系统进行非线性系统建模的研究是近年来控制理论的研究热点之一。实践证明，具有线性后件的</a:t>
            </a:r>
            <a:r>
              <a:rPr lang="en-US" altLang="zh-CN" dirty="0"/>
              <a:t>Takagi-</a:t>
            </a:r>
            <a:r>
              <a:rPr lang="en-US" altLang="zh-CN" dirty="0" err="1"/>
              <a:t>Sugeno</a:t>
            </a:r>
            <a:r>
              <a:rPr lang="zh-CN" altLang="zh-CN" dirty="0"/>
              <a:t>模糊模型以模糊规则的形式充分利用系统局部信息和专家控制经验，可任意精度逼近实际被控对象。</a:t>
            </a:r>
          </a:p>
        </p:txBody>
      </p:sp>
    </p:spTree>
    <p:extLst>
      <p:ext uri="{BB962C8B-B14F-4D97-AF65-F5344CB8AC3E}">
        <p14:creationId xmlns:p14="http://schemas.microsoft.com/office/powerpoint/2010/main" val="21406555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5.3</a:t>
            </a:r>
            <a:r>
              <a:rPr lang="zh-CN" altLang="zh-CN" b="1" dirty="0"/>
              <a:t>倒立摆系统的</a:t>
            </a:r>
            <a:r>
              <a:rPr lang="en-US" altLang="zh-CN" b="1" dirty="0"/>
              <a:t>T-S</a:t>
            </a:r>
            <a:r>
              <a:rPr lang="zh-CN" altLang="zh-CN" b="1" dirty="0"/>
              <a:t>模糊模型</a:t>
            </a:r>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lstStyle/>
              <a:p>
                <a:pPr marL="0" indent="0" algn="just">
                  <a:buNone/>
                </a:pPr>
                <a:r>
                  <a:rPr lang="zh-CN" altLang="en-US" sz="2400" dirty="0" smtClean="0"/>
                  <a:t>根据倒立摆的运动情况，设计</a:t>
                </a:r>
                <a:r>
                  <a:rPr lang="en-US" altLang="zh-CN" sz="2400" dirty="0"/>
                  <a:t>4</a:t>
                </a:r>
                <a:r>
                  <a:rPr lang="zh-CN" altLang="en-US" sz="2400" dirty="0"/>
                  <a:t>条模糊控制规则：</a:t>
                </a:r>
                <a:endParaRPr lang="en-US" altLang="zh-CN" sz="2400" dirty="0" smtClean="0"/>
              </a:p>
              <a:p>
                <a:pPr/>
                <a14:m>
                  <m:oMath xmlns:m="http://schemas.openxmlformats.org/officeDocument/2006/math">
                    <m:r>
                      <a:rPr lang="en-US" altLang="zh-CN" sz="2400" i="1" dirty="0" smtClean="0">
                        <a:latin typeface="Cambria Math" panose="02040503050406030204" pitchFamily="18" charset="0"/>
                      </a:rPr>
                      <m:t>𝑅𝑢𝑙𝑒</m:t>
                    </m:r>
                    <m:r>
                      <a:rPr lang="en-US" altLang="zh-CN" sz="2400" i="1" dirty="0" smtClean="0">
                        <a:latin typeface="Cambria Math" panose="02040503050406030204" pitchFamily="18" charset="0"/>
                      </a:rPr>
                      <m:t>1: </m:t>
                    </m:r>
                    <m:r>
                      <a:rPr lang="en-US" altLang="zh-CN" sz="2400" i="1" dirty="0" smtClean="0">
                        <a:latin typeface="Cambria Math" panose="02040503050406030204" pitchFamily="18" charset="0"/>
                      </a:rPr>
                      <m:t>𝐼𝑓</m:t>
                    </m:r>
                    <m:r>
                      <a:rPr lang="en-US" altLang="zh-CN" sz="2400" i="1" dirty="0" smtClean="0">
                        <a:latin typeface="Cambria Math" panose="02040503050406030204" pitchFamily="18" charset="0"/>
                      </a:rPr>
                      <m:t> </m:t>
                    </m:r>
                    <m:sSub>
                      <m:sSubPr>
                        <m:ctrlPr>
                          <a:rPr lang="en-US" altLang="zh-CN" sz="2400" b="1" i="1" dirty="0" smtClean="0">
                            <a:latin typeface="Cambria Math" panose="02040503050406030204" pitchFamily="18" charset="0"/>
                          </a:rPr>
                        </m:ctrlPr>
                      </m:sSubPr>
                      <m:e>
                        <m:r>
                          <a:rPr lang="en-US" altLang="zh-CN" sz="2400" b="0" i="1" dirty="0" smtClean="0">
                            <a:latin typeface="Cambria Math" panose="02040503050406030204" pitchFamily="18" charset="0"/>
                          </a:rPr>
                          <m:t>𝑥</m:t>
                        </m:r>
                      </m:e>
                      <m:sub>
                        <m:r>
                          <a:rPr lang="en-US" altLang="zh-CN" sz="2400" b="1" i="1" dirty="0" smtClean="0">
                            <a:latin typeface="Cambria Math" panose="02040503050406030204" pitchFamily="18" charset="0"/>
                          </a:rPr>
                          <m:t>𝟏</m:t>
                        </m:r>
                      </m:sub>
                    </m:sSub>
                    <m:d>
                      <m:dPr>
                        <m:ctrlPr>
                          <a:rPr lang="en-US" altLang="zh-CN" sz="2400" b="0" i="1" dirty="0" smtClean="0">
                            <a:latin typeface="Cambria Math" panose="02040503050406030204" pitchFamily="18" charset="0"/>
                          </a:rPr>
                        </m:ctrlPr>
                      </m:dPr>
                      <m:e>
                        <m:r>
                          <a:rPr lang="en-US" altLang="zh-CN" sz="2400" b="0" i="1" dirty="0" smtClean="0">
                            <a:latin typeface="Cambria Math" panose="02040503050406030204" pitchFamily="18" charset="0"/>
                          </a:rPr>
                          <m:t>𝑡</m:t>
                        </m:r>
                      </m:e>
                    </m:d>
                    <m:r>
                      <a:rPr lang="en-US" altLang="zh-CN" sz="2400" b="0" i="1" dirty="0" smtClean="0">
                        <a:latin typeface="Cambria Math" panose="02040503050406030204" pitchFamily="18" charset="0"/>
                      </a:rPr>
                      <m:t>𝑖𝑠</m:t>
                    </m:r>
                    <m:r>
                      <a:rPr lang="en-US" altLang="zh-CN" sz="2400" b="0" i="1" dirty="0" smtClean="0">
                        <a:latin typeface="Cambria Math" panose="02040503050406030204" pitchFamily="18" charset="0"/>
                      </a:rPr>
                      <m:t> </m:t>
                    </m:r>
                    <m:r>
                      <a:rPr lang="en-US" altLang="zh-CN" sz="2400" b="0" i="1" dirty="0" smtClean="0">
                        <a:latin typeface="Cambria Math" panose="02040503050406030204" pitchFamily="18" charset="0"/>
                      </a:rPr>
                      <m:t>𝑎𝑏𝑜𝑢𝑡</m:t>
                    </m:r>
                    <m:r>
                      <a:rPr lang="en-US" altLang="zh-CN" sz="2400" b="0" i="1" dirty="0" smtClean="0">
                        <a:latin typeface="Cambria Math" panose="02040503050406030204" pitchFamily="18" charset="0"/>
                      </a:rPr>
                      <m:t> 0, </m:t>
                    </m:r>
                    <m:r>
                      <a:rPr lang="en-US" altLang="zh-CN" sz="2400" b="0" i="1" dirty="0" smtClean="0">
                        <a:latin typeface="Cambria Math" panose="02040503050406030204" pitchFamily="18" charset="0"/>
                      </a:rPr>
                      <m:t>𝑡h𝑒𝑛</m:t>
                    </m:r>
                    <m:r>
                      <a:rPr lang="en-US" altLang="zh-CN" sz="2400" b="0" i="1" dirty="0" smtClean="0">
                        <a:latin typeface="Cambria Math" panose="02040503050406030204" pitchFamily="18" charset="0"/>
                      </a:rPr>
                      <m:t> </m:t>
                    </m:r>
                    <m:r>
                      <a:rPr lang="en-US" altLang="zh-CN" sz="2400" b="1" i="1" dirty="0" smtClean="0">
                        <a:latin typeface="Cambria Math" panose="02040503050406030204" pitchFamily="18" charset="0"/>
                      </a:rPr>
                      <m:t>𝒖</m:t>
                    </m:r>
                    <m:r>
                      <a:rPr lang="en-US" altLang="zh-CN" sz="2400" b="0" i="1" dirty="0" smtClean="0">
                        <a:latin typeface="Cambria Math" panose="02040503050406030204" pitchFamily="18" charset="0"/>
                      </a:rPr>
                      <m:t>=</m:t>
                    </m:r>
                    <m:sSub>
                      <m:sSubPr>
                        <m:ctrlPr>
                          <a:rPr lang="en-US" altLang="zh-CN" sz="2400" b="0" i="1" dirty="0" smtClean="0">
                            <a:latin typeface="Cambria Math" panose="02040503050406030204" pitchFamily="18" charset="0"/>
                          </a:rPr>
                        </m:ctrlPr>
                      </m:sSubPr>
                      <m:e>
                        <m:r>
                          <a:rPr lang="en-US" altLang="zh-CN" sz="2400" b="1" i="1" dirty="0" smtClean="0">
                            <a:latin typeface="Cambria Math" panose="02040503050406030204" pitchFamily="18" charset="0"/>
                          </a:rPr>
                          <m:t>𝑲</m:t>
                        </m:r>
                      </m:e>
                      <m:sub>
                        <m:r>
                          <a:rPr lang="en-US" altLang="zh-CN" sz="2400" b="0" i="1" dirty="0" smtClean="0">
                            <a:latin typeface="Cambria Math" panose="02040503050406030204" pitchFamily="18" charset="0"/>
                          </a:rPr>
                          <m:t>1</m:t>
                        </m:r>
                      </m:sub>
                    </m:sSub>
                    <m:r>
                      <a:rPr lang="en-US" altLang="zh-CN" sz="2400" b="1" i="1" dirty="0" smtClean="0">
                        <a:latin typeface="Cambria Math" panose="02040503050406030204" pitchFamily="18" charset="0"/>
                      </a:rPr>
                      <m:t>𝒙</m:t>
                    </m:r>
                    <m:d>
                      <m:dPr>
                        <m:ctrlPr>
                          <a:rPr lang="en-US" altLang="zh-CN" sz="2400" b="0" i="1" dirty="0" smtClean="0">
                            <a:latin typeface="Cambria Math" panose="02040503050406030204" pitchFamily="18" charset="0"/>
                          </a:rPr>
                        </m:ctrlPr>
                      </m:dPr>
                      <m:e>
                        <m:r>
                          <a:rPr lang="en-US" altLang="zh-CN" sz="2400" b="0" i="1" dirty="0" smtClean="0">
                            <a:latin typeface="Cambria Math" panose="02040503050406030204" pitchFamily="18" charset="0"/>
                          </a:rPr>
                          <m:t>𝑡</m:t>
                        </m:r>
                      </m:e>
                    </m:d>
                  </m:oMath>
                </a14:m>
                <a:endParaRPr lang="en-US" altLang="zh-CN" sz="2400" b="0" i="1" dirty="0" smtClean="0">
                  <a:latin typeface="Cambria Math" panose="02040503050406030204" pitchFamily="18" charset="0"/>
                </a:endParaRPr>
              </a:p>
              <a:p>
                <a:pPr/>
                <a14:m>
                  <m:oMath xmlns:m="http://schemas.openxmlformats.org/officeDocument/2006/math">
                    <m:r>
                      <a:rPr lang="en-US" altLang="zh-CN" sz="2400" i="1" dirty="0">
                        <a:latin typeface="Cambria Math" panose="02040503050406030204" pitchFamily="18" charset="0"/>
                      </a:rPr>
                      <m:t>𝑅𝑢𝑙𝑒</m:t>
                    </m:r>
                    <m:r>
                      <a:rPr lang="en-US" altLang="zh-CN" sz="2400" b="0" i="1" dirty="0" smtClean="0">
                        <a:latin typeface="Cambria Math" panose="02040503050406030204" pitchFamily="18" charset="0"/>
                      </a:rPr>
                      <m:t>2</m:t>
                    </m:r>
                    <m:r>
                      <a:rPr lang="en-US" altLang="zh-CN" sz="2400" i="1" dirty="0">
                        <a:latin typeface="Cambria Math" panose="02040503050406030204" pitchFamily="18" charset="0"/>
                      </a:rPr>
                      <m:t>: </m:t>
                    </m:r>
                    <m:r>
                      <a:rPr lang="en-US" altLang="zh-CN" sz="2400" i="1" dirty="0">
                        <a:latin typeface="Cambria Math" panose="02040503050406030204" pitchFamily="18" charset="0"/>
                      </a:rPr>
                      <m:t>𝐼𝑓</m:t>
                    </m:r>
                    <m:r>
                      <a:rPr lang="en-US" altLang="zh-CN" sz="2400" i="1" dirty="0">
                        <a:latin typeface="Cambria Math" panose="02040503050406030204" pitchFamily="18" charset="0"/>
                      </a:rPr>
                      <m:t> </m:t>
                    </m:r>
                    <m:sSub>
                      <m:sSubPr>
                        <m:ctrlPr>
                          <a:rPr lang="en-US" altLang="zh-CN" sz="2400" b="0" i="1" dirty="0" smtClean="0">
                            <a:latin typeface="Cambria Math" panose="02040503050406030204" pitchFamily="18" charset="0"/>
                          </a:rPr>
                        </m:ctrlPr>
                      </m:sSubPr>
                      <m:e>
                        <m:r>
                          <a:rPr lang="en-US" altLang="zh-CN" sz="2400" b="0" i="1" dirty="0" smtClean="0">
                            <a:latin typeface="Cambria Math" panose="02040503050406030204" pitchFamily="18" charset="0"/>
                          </a:rPr>
                          <m:t>𝑥</m:t>
                        </m:r>
                      </m:e>
                      <m:sub>
                        <m:r>
                          <a:rPr lang="en-US" altLang="zh-CN" sz="2400" b="0" i="1" dirty="0" smtClean="0">
                            <a:latin typeface="Cambria Math" panose="02040503050406030204" pitchFamily="18" charset="0"/>
                          </a:rPr>
                          <m:t>1</m:t>
                        </m:r>
                      </m:sub>
                    </m:sSub>
                    <m:r>
                      <a:rPr lang="en-US" altLang="zh-CN" sz="2400" i="1" dirty="0">
                        <a:latin typeface="Cambria Math" panose="02040503050406030204" pitchFamily="18" charset="0"/>
                      </a:rPr>
                      <m:t>(</m:t>
                    </m:r>
                    <m:r>
                      <a:rPr lang="en-US" altLang="zh-CN" sz="2400" i="1" dirty="0">
                        <a:latin typeface="Cambria Math" panose="02040503050406030204" pitchFamily="18" charset="0"/>
                      </a:rPr>
                      <m:t>𝑡</m:t>
                    </m:r>
                    <m:r>
                      <a:rPr lang="en-US" altLang="zh-CN" sz="2400" i="1" dirty="0">
                        <a:latin typeface="Cambria Math" panose="02040503050406030204" pitchFamily="18" charset="0"/>
                      </a:rPr>
                      <m:t>) </m:t>
                    </m:r>
                    <m:r>
                      <a:rPr lang="en-US" altLang="zh-CN" sz="2400" i="1" dirty="0">
                        <a:latin typeface="Cambria Math" panose="02040503050406030204" pitchFamily="18" charset="0"/>
                      </a:rPr>
                      <m:t>𝑖𝑠</m:t>
                    </m:r>
                    <m:r>
                      <a:rPr lang="en-US" altLang="zh-CN" sz="2400" i="1" dirty="0">
                        <a:latin typeface="Cambria Math" panose="02040503050406030204" pitchFamily="18" charset="0"/>
                      </a:rPr>
                      <m:t> </m:t>
                    </m:r>
                    <m:r>
                      <a:rPr lang="en-US" altLang="zh-CN" sz="2400" i="1" dirty="0">
                        <a:latin typeface="Cambria Math" panose="02040503050406030204" pitchFamily="18" charset="0"/>
                      </a:rPr>
                      <m:t>𝑎𝑏𝑜𝑢𝑡</m:t>
                    </m:r>
                    <m:r>
                      <a:rPr lang="zh-CN" altLang="en-US" sz="2400">
                        <a:latin typeface="Cambria Math" panose="02040503050406030204" pitchFamily="18" charset="0"/>
                      </a:rPr>
                      <m:t>±</m:t>
                    </m:r>
                    <m:f>
                      <m:fPr>
                        <m:ctrlPr>
                          <a:rPr lang="zh-CN" altLang="en-US" sz="2400" i="1">
                            <a:latin typeface="Cambria Math" panose="02040503050406030204" pitchFamily="18" charset="0"/>
                          </a:rPr>
                        </m:ctrlPr>
                      </m:fPr>
                      <m:num>
                        <m:r>
                          <m:rPr>
                            <m:nor/>
                          </m:rPr>
                          <a:rPr lang="zh-CN" altLang="en-US" sz="2400" i="1">
                            <a:latin typeface="Cambria Math" panose="02040503050406030204" pitchFamily="18" charset="0"/>
                          </a:rPr>
                          <m:t>π</m:t>
                        </m:r>
                      </m:num>
                      <m:den>
                        <m:r>
                          <a:rPr lang="zh-CN" altLang="en-US" sz="2400">
                            <a:latin typeface="Cambria Math" panose="02040503050406030204" pitchFamily="18" charset="0"/>
                          </a:rPr>
                          <m:t>2</m:t>
                        </m:r>
                      </m:den>
                    </m:f>
                    <m:d>
                      <m:dPr>
                        <m:ctrlPr>
                          <a:rPr lang="zh-CN" altLang="en-US" sz="2400" i="1">
                            <a:latin typeface="Cambria Math" panose="02040503050406030204" pitchFamily="18" charset="0"/>
                          </a:rPr>
                        </m:ctrlPr>
                      </m:dPr>
                      <m:e>
                        <m:d>
                          <m:dPr>
                            <m:begChr m:val="|"/>
                            <m:endChr m:val="|"/>
                            <m:ctrlPr>
                              <a:rPr lang="zh-CN" altLang="en-US" sz="2400">
                                <a:latin typeface="Cambria Math" panose="02040503050406030204" pitchFamily="18" charset="0"/>
                              </a:rPr>
                            </m:ctrlPr>
                          </m:dPr>
                          <m:e>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𝑥</m:t>
                                </m:r>
                              </m:e>
                              <m:sub>
                                <m:r>
                                  <a:rPr lang="zh-CN" altLang="en-US" sz="2400">
                                    <a:latin typeface="Cambria Math" panose="02040503050406030204" pitchFamily="18" charset="0"/>
                                  </a:rPr>
                                  <m:t>1</m:t>
                                </m:r>
                              </m:sub>
                            </m:sSub>
                          </m:e>
                        </m:d>
                        <m:r>
                          <a:rPr lang="en-US" altLang="zh-CN" sz="2400" b="0" i="1" smtClean="0">
                            <a:latin typeface="Cambria Math" panose="02040503050406030204" pitchFamily="18" charset="0"/>
                          </a:rPr>
                          <m:t>&lt;</m:t>
                        </m:r>
                        <m:f>
                          <m:fPr>
                            <m:ctrlPr>
                              <a:rPr lang="zh-CN" altLang="en-US" sz="2400" i="1">
                                <a:latin typeface="Cambria Math" panose="02040503050406030204" pitchFamily="18" charset="0"/>
                              </a:rPr>
                            </m:ctrlPr>
                          </m:fPr>
                          <m:num>
                            <m:r>
                              <m:rPr>
                                <m:nor/>
                              </m:rPr>
                              <a:rPr lang="zh-CN" altLang="en-US" sz="2400" i="1">
                                <a:latin typeface="Cambria Math" panose="02040503050406030204" pitchFamily="18" charset="0"/>
                              </a:rPr>
                              <m:t>π</m:t>
                            </m:r>
                          </m:num>
                          <m:den>
                            <m:r>
                              <a:rPr lang="zh-CN" altLang="en-US" sz="2400">
                                <a:latin typeface="Cambria Math" panose="02040503050406030204" pitchFamily="18" charset="0"/>
                              </a:rPr>
                              <m:t>2</m:t>
                            </m:r>
                          </m:den>
                        </m:f>
                      </m:e>
                    </m:d>
                    <m:r>
                      <a:rPr lang="en-US" altLang="zh-CN" sz="2400" i="1" dirty="0">
                        <a:latin typeface="Cambria Math" panose="02040503050406030204" pitchFamily="18" charset="0"/>
                      </a:rPr>
                      <m:t>, </m:t>
                    </m:r>
                    <m:r>
                      <a:rPr lang="en-US" altLang="zh-CN" sz="2400" i="1" dirty="0">
                        <a:latin typeface="Cambria Math" panose="02040503050406030204" pitchFamily="18" charset="0"/>
                      </a:rPr>
                      <m:t>𝑡h𝑒𝑛</m:t>
                    </m:r>
                    <m:r>
                      <a:rPr lang="en-US" altLang="zh-CN" sz="2400" i="1" dirty="0">
                        <a:latin typeface="Cambria Math" panose="02040503050406030204" pitchFamily="18" charset="0"/>
                      </a:rPr>
                      <m:t> </m:t>
                    </m:r>
                    <m:r>
                      <a:rPr lang="en-US" altLang="zh-CN" sz="2400" b="1" i="1" dirty="0">
                        <a:latin typeface="Cambria Math" panose="02040503050406030204" pitchFamily="18" charset="0"/>
                      </a:rPr>
                      <m:t>𝒖</m:t>
                    </m:r>
                    <m:r>
                      <a:rPr lang="en-US" altLang="zh-CN" sz="2400" i="1" dirty="0">
                        <a:latin typeface="Cambria Math" panose="02040503050406030204" pitchFamily="18" charset="0"/>
                      </a:rPr>
                      <m:t>=</m:t>
                    </m:r>
                    <m:sSub>
                      <m:sSubPr>
                        <m:ctrlPr>
                          <a:rPr lang="en-US" altLang="zh-CN" sz="2400" b="1" i="1" dirty="0">
                            <a:latin typeface="Cambria Math" panose="02040503050406030204" pitchFamily="18" charset="0"/>
                          </a:rPr>
                        </m:ctrlPr>
                      </m:sSubPr>
                      <m:e>
                        <m:r>
                          <a:rPr lang="en-US" altLang="zh-CN" sz="2400" b="1" i="1" dirty="0">
                            <a:latin typeface="Cambria Math" panose="02040503050406030204" pitchFamily="18" charset="0"/>
                          </a:rPr>
                          <m:t>𝑲</m:t>
                        </m:r>
                      </m:e>
                      <m:sub>
                        <m:r>
                          <a:rPr lang="en-US" altLang="zh-CN" sz="2400" b="1" i="1" dirty="0" smtClean="0">
                            <a:latin typeface="Cambria Math" panose="02040503050406030204" pitchFamily="18" charset="0"/>
                          </a:rPr>
                          <m:t>𝟐</m:t>
                        </m:r>
                      </m:sub>
                    </m:sSub>
                    <m:r>
                      <a:rPr lang="en-US" altLang="zh-CN" sz="2400" b="1" i="1" dirty="0">
                        <a:latin typeface="Cambria Math" panose="02040503050406030204" pitchFamily="18" charset="0"/>
                      </a:rPr>
                      <m:t>𝒙</m:t>
                    </m:r>
                    <m:r>
                      <a:rPr lang="en-US" altLang="zh-CN" sz="2400" i="1" dirty="0">
                        <a:latin typeface="Cambria Math" panose="02040503050406030204" pitchFamily="18" charset="0"/>
                      </a:rPr>
                      <m:t>(</m:t>
                    </m:r>
                    <m:r>
                      <a:rPr lang="en-US" altLang="zh-CN" sz="2400" i="1" dirty="0">
                        <a:latin typeface="Cambria Math" panose="02040503050406030204" pitchFamily="18" charset="0"/>
                      </a:rPr>
                      <m:t>𝑡</m:t>
                    </m:r>
                    <m:r>
                      <a:rPr lang="en-US" altLang="zh-CN" sz="2400" i="1" dirty="0">
                        <a:latin typeface="Cambria Math" panose="02040503050406030204" pitchFamily="18" charset="0"/>
                      </a:rPr>
                      <m:t>)</m:t>
                    </m:r>
                  </m:oMath>
                </a14:m>
                <a:endParaRPr lang="en-US" altLang="zh-CN" sz="2400" dirty="0" smtClean="0"/>
              </a:p>
              <a:p>
                <a14:m>
                  <m:oMath xmlns:m="http://schemas.openxmlformats.org/officeDocument/2006/math">
                    <m:r>
                      <a:rPr lang="en-US" altLang="zh-CN" sz="2400" i="1" dirty="0">
                        <a:latin typeface="Cambria Math" panose="02040503050406030204" pitchFamily="18" charset="0"/>
                      </a:rPr>
                      <m:t>𝑅𝑢𝑙𝑒</m:t>
                    </m:r>
                    <m:r>
                      <a:rPr lang="en-US" altLang="zh-CN" sz="2400" b="0" i="1" dirty="0" smtClean="0">
                        <a:latin typeface="Cambria Math" panose="02040503050406030204" pitchFamily="18" charset="0"/>
                      </a:rPr>
                      <m:t>3</m:t>
                    </m:r>
                    <m:r>
                      <a:rPr lang="en-US" altLang="zh-CN" sz="2400" i="1" dirty="0">
                        <a:latin typeface="Cambria Math" panose="02040503050406030204" pitchFamily="18" charset="0"/>
                      </a:rPr>
                      <m:t>: </m:t>
                    </m:r>
                    <m:r>
                      <a:rPr lang="en-US" altLang="zh-CN" sz="2400" i="1" dirty="0">
                        <a:latin typeface="Cambria Math" panose="02040503050406030204" pitchFamily="18" charset="0"/>
                      </a:rPr>
                      <m:t>𝐼𝑓</m:t>
                    </m:r>
                    <m:r>
                      <a:rPr lang="en-US" altLang="zh-CN" sz="2400" i="1" dirty="0">
                        <a:latin typeface="Cambria Math" panose="02040503050406030204" pitchFamily="18" charset="0"/>
                      </a:rPr>
                      <m:t> </m:t>
                    </m:r>
                    <m:sSub>
                      <m:sSubPr>
                        <m:ctrlPr>
                          <a:rPr lang="en-US" altLang="zh-CN" sz="2400" b="0" i="1" dirty="0" smtClean="0">
                            <a:latin typeface="Cambria Math" panose="02040503050406030204" pitchFamily="18" charset="0"/>
                          </a:rPr>
                        </m:ctrlPr>
                      </m:sSubPr>
                      <m:e>
                        <m:r>
                          <a:rPr lang="en-US" altLang="zh-CN" sz="2400" b="0" i="1" dirty="0" smtClean="0">
                            <a:latin typeface="Cambria Math" panose="02040503050406030204" pitchFamily="18" charset="0"/>
                          </a:rPr>
                          <m:t>𝑥</m:t>
                        </m:r>
                      </m:e>
                      <m:sub>
                        <m:r>
                          <a:rPr lang="en-US" altLang="zh-CN" sz="2400" b="0" i="1" dirty="0" smtClean="0">
                            <a:latin typeface="Cambria Math" panose="02040503050406030204" pitchFamily="18" charset="0"/>
                          </a:rPr>
                          <m:t>1</m:t>
                        </m:r>
                      </m:sub>
                    </m:sSub>
                    <m:d>
                      <m:dPr>
                        <m:ctrlPr>
                          <a:rPr lang="en-US" altLang="zh-CN" sz="2400" b="0" i="1" dirty="0" smtClean="0">
                            <a:latin typeface="Cambria Math" panose="02040503050406030204" pitchFamily="18" charset="0"/>
                          </a:rPr>
                        </m:ctrlPr>
                      </m:dPr>
                      <m:e>
                        <m:r>
                          <a:rPr lang="en-US" altLang="zh-CN" sz="2400" i="1" dirty="0">
                            <a:latin typeface="Cambria Math" panose="02040503050406030204" pitchFamily="18" charset="0"/>
                          </a:rPr>
                          <m:t>𝑡</m:t>
                        </m:r>
                      </m:e>
                    </m:d>
                    <m:r>
                      <a:rPr lang="en-US" altLang="zh-CN" sz="2400" i="1" dirty="0">
                        <a:latin typeface="Cambria Math" panose="02040503050406030204" pitchFamily="18" charset="0"/>
                      </a:rPr>
                      <m:t>𝑖𝑠</m:t>
                    </m:r>
                    <m:r>
                      <a:rPr lang="en-US" altLang="zh-CN" sz="2400" i="1" dirty="0">
                        <a:latin typeface="Cambria Math" panose="02040503050406030204" pitchFamily="18" charset="0"/>
                      </a:rPr>
                      <m:t> </m:t>
                    </m:r>
                    <m:r>
                      <a:rPr lang="en-US" altLang="zh-CN" sz="2400" i="1" dirty="0">
                        <a:latin typeface="Cambria Math" panose="02040503050406030204" pitchFamily="18" charset="0"/>
                      </a:rPr>
                      <m:t>𝑎𝑏𝑜𝑢𝑡</m:t>
                    </m:r>
                    <m:r>
                      <a:rPr lang="zh-CN" altLang="en-US" sz="2400">
                        <a:latin typeface="Cambria Math" panose="02040503050406030204" pitchFamily="18" charset="0"/>
                      </a:rPr>
                      <m:t>±</m:t>
                    </m:r>
                    <m:f>
                      <m:fPr>
                        <m:ctrlPr>
                          <a:rPr lang="zh-CN" altLang="en-US" sz="2400" i="1">
                            <a:latin typeface="Cambria Math" panose="02040503050406030204" pitchFamily="18" charset="0"/>
                          </a:rPr>
                        </m:ctrlPr>
                      </m:fPr>
                      <m:num>
                        <m:r>
                          <m:rPr>
                            <m:nor/>
                          </m:rPr>
                          <a:rPr lang="zh-CN" altLang="en-US" sz="2400" i="1">
                            <a:latin typeface="Cambria Math" panose="02040503050406030204" pitchFamily="18" charset="0"/>
                          </a:rPr>
                          <m:t>π</m:t>
                        </m:r>
                      </m:num>
                      <m:den>
                        <m:r>
                          <a:rPr lang="zh-CN" altLang="en-US" sz="2400">
                            <a:latin typeface="Cambria Math" panose="02040503050406030204" pitchFamily="18" charset="0"/>
                          </a:rPr>
                          <m:t>2</m:t>
                        </m:r>
                      </m:den>
                    </m:f>
                    <m:d>
                      <m:dPr>
                        <m:ctrlPr>
                          <a:rPr lang="zh-CN" altLang="en-US" sz="2400" i="1">
                            <a:latin typeface="Cambria Math" panose="02040503050406030204" pitchFamily="18" charset="0"/>
                          </a:rPr>
                        </m:ctrlPr>
                      </m:dPr>
                      <m:e>
                        <m:d>
                          <m:dPr>
                            <m:begChr m:val="|"/>
                            <m:endChr m:val="|"/>
                            <m:ctrlPr>
                              <a:rPr lang="zh-CN" altLang="en-US" sz="2400">
                                <a:latin typeface="Cambria Math" panose="02040503050406030204" pitchFamily="18" charset="0"/>
                              </a:rPr>
                            </m:ctrlPr>
                          </m:dPr>
                          <m:e>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𝑥</m:t>
                                </m:r>
                              </m:e>
                              <m:sub>
                                <m:r>
                                  <a:rPr lang="zh-CN" altLang="en-US" sz="2400">
                                    <a:latin typeface="Cambria Math" panose="02040503050406030204" pitchFamily="18" charset="0"/>
                                  </a:rPr>
                                  <m:t>1</m:t>
                                </m:r>
                              </m:sub>
                            </m:sSub>
                          </m:e>
                        </m:d>
                        <m:r>
                          <a:rPr lang="zh-CN" altLang="en-US" sz="2400">
                            <a:latin typeface="Cambria Math" panose="02040503050406030204" pitchFamily="18" charset="0"/>
                          </a:rPr>
                          <m:t>&gt;</m:t>
                        </m:r>
                        <m:f>
                          <m:fPr>
                            <m:ctrlPr>
                              <a:rPr lang="zh-CN" altLang="en-US" sz="2400" i="1">
                                <a:latin typeface="Cambria Math" panose="02040503050406030204" pitchFamily="18" charset="0"/>
                              </a:rPr>
                            </m:ctrlPr>
                          </m:fPr>
                          <m:num>
                            <m:r>
                              <m:rPr>
                                <m:nor/>
                              </m:rPr>
                              <a:rPr lang="zh-CN" altLang="en-US" sz="2400" i="1">
                                <a:latin typeface="Cambria Math" panose="02040503050406030204" pitchFamily="18" charset="0"/>
                              </a:rPr>
                              <m:t>π</m:t>
                            </m:r>
                          </m:num>
                          <m:den>
                            <m:r>
                              <a:rPr lang="zh-CN" altLang="en-US" sz="2400">
                                <a:latin typeface="Cambria Math" panose="02040503050406030204" pitchFamily="18" charset="0"/>
                              </a:rPr>
                              <m:t>2</m:t>
                            </m:r>
                          </m:den>
                        </m:f>
                      </m:e>
                    </m:d>
                    <m:r>
                      <a:rPr lang="en-US" altLang="zh-CN" sz="2400" i="1" dirty="0">
                        <a:latin typeface="Cambria Math" panose="02040503050406030204" pitchFamily="18" charset="0"/>
                      </a:rPr>
                      <m:t>, </m:t>
                    </m:r>
                    <m:r>
                      <a:rPr lang="en-US" altLang="zh-CN" sz="2400" i="1" dirty="0">
                        <a:latin typeface="Cambria Math" panose="02040503050406030204" pitchFamily="18" charset="0"/>
                      </a:rPr>
                      <m:t>𝑡h𝑒𝑛</m:t>
                    </m:r>
                    <m:r>
                      <a:rPr lang="en-US" altLang="zh-CN" sz="2400" i="1" dirty="0">
                        <a:latin typeface="Cambria Math" panose="02040503050406030204" pitchFamily="18" charset="0"/>
                      </a:rPr>
                      <m:t> </m:t>
                    </m:r>
                    <m:r>
                      <a:rPr lang="en-US" altLang="zh-CN" sz="2400" b="1" i="1" dirty="0">
                        <a:latin typeface="Cambria Math" panose="02040503050406030204" pitchFamily="18" charset="0"/>
                      </a:rPr>
                      <m:t>𝒖</m:t>
                    </m:r>
                    <m:r>
                      <a:rPr lang="en-US" altLang="zh-CN" sz="2400" i="1" dirty="0">
                        <a:latin typeface="Cambria Math" panose="02040503050406030204" pitchFamily="18" charset="0"/>
                      </a:rPr>
                      <m:t>=</m:t>
                    </m:r>
                    <m:sSub>
                      <m:sSubPr>
                        <m:ctrlPr>
                          <a:rPr lang="en-US" altLang="zh-CN" sz="2400" b="1" i="1" dirty="0">
                            <a:latin typeface="Cambria Math" panose="02040503050406030204" pitchFamily="18" charset="0"/>
                          </a:rPr>
                        </m:ctrlPr>
                      </m:sSubPr>
                      <m:e>
                        <m:r>
                          <a:rPr lang="en-US" altLang="zh-CN" sz="2400" b="1" i="1" dirty="0">
                            <a:latin typeface="Cambria Math" panose="02040503050406030204" pitchFamily="18" charset="0"/>
                          </a:rPr>
                          <m:t>𝑲</m:t>
                        </m:r>
                      </m:e>
                      <m:sub>
                        <m:r>
                          <a:rPr lang="en-US" altLang="zh-CN" sz="2400" b="1" i="1" dirty="0" smtClean="0">
                            <a:latin typeface="Cambria Math" panose="02040503050406030204" pitchFamily="18" charset="0"/>
                          </a:rPr>
                          <m:t>𝟑</m:t>
                        </m:r>
                      </m:sub>
                    </m:sSub>
                    <m:r>
                      <a:rPr lang="en-US" altLang="zh-CN" sz="2400" b="1" i="1" dirty="0">
                        <a:latin typeface="Cambria Math" panose="02040503050406030204" pitchFamily="18" charset="0"/>
                      </a:rPr>
                      <m:t>𝒙</m:t>
                    </m:r>
                    <m:d>
                      <m:dPr>
                        <m:ctrlPr>
                          <a:rPr lang="en-US" altLang="zh-CN" sz="2400" b="1" i="1" dirty="0">
                            <a:latin typeface="Cambria Math" panose="02040503050406030204" pitchFamily="18" charset="0"/>
                          </a:rPr>
                        </m:ctrlPr>
                      </m:dPr>
                      <m:e>
                        <m:r>
                          <a:rPr lang="en-US" altLang="zh-CN" sz="2400" i="1" dirty="0">
                            <a:latin typeface="Cambria Math" panose="02040503050406030204" pitchFamily="18" charset="0"/>
                          </a:rPr>
                          <m:t>𝑡</m:t>
                        </m:r>
                      </m:e>
                    </m:d>
                  </m:oMath>
                </a14:m>
                <a:endParaRPr lang="en-US" altLang="zh-CN" sz="2400" i="1" dirty="0" smtClean="0">
                  <a:latin typeface="Cambria Math" panose="02040503050406030204" pitchFamily="18" charset="0"/>
                </a:endParaRPr>
              </a:p>
              <a:p>
                <a:pPr/>
                <a14:m>
                  <m:oMath xmlns:m="http://schemas.openxmlformats.org/officeDocument/2006/math">
                    <m:r>
                      <a:rPr lang="en-US" altLang="zh-CN" sz="2400" i="1" dirty="0">
                        <a:latin typeface="Cambria Math" panose="02040503050406030204" pitchFamily="18" charset="0"/>
                      </a:rPr>
                      <m:t>𝑅𝑢𝑙𝑒</m:t>
                    </m:r>
                    <m:r>
                      <a:rPr lang="en-US" altLang="zh-CN" sz="2400" b="0" i="1" dirty="0" smtClean="0">
                        <a:latin typeface="Cambria Math" panose="02040503050406030204" pitchFamily="18" charset="0"/>
                      </a:rPr>
                      <m:t>4</m:t>
                    </m:r>
                    <m:r>
                      <a:rPr lang="en-US" altLang="zh-CN" sz="2400" i="1" dirty="0">
                        <a:latin typeface="Cambria Math" panose="02040503050406030204" pitchFamily="18" charset="0"/>
                      </a:rPr>
                      <m:t>: </m:t>
                    </m:r>
                    <m:r>
                      <a:rPr lang="en-US" altLang="zh-CN" sz="2400" i="1" dirty="0">
                        <a:latin typeface="Cambria Math" panose="02040503050406030204" pitchFamily="18" charset="0"/>
                      </a:rPr>
                      <m:t>𝐼𝑓</m:t>
                    </m:r>
                    <m:r>
                      <a:rPr lang="en-US" altLang="zh-CN" sz="2400" i="1" dirty="0">
                        <a:latin typeface="Cambria Math" panose="02040503050406030204" pitchFamily="18" charset="0"/>
                      </a:rPr>
                      <m:t> </m:t>
                    </m:r>
                    <m:sSub>
                      <m:sSubPr>
                        <m:ctrlPr>
                          <a:rPr lang="en-US" altLang="zh-CN" sz="2400" b="0" i="1" dirty="0" smtClean="0">
                            <a:latin typeface="Cambria Math" panose="02040503050406030204" pitchFamily="18" charset="0"/>
                          </a:rPr>
                        </m:ctrlPr>
                      </m:sSubPr>
                      <m:e>
                        <m:r>
                          <a:rPr lang="en-US" altLang="zh-CN" sz="2400" b="0" i="1" dirty="0" smtClean="0">
                            <a:latin typeface="Cambria Math" panose="02040503050406030204" pitchFamily="18" charset="0"/>
                          </a:rPr>
                          <m:t>𝑥</m:t>
                        </m:r>
                      </m:e>
                      <m:sub>
                        <m:r>
                          <a:rPr lang="en-US" altLang="zh-CN" sz="2400" b="0" i="1" dirty="0" smtClean="0">
                            <a:latin typeface="Cambria Math" panose="02040503050406030204" pitchFamily="18" charset="0"/>
                          </a:rPr>
                          <m:t>1</m:t>
                        </m:r>
                      </m:sub>
                    </m:sSub>
                    <m:r>
                      <a:rPr lang="en-US" altLang="zh-CN" sz="2400" i="1" dirty="0">
                        <a:latin typeface="Cambria Math" panose="02040503050406030204" pitchFamily="18" charset="0"/>
                      </a:rPr>
                      <m:t>(</m:t>
                    </m:r>
                    <m:r>
                      <a:rPr lang="en-US" altLang="zh-CN" sz="2400" i="1" dirty="0">
                        <a:latin typeface="Cambria Math" panose="02040503050406030204" pitchFamily="18" charset="0"/>
                      </a:rPr>
                      <m:t>𝑡</m:t>
                    </m:r>
                    <m:r>
                      <a:rPr lang="en-US" altLang="zh-CN" sz="2400" i="1" dirty="0">
                        <a:latin typeface="Cambria Math" panose="02040503050406030204" pitchFamily="18" charset="0"/>
                      </a:rPr>
                      <m:t>) </m:t>
                    </m:r>
                    <m:r>
                      <a:rPr lang="en-US" altLang="zh-CN" sz="2400" i="1" dirty="0">
                        <a:latin typeface="Cambria Math" panose="02040503050406030204" pitchFamily="18" charset="0"/>
                      </a:rPr>
                      <m:t>𝑖𝑠</m:t>
                    </m:r>
                    <m:r>
                      <a:rPr lang="en-US" altLang="zh-CN" sz="2400" i="1" dirty="0">
                        <a:latin typeface="Cambria Math" panose="02040503050406030204" pitchFamily="18" charset="0"/>
                      </a:rPr>
                      <m:t> </m:t>
                    </m:r>
                    <m:r>
                      <a:rPr lang="en-US" altLang="zh-CN" sz="2400" i="1" dirty="0">
                        <a:latin typeface="Cambria Math" panose="02040503050406030204" pitchFamily="18" charset="0"/>
                      </a:rPr>
                      <m:t>𝑎𝑏𝑜𝑢𝑡</m:t>
                    </m:r>
                    <m:r>
                      <a:rPr lang="zh-CN" altLang="en-US" sz="2400">
                        <a:latin typeface="Cambria Math" panose="02040503050406030204" pitchFamily="18" charset="0"/>
                      </a:rPr>
                      <m:t>±</m:t>
                    </m:r>
                    <m:r>
                      <a:rPr lang="en-US" altLang="zh-CN" sz="2400" i="1">
                        <a:latin typeface="Cambria Math" panose="02040503050406030204" pitchFamily="18" charset="0"/>
                      </a:rPr>
                      <m:t>𝜋</m:t>
                    </m:r>
                    <m:r>
                      <a:rPr lang="en-US" altLang="zh-CN" sz="2400" i="1" dirty="0">
                        <a:latin typeface="Cambria Math" panose="02040503050406030204" pitchFamily="18" charset="0"/>
                      </a:rPr>
                      <m:t>, </m:t>
                    </m:r>
                    <m:r>
                      <a:rPr lang="en-US" altLang="zh-CN" sz="2400" i="1" dirty="0">
                        <a:latin typeface="Cambria Math" panose="02040503050406030204" pitchFamily="18" charset="0"/>
                      </a:rPr>
                      <m:t>𝑡h𝑒𝑛</m:t>
                    </m:r>
                    <m:r>
                      <a:rPr lang="en-US" altLang="zh-CN" sz="2400" i="1" dirty="0">
                        <a:latin typeface="Cambria Math" panose="02040503050406030204" pitchFamily="18" charset="0"/>
                      </a:rPr>
                      <m:t> </m:t>
                    </m:r>
                    <m:r>
                      <a:rPr lang="en-US" altLang="zh-CN" sz="2400" b="1" i="1" dirty="0">
                        <a:latin typeface="Cambria Math" panose="02040503050406030204" pitchFamily="18" charset="0"/>
                      </a:rPr>
                      <m:t>𝒖</m:t>
                    </m:r>
                    <m:r>
                      <a:rPr lang="en-US" altLang="zh-CN" sz="2400" i="1" dirty="0">
                        <a:latin typeface="Cambria Math" panose="02040503050406030204" pitchFamily="18" charset="0"/>
                      </a:rPr>
                      <m:t>=</m:t>
                    </m:r>
                    <m:sSub>
                      <m:sSubPr>
                        <m:ctrlPr>
                          <a:rPr lang="en-US" altLang="zh-CN" sz="2400" b="1" i="1" dirty="0">
                            <a:latin typeface="Cambria Math" panose="02040503050406030204" pitchFamily="18" charset="0"/>
                          </a:rPr>
                        </m:ctrlPr>
                      </m:sSubPr>
                      <m:e>
                        <m:r>
                          <a:rPr lang="en-US" altLang="zh-CN" sz="2400" b="1" i="1" dirty="0">
                            <a:latin typeface="Cambria Math" panose="02040503050406030204" pitchFamily="18" charset="0"/>
                          </a:rPr>
                          <m:t>𝑲</m:t>
                        </m:r>
                      </m:e>
                      <m:sub>
                        <m:r>
                          <a:rPr lang="en-US" altLang="zh-CN" sz="2400" b="1" i="1" dirty="0" smtClean="0">
                            <a:latin typeface="Cambria Math" panose="02040503050406030204" pitchFamily="18" charset="0"/>
                          </a:rPr>
                          <m:t>𝟒</m:t>
                        </m:r>
                      </m:sub>
                    </m:sSub>
                    <m:r>
                      <a:rPr lang="en-US" altLang="zh-CN" sz="2400" b="1" i="1" dirty="0">
                        <a:latin typeface="Cambria Math" panose="02040503050406030204" pitchFamily="18" charset="0"/>
                      </a:rPr>
                      <m:t>𝒙</m:t>
                    </m:r>
                    <m:r>
                      <a:rPr lang="en-US" altLang="zh-CN" sz="2400" i="1" dirty="0">
                        <a:latin typeface="Cambria Math" panose="02040503050406030204" pitchFamily="18" charset="0"/>
                      </a:rPr>
                      <m:t>(</m:t>
                    </m:r>
                    <m:r>
                      <a:rPr lang="en-US" altLang="zh-CN" sz="2400" i="1" dirty="0">
                        <a:latin typeface="Cambria Math" panose="02040503050406030204" pitchFamily="18" charset="0"/>
                      </a:rPr>
                      <m:t>𝑡</m:t>
                    </m:r>
                    <m:r>
                      <a:rPr lang="en-US" altLang="zh-CN" sz="2400" i="1" dirty="0">
                        <a:latin typeface="Cambria Math" panose="02040503050406030204" pitchFamily="18" charset="0"/>
                      </a:rPr>
                      <m:t>)</m:t>
                    </m:r>
                  </m:oMath>
                </a14:m>
                <a:endParaRPr lang="zh-CN" altLang="en-US" sz="2400" dirty="0"/>
              </a:p>
              <a:p>
                <a:pPr marL="0" indent="0" algn="just">
                  <a:buNone/>
                </a:pPr>
                <a:r>
                  <a:rPr lang="zh-CN" altLang="zh-CN" sz="2400" dirty="0" smtClean="0"/>
                  <a:t>图</a:t>
                </a:r>
                <a:r>
                  <a:rPr lang="en-US" altLang="zh-CN" sz="2400" dirty="0" smtClean="0"/>
                  <a:t>5.5</a:t>
                </a:r>
                <a:r>
                  <a:rPr lang="zh-CN" altLang="zh-CN" sz="2400" dirty="0" smtClean="0"/>
                  <a:t>为</a:t>
                </a:r>
                <a:r>
                  <a:rPr lang="zh-CN" altLang="zh-CN" sz="2400" dirty="0"/>
                  <a:t>具有</a:t>
                </a:r>
                <a:r>
                  <a:rPr lang="en-US" altLang="zh-CN" sz="2400" dirty="0"/>
                  <a:t>4</a:t>
                </a:r>
                <a:r>
                  <a:rPr lang="zh-CN" altLang="zh-CN" sz="2400" dirty="0"/>
                  <a:t>条规则的隶属函数示意图，隶属函数有交集的规则分别是规则</a:t>
                </a:r>
                <a:r>
                  <a:rPr lang="en-US" altLang="zh-CN" sz="2400" dirty="0"/>
                  <a:t>1</a:t>
                </a:r>
                <a:r>
                  <a:rPr lang="zh-CN" altLang="zh-CN" sz="2400" dirty="0"/>
                  <a:t>，规则</a:t>
                </a:r>
                <a:r>
                  <a:rPr lang="en-US" altLang="zh-CN" sz="2400" dirty="0"/>
                  <a:t>2</a:t>
                </a:r>
                <a:r>
                  <a:rPr lang="zh-CN" altLang="zh-CN" sz="2400" dirty="0"/>
                  <a:t>，规则</a:t>
                </a:r>
                <a:r>
                  <a:rPr lang="en-US" altLang="zh-CN" sz="2400" dirty="0"/>
                  <a:t>3</a:t>
                </a:r>
                <a:r>
                  <a:rPr lang="zh-CN" altLang="zh-CN" sz="2400" dirty="0"/>
                  <a:t>和规则</a:t>
                </a:r>
                <a:r>
                  <a:rPr lang="en-US" altLang="zh-CN" sz="2400" dirty="0"/>
                  <a:t>4</a:t>
                </a:r>
                <a:r>
                  <a:rPr lang="zh-CN" altLang="zh-CN" sz="2400" dirty="0" smtClean="0"/>
                  <a:t>。</a:t>
                </a:r>
                <a:endParaRPr lang="zh-CN" altLang="en-US" sz="2400" dirty="0"/>
              </a:p>
              <a:p>
                <a:pPr marL="0" indent="0" algn="just">
                  <a:buNone/>
                </a:pPr>
                <a:endParaRPr lang="zh-CN" altLang="en-US" sz="2400" dirty="0"/>
              </a:p>
            </p:txBody>
          </p:sp>
        </mc:Choice>
        <mc:Fallback>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255" r="-117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3918027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5.3</a:t>
            </a:r>
            <a:r>
              <a:rPr lang="zh-CN" altLang="zh-CN" b="1" dirty="0"/>
              <a:t>倒立摆系统的</a:t>
            </a:r>
            <a:r>
              <a:rPr lang="en-US" altLang="zh-CN" b="1" dirty="0"/>
              <a:t>T-S</a:t>
            </a:r>
            <a:r>
              <a:rPr lang="zh-CN" altLang="zh-CN" b="1" dirty="0"/>
              <a:t>模糊模型</a:t>
            </a:r>
          </a:p>
        </p:txBody>
      </p:sp>
      <p:sp>
        <p:nvSpPr>
          <p:cNvPr id="3" name="内容占位符 2"/>
          <p:cNvSpPr>
            <a:spLocks noGrp="1"/>
          </p:cNvSpPr>
          <p:nvPr>
            <p:ph idx="1"/>
          </p:nvPr>
        </p:nvSpPr>
        <p:spPr/>
        <p:txBody>
          <a:bodyPr/>
          <a:lstStyle/>
          <a:p>
            <a:pPr marL="0" indent="0" algn="just">
              <a:buNone/>
            </a:pPr>
            <a:r>
              <a:rPr lang="zh-CN" altLang="zh-CN" sz="2400" smtClean="0"/>
              <a:t>图</a:t>
            </a:r>
            <a:r>
              <a:rPr lang="en-US" altLang="zh-CN" sz="2400" smtClean="0"/>
              <a:t>5.5</a:t>
            </a:r>
            <a:r>
              <a:rPr lang="zh-CN" altLang="zh-CN" sz="2400" smtClean="0"/>
              <a:t>为具有</a:t>
            </a:r>
            <a:r>
              <a:rPr lang="en-US" altLang="zh-CN" sz="2400" smtClean="0"/>
              <a:t>4</a:t>
            </a:r>
            <a:r>
              <a:rPr lang="zh-CN" altLang="zh-CN" sz="2400" smtClean="0"/>
              <a:t>条规则的隶属函数示意图，隶属函数有交集的规则分别是规则</a:t>
            </a:r>
            <a:r>
              <a:rPr lang="en-US" altLang="zh-CN" sz="2400" smtClean="0"/>
              <a:t>1</a:t>
            </a:r>
            <a:r>
              <a:rPr lang="zh-CN" altLang="zh-CN" sz="2400" smtClean="0"/>
              <a:t>，规则</a:t>
            </a:r>
            <a:r>
              <a:rPr lang="en-US" altLang="zh-CN" sz="2400" smtClean="0"/>
              <a:t>2</a:t>
            </a:r>
            <a:r>
              <a:rPr lang="zh-CN" altLang="zh-CN" sz="2400" smtClean="0"/>
              <a:t>，规则</a:t>
            </a:r>
            <a:r>
              <a:rPr lang="en-US" altLang="zh-CN" sz="2400" smtClean="0"/>
              <a:t>3</a:t>
            </a:r>
            <a:r>
              <a:rPr lang="zh-CN" altLang="zh-CN" sz="2400" smtClean="0"/>
              <a:t>和规则</a:t>
            </a:r>
            <a:r>
              <a:rPr lang="en-US" altLang="zh-CN" sz="2400" smtClean="0"/>
              <a:t>4</a:t>
            </a:r>
            <a:r>
              <a:rPr lang="zh-CN" altLang="zh-CN" sz="2400" smtClean="0"/>
              <a:t>。</a:t>
            </a:r>
            <a:endParaRPr lang="zh-CN" altLang="en-US" sz="2400" smtClean="0"/>
          </a:p>
          <a:p>
            <a:pPr marL="0" indent="0" algn="just">
              <a:buNone/>
            </a:pPr>
            <a:endParaRPr lang="zh-CN" altLang="en-US" sz="2400" dirty="0"/>
          </a:p>
        </p:txBody>
      </p:sp>
      <p:pic>
        <p:nvPicPr>
          <p:cNvPr id="4" name="图片 3" descr="T433"/>
          <p:cNvPicPr/>
          <p:nvPr/>
        </p:nvPicPr>
        <p:blipFill>
          <a:blip r:embed="rId2" cstate="print"/>
          <a:srcRect/>
          <a:stretch>
            <a:fillRect/>
          </a:stretch>
        </p:blipFill>
        <p:spPr bwMode="auto">
          <a:xfrm>
            <a:off x="1619672" y="1988840"/>
            <a:ext cx="6168831" cy="3445699"/>
          </a:xfrm>
          <a:prstGeom prst="rect">
            <a:avLst/>
          </a:prstGeom>
          <a:noFill/>
          <a:ln w="9525">
            <a:noFill/>
            <a:miter lim="800000"/>
            <a:headEnd/>
            <a:tailEnd/>
          </a:ln>
        </p:spPr>
      </p:pic>
      <p:sp>
        <p:nvSpPr>
          <p:cNvPr id="5" name="矩形 4"/>
          <p:cNvSpPr/>
          <p:nvPr/>
        </p:nvSpPr>
        <p:spPr>
          <a:xfrm>
            <a:off x="1756404" y="5501352"/>
            <a:ext cx="5598368" cy="738664"/>
          </a:xfrm>
          <a:prstGeom prst="rect">
            <a:avLst/>
          </a:prstGeom>
        </p:spPr>
        <p:txBody>
          <a:bodyPr wrap="square">
            <a:spAutoFit/>
          </a:bodyPr>
          <a:lstStyle/>
          <a:p>
            <a:pPr>
              <a:lnSpc>
                <a:spcPct val="150000"/>
              </a:lnSpc>
              <a:spcAft>
                <a:spcPts val="0"/>
              </a:spcAft>
            </a:pPr>
            <a:r>
              <a:rPr lang="zh-CN" altLang="zh-CN" kern="100" dirty="0">
                <a:solidFill>
                  <a:srgbClr val="000000"/>
                </a:solidFill>
              </a:rPr>
              <a:t>图</a:t>
            </a:r>
            <a:r>
              <a:rPr lang="en-US" altLang="zh-CN" kern="100" dirty="0">
                <a:solidFill>
                  <a:srgbClr val="000000"/>
                </a:solidFill>
              </a:rPr>
              <a:t>5.5 </a:t>
            </a:r>
            <a:r>
              <a:rPr lang="zh-CN" altLang="zh-CN" kern="100" dirty="0">
                <a:solidFill>
                  <a:srgbClr val="000000"/>
                </a:solidFill>
              </a:rPr>
              <a:t>模糊隶属度函数示意图</a:t>
            </a:r>
            <a:endParaRPr lang="zh-CN" altLang="zh-CN" kern="100" dirty="0"/>
          </a:p>
        </p:txBody>
      </p:sp>
    </p:spTree>
    <p:extLst>
      <p:ext uri="{BB962C8B-B14F-4D97-AF65-F5344CB8AC3E}">
        <p14:creationId xmlns:p14="http://schemas.microsoft.com/office/powerpoint/2010/main" val="3463974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5.3</a:t>
            </a:r>
            <a:r>
              <a:rPr lang="zh-CN" altLang="zh-CN" b="1" dirty="0"/>
              <a:t>倒立摆系统的</a:t>
            </a:r>
            <a:r>
              <a:rPr lang="en-US" altLang="zh-CN" b="1" dirty="0"/>
              <a:t>T-S</a:t>
            </a:r>
            <a:r>
              <a:rPr lang="zh-CN" altLang="zh-CN" b="1" dirty="0"/>
              <a:t>模糊模型</a:t>
            </a:r>
          </a:p>
        </p:txBody>
      </p:sp>
      <p:sp>
        <p:nvSpPr>
          <p:cNvPr id="6" name="内容占位符 5"/>
          <p:cNvSpPr>
            <a:spLocks noGrp="1"/>
          </p:cNvSpPr>
          <p:nvPr>
            <p:ph idx="1"/>
          </p:nvPr>
        </p:nvSpPr>
        <p:spPr/>
        <p:txBody>
          <a:bodyPr/>
          <a:lstStyle/>
          <a:p>
            <a:r>
              <a:rPr lang="zh-CN" altLang="zh-CN" sz="2400" dirty="0"/>
              <a:t>线性矩阵不等式（</a:t>
            </a:r>
            <a:r>
              <a:rPr lang="en-US" altLang="zh-CN" sz="2400" dirty="0"/>
              <a:t>LMI</a:t>
            </a:r>
            <a:r>
              <a:rPr lang="zh-CN" altLang="zh-CN" sz="2400" dirty="0"/>
              <a:t>，</a:t>
            </a:r>
            <a:r>
              <a:rPr lang="en-US" altLang="zh-CN" sz="2400" dirty="0"/>
              <a:t>Linear Matrix Inequality</a:t>
            </a:r>
            <a:r>
              <a:rPr lang="zh-CN" altLang="zh-CN" sz="2400" dirty="0"/>
              <a:t>）是控制领域的一个强有力的设计工具。许多控制理论及分析与综合问题都可简化为相应的</a:t>
            </a:r>
            <a:r>
              <a:rPr lang="en-US" altLang="zh-CN" sz="2400" dirty="0"/>
              <a:t>LMI </a:t>
            </a:r>
            <a:r>
              <a:rPr lang="zh-CN" altLang="zh-CN" sz="2400" dirty="0"/>
              <a:t>问题，通过构造有效的计算机算法求解。</a:t>
            </a:r>
          </a:p>
          <a:p>
            <a:r>
              <a:rPr lang="zh-CN" altLang="zh-CN" sz="2400" dirty="0"/>
              <a:t>随着控制技术的迅速发展，在反馈控制系统的设计中，常需要考虑许多系统的约束条件，例如系统的不确定性约束等。在处理系统鲁棒控制问题以及其他控制理论引起的许多控制问题时，都可将所控制问题转化为一个线性矩阵不等式或带有线性矩阵不等式约束的最优化问题</a:t>
            </a:r>
            <a:r>
              <a:rPr lang="zh-CN" altLang="zh-CN" sz="2400" dirty="0" smtClean="0"/>
              <a:t>。</a:t>
            </a:r>
            <a:endParaRPr lang="zh-CN" altLang="zh-CN" sz="2400" dirty="0"/>
          </a:p>
        </p:txBody>
      </p:sp>
    </p:spTree>
    <p:extLst>
      <p:ext uri="{BB962C8B-B14F-4D97-AF65-F5344CB8AC3E}">
        <p14:creationId xmlns:p14="http://schemas.microsoft.com/office/powerpoint/2010/main" val="38551712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5.3</a:t>
            </a:r>
            <a:r>
              <a:rPr lang="zh-CN" altLang="zh-CN" b="1" dirty="0"/>
              <a:t>倒立摆系统的</a:t>
            </a:r>
            <a:r>
              <a:rPr lang="en-US" altLang="zh-CN" b="1" dirty="0"/>
              <a:t>T-S</a:t>
            </a:r>
            <a:r>
              <a:rPr lang="zh-CN" altLang="zh-CN" b="1" dirty="0"/>
              <a:t>模糊模型</a:t>
            </a:r>
          </a:p>
        </p:txBody>
      </p:sp>
      <p:sp>
        <p:nvSpPr>
          <p:cNvPr id="6" name="内容占位符 5"/>
          <p:cNvSpPr>
            <a:spLocks noGrp="1"/>
          </p:cNvSpPr>
          <p:nvPr>
            <p:ph idx="1"/>
          </p:nvPr>
        </p:nvSpPr>
        <p:spPr/>
        <p:txBody>
          <a:bodyPr/>
          <a:lstStyle/>
          <a:p>
            <a:r>
              <a:rPr lang="zh-CN" altLang="zh-CN" sz="2400" dirty="0"/>
              <a:t>目前线性矩阵不等式</a:t>
            </a:r>
            <a:r>
              <a:rPr lang="en-US" altLang="zh-CN" sz="2400" dirty="0"/>
              <a:t>(LMI)</a:t>
            </a:r>
            <a:r>
              <a:rPr lang="zh-CN" altLang="zh-CN" sz="2400" dirty="0"/>
              <a:t>技术己成为控制工程、系统辨识、结构设计等领域的有效工具。利用线性矩阵不等式技术来求解一些控制问题，是目前和今后控制理论发展的一个重要方向。</a:t>
            </a:r>
            <a:r>
              <a:rPr lang="en-US" altLang="zh-CN" sz="2400" dirty="0"/>
              <a:t>YALMIP</a:t>
            </a:r>
            <a:r>
              <a:rPr lang="zh-CN" altLang="zh-CN" sz="2400" dirty="0"/>
              <a:t>是</a:t>
            </a:r>
            <a:r>
              <a:rPr lang="en-US" altLang="zh-CN" sz="2400" dirty="0" err="1"/>
              <a:t>Matlab</a:t>
            </a:r>
            <a:r>
              <a:rPr lang="zh-CN" altLang="zh-CN" sz="2400" dirty="0"/>
              <a:t>的一个独立的工具箱，具有很强的优化求解能力。</a:t>
            </a:r>
          </a:p>
          <a:p>
            <a:r>
              <a:rPr lang="en-US" altLang="zh-CN" sz="2400" dirty="0" smtClean="0"/>
              <a:t>T-S</a:t>
            </a:r>
            <a:r>
              <a:rPr lang="zh-CN" altLang="zh-CN" sz="2400" dirty="0"/>
              <a:t>模糊系统的稳定性条件可表述成线性矩阵不等式</a:t>
            </a:r>
            <a:r>
              <a:rPr lang="en-US" altLang="zh-CN" sz="2400" dirty="0"/>
              <a:t>LMI</a:t>
            </a:r>
            <a:r>
              <a:rPr lang="zh-CN" altLang="zh-CN" sz="2400" dirty="0"/>
              <a:t>的形式，基于</a:t>
            </a:r>
            <a:r>
              <a:rPr lang="en-US" altLang="zh-CN" sz="2400" dirty="0"/>
              <a:t>T-S</a:t>
            </a:r>
            <a:r>
              <a:rPr lang="zh-CN" altLang="zh-CN" sz="2400" dirty="0"/>
              <a:t>模糊模型的非线性系统鲁棒稳定和自适应控制的研究是控制理论研究的热点。本节针对ＴＳ模糊控制问题，在</a:t>
            </a:r>
            <a:r>
              <a:rPr lang="en-US" altLang="zh-CN" sz="2400" dirty="0" err="1"/>
              <a:t>Matlab</a:t>
            </a:r>
            <a:r>
              <a:rPr lang="zh-CN" altLang="zh-CN" sz="2400" dirty="0"/>
              <a:t>下采用ＬＭＩ工具箱</a:t>
            </a:r>
            <a:r>
              <a:rPr lang="en-US" altLang="zh-CN" sz="2400" dirty="0"/>
              <a:t>YALMIP</a:t>
            </a:r>
            <a:r>
              <a:rPr lang="zh-CN" altLang="zh-CN" sz="2400" dirty="0"/>
              <a:t>进行ＬＭＩ设计和仿真。</a:t>
            </a:r>
          </a:p>
        </p:txBody>
      </p:sp>
    </p:spTree>
    <p:extLst>
      <p:ext uri="{BB962C8B-B14F-4D97-AF65-F5344CB8AC3E}">
        <p14:creationId xmlns:p14="http://schemas.microsoft.com/office/powerpoint/2010/main" val="16518065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5.4.1 LMI</a:t>
            </a:r>
            <a:r>
              <a:rPr lang="zh-CN" altLang="zh-CN" b="1" dirty="0"/>
              <a:t>不等式的设计及分析</a:t>
            </a:r>
          </a:p>
        </p:txBody>
      </p:sp>
      <mc:AlternateContent xmlns:mc="http://schemas.openxmlformats.org/markup-compatibility/2006">
        <mc:Choice xmlns:a14="http://schemas.microsoft.com/office/drawing/2010/main" Requires="a14">
          <p:sp>
            <p:nvSpPr>
              <p:cNvPr id="6" name="内容占位符 5"/>
              <p:cNvSpPr>
                <a:spLocks noGrp="1"/>
              </p:cNvSpPr>
              <p:nvPr>
                <p:ph idx="1"/>
              </p:nvPr>
            </p:nvSpPr>
            <p:spPr/>
            <p:txBody>
              <a:bodyPr/>
              <a:lstStyle/>
              <a:p>
                <a:pPr marL="0" indent="0">
                  <a:buNone/>
                </a:pPr>
                <a:r>
                  <a:rPr lang="zh-CN" altLang="en-US" sz="2400" dirty="0" smtClean="0"/>
                  <a:t>定理</a:t>
                </a:r>
                <a:r>
                  <a:rPr lang="en-US" altLang="zh-CN" sz="2400" dirty="0" smtClean="0"/>
                  <a:t>1</a:t>
                </a:r>
                <a:r>
                  <a:rPr lang="zh-CN" altLang="en-US" sz="2400" dirty="0" smtClean="0"/>
                  <a:t>：</a:t>
                </a:r>
                <a:r>
                  <a:rPr lang="zh-CN" altLang="en-US" sz="2400" dirty="0"/>
                  <a:t>存在正定</a:t>
                </a:r>
                <a:r>
                  <a:rPr lang="zh-CN" altLang="en-US" sz="2400" dirty="0" smtClean="0"/>
                  <a:t>阵</a:t>
                </a:r>
                <a14:m>
                  <m:oMath xmlns:m="http://schemas.openxmlformats.org/officeDocument/2006/math">
                    <m:r>
                      <a:rPr lang="en-US" altLang="zh-CN" sz="2400" b="0" i="1" smtClean="0">
                        <a:latin typeface="Cambria Math" panose="02040503050406030204" pitchFamily="18" charset="0"/>
                      </a:rPr>
                      <m:t>𝑄</m:t>
                    </m:r>
                  </m:oMath>
                </a14:m>
                <a:r>
                  <a:rPr lang="zh-CN" altLang="en-US" sz="2400" dirty="0" smtClean="0"/>
                  <a:t>，</a:t>
                </a:r>
                <a:r>
                  <a:rPr lang="zh-CN" altLang="en-US" sz="2400" dirty="0"/>
                  <a:t>当满足下面条件时，</a:t>
                </a:r>
                <a:r>
                  <a:rPr lang="en-US" altLang="zh-CN" sz="2400" dirty="0"/>
                  <a:t>T-S</a:t>
                </a:r>
                <a:r>
                  <a:rPr lang="zh-CN" altLang="en-US" sz="2400" dirty="0"/>
                  <a:t>模糊系统（</a:t>
                </a:r>
                <a:r>
                  <a:rPr lang="en-US" altLang="zh-CN" sz="2400" dirty="0"/>
                  <a:t>5.7</a:t>
                </a:r>
                <a:r>
                  <a:rPr lang="zh-CN" altLang="en-US" sz="2400" dirty="0"/>
                  <a:t>）渐进</a:t>
                </a:r>
                <a:r>
                  <a:rPr lang="zh-CN" altLang="en-US" sz="2400" dirty="0" smtClean="0"/>
                  <a:t>稳定</a:t>
                </a:r>
                <a14:m>
                  <m:oMath xmlns:m="http://schemas.openxmlformats.org/officeDocument/2006/math">
                    <m:m>
                      <m:mPr>
                        <m:mcs>
                          <m:mc>
                            <m:mcPr>
                              <m:count m:val="1"/>
                              <m:mcJc m:val="center"/>
                            </m:mcPr>
                          </m:mc>
                        </m:mcs>
                        <m:ctrlPr>
                          <a:rPr lang="zh-CN" altLang="en-US" sz="2000" b="1" i="1">
                            <a:latin typeface="Cambria Math" panose="02040503050406030204" pitchFamily="18" charset="0"/>
                          </a:rPr>
                        </m:ctrlPr>
                      </m:mPr>
                      <m:mr>
                        <m:e>
                          <m:r>
                            <a:rPr lang="zh-CN" altLang="en-US" sz="2000" b="1" i="1">
                              <a:latin typeface="Cambria Math" panose="02040503050406030204" pitchFamily="18" charset="0"/>
                            </a:rPr>
                            <m:t>𝑸</m:t>
                          </m:r>
                          <m:sSubSup>
                            <m:sSubSupPr>
                              <m:ctrlPr>
                                <a:rPr lang="zh-CN" altLang="en-US" sz="2000" b="1" i="1">
                                  <a:latin typeface="Cambria Math" panose="02040503050406030204" pitchFamily="18" charset="0"/>
                                </a:rPr>
                              </m:ctrlPr>
                            </m:sSubSupPr>
                            <m:e>
                              <m:r>
                                <a:rPr lang="zh-CN" altLang="en-US" sz="2000" b="1" i="1">
                                  <a:latin typeface="Cambria Math" panose="02040503050406030204" pitchFamily="18" charset="0"/>
                                </a:rPr>
                                <m:t>𝑨</m:t>
                              </m:r>
                            </m:e>
                            <m:sub>
                              <m:r>
                                <a:rPr lang="zh-CN" altLang="en-US" sz="2000" i="1">
                                  <a:latin typeface="Cambria Math" panose="02040503050406030204" pitchFamily="18" charset="0"/>
                                </a:rPr>
                                <m:t>𝑖</m:t>
                              </m:r>
                            </m:sub>
                            <m:sup>
                              <m:r>
                                <m:rPr>
                                  <m:nor/>
                                </m:rPr>
                                <a:rPr lang="zh-CN" altLang="en-US" sz="2000" i="1">
                                  <a:latin typeface="Cambria Math" panose="02040503050406030204" pitchFamily="18" charset="0"/>
                                </a:rPr>
                                <m:t>T</m:t>
                              </m:r>
                            </m:sup>
                          </m:sSubSup>
                          <m:r>
                            <a:rPr lang="zh-CN" altLang="en-US" sz="2000" i="1">
                              <a:latin typeface="Cambria Math" panose="02040503050406030204" pitchFamily="18" charset="0"/>
                            </a:rPr>
                            <m:t>+</m:t>
                          </m:r>
                          <m:sSub>
                            <m:sSubPr>
                              <m:ctrlPr>
                                <a:rPr lang="zh-CN" altLang="en-US" sz="2000" i="1">
                                  <a:latin typeface="Cambria Math" panose="02040503050406030204" pitchFamily="18" charset="0"/>
                                </a:rPr>
                              </m:ctrlPr>
                            </m:sSubPr>
                            <m:e>
                              <m:r>
                                <a:rPr lang="zh-CN" altLang="en-US" sz="2000" b="1" i="1">
                                  <a:latin typeface="Cambria Math" panose="02040503050406030204" pitchFamily="18" charset="0"/>
                                </a:rPr>
                                <m:t>𝑨</m:t>
                              </m:r>
                            </m:e>
                            <m:sub>
                              <m:r>
                                <a:rPr lang="zh-CN" altLang="en-US" sz="2000" i="1">
                                  <a:latin typeface="Cambria Math" panose="02040503050406030204" pitchFamily="18" charset="0"/>
                                </a:rPr>
                                <m:t>𝑖</m:t>
                              </m:r>
                            </m:sub>
                          </m:sSub>
                          <m:r>
                            <a:rPr lang="zh-CN" altLang="en-US" sz="2000" b="1" i="1">
                              <a:latin typeface="Cambria Math" panose="02040503050406030204" pitchFamily="18" charset="0"/>
                            </a:rPr>
                            <m:t>𝑸</m:t>
                          </m:r>
                          <m:r>
                            <a:rPr lang="zh-CN" altLang="en-US" sz="2000" i="1">
                              <a:latin typeface="Cambria Math" panose="02040503050406030204" pitchFamily="18" charset="0"/>
                            </a:rPr>
                            <m:t>+</m:t>
                          </m:r>
                          <m:sSubSup>
                            <m:sSubSupPr>
                              <m:ctrlPr>
                                <a:rPr lang="zh-CN" altLang="en-US" sz="2000" i="1">
                                  <a:latin typeface="Cambria Math" panose="02040503050406030204" pitchFamily="18" charset="0"/>
                                </a:rPr>
                              </m:ctrlPr>
                            </m:sSubSupPr>
                            <m:e>
                              <m:r>
                                <a:rPr lang="zh-CN" altLang="en-US" sz="2000" b="1" i="1">
                                  <a:latin typeface="Cambria Math" panose="02040503050406030204" pitchFamily="18" charset="0"/>
                                </a:rPr>
                                <m:t>𝑽</m:t>
                              </m:r>
                            </m:e>
                            <m:sub>
                              <m:r>
                                <a:rPr lang="zh-CN" altLang="en-US" sz="2000" i="1">
                                  <a:latin typeface="Cambria Math" panose="02040503050406030204" pitchFamily="18" charset="0"/>
                                </a:rPr>
                                <m:t>𝑖</m:t>
                              </m:r>
                            </m:sub>
                            <m:sup>
                              <m:r>
                                <m:rPr>
                                  <m:nor/>
                                </m:rPr>
                                <a:rPr lang="zh-CN" altLang="en-US" sz="2000" i="1">
                                  <a:latin typeface="Cambria Math" panose="02040503050406030204" pitchFamily="18" charset="0"/>
                                </a:rPr>
                                <m:t>T</m:t>
                              </m:r>
                            </m:sup>
                          </m:sSubSup>
                          <m:sSubSup>
                            <m:sSubSupPr>
                              <m:ctrlPr>
                                <a:rPr lang="zh-CN" altLang="en-US" sz="2000" i="1">
                                  <a:latin typeface="Cambria Math" panose="02040503050406030204" pitchFamily="18" charset="0"/>
                                </a:rPr>
                              </m:ctrlPr>
                            </m:sSubSupPr>
                            <m:e>
                              <m:r>
                                <a:rPr lang="zh-CN" altLang="en-US" sz="2000" b="1" i="1">
                                  <a:latin typeface="Cambria Math" panose="02040503050406030204" pitchFamily="18" charset="0"/>
                                </a:rPr>
                                <m:t>𝑩</m:t>
                              </m:r>
                            </m:e>
                            <m:sub>
                              <m:r>
                                <a:rPr lang="zh-CN" altLang="en-US" sz="2000" i="1">
                                  <a:latin typeface="Cambria Math" panose="02040503050406030204" pitchFamily="18" charset="0"/>
                                </a:rPr>
                                <m:t>𝑖</m:t>
                              </m:r>
                            </m:sub>
                            <m:sup>
                              <m:r>
                                <m:rPr>
                                  <m:nor/>
                                </m:rPr>
                                <a:rPr lang="zh-CN" altLang="en-US" sz="2000" i="1">
                                  <a:latin typeface="Cambria Math" panose="02040503050406030204" pitchFamily="18" charset="0"/>
                                </a:rPr>
                                <m:t>T</m:t>
                              </m:r>
                            </m:sup>
                          </m:sSubSup>
                          <m:r>
                            <a:rPr lang="zh-CN" altLang="en-US" sz="2000" i="1">
                              <a:latin typeface="Cambria Math" panose="02040503050406030204" pitchFamily="18" charset="0"/>
                            </a:rPr>
                            <m:t>+</m:t>
                          </m:r>
                          <m:sSub>
                            <m:sSubPr>
                              <m:ctrlPr>
                                <a:rPr lang="zh-CN" altLang="en-US" sz="2000" i="1">
                                  <a:latin typeface="Cambria Math" panose="02040503050406030204" pitchFamily="18" charset="0"/>
                                </a:rPr>
                              </m:ctrlPr>
                            </m:sSubPr>
                            <m:e>
                              <m:r>
                                <a:rPr lang="zh-CN" altLang="en-US" sz="2000" b="1" i="1">
                                  <a:latin typeface="Cambria Math" panose="02040503050406030204" pitchFamily="18" charset="0"/>
                                </a:rPr>
                                <m:t>𝑩</m:t>
                              </m:r>
                            </m:e>
                            <m:sub>
                              <m:r>
                                <a:rPr lang="zh-CN" altLang="en-US" sz="2000" i="1">
                                  <a:latin typeface="Cambria Math" panose="02040503050406030204" pitchFamily="18" charset="0"/>
                                </a:rPr>
                                <m:t>𝑖</m:t>
                              </m:r>
                            </m:sub>
                          </m:sSub>
                          <m:sSub>
                            <m:sSubPr>
                              <m:ctrlPr>
                                <a:rPr lang="zh-CN" altLang="en-US" sz="2000" i="1">
                                  <a:latin typeface="Cambria Math" panose="02040503050406030204" pitchFamily="18" charset="0"/>
                                </a:rPr>
                              </m:ctrlPr>
                            </m:sSubPr>
                            <m:e>
                              <m:r>
                                <a:rPr lang="zh-CN" altLang="en-US" sz="2000" b="1" i="1">
                                  <a:latin typeface="Cambria Math" panose="02040503050406030204" pitchFamily="18" charset="0"/>
                                </a:rPr>
                                <m:t>𝑽</m:t>
                              </m:r>
                            </m:e>
                            <m:sub>
                              <m:r>
                                <a:rPr lang="zh-CN" altLang="en-US" sz="2000" i="1">
                                  <a:latin typeface="Cambria Math" panose="02040503050406030204" pitchFamily="18" charset="0"/>
                                </a:rPr>
                                <m:t>𝑖</m:t>
                              </m:r>
                            </m:sub>
                          </m:sSub>
                          <m:r>
                            <a:rPr lang="zh-CN" altLang="en-US" sz="2000" i="1">
                              <a:latin typeface="Cambria Math" panose="02040503050406030204" pitchFamily="18" charset="0"/>
                            </a:rPr>
                            <m:t>&lt;0,</m:t>
                          </m:r>
                          <m:r>
                            <a:rPr lang="zh-CN" altLang="en-US" sz="2000" i="1" smtClean="0">
                              <a:latin typeface="Cambria Math" panose="02040503050406030204" pitchFamily="18" charset="0"/>
                            </a:rPr>
                            <m:t> </m:t>
                          </m:r>
                          <m:r>
                            <a:rPr lang="zh-CN" altLang="en-US" sz="2000" i="1">
                              <a:latin typeface="Cambria Math" panose="02040503050406030204" pitchFamily="18" charset="0"/>
                            </a:rPr>
                            <m:t>𝑖</m:t>
                          </m:r>
                          <m:r>
                            <a:rPr lang="zh-CN" altLang="en-US" sz="2000" i="1">
                              <a:latin typeface="Cambria Math" panose="02040503050406030204" pitchFamily="18" charset="0"/>
                            </a:rPr>
                            <m:t>=1,2,⋯,</m:t>
                          </m:r>
                          <m:r>
                            <a:rPr lang="zh-CN" altLang="en-US" sz="2000" i="1">
                              <a:latin typeface="Cambria Math" panose="02040503050406030204" pitchFamily="18" charset="0"/>
                            </a:rPr>
                            <m:t>𝑟</m:t>
                          </m:r>
                        </m:e>
                      </m:mr>
                      <m:mr>
                        <m:e>
                          <m:r>
                            <a:rPr lang="zh-CN" altLang="en-US" sz="2000" b="1" i="1">
                              <a:latin typeface="Cambria Math" panose="02040503050406030204" pitchFamily="18" charset="0"/>
                            </a:rPr>
                            <m:t>𝑸</m:t>
                          </m:r>
                          <m:sSubSup>
                            <m:sSubSupPr>
                              <m:ctrlPr>
                                <a:rPr lang="zh-CN" altLang="en-US" sz="2000" b="1" i="1">
                                  <a:latin typeface="Cambria Math" panose="02040503050406030204" pitchFamily="18" charset="0"/>
                                </a:rPr>
                              </m:ctrlPr>
                            </m:sSubSupPr>
                            <m:e>
                              <m:r>
                                <a:rPr lang="zh-CN" altLang="en-US" sz="2000" b="1" i="1">
                                  <a:latin typeface="Cambria Math" panose="02040503050406030204" pitchFamily="18" charset="0"/>
                                </a:rPr>
                                <m:t>𝑨</m:t>
                              </m:r>
                            </m:e>
                            <m:sub>
                              <m:r>
                                <a:rPr lang="zh-CN" altLang="en-US" sz="2000" i="1">
                                  <a:latin typeface="Cambria Math" panose="02040503050406030204" pitchFamily="18" charset="0"/>
                                </a:rPr>
                                <m:t>𝑖</m:t>
                              </m:r>
                            </m:sub>
                            <m:sup>
                              <m:r>
                                <m:rPr>
                                  <m:nor/>
                                </m:rPr>
                                <a:rPr lang="zh-CN" altLang="en-US" sz="2000" i="1">
                                  <a:latin typeface="Cambria Math" panose="02040503050406030204" pitchFamily="18" charset="0"/>
                                </a:rPr>
                                <m:t>T</m:t>
                              </m:r>
                            </m:sup>
                          </m:sSubSup>
                          <m:r>
                            <a:rPr lang="zh-CN" altLang="en-US" sz="2000" i="1">
                              <a:latin typeface="Cambria Math" panose="02040503050406030204" pitchFamily="18" charset="0"/>
                            </a:rPr>
                            <m:t>+</m:t>
                          </m:r>
                          <m:sSub>
                            <m:sSubPr>
                              <m:ctrlPr>
                                <a:rPr lang="zh-CN" altLang="en-US" sz="2000" i="1">
                                  <a:latin typeface="Cambria Math" panose="02040503050406030204" pitchFamily="18" charset="0"/>
                                </a:rPr>
                              </m:ctrlPr>
                            </m:sSubPr>
                            <m:e>
                              <m:r>
                                <a:rPr lang="zh-CN" altLang="en-US" sz="2000" b="1" i="1">
                                  <a:latin typeface="Cambria Math" panose="02040503050406030204" pitchFamily="18" charset="0"/>
                                </a:rPr>
                                <m:t>𝑨</m:t>
                              </m:r>
                            </m:e>
                            <m:sub>
                              <m:r>
                                <a:rPr lang="zh-CN" altLang="en-US" sz="2000" i="1">
                                  <a:latin typeface="Cambria Math" panose="02040503050406030204" pitchFamily="18" charset="0"/>
                                </a:rPr>
                                <m:t>𝑖</m:t>
                              </m:r>
                            </m:sub>
                          </m:sSub>
                          <m:r>
                            <a:rPr lang="zh-CN" altLang="en-US" sz="2000" b="1" i="1">
                              <a:latin typeface="Cambria Math" panose="02040503050406030204" pitchFamily="18" charset="0"/>
                            </a:rPr>
                            <m:t>𝑸</m:t>
                          </m:r>
                          <m:r>
                            <a:rPr lang="zh-CN" altLang="en-US" sz="2000" i="1">
                              <a:latin typeface="Cambria Math" panose="02040503050406030204" pitchFamily="18" charset="0"/>
                            </a:rPr>
                            <m:t>+</m:t>
                          </m:r>
                          <m:r>
                            <a:rPr lang="zh-CN" altLang="en-US" sz="2000" b="1" i="1">
                              <a:latin typeface="Cambria Math" panose="02040503050406030204" pitchFamily="18" charset="0"/>
                            </a:rPr>
                            <m:t>𝑸</m:t>
                          </m:r>
                          <m:sSubSup>
                            <m:sSubSupPr>
                              <m:ctrlPr>
                                <a:rPr lang="zh-CN" altLang="en-US" sz="2000" b="1" i="1">
                                  <a:latin typeface="Cambria Math" panose="02040503050406030204" pitchFamily="18" charset="0"/>
                                </a:rPr>
                              </m:ctrlPr>
                            </m:sSubSupPr>
                            <m:e>
                              <m:r>
                                <a:rPr lang="zh-CN" altLang="en-US" sz="2000" b="1" i="1">
                                  <a:latin typeface="Cambria Math" panose="02040503050406030204" pitchFamily="18" charset="0"/>
                                </a:rPr>
                                <m:t>𝑨</m:t>
                              </m:r>
                            </m:e>
                            <m:sub>
                              <m:r>
                                <a:rPr lang="zh-CN" altLang="en-US" sz="2000" i="1">
                                  <a:latin typeface="Cambria Math" panose="02040503050406030204" pitchFamily="18" charset="0"/>
                                </a:rPr>
                                <m:t>𝑗</m:t>
                              </m:r>
                            </m:sub>
                            <m:sup>
                              <m:r>
                                <m:rPr>
                                  <m:nor/>
                                </m:rPr>
                                <a:rPr lang="zh-CN" altLang="en-US" sz="2000" i="1">
                                  <a:latin typeface="Cambria Math" panose="02040503050406030204" pitchFamily="18" charset="0"/>
                                </a:rPr>
                                <m:t>T</m:t>
                              </m:r>
                            </m:sup>
                          </m:sSubSup>
                          <m:r>
                            <a:rPr lang="zh-CN" altLang="en-US" sz="2000" i="1">
                              <a:latin typeface="Cambria Math" panose="02040503050406030204" pitchFamily="18" charset="0"/>
                            </a:rPr>
                            <m:t>+</m:t>
                          </m:r>
                          <m:sSub>
                            <m:sSubPr>
                              <m:ctrlPr>
                                <a:rPr lang="zh-CN" altLang="en-US" sz="2000" i="1">
                                  <a:latin typeface="Cambria Math" panose="02040503050406030204" pitchFamily="18" charset="0"/>
                                </a:rPr>
                              </m:ctrlPr>
                            </m:sSubPr>
                            <m:e>
                              <m:r>
                                <a:rPr lang="zh-CN" altLang="en-US" sz="2000" b="1" i="1">
                                  <a:latin typeface="Cambria Math" panose="02040503050406030204" pitchFamily="18" charset="0"/>
                                </a:rPr>
                                <m:t>𝑨</m:t>
                              </m:r>
                            </m:e>
                            <m:sub>
                              <m:r>
                                <a:rPr lang="zh-CN" altLang="en-US" sz="2000" i="1">
                                  <a:latin typeface="Cambria Math" panose="02040503050406030204" pitchFamily="18" charset="0"/>
                                </a:rPr>
                                <m:t>𝑗</m:t>
                              </m:r>
                            </m:sub>
                          </m:sSub>
                          <m:r>
                            <a:rPr lang="zh-CN" altLang="en-US" sz="2000" b="1" i="1">
                              <a:latin typeface="Cambria Math" panose="02040503050406030204" pitchFamily="18" charset="0"/>
                            </a:rPr>
                            <m:t>𝑸</m:t>
                          </m:r>
                          <m:r>
                            <a:rPr lang="zh-CN" altLang="en-US" sz="2000" i="1">
                              <a:latin typeface="Cambria Math" panose="02040503050406030204" pitchFamily="18" charset="0"/>
                            </a:rPr>
                            <m:t>+</m:t>
                          </m:r>
                          <m:sSubSup>
                            <m:sSubSupPr>
                              <m:ctrlPr>
                                <a:rPr lang="zh-CN" altLang="en-US" sz="2000" i="1">
                                  <a:latin typeface="Cambria Math" panose="02040503050406030204" pitchFamily="18" charset="0"/>
                                </a:rPr>
                              </m:ctrlPr>
                            </m:sSubSupPr>
                            <m:e>
                              <m:r>
                                <a:rPr lang="zh-CN" altLang="en-US" sz="2000" b="1" i="1">
                                  <a:latin typeface="Cambria Math" panose="02040503050406030204" pitchFamily="18" charset="0"/>
                                </a:rPr>
                                <m:t>𝑽</m:t>
                              </m:r>
                            </m:e>
                            <m:sub>
                              <m:r>
                                <a:rPr lang="zh-CN" altLang="en-US" sz="2000" i="1">
                                  <a:latin typeface="Cambria Math" panose="02040503050406030204" pitchFamily="18" charset="0"/>
                                </a:rPr>
                                <m:t>𝑗</m:t>
                              </m:r>
                            </m:sub>
                            <m:sup>
                              <m:r>
                                <m:rPr>
                                  <m:nor/>
                                </m:rPr>
                                <a:rPr lang="zh-CN" altLang="en-US" sz="2000" i="1">
                                  <a:latin typeface="Cambria Math" panose="02040503050406030204" pitchFamily="18" charset="0"/>
                                </a:rPr>
                                <m:t>T</m:t>
                              </m:r>
                            </m:sup>
                          </m:sSubSup>
                          <m:sSubSup>
                            <m:sSubSupPr>
                              <m:ctrlPr>
                                <a:rPr lang="zh-CN" altLang="en-US" sz="2000" i="1">
                                  <a:latin typeface="Cambria Math" panose="02040503050406030204" pitchFamily="18" charset="0"/>
                                </a:rPr>
                              </m:ctrlPr>
                            </m:sSubSupPr>
                            <m:e>
                              <m:r>
                                <a:rPr lang="zh-CN" altLang="en-US" sz="2000" b="1" i="1">
                                  <a:latin typeface="Cambria Math" panose="02040503050406030204" pitchFamily="18" charset="0"/>
                                </a:rPr>
                                <m:t>𝑩</m:t>
                              </m:r>
                            </m:e>
                            <m:sub>
                              <m:r>
                                <a:rPr lang="zh-CN" altLang="en-US" sz="2000" i="1">
                                  <a:latin typeface="Cambria Math" panose="02040503050406030204" pitchFamily="18" charset="0"/>
                                </a:rPr>
                                <m:t>𝑖</m:t>
                              </m:r>
                            </m:sub>
                            <m:sup>
                              <m:r>
                                <m:rPr>
                                  <m:nor/>
                                </m:rPr>
                                <a:rPr lang="zh-CN" altLang="en-US" sz="2000" i="1">
                                  <a:latin typeface="Cambria Math" panose="02040503050406030204" pitchFamily="18" charset="0"/>
                                </a:rPr>
                                <m:t>T</m:t>
                              </m:r>
                            </m:sup>
                          </m:sSubSup>
                          <m:r>
                            <a:rPr lang="zh-CN" altLang="en-US" sz="2000" i="1">
                              <a:latin typeface="Cambria Math" panose="02040503050406030204" pitchFamily="18" charset="0"/>
                            </a:rPr>
                            <m:t>+</m:t>
                          </m:r>
                          <m:sSub>
                            <m:sSubPr>
                              <m:ctrlPr>
                                <a:rPr lang="zh-CN" altLang="en-US" sz="2000" i="1">
                                  <a:latin typeface="Cambria Math" panose="02040503050406030204" pitchFamily="18" charset="0"/>
                                </a:rPr>
                              </m:ctrlPr>
                            </m:sSubPr>
                            <m:e>
                              <m:r>
                                <a:rPr lang="zh-CN" altLang="en-US" sz="2000" b="1" i="1">
                                  <a:latin typeface="Cambria Math" panose="02040503050406030204" pitchFamily="18" charset="0"/>
                                </a:rPr>
                                <m:t>𝑩</m:t>
                              </m:r>
                            </m:e>
                            <m:sub>
                              <m:r>
                                <a:rPr lang="zh-CN" altLang="en-US" sz="2000" i="1">
                                  <a:latin typeface="Cambria Math" panose="02040503050406030204" pitchFamily="18" charset="0"/>
                                </a:rPr>
                                <m:t>𝑖</m:t>
                              </m:r>
                            </m:sub>
                          </m:sSub>
                          <m:sSub>
                            <m:sSubPr>
                              <m:ctrlPr>
                                <a:rPr lang="zh-CN" altLang="en-US" sz="2000" i="1">
                                  <a:latin typeface="Cambria Math" panose="02040503050406030204" pitchFamily="18" charset="0"/>
                                </a:rPr>
                              </m:ctrlPr>
                            </m:sSubPr>
                            <m:e>
                              <m:r>
                                <a:rPr lang="zh-CN" altLang="en-US" sz="2000" b="1" i="1">
                                  <a:latin typeface="Cambria Math" panose="02040503050406030204" pitchFamily="18" charset="0"/>
                                </a:rPr>
                                <m:t>𝑽</m:t>
                              </m:r>
                            </m:e>
                            <m:sub>
                              <m:r>
                                <a:rPr lang="zh-CN" altLang="en-US" sz="2000" i="1">
                                  <a:latin typeface="Cambria Math" panose="02040503050406030204" pitchFamily="18" charset="0"/>
                                </a:rPr>
                                <m:t>𝑗</m:t>
                              </m:r>
                            </m:sub>
                          </m:sSub>
                          <m:r>
                            <a:rPr lang="zh-CN" altLang="en-US" sz="2000" i="1">
                              <a:latin typeface="Cambria Math" panose="02040503050406030204" pitchFamily="18" charset="0"/>
                            </a:rPr>
                            <m:t>+</m:t>
                          </m:r>
                          <m:sSubSup>
                            <m:sSubSupPr>
                              <m:ctrlPr>
                                <a:rPr lang="zh-CN" altLang="en-US" sz="2000" i="1">
                                  <a:latin typeface="Cambria Math" panose="02040503050406030204" pitchFamily="18" charset="0"/>
                                </a:rPr>
                              </m:ctrlPr>
                            </m:sSubSupPr>
                            <m:e>
                              <m:r>
                                <a:rPr lang="zh-CN" altLang="en-US" sz="2000" b="1" i="1">
                                  <a:latin typeface="Cambria Math" panose="02040503050406030204" pitchFamily="18" charset="0"/>
                                </a:rPr>
                                <m:t>𝑽</m:t>
                              </m:r>
                            </m:e>
                            <m:sub>
                              <m:r>
                                <a:rPr lang="zh-CN" altLang="en-US" sz="2000" i="1">
                                  <a:latin typeface="Cambria Math" panose="02040503050406030204" pitchFamily="18" charset="0"/>
                                </a:rPr>
                                <m:t>𝑖</m:t>
                              </m:r>
                            </m:sub>
                            <m:sup>
                              <m:r>
                                <m:rPr>
                                  <m:nor/>
                                </m:rPr>
                                <a:rPr lang="zh-CN" altLang="en-US" sz="2000" i="1">
                                  <a:latin typeface="Cambria Math" panose="02040503050406030204" pitchFamily="18" charset="0"/>
                                </a:rPr>
                                <m:t>T</m:t>
                              </m:r>
                            </m:sup>
                          </m:sSubSup>
                          <m:sSubSup>
                            <m:sSubSupPr>
                              <m:ctrlPr>
                                <a:rPr lang="zh-CN" altLang="en-US" sz="2000" i="1">
                                  <a:latin typeface="Cambria Math" panose="02040503050406030204" pitchFamily="18" charset="0"/>
                                </a:rPr>
                              </m:ctrlPr>
                            </m:sSubSupPr>
                            <m:e>
                              <m:r>
                                <a:rPr lang="zh-CN" altLang="en-US" sz="2000" b="1" i="1">
                                  <a:latin typeface="Cambria Math" panose="02040503050406030204" pitchFamily="18" charset="0"/>
                                </a:rPr>
                                <m:t>𝑩</m:t>
                              </m:r>
                            </m:e>
                            <m:sub>
                              <m:r>
                                <a:rPr lang="zh-CN" altLang="en-US" sz="2000" i="1">
                                  <a:latin typeface="Cambria Math" panose="02040503050406030204" pitchFamily="18" charset="0"/>
                                </a:rPr>
                                <m:t>𝑗</m:t>
                              </m:r>
                            </m:sub>
                            <m:sup>
                              <m:r>
                                <m:rPr>
                                  <m:nor/>
                                </m:rPr>
                                <a:rPr lang="zh-CN" altLang="en-US" sz="2000" i="1">
                                  <a:latin typeface="Cambria Math" panose="02040503050406030204" pitchFamily="18" charset="0"/>
                                </a:rPr>
                                <m:t>T</m:t>
                              </m:r>
                            </m:sup>
                          </m:sSubSup>
                          <m:r>
                            <a:rPr lang="zh-CN" altLang="en-US" sz="2000" i="1">
                              <a:latin typeface="Cambria Math" panose="02040503050406030204" pitchFamily="18" charset="0"/>
                            </a:rPr>
                            <m:t>+</m:t>
                          </m:r>
                          <m:sSub>
                            <m:sSubPr>
                              <m:ctrlPr>
                                <a:rPr lang="zh-CN" altLang="en-US" sz="2000" i="1">
                                  <a:latin typeface="Cambria Math" panose="02040503050406030204" pitchFamily="18" charset="0"/>
                                </a:rPr>
                              </m:ctrlPr>
                            </m:sSubPr>
                            <m:e>
                              <m:r>
                                <a:rPr lang="zh-CN" altLang="en-US" sz="2000" b="1" i="1">
                                  <a:latin typeface="Cambria Math" panose="02040503050406030204" pitchFamily="18" charset="0"/>
                                </a:rPr>
                                <m:t>𝑩</m:t>
                              </m:r>
                            </m:e>
                            <m:sub>
                              <m:r>
                                <a:rPr lang="zh-CN" altLang="en-US" sz="2000" i="1">
                                  <a:latin typeface="Cambria Math" panose="02040503050406030204" pitchFamily="18" charset="0"/>
                                </a:rPr>
                                <m:t>𝑗</m:t>
                              </m:r>
                            </m:sub>
                          </m:sSub>
                          <m:sSub>
                            <m:sSubPr>
                              <m:ctrlPr>
                                <a:rPr lang="zh-CN" altLang="en-US" sz="2000" i="1">
                                  <a:latin typeface="Cambria Math" panose="02040503050406030204" pitchFamily="18" charset="0"/>
                                </a:rPr>
                              </m:ctrlPr>
                            </m:sSubPr>
                            <m:e>
                              <m:r>
                                <a:rPr lang="zh-CN" altLang="en-US" sz="2000" b="1" i="1">
                                  <a:latin typeface="Cambria Math" panose="02040503050406030204" pitchFamily="18" charset="0"/>
                                </a:rPr>
                                <m:t>𝑽</m:t>
                              </m:r>
                            </m:e>
                            <m:sub>
                              <m:r>
                                <a:rPr lang="zh-CN" altLang="en-US" sz="2000" i="1">
                                  <a:latin typeface="Cambria Math" panose="02040503050406030204" pitchFamily="18" charset="0"/>
                                </a:rPr>
                                <m:t>𝑖</m:t>
                              </m:r>
                            </m:sub>
                          </m:sSub>
                          <m:r>
                            <a:rPr lang="zh-CN" altLang="en-US" sz="2000" i="1">
                              <a:latin typeface="Cambria Math" panose="02040503050406030204" pitchFamily="18" charset="0"/>
                            </a:rPr>
                            <m:t>&lt;0,</m:t>
                          </m:r>
                          <m:r>
                            <a:rPr lang="zh-CN" altLang="en-US" sz="2000" i="1" smtClean="0">
                              <a:latin typeface="Cambria Math" panose="02040503050406030204" pitchFamily="18" charset="0"/>
                            </a:rPr>
                            <m:t> </m:t>
                          </m:r>
                          <m:r>
                            <a:rPr lang="zh-CN" altLang="en-US" sz="2000" i="1">
                              <a:latin typeface="Cambria Math" panose="02040503050406030204" pitchFamily="18" charset="0"/>
                            </a:rPr>
                            <m:t>𝑖</m:t>
                          </m:r>
                          <m:r>
                            <a:rPr lang="zh-CN" altLang="en-US" sz="2000" i="1">
                              <a:latin typeface="Cambria Math" panose="02040503050406030204" pitchFamily="18" charset="0"/>
                            </a:rPr>
                            <m:t>&lt;</m:t>
                          </m:r>
                          <m:r>
                            <a:rPr lang="zh-CN" altLang="en-US" sz="2000" i="1">
                              <a:latin typeface="Cambria Math" panose="02040503050406030204" pitchFamily="18" charset="0"/>
                            </a:rPr>
                            <m:t>𝑗</m:t>
                          </m:r>
                          <m:r>
                            <a:rPr lang="zh-CN" altLang="en-US" sz="2000" i="1">
                              <a:latin typeface="Cambria Math" panose="02040503050406030204" pitchFamily="18" charset="0"/>
                            </a:rPr>
                            <m:t>≤</m:t>
                          </m:r>
                          <m:r>
                            <a:rPr lang="zh-CN" altLang="en-US" sz="2000" i="1">
                              <a:latin typeface="Cambria Math" panose="02040503050406030204" pitchFamily="18" charset="0"/>
                            </a:rPr>
                            <m:t>𝑟</m:t>
                          </m:r>
                        </m:e>
                      </m:mr>
                      <m:mr>
                        <m:e>
                          <m:r>
                            <a:rPr lang="zh-CN" altLang="en-US" sz="2000" b="1" i="1">
                              <a:latin typeface="Cambria Math" panose="02040503050406030204" pitchFamily="18" charset="0"/>
                            </a:rPr>
                            <m:t>𝑸</m:t>
                          </m:r>
                          <m:r>
                            <a:rPr lang="zh-CN" altLang="en-US" sz="2000" i="1">
                              <a:latin typeface="Cambria Math" panose="02040503050406030204" pitchFamily="18" charset="0"/>
                            </a:rPr>
                            <m:t>=</m:t>
                          </m:r>
                          <m:sSup>
                            <m:sSupPr>
                              <m:ctrlPr>
                                <a:rPr lang="zh-CN" altLang="en-US" sz="2000" i="1">
                                  <a:latin typeface="Cambria Math" panose="02040503050406030204" pitchFamily="18" charset="0"/>
                                </a:rPr>
                              </m:ctrlPr>
                            </m:sSupPr>
                            <m:e>
                              <m:r>
                                <a:rPr lang="zh-CN" altLang="en-US" sz="2000" b="1" i="1">
                                  <a:latin typeface="Cambria Math" panose="02040503050406030204" pitchFamily="18" charset="0"/>
                                </a:rPr>
                                <m:t>𝑷</m:t>
                              </m:r>
                            </m:e>
                            <m:sup>
                              <m:r>
                                <a:rPr lang="zh-CN" altLang="en-US" sz="2000" i="1">
                                  <a:latin typeface="Cambria Math" panose="02040503050406030204" pitchFamily="18" charset="0"/>
                                </a:rPr>
                                <m:t>−1</m:t>
                              </m:r>
                            </m:sup>
                          </m:sSup>
                          <m:r>
                            <a:rPr lang="zh-CN" altLang="en-US" sz="2000" i="1">
                              <a:latin typeface="Cambria Math" panose="02040503050406030204" pitchFamily="18" charset="0"/>
                            </a:rPr>
                            <m:t>&gt;0</m:t>
                          </m:r>
                        </m:e>
                      </m:mr>
                    </m:m>
                  </m:oMath>
                </a14:m>
                <a:endParaRPr lang="en-US" altLang="zh-CN" sz="2000" b="1" dirty="0" smtClean="0"/>
              </a:p>
              <a:p>
                <a:pPr marL="0" indent="0">
                  <a:buNone/>
                </a:pPr>
                <a:r>
                  <a:rPr lang="zh-CN" altLang="en-US" sz="2000" dirty="0" smtClean="0"/>
                  <a:t>其中</a:t>
                </a:r>
                <a:endParaRPr lang="en-US" altLang="zh-CN" sz="2000" dirty="0" smtClean="0"/>
              </a:p>
              <a:p>
                <a:pPr marL="0" indent="0">
                  <a:buNone/>
                </a:pPr>
                <a14:m>
                  <m:oMath xmlns:m="http://schemas.openxmlformats.org/officeDocument/2006/math">
                    <m:sSub>
                      <m:sSubPr>
                        <m:ctrlPr>
                          <a:rPr lang="zh-CN" altLang="en-US" sz="2000" b="1" i="1">
                            <a:latin typeface="Cambria Math" panose="02040503050406030204" pitchFamily="18" charset="0"/>
                          </a:rPr>
                        </m:ctrlPr>
                      </m:sSubPr>
                      <m:e>
                        <m:r>
                          <a:rPr lang="zh-CN" altLang="en-US" sz="2000" b="1" i="1">
                            <a:latin typeface="Cambria Math" panose="02040503050406030204" pitchFamily="18" charset="0"/>
                          </a:rPr>
                          <m:t>𝑽</m:t>
                        </m:r>
                      </m:e>
                      <m:sub>
                        <m:r>
                          <a:rPr lang="zh-CN" altLang="en-US" sz="2000" i="1">
                            <a:latin typeface="Cambria Math" panose="02040503050406030204" pitchFamily="18" charset="0"/>
                          </a:rPr>
                          <m:t>𝑖</m:t>
                        </m:r>
                      </m:sub>
                    </m:sSub>
                    <m:r>
                      <a:rPr lang="zh-CN" altLang="en-US" sz="2000" i="1">
                        <a:latin typeface="Cambria Math" panose="02040503050406030204" pitchFamily="18" charset="0"/>
                      </a:rPr>
                      <m:t>=</m:t>
                    </m:r>
                    <m:sSub>
                      <m:sSubPr>
                        <m:ctrlPr>
                          <a:rPr lang="zh-CN" altLang="en-US" sz="2000" i="1">
                            <a:latin typeface="Cambria Math" panose="02040503050406030204" pitchFamily="18" charset="0"/>
                          </a:rPr>
                        </m:ctrlPr>
                      </m:sSubPr>
                      <m:e>
                        <m:r>
                          <a:rPr lang="zh-CN" altLang="en-US" sz="2000" b="1" i="1">
                            <a:latin typeface="Cambria Math" panose="02040503050406030204" pitchFamily="18" charset="0"/>
                          </a:rPr>
                          <m:t>𝑲</m:t>
                        </m:r>
                      </m:e>
                      <m:sub>
                        <m:r>
                          <a:rPr lang="zh-CN" altLang="en-US" sz="2000" i="1">
                            <a:latin typeface="Cambria Math" panose="02040503050406030204" pitchFamily="18" charset="0"/>
                          </a:rPr>
                          <m:t>𝑖</m:t>
                        </m:r>
                      </m:sub>
                    </m:sSub>
                    <m:r>
                      <a:rPr lang="zh-CN" altLang="en-US" sz="2000" b="1" i="1">
                        <a:latin typeface="Cambria Math" panose="02040503050406030204" pitchFamily="18" charset="0"/>
                      </a:rPr>
                      <m:t>𝑸</m:t>
                    </m:r>
                  </m:oMath>
                </a14:m>
                <a:r>
                  <a:rPr lang="zh-CN" altLang="en-US" sz="2000" i="1" dirty="0" smtClean="0"/>
                  <a:t>，</a:t>
                </a:r>
                <a14:m>
                  <m:oMath xmlns:m="http://schemas.openxmlformats.org/officeDocument/2006/math">
                    <m:sSub>
                      <m:sSubPr>
                        <m:ctrlPr>
                          <a:rPr lang="zh-CN" altLang="en-US" sz="2000" b="1" i="1">
                            <a:latin typeface="Cambria Math" panose="02040503050406030204" pitchFamily="18" charset="0"/>
                          </a:rPr>
                        </m:ctrlPr>
                      </m:sSubPr>
                      <m:e>
                        <m:r>
                          <a:rPr lang="zh-CN" altLang="en-US" sz="2000" b="1" i="1">
                            <a:latin typeface="Cambria Math" panose="02040503050406030204" pitchFamily="18" charset="0"/>
                          </a:rPr>
                          <m:t>𝑲</m:t>
                        </m:r>
                      </m:e>
                      <m:sub>
                        <m:r>
                          <a:rPr lang="zh-CN" altLang="en-US" sz="2000" i="1">
                            <a:latin typeface="Cambria Math" panose="02040503050406030204" pitchFamily="18" charset="0"/>
                          </a:rPr>
                          <m:t>𝑖</m:t>
                        </m:r>
                      </m:sub>
                    </m:sSub>
                    <m:r>
                      <a:rPr lang="zh-CN" altLang="en-US" sz="2000" i="1">
                        <a:latin typeface="Cambria Math" panose="02040503050406030204" pitchFamily="18" charset="0"/>
                      </a:rPr>
                      <m:t>=</m:t>
                    </m:r>
                    <m:sSub>
                      <m:sSubPr>
                        <m:ctrlPr>
                          <a:rPr lang="zh-CN" altLang="en-US" sz="2000" i="1">
                            <a:latin typeface="Cambria Math" panose="02040503050406030204" pitchFamily="18" charset="0"/>
                          </a:rPr>
                        </m:ctrlPr>
                      </m:sSubPr>
                      <m:e>
                        <m:r>
                          <a:rPr lang="zh-CN" altLang="en-US" sz="2000" b="1" i="1">
                            <a:latin typeface="Cambria Math" panose="02040503050406030204" pitchFamily="18" charset="0"/>
                          </a:rPr>
                          <m:t>𝑽</m:t>
                        </m:r>
                      </m:e>
                      <m:sub>
                        <m:r>
                          <a:rPr lang="zh-CN" altLang="en-US" sz="2000" i="1">
                            <a:latin typeface="Cambria Math" panose="02040503050406030204" pitchFamily="18" charset="0"/>
                          </a:rPr>
                          <m:t>𝑖</m:t>
                        </m:r>
                      </m:sub>
                    </m:sSub>
                    <m:sSup>
                      <m:sSupPr>
                        <m:ctrlPr>
                          <a:rPr lang="zh-CN" altLang="en-US" sz="2000" i="1">
                            <a:latin typeface="Cambria Math" panose="02040503050406030204" pitchFamily="18" charset="0"/>
                          </a:rPr>
                        </m:ctrlPr>
                      </m:sSupPr>
                      <m:e>
                        <m:r>
                          <a:rPr lang="zh-CN" altLang="en-US" sz="2000" b="1" i="1">
                            <a:latin typeface="Cambria Math" panose="02040503050406030204" pitchFamily="18" charset="0"/>
                          </a:rPr>
                          <m:t>𝑸</m:t>
                        </m:r>
                      </m:e>
                      <m:sup>
                        <m:r>
                          <a:rPr lang="zh-CN" altLang="en-US" sz="2000" i="1">
                            <a:latin typeface="Cambria Math" panose="02040503050406030204" pitchFamily="18" charset="0"/>
                          </a:rPr>
                          <m:t>−1</m:t>
                        </m:r>
                      </m:sup>
                    </m:sSup>
                    <m:r>
                      <a:rPr lang="zh-CN" altLang="en-US" sz="2000" i="1">
                        <a:latin typeface="Cambria Math" panose="02040503050406030204" pitchFamily="18" charset="0"/>
                      </a:rPr>
                      <m:t>=</m:t>
                    </m:r>
                    <m:sSub>
                      <m:sSubPr>
                        <m:ctrlPr>
                          <a:rPr lang="zh-CN" altLang="en-US" sz="2000" i="1">
                            <a:latin typeface="Cambria Math" panose="02040503050406030204" pitchFamily="18" charset="0"/>
                          </a:rPr>
                        </m:ctrlPr>
                      </m:sSubPr>
                      <m:e>
                        <m:r>
                          <a:rPr lang="zh-CN" altLang="en-US" sz="2000" b="1" i="1">
                            <a:latin typeface="Cambria Math" panose="02040503050406030204" pitchFamily="18" charset="0"/>
                          </a:rPr>
                          <m:t>𝑽</m:t>
                        </m:r>
                      </m:e>
                      <m:sub>
                        <m:r>
                          <a:rPr lang="zh-CN" altLang="en-US" sz="2000" i="1">
                            <a:latin typeface="Cambria Math" panose="02040503050406030204" pitchFamily="18" charset="0"/>
                          </a:rPr>
                          <m:t>𝑖</m:t>
                        </m:r>
                      </m:sub>
                    </m:sSub>
                    <m:r>
                      <a:rPr lang="zh-CN" altLang="en-US" sz="2000" b="1" i="1">
                        <a:latin typeface="Cambria Math" panose="02040503050406030204" pitchFamily="18" charset="0"/>
                      </a:rPr>
                      <m:t>𝑷</m:t>
                    </m:r>
                  </m:oMath>
                </a14:m>
                <a:r>
                  <a:rPr lang="zh-CN" altLang="en-US" sz="2000" i="1" dirty="0" smtClean="0"/>
                  <a:t>，</a:t>
                </a:r>
                <a14:m>
                  <m:oMath xmlns:m="http://schemas.openxmlformats.org/officeDocument/2006/math">
                    <m:sSub>
                      <m:sSubPr>
                        <m:ctrlPr>
                          <a:rPr lang="zh-CN" altLang="en-US" sz="2000" b="1" i="1">
                            <a:latin typeface="Cambria Math" panose="02040503050406030204" pitchFamily="18" charset="0"/>
                          </a:rPr>
                        </m:ctrlPr>
                      </m:sSubPr>
                      <m:e>
                        <m:r>
                          <a:rPr lang="zh-CN" altLang="en-US" sz="2000" b="1" i="1">
                            <a:latin typeface="Cambria Math" panose="02040503050406030204" pitchFamily="18" charset="0"/>
                          </a:rPr>
                          <m:t>𝑽</m:t>
                        </m:r>
                      </m:e>
                      <m:sub>
                        <m:r>
                          <a:rPr lang="zh-CN" altLang="en-US" sz="2000" i="1">
                            <a:latin typeface="Cambria Math" panose="02040503050406030204" pitchFamily="18" charset="0"/>
                          </a:rPr>
                          <m:t>𝑗</m:t>
                        </m:r>
                      </m:sub>
                    </m:sSub>
                    <m:r>
                      <a:rPr lang="zh-CN" altLang="en-US" sz="2000" i="1">
                        <a:latin typeface="Cambria Math" panose="02040503050406030204" pitchFamily="18" charset="0"/>
                      </a:rPr>
                      <m:t>=</m:t>
                    </m:r>
                    <m:sSub>
                      <m:sSubPr>
                        <m:ctrlPr>
                          <a:rPr lang="zh-CN" altLang="en-US" sz="2000" i="1">
                            <a:latin typeface="Cambria Math" panose="02040503050406030204" pitchFamily="18" charset="0"/>
                          </a:rPr>
                        </m:ctrlPr>
                      </m:sSubPr>
                      <m:e>
                        <m:r>
                          <a:rPr lang="zh-CN" altLang="en-US" sz="2000" b="1" i="1">
                            <a:latin typeface="Cambria Math" panose="02040503050406030204" pitchFamily="18" charset="0"/>
                          </a:rPr>
                          <m:t>𝑲</m:t>
                        </m:r>
                      </m:e>
                      <m:sub>
                        <m:r>
                          <a:rPr lang="zh-CN" altLang="en-US" sz="2000" i="1">
                            <a:latin typeface="Cambria Math" panose="02040503050406030204" pitchFamily="18" charset="0"/>
                          </a:rPr>
                          <m:t>𝑗</m:t>
                        </m:r>
                      </m:sub>
                    </m:sSub>
                    <m:r>
                      <a:rPr lang="zh-CN" altLang="en-US" sz="2000" b="1" i="1">
                        <a:latin typeface="Cambria Math" panose="02040503050406030204" pitchFamily="18" charset="0"/>
                      </a:rPr>
                      <m:t>𝑸</m:t>
                    </m:r>
                  </m:oMath>
                </a14:m>
                <a:r>
                  <a:rPr lang="zh-CN" altLang="en-US" sz="2000" dirty="0" smtClean="0"/>
                  <a:t>，</a:t>
                </a:r>
                <a:r>
                  <a:rPr lang="zh-CN" altLang="en-US" sz="2000" dirty="0"/>
                  <a:t>即</a:t>
                </a:r>
                <a14:m>
                  <m:oMath xmlns:m="http://schemas.openxmlformats.org/officeDocument/2006/math">
                    <m:sSub>
                      <m:sSubPr>
                        <m:ctrlPr>
                          <a:rPr lang="zh-CN" altLang="en-US" sz="2000" b="1" i="1">
                            <a:latin typeface="Cambria Math" panose="02040503050406030204" pitchFamily="18" charset="0"/>
                          </a:rPr>
                        </m:ctrlPr>
                      </m:sSubPr>
                      <m:e>
                        <m:r>
                          <a:rPr lang="zh-CN" altLang="en-US" sz="2000" b="1" i="1">
                            <a:latin typeface="Cambria Math" panose="02040503050406030204" pitchFamily="18" charset="0"/>
                          </a:rPr>
                          <m:t>𝑲</m:t>
                        </m:r>
                      </m:e>
                      <m:sub>
                        <m:r>
                          <a:rPr lang="zh-CN" altLang="en-US" sz="2000" i="1">
                            <a:latin typeface="Cambria Math" panose="02040503050406030204" pitchFamily="18" charset="0"/>
                          </a:rPr>
                          <m:t>𝑗</m:t>
                        </m:r>
                      </m:sub>
                    </m:sSub>
                    <m:r>
                      <a:rPr lang="zh-CN" altLang="en-US" sz="2000" i="1">
                        <a:latin typeface="Cambria Math" panose="02040503050406030204" pitchFamily="18" charset="0"/>
                      </a:rPr>
                      <m:t>=</m:t>
                    </m:r>
                    <m:sSub>
                      <m:sSubPr>
                        <m:ctrlPr>
                          <a:rPr lang="zh-CN" altLang="en-US" sz="2000" i="1">
                            <a:latin typeface="Cambria Math" panose="02040503050406030204" pitchFamily="18" charset="0"/>
                          </a:rPr>
                        </m:ctrlPr>
                      </m:sSubPr>
                      <m:e>
                        <m:r>
                          <a:rPr lang="zh-CN" altLang="en-US" sz="2000" b="1" i="1">
                            <a:latin typeface="Cambria Math" panose="02040503050406030204" pitchFamily="18" charset="0"/>
                          </a:rPr>
                          <m:t>𝑽</m:t>
                        </m:r>
                      </m:e>
                      <m:sub>
                        <m:r>
                          <a:rPr lang="zh-CN" altLang="en-US" sz="2000" i="1">
                            <a:latin typeface="Cambria Math" panose="02040503050406030204" pitchFamily="18" charset="0"/>
                          </a:rPr>
                          <m:t>𝑗</m:t>
                        </m:r>
                      </m:sub>
                    </m:sSub>
                    <m:sSup>
                      <m:sSupPr>
                        <m:ctrlPr>
                          <a:rPr lang="zh-CN" altLang="en-US" sz="2000" i="1">
                            <a:latin typeface="Cambria Math" panose="02040503050406030204" pitchFamily="18" charset="0"/>
                          </a:rPr>
                        </m:ctrlPr>
                      </m:sSupPr>
                      <m:e>
                        <m:r>
                          <a:rPr lang="zh-CN" altLang="en-US" sz="2000" b="1" i="1">
                            <a:latin typeface="Cambria Math" panose="02040503050406030204" pitchFamily="18" charset="0"/>
                          </a:rPr>
                          <m:t>𝑸</m:t>
                        </m:r>
                      </m:e>
                      <m:sup>
                        <m:r>
                          <a:rPr lang="zh-CN" altLang="en-US" sz="2000" i="1">
                            <a:latin typeface="Cambria Math" panose="02040503050406030204" pitchFamily="18" charset="0"/>
                          </a:rPr>
                          <m:t>−1</m:t>
                        </m:r>
                      </m:sup>
                    </m:sSup>
                    <m:r>
                      <a:rPr lang="zh-CN" altLang="en-US" sz="2000" i="1">
                        <a:latin typeface="Cambria Math" panose="02040503050406030204" pitchFamily="18" charset="0"/>
                      </a:rPr>
                      <m:t>=</m:t>
                    </m:r>
                    <m:sSub>
                      <m:sSubPr>
                        <m:ctrlPr>
                          <a:rPr lang="zh-CN" altLang="en-US" sz="2000" i="1">
                            <a:latin typeface="Cambria Math" panose="02040503050406030204" pitchFamily="18" charset="0"/>
                          </a:rPr>
                        </m:ctrlPr>
                      </m:sSubPr>
                      <m:e>
                        <m:r>
                          <a:rPr lang="zh-CN" altLang="en-US" sz="2000" b="1" i="1">
                            <a:latin typeface="Cambria Math" panose="02040503050406030204" pitchFamily="18" charset="0"/>
                          </a:rPr>
                          <m:t>𝑽</m:t>
                        </m:r>
                      </m:e>
                      <m:sub>
                        <m:r>
                          <a:rPr lang="zh-CN" altLang="en-US" sz="2000" i="1">
                            <a:latin typeface="Cambria Math" panose="02040503050406030204" pitchFamily="18" charset="0"/>
                          </a:rPr>
                          <m:t>𝑗</m:t>
                        </m:r>
                      </m:sub>
                    </m:sSub>
                    <m:r>
                      <a:rPr lang="zh-CN" altLang="en-US" sz="2000" b="1" i="1">
                        <a:latin typeface="Cambria Math" panose="02040503050406030204" pitchFamily="18" charset="0"/>
                      </a:rPr>
                      <m:t>𝑷</m:t>
                    </m:r>
                  </m:oMath>
                </a14:m>
                <a:endParaRPr lang="en-US" altLang="zh-CN" sz="2000" i="1" dirty="0" smtClean="0"/>
              </a:p>
              <a:p>
                <a:pPr marL="0" indent="0">
                  <a:buNone/>
                </a:pPr>
                <a:endParaRPr lang="en-US" altLang="zh-CN" sz="2000" i="1" dirty="0"/>
              </a:p>
              <a:p>
                <a:pPr marL="0" indent="0">
                  <a:buNone/>
                </a:pPr>
                <a:r>
                  <a:rPr lang="zh-CN" altLang="en-US" sz="2000" dirty="0" smtClean="0"/>
                  <a:t>根据</a:t>
                </a:r>
                <a:r>
                  <a:rPr lang="zh-CN" altLang="en-US" sz="2000" dirty="0"/>
                  <a:t>式（</a:t>
                </a:r>
                <a:r>
                  <a:rPr lang="en-US" altLang="zh-CN" sz="2000" dirty="0"/>
                  <a:t>5.13</a:t>
                </a:r>
                <a:r>
                  <a:rPr lang="zh-CN" altLang="en-US" sz="2000" dirty="0"/>
                  <a:t>），利用</a:t>
                </a:r>
                <a:r>
                  <a:rPr lang="en-US" altLang="zh-CN" sz="2000" dirty="0"/>
                  <a:t>LMI</a:t>
                </a:r>
                <a:r>
                  <a:rPr lang="zh-CN" altLang="en-US" sz="2000" dirty="0"/>
                  <a:t>方法可求出控制器式（</a:t>
                </a:r>
                <a:r>
                  <a:rPr lang="en-US" altLang="zh-CN" sz="2000" dirty="0"/>
                  <a:t>5.9</a:t>
                </a:r>
                <a:r>
                  <a:rPr lang="zh-CN" altLang="en-US" sz="2000" dirty="0"/>
                  <a:t>）的</a:t>
                </a:r>
                <a:r>
                  <a:rPr lang="zh-CN" altLang="en-US" sz="2000" dirty="0" smtClean="0"/>
                  <a:t>增益</a:t>
                </a:r>
                <a14:m>
                  <m:oMath xmlns:m="http://schemas.openxmlformats.org/officeDocument/2006/math">
                    <m:sSub>
                      <m:sSubPr>
                        <m:ctrlPr>
                          <a:rPr lang="en-US" altLang="zh-CN" sz="2000" i="1" dirty="0" smtClean="0">
                            <a:latin typeface="Cambria Math" panose="02040503050406030204" pitchFamily="18" charset="0"/>
                          </a:rPr>
                        </m:ctrlPr>
                      </m:sSubPr>
                      <m:e>
                        <m:r>
                          <a:rPr lang="en-US" altLang="zh-CN" sz="2000" b="1" i="1" dirty="0" smtClean="0">
                            <a:latin typeface="Cambria Math" panose="02040503050406030204" pitchFamily="18" charset="0"/>
                          </a:rPr>
                          <m:t>𝑲</m:t>
                        </m:r>
                      </m:e>
                      <m:sub>
                        <m:r>
                          <a:rPr lang="en-US" altLang="zh-CN" sz="2000" i="1" dirty="0" smtClean="0">
                            <a:latin typeface="Cambria Math" panose="02040503050406030204" pitchFamily="18" charset="0"/>
                          </a:rPr>
                          <m:t>𝑖</m:t>
                        </m:r>
                      </m:sub>
                    </m:sSub>
                  </m:oMath>
                </a14:m>
                <a:r>
                  <a:rPr lang="zh-CN" altLang="en-US" sz="2000" dirty="0" smtClean="0"/>
                  <a:t>  </a:t>
                </a:r>
                <a:endParaRPr lang="zh-CN" altLang="en-US" sz="2000" dirty="0"/>
              </a:p>
              <a:p>
                <a:pPr marL="0" indent="0">
                  <a:buNone/>
                </a:pPr>
                <a:endParaRPr lang="zh-CN" altLang="en-US" sz="2000" i="1" dirty="0"/>
              </a:p>
              <a:p>
                <a:pPr marL="0" indent="0">
                  <a:buNone/>
                </a:pPr>
                <a:endParaRPr lang="zh-CN" altLang="en-US" sz="2000" i="1" dirty="0"/>
              </a:p>
              <a:p>
                <a:pPr marL="0" indent="0">
                  <a:buNone/>
                </a:pPr>
                <a:endParaRPr lang="zh-CN" altLang="en-US" sz="2000" dirty="0"/>
              </a:p>
              <a:p>
                <a:pPr marL="0" indent="0">
                  <a:buNone/>
                </a:pPr>
                <a:endParaRPr lang="zh-CN" altLang="zh-CN" sz="2400" dirty="0"/>
              </a:p>
            </p:txBody>
          </p:sp>
        </mc:Choice>
        <mc:Fallback>
          <p:sp>
            <p:nvSpPr>
              <p:cNvPr id="6" name="内容占位符 5"/>
              <p:cNvSpPr>
                <a:spLocks noGrp="1" noRot="1" noChangeAspect="1" noMove="1" noResize="1" noEditPoints="1" noAdjustHandles="1" noChangeArrowheads="1" noChangeShapeType="1" noTextEdit="1"/>
              </p:cNvSpPr>
              <p:nvPr>
                <p:ph idx="1"/>
              </p:nvPr>
            </p:nvSpPr>
            <p:spPr>
              <a:blipFill>
                <a:blip r:embed="rId2"/>
                <a:stretch>
                  <a:fillRect l="-1255" r="-313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9610028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5.4.2 </a:t>
            </a:r>
            <a:r>
              <a:rPr lang="zh-CN" altLang="zh-CN" b="1" dirty="0"/>
              <a:t>不等式的转换</a:t>
            </a:r>
          </a:p>
        </p:txBody>
      </p:sp>
      <mc:AlternateContent xmlns:mc="http://schemas.openxmlformats.org/markup-compatibility/2006">
        <mc:Choice xmlns:a14="http://schemas.microsoft.com/office/drawing/2010/main" Requires="a14">
          <p:sp>
            <p:nvSpPr>
              <p:cNvPr id="6" name="内容占位符 5"/>
              <p:cNvSpPr>
                <a:spLocks noGrp="1"/>
              </p:cNvSpPr>
              <p:nvPr>
                <p:ph idx="1"/>
              </p:nvPr>
            </p:nvSpPr>
            <p:spPr>
              <a:xfrm>
                <a:off x="467544" y="908720"/>
                <a:ext cx="7772400" cy="5187280"/>
              </a:xfrm>
            </p:spPr>
            <p:txBody>
              <a:bodyPr/>
              <a:lstStyle/>
              <a:p>
                <a:pPr marL="0" indent="0">
                  <a:buNone/>
                </a:pPr>
                <a:r>
                  <a:rPr lang="zh-CN" altLang="en-US" sz="2200" dirty="0" smtClean="0"/>
                  <a:t>首先考虑</a:t>
                </a:r>
                <a14:m>
                  <m:oMath xmlns:m="http://schemas.openxmlformats.org/officeDocument/2006/math">
                    <m:sSup>
                      <m:sSupPr>
                        <m:ctrlPr>
                          <a:rPr lang="zh-CN" altLang="en-US" sz="2200" b="1" i="1">
                            <a:latin typeface="Cambria Math" panose="02040503050406030204" pitchFamily="18" charset="0"/>
                          </a:rPr>
                        </m:ctrlPr>
                      </m:sSupPr>
                      <m:e>
                        <m:d>
                          <m:dPr>
                            <m:ctrlPr>
                              <a:rPr lang="zh-CN" altLang="en-US" sz="2200" b="1" i="1">
                                <a:latin typeface="Cambria Math" panose="02040503050406030204" pitchFamily="18" charset="0"/>
                              </a:rPr>
                            </m:ctrlPr>
                          </m:dPr>
                          <m:e>
                            <m:sSub>
                              <m:sSubPr>
                                <m:ctrlPr>
                                  <a:rPr lang="zh-CN" altLang="en-US" sz="2200" b="1" i="1">
                                    <a:latin typeface="Cambria Math" panose="02040503050406030204" pitchFamily="18" charset="0"/>
                                  </a:rPr>
                                </m:ctrlPr>
                              </m:sSubPr>
                              <m:e>
                                <m:r>
                                  <a:rPr lang="zh-CN" altLang="en-US" sz="2200" b="1" i="1">
                                    <a:latin typeface="Cambria Math" panose="02040503050406030204" pitchFamily="18" charset="0"/>
                                  </a:rPr>
                                  <m:t>𝑨</m:t>
                                </m:r>
                              </m:e>
                              <m:sub>
                                <m:r>
                                  <a:rPr lang="zh-CN" altLang="en-US" sz="2200" i="1">
                                    <a:latin typeface="Cambria Math" panose="02040503050406030204" pitchFamily="18" charset="0"/>
                                  </a:rPr>
                                  <m:t>𝑖</m:t>
                                </m:r>
                              </m:sub>
                            </m:sSub>
                            <m:r>
                              <a:rPr lang="zh-CN" altLang="en-US" sz="2200" i="1">
                                <a:latin typeface="Cambria Math" panose="02040503050406030204" pitchFamily="18" charset="0"/>
                              </a:rPr>
                              <m:t>+</m:t>
                            </m:r>
                            <m:sSub>
                              <m:sSubPr>
                                <m:ctrlPr>
                                  <a:rPr lang="zh-CN" altLang="en-US" sz="2200" i="1">
                                    <a:latin typeface="Cambria Math" panose="02040503050406030204" pitchFamily="18" charset="0"/>
                                  </a:rPr>
                                </m:ctrlPr>
                              </m:sSubPr>
                              <m:e>
                                <m:r>
                                  <a:rPr lang="zh-CN" altLang="en-US" sz="2200" b="1" i="1">
                                    <a:latin typeface="Cambria Math" panose="02040503050406030204" pitchFamily="18" charset="0"/>
                                  </a:rPr>
                                  <m:t>𝑩</m:t>
                                </m:r>
                              </m:e>
                              <m:sub>
                                <m:r>
                                  <a:rPr lang="zh-CN" altLang="en-US" sz="2200" i="1">
                                    <a:latin typeface="Cambria Math" panose="02040503050406030204" pitchFamily="18" charset="0"/>
                                  </a:rPr>
                                  <m:t>𝑖</m:t>
                                </m:r>
                              </m:sub>
                            </m:sSub>
                            <m:sSub>
                              <m:sSubPr>
                                <m:ctrlPr>
                                  <a:rPr lang="zh-CN" altLang="en-US" sz="2200" i="1">
                                    <a:latin typeface="Cambria Math" panose="02040503050406030204" pitchFamily="18" charset="0"/>
                                  </a:rPr>
                                </m:ctrlPr>
                              </m:sSubPr>
                              <m:e>
                                <m:r>
                                  <a:rPr lang="zh-CN" altLang="en-US" sz="2200" b="1" i="1">
                                    <a:latin typeface="Cambria Math" panose="02040503050406030204" pitchFamily="18" charset="0"/>
                                  </a:rPr>
                                  <m:t>𝑲</m:t>
                                </m:r>
                              </m:e>
                              <m:sub>
                                <m:r>
                                  <a:rPr lang="zh-CN" altLang="en-US" sz="2200" i="1">
                                    <a:latin typeface="Cambria Math" panose="02040503050406030204" pitchFamily="18" charset="0"/>
                                  </a:rPr>
                                  <m:t>𝑖</m:t>
                                </m:r>
                              </m:sub>
                            </m:sSub>
                          </m:e>
                        </m:d>
                      </m:e>
                      <m:sup>
                        <m:r>
                          <m:rPr>
                            <m:nor/>
                          </m:rPr>
                          <a:rPr lang="zh-CN" altLang="en-US" sz="2200" b="1" i="1">
                            <a:latin typeface="Cambria Math" panose="02040503050406030204" pitchFamily="18" charset="0"/>
                          </a:rPr>
                          <m:t>T</m:t>
                        </m:r>
                      </m:sup>
                    </m:sSup>
                    <m:r>
                      <a:rPr lang="zh-CN" altLang="en-US" sz="2200" b="1" i="1">
                        <a:latin typeface="Cambria Math" panose="02040503050406030204" pitchFamily="18" charset="0"/>
                      </a:rPr>
                      <m:t>𝑷</m:t>
                    </m:r>
                    <m:r>
                      <a:rPr lang="zh-CN" altLang="en-US" sz="2200" i="1">
                        <a:latin typeface="Cambria Math" panose="02040503050406030204" pitchFamily="18" charset="0"/>
                      </a:rPr>
                      <m:t>+</m:t>
                    </m:r>
                    <m:r>
                      <a:rPr lang="zh-CN" altLang="en-US" sz="2200" b="1" i="1">
                        <a:latin typeface="Cambria Math" panose="02040503050406030204" pitchFamily="18" charset="0"/>
                      </a:rPr>
                      <m:t>𝑷</m:t>
                    </m:r>
                    <m:d>
                      <m:dPr>
                        <m:ctrlPr>
                          <a:rPr lang="zh-CN" altLang="en-US" sz="2200" b="1" i="1">
                            <a:latin typeface="Cambria Math" panose="02040503050406030204" pitchFamily="18" charset="0"/>
                          </a:rPr>
                        </m:ctrlPr>
                      </m:dPr>
                      <m:e>
                        <m:sSub>
                          <m:sSubPr>
                            <m:ctrlPr>
                              <a:rPr lang="zh-CN" altLang="en-US" sz="2200" b="1" i="1">
                                <a:latin typeface="Cambria Math" panose="02040503050406030204" pitchFamily="18" charset="0"/>
                              </a:rPr>
                            </m:ctrlPr>
                          </m:sSubPr>
                          <m:e>
                            <m:r>
                              <a:rPr lang="zh-CN" altLang="en-US" sz="2200" b="1" i="1">
                                <a:latin typeface="Cambria Math" panose="02040503050406030204" pitchFamily="18" charset="0"/>
                              </a:rPr>
                              <m:t>𝑨</m:t>
                            </m:r>
                          </m:e>
                          <m:sub>
                            <m:r>
                              <a:rPr lang="zh-CN" altLang="en-US" sz="2200" i="1">
                                <a:latin typeface="Cambria Math" panose="02040503050406030204" pitchFamily="18" charset="0"/>
                              </a:rPr>
                              <m:t>𝑖</m:t>
                            </m:r>
                          </m:sub>
                        </m:sSub>
                        <m:r>
                          <a:rPr lang="zh-CN" altLang="en-US" sz="2200" i="1">
                            <a:latin typeface="Cambria Math" panose="02040503050406030204" pitchFamily="18" charset="0"/>
                          </a:rPr>
                          <m:t>+</m:t>
                        </m:r>
                        <m:sSub>
                          <m:sSubPr>
                            <m:ctrlPr>
                              <a:rPr lang="zh-CN" altLang="en-US" sz="2200" i="1">
                                <a:latin typeface="Cambria Math" panose="02040503050406030204" pitchFamily="18" charset="0"/>
                              </a:rPr>
                            </m:ctrlPr>
                          </m:sSubPr>
                          <m:e>
                            <m:r>
                              <a:rPr lang="zh-CN" altLang="en-US" sz="2200" b="1" i="1">
                                <a:latin typeface="Cambria Math" panose="02040503050406030204" pitchFamily="18" charset="0"/>
                              </a:rPr>
                              <m:t>𝑩</m:t>
                            </m:r>
                          </m:e>
                          <m:sub>
                            <m:r>
                              <a:rPr lang="zh-CN" altLang="en-US" sz="2200" i="1">
                                <a:latin typeface="Cambria Math" panose="02040503050406030204" pitchFamily="18" charset="0"/>
                              </a:rPr>
                              <m:t>𝑖</m:t>
                            </m:r>
                          </m:sub>
                        </m:sSub>
                        <m:sSub>
                          <m:sSubPr>
                            <m:ctrlPr>
                              <a:rPr lang="zh-CN" altLang="en-US" sz="2200" i="1">
                                <a:latin typeface="Cambria Math" panose="02040503050406030204" pitchFamily="18" charset="0"/>
                              </a:rPr>
                            </m:ctrlPr>
                          </m:sSubPr>
                          <m:e>
                            <m:r>
                              <a:rPr lang="zh-CN" altLang="en-US" sz="2200" b="1" i="1">
                                <a:latin typeface="Cambria Math" panose="02040503050406030204" pitchFamily="18" charset="0"/>
                              </a:rPr>
                              <m:t>𝑲</m:t>
                            </m:r>
                          </m:e>
                          <m:sub>
                            <m:r>
                              <a:rPr lang="zh-CN" altLang="en-US" sz="2200" i="1">
                                <a:latin typeface="Cambria Math" panose="02040503050406030204" pitchFamily="18" charset="0"/>
                              </a:rPr>
                              <m:t>𝑖</m:t>
                            </m:r>
                          </m:sub>
                        </m:sSub>
                      </m:e>
                    </m:d>
                    <m:r>
                      <a:rPr lang="zh-CN" altLang="en-US" sz="2200" i="1">
                        <a:latin typeface="Cambria Math" panose="02040503050406030204" pitchFamily="18" charset="0"/>
                      </a:rPr>
                      <m:t>&lt;0</m:t>
                    </m:r>
                  </m:oMath>
                </a14:m>
                <a:r>
                  <a:rPr lang="en-US" altLang="zh-CN" sz="2200" dirty="0" smtClean="0"/>
                  <a:t>,</a:t>
                </a:r>
                <a14:m>
                  <m:oMath xmlns:m="http://schemas.openxmlformats.org/officeDocument/2006/math">
                    <m:r>
                      <a:rPr lang="zh-CN" altLang="en-US" sz="2200" i="1">
                        <a:latin typeface="Cambria Math" panose="02040503050406030204" pitchFamily="18" charset="0"/>
                      </a:rPr>
                      <m:t>𝑖</m:t>
                    </m:r>
                    <m:r>
                      <a:rPr lang="zh-CN" altLang="en-US" sz="2200">
                        <a:latin typeface="Cambria Math" panose="02040503050406030204" pitchFamily="18" charset="0"/>
                      </a:rPr>
                      <m:t>=</m:t>
                    </m:r>
                    <m:r>
                      <a:rPr lang="zh-CN" altLang="en-US" sz="2200" i="1">
                        <a:latin typeface="Cambria Math" panose="02040503050406030204" pitchFamily="18" charset="0"/>
                      </a:rPr>
                      <m:t>𝑗</m:t>
                    </m:r>
                    <m:r>
                      <a:rPr lang="zh-CN" altLang="en-US" sz="2200">
                        <a:latin typeface="Cambria Math" panose="02040503050406030204" pitchFamily="18" charset="0"/>
                      </a:rPr>
                      <m:t>=1,2,…,</m:t>
                    </m:r>
                    <m:r>
                      <a:rPr lang="zh-CN" altLang="en-US" sz="2200" i="1">
                        <a:latin typeface="Cambria Math" panose="02040503050406030204" pitchFamily="18" charset="0"/>
                      </a:rPr>
                      <m:t>𝑟</m:t>
                    </m:r>
                  </m:oMath>
                </a14:m>
                <a:r>
                  <a:rPr lang="en-US" altLang="zh-CN" sz="2200" dirty="0"/>
                  <a:t>,</a:t>
                </a:r>
                <a:r>
                  <a:rPr lang="zh-CN" altLang="en-US" sz="2200" dirty="0"/>
                  <a:t>是正定</a:t>
                </a:r>
                <a:r>
                  <a:rPr lang="zh-CN" altLang="en-US" sz="2200" dirty="0" smtClean="0"/>
                  <a:t>对称矩阵，取</a:t>
                </a:r>
                <a14:m>
                  <m:oMath xmlns:m="http://schemas.openxmlformats.org/officeDocument/2006/math">
                    <m:r>
                      <a:rPr lang="zh-CN" altLang="en-US" sz="2200" b="1" i="1">
                        <a:latin typeface="Cambria Math" panose="02040503050406030204" pitchFamily="18" charset="0"/>
                      </a:rPr>
                      <m:t>𝑸</m:t>
                    </m:r>
                    <m:r>
                      <a:rPr lang="zh-CN" altLang="en-US" sz="2200" i="1">
                        <a:latin typeface="Cambria Math" panose="02040503050406030204" pitchFamily="18" charset="0"/>
                      </a:rPr>
                      <m:t>=</m:t>
                    </m:r>
                    <m:sSup>
                      <m:sSupPr>
                        <m:ctrlPr>
                          <a:rPr lang="zh-CN" altLang="en-US" sz="2200" i="1">
                            <a:latin typeface="Cambria Math" panose="02040503050406030204" pitchFamily="18" charset="0"/>
                          </a:rPr>
                        </m:ctrlPr>
                      </m:sSupPr>
                      <m:e>
                        <m:r>
                          <a:rPr lang="zh-CN" altLang="en-US" sz="2200" b="1" i="1">
                            <a:latin typeface="Cambria Math" panose="02040503050406030204" pitchFamily="18" charset="0"/>
                          </a:rPr>
                          <m:t>𝑷</m:t>
                        </m:r>
                      </m:e>
                      <m:sup>
                        <m:r>
                          <a:rPr lang="zh-CN" altLang="en-US" sz="2200" i="1">
                            <a:latin typeface="Cambria Math" panose="02040503050406030204" pitchFamily="18" charset="0"/>
                          </a:rPr>
                          <m:t>−1</m:t>
                        </m:r>
                      </m:sup>
                    </m:sSup>
                  </m:oMath>
                </a14:m>
                <a:r>
                  <a:rPr lang="zh-CN" altLang="en-US" sz="2200" i="1" dirty="0" smtClean="0"/>
                  <a:t>，</a:t>
                </a:r>
                <a:r>
                  <a:rPr lang="zh-CN" altLang="en-US" sz="2200" dirty="0" smtClean="0"/>
                  <a:t>则</a:t>
                </a:r>
                <a14:m>
                  <m:oMath xmlns:m="http://schemas.openxmlformats.org/officeDocument/2006/math">
                    <m:r>
                      <a:rPr lang="en-US" altLang="zh-CN" sz="2200" b="1" i="1" dirty="0" smtClean="0">
                        <a:latin typeface="Cambria Math" panose="02040503050406030204" pitchFamily="18" charset="0"/>
                      </a:rPr>
                      <m:t>𝑸</m:t>
                    </m:r>
                    <m:r>
                      <a:rPr lang="zh-CN" altLang="en-US" sz="2200" b="1" i="1" dirty="0">
                        <a:latin typeface="Cambria Math" panose="02040503050406030204" pitchFamily="18" charset="0"/>
                      </a:rPr>
                      <m:t>也是</m:t>
                    </m:r>
                  </m:oMath>
                </a14:m>
                <a:r>
                  <a:rPr lang="zh-CN" altLang="en-US" sz="2200" dirty="0" smtClean="0"/>
                  <a:t>正定对称阵，令</a:t>
                </a:r>
                <a14:m>
                  <m:oMath xmlns:m="http://schemas.openxmlformats.org/officeDocument/2006/math">
                    <m:sSub>
                      <m:sSubPr>
                        <m:ctrlPr>
                          <a:rPr lang="zh-CN" altLang="en-US" sz="2200" b="1" i="1">
                            <a:latin typeface="Cambria Math" panose="02040503050406030204" pitchFamily="18" charset="0"/>
                          </a:rPr>
                        </m:ctrlPr>
                      </m:sSubPr>
                      <m:e>
                        <m:r>
                          <a:rPr lang="zh-CN" altLang="en-US" sz="2200" b="1" i="1">
                            <a:latin typeface="Cambria Math" panose="02040503050406030204" pitchFamily="18" charset="0"/>
                          </a:rPr>
                          <m:t>𝑽</m:t>
                        </m:r>
                      </m:e>
                      <m:sub>
                        <m:r>
                          <a:rPr lang="zh-CN" altLang="en-US" sz="2200" i="1">
                            <a:latin typeface="Cambria Math" panose="02040503050406030204" pitchFamily="18" charset="0"/>
                          </a:rPr>
                          <m:t>𝑖</m:t>
                        </m:r>
                      </m:sub>
                    </m:sSub>
                    <m:r>
                      <a:rPr lang="zh-CN" altLang="en-US" sz="2200" i="1">
                        <a:latin typeface="Cambria Math" panose="02040503050406030204" pitchFamily="18" charset="0"/>
                      </a:rPr>
                      <m:t>=</m:t>
                    </m:r>
                    <m:sSub>
                      <m:sSubPr>
                        <m:ctrlPr>
                          <a:rPr lang="zh-CN" altLang="en-US" sz="2200" i="1">
                            <a:latin typeface="Cambria Math" panose="02040503050406030204" pitchFamily="18" charset="0"/>
                          </a:rPr>
                        </m:ctrlPr>
                      </m:sSubPr>
                      <m:e>
                        <m:r>
                          <a:rPr lang="zh-CN" altLang="en-US" sz="2200" b="1" i="1">
                            <a:latin typeface="Cambria Math" panose="02040503050406030204" pitchFamily="18" charset="0"/>
                          </a:rPr>
                          <m:t>𝑲</m:t>
                        </m:r>
                      </m:e>
                      <m:sub>
                        <m:r>
                          <a:rPr lang="zh-CN" altLang="en-US" sz="2200" i="1">
                            <a:latin typeface="Cambria Math" panose="02040503050406030204" pitchFamily="18" charset="0"/>
                          </a:rPr>
                          <m:t>𝑖</m:t>
                        </m:r>
                      </m:sub>
                    </m:sSub>
                    <m:r>
                      <a:rPr lang="zh-CN" altLang="en-US" sz="2200" b="1" i="1">
                        <a:latin typeface="Cambria Math" panose="02040503050406030204" pitchFamily="18" charset="0"/>
                      </a:rPr>
                      <m:t>𝑸</m:t>
                    </m:r>
                    <m:r>
                      <a:rPr lang="zh-CN" altLang="en-US" sz="2200" b="1" i="1">
                        <a:latin typeface="Cambria Math" panose="02040503050406030204" pitchFamily="18" charset="0"/>
                      </a:rPr>
                      <m:t>，</m:t>
                    </m:r>
                  </m:oMath>
                </a14:m>
                <a:r>
                  <a:rPr lang="zh-CN" altLang="en-US" sz="2200" dirty="0" smtClean="0"/>
                  <a:t>则</a:t>
                </a:r>
                <a:endParaRPr lang="en-US" altLang="zh-CN" sz="2200" dirty="0" smtClean="0"/>
              </a:p>
              <a:p>
                <a:pPr marL="0" indent="0">
                  <a:buNone/>
                </a:pPr>
                <a14:m>
                  <m:oMathPara xmlns:m="http://schemas.openxmlformats.org/officeDocument/2006/math">
                    <m:oMathParaPr>
                      <m:jc m:val="centerGroup"/>
                    </m:oMathParaPr>
                    <m:oMath xmlns:m="http://schemas.openxmlformats.org/officeDocument/2006/math">
                      <m:sSubSup>
                        <m:sSubSupPr>
                          <m:ctrlPr>
                            <a:rPr lang="en-US" altLang="zh-CN" sz="2200" b="1" i="1" smtClean="0">
                              <a:latin typeface="Cambria Math" panose="02040503050406030204" pitchFamily="18" charset="0"/>
                            </a:rPr>
                          </m:ctrlPr>
                        </m:sSubSupPr>
                        <m:e>
                          <m:r>
                            <a:rPr lang="zh-CN" altLang="en-US" sz="2200" b="1" i="1">
                              <a:latin typeface="Cambria Math" panose="02040503050406030204" pitchFamily="18" charset="0"/>
                            </a:rPr>
                            <m:t>𝑨</m:t>
                          </m:r>
                        </m:e>
                        <m:sub>
                          <m:r>
                            <a:rPr lang="zh-CN" altLang="en-US" sz="2200" i="1">
                              <a:latin typeface="Cambria Math" panose="02040503050406030204" pitchFamily="18" charset="0"/>
                            </a:rPr>
                            <m:t>𝑖</m:t>
                          </m:r>
                        </m:sub>
                        <m:sup>
                          <m:r>
                            <a:rPr lang="en-US" altLang="zh-CN" sz="2200" b="0" i="1" smtClean="0">
                              <a:latin typeface="Cambria Math" panose="02040503050406030204" pitchFamily="18" charset="0"/>
                            </a:rPr>
                            <m:t>𝑇</m:t>
                          </m:r>
                        </m:sup>
                      </m:sSubSup>
                      <m:r>
                        <a:rPr lang="zh-CN" altLang="en-US" sz="2200" b="1" i="1">
                          <a:latin typeface="Cambria Math" panose="02040503050406030204" pitchFamily="18" charset="0"/>
                        </a:rPr>
                        <m:t>𝑷</m:t>
                      </m:r>
                      <m:r>
                        <a:rPr lang="zh-CN" altLang="en-US" sz="2200" i="1">
                          <a:latin typeface="Cambria Math" panose="02040503050406030204" pitchFamily="18" charset="0"/>
                        </a:rPr>
                        <m:t>+</m:t>
                      </m:r>
                      <m:sSubSup>
                        <m:sSubSupPr>
                          <m:ctrlPr>
                            <a:rPr lang="en-US" altLang="zh-CN" sz="2200" b="0" i="1" smtClean="0">
                              <a:latin typeface="Cambria Math" panose="02040503050406030204" pitchFamily="18" charset="0"/>
                            </a:rPr>
                          </m:ctrlPr>
                        </m:sSubSupPr>
                        <m:e>
                          <m:r>
                            <a:rPr lang="zh-CN" altLang="en-US" sz="2200" b="1" i="1">
                              <a:latin typeface="Cambria Math" panose="02040503050406030204" pitchFamily="18" charset="0"/>
                            </a:rPr>
                            <m:t>𝑲</m:t>
                          </m:r>
                        </m:e>
                        <m:sub>
                          <m:r>
                            <a:rPr lang="zh-CN" altLang="en-US" sz="2200" i="1">
                              <a:latin typeface="Cambria Math" panose="02040503050406030204" pitchFamily="18" charset="0"/>
                            </a:rPr>
                            <m:t>𝑖</m:t>
                          </m:r>
                        </m:sub>
                        <m:sup>
                          <m:r>
                            <a:rPr lang="en-US" altLang="zh-CN" sz="2200" b="0" i="1" smtClean="0">
                              <a:latin typeface="Cambria Math" panose="02040503050406030204" pitchFamily="18" charset="0"/>
                            </a:rPr>
                            <m:t>𝑇</m:t>
                          </m:r>
                        </m:sup>
                      </m:sSubSup>
                      <m:sSubSup>
                        <m:sSubSupPr>
                          <m:ctrlPr>
                            <a:rPr lang="en-US" altLang="zh-CN" sz="2200" b="0" i="1" smtClean="0">
                              <a:latin typeface="Cambria Math" panose="02040503050406030204" pitchFamily="18" charset="0"/>
                            </a:rPr>
                          </m:ctrlPr>
                        </m:sSubSupPr>
                        <m:e>
                          <m:r>
                            <a:rPr lang="zh-CN" altLang="en-US" sz="2200" b="1" i="1">
                              <a:latin typeface="Cambria Math" panose="02040503050406030204" pitchFamily="18" charset="0"/>
                            </a:rPr>
                            <m:t>𝑩</m:t>
                          </m:r>
                        </m:e>
                        <m:sub>
                          <m:r>
                            <a:rPr lang="zh-CN" altLang="en-US" sz="2200" i="1">
                              <a:latin typeface="Cambria Math" panose="02040503050406030204" pitchFamily="18" charset="0"/>
                            </a:rPr>
                            <m:t>𝑖</m:t>
                          </m:r>
                        </m:sub>
                        <m:sup>
                          <m:r>
                            <a:rPr lang="en-US" altLang="zh-CN" sz="2200" b="0" i="1" smtClean="0">
                              <a:latin typeface="Cambria Math" panose="02040503050406030204" pitchFamily="18" charset="0"/>
                            </a:rPr>
                            <m:t>𝑇</m:t>
                          </m:r>
                        </m:sup>
                      </m:sSubSup>
                      <m:r>
                        <a:rPr lang="zh-CN" altLang="en-US" sz="2200" b="1" i="1">
                          <a:latin typeface="Cambria Math" panose="02040503050406030204" pitchFamily="18" charset="0"/>
                        </a:rPr>
                        <m:t>𝑷</m:t>
                      </m:r>
                      <m:r>
                        <a:rPr lang="zh-CN" altLang="en-US" sz="2200" i="1">
                          <a:latin typeface="Cambria Math" panose="02040503050406030204" pitchFamily="18" charset="0"/>
                        </a:rPr>
                        <m:t>+</m:t>
                      </m:r>
                      <m:r>
                        <a:rPr lang="zh-CN" altLang="en-US" sz="2200" b="1" i="1">
                          <a:latin typeface="Cambria Math" panose="02040503050406030204" pitchFamily="18" charset="0"/>
                        </a:rPr>
                        <m:t>𝑷</m:t>
                      </m:r>
                      <m:sSub>
                        <m:sSubPr>
                          <m:ctrlPr>
                            <a:rPr lang="zh-CN" altLang="en-US" sz="2200" b="1" i="1">
                              <a:latin typeface="Cambria Math" panose="02040503050406030204" pitchFamily="18" charset="0"/>
                            </a:rPr>
                          </m:ctrlPr>
                        </m:sSubPr>
                        <m:e>
                          <m:r>
                            <a:rPr lang="zh-CN" altLang="en-US" sz="2200" b="1" i="1">
                              <a:latin typeface="Cambria Math" panose="02040503050406030204" pitchFamily="18" charset="0"/>
                            </a:rPr>
                            <m:t>𝑨</m:t>
                          </m:r>
                        </m:e>
                        <m:sub>
                          <m:r>
                            <a:rPr lang="zh-CN" altLang="en-US" sz="2200" i="1">
                              <a:latin typeface="Cambria Math" panose="02040503050406030204" pitchFamily="18" charset="0"/>
                            </a:rPr>
                            <m:t>𝑖</m:t>
                          </m:r>
                        </m:sub>
                      </m:sSub>
                      <m:r>
                        <a:rPr lang="zh-CN" altLang="en-US" sz="2200" i="1">
                          <a:latin typeface="Cambria Math" panose="02040503050406030204" pitchFamily="18" charset="0"/>
                        </a:rPr>
                        <m:t>+</m:t>
                      </m:r>
                      <m:r>
                        <a:rPr lang="zh-CN" altLang="en-US" sz="2200" b="1" i="1">
                          <a:latin typeface="Cambria Math" panose="02040503050406030204" pitchFamily="18" charset="0"/>
                        </a:rPr>
                        <m:t>𝑷</m:t>
                      </m:r>
                      <m:sSub>
                        <m:sSubPr>
                          <m:ctrlPr>
                            <a:rPr lang="zh-CN" altLang="en-US" sz="2200" b="1" i="1">
                              <a:latin typeface="Cambria Math" panose="02040503050406030204" pitchFamily="18" charset="0"/>
                            </a:rPr>
                          </m:ctrlPr>
                        </m:sSubPr>
                        <m:e>
                          <m:r>
                            <a:rPr lang="zh-CN" altLang="en-US" sz="2200" b="1" i="1">
                              <a:latin typeface="Cambria Math" panose="02040503050406030204" pitchFamily="18" charset="0"/>
                            </a:rPr>
                            <m:t>𝑩</m:t>
                          </m:r>
                        </m:e>
                        <m:sub>
                          <m:r>
                            <a:rPr lang="zh-CN" altLang="en-US" sz="2200" i="1">
                              <a:latin typeface="Cambria Math" panose="02040503050406030204" pitchFamily="18" charset="0"/>
                            </a:rPr>
                            <m:t>𝑖</m:t>
                          </m:r>
                        </m:sub>
                      </m:sSub>
                      <m:sSub>
                        <m:sSubPr>
                          <m:ctrlPr>
                            <a:rPr lang="zh-CN" altLang="en-US" sz="2200" b="1" i="1">
                              <a:latin typeface="Cambria Math" panose="02040503050406030204" pitchFamily="18" charset="0"/>
                            </a:rPr>
                          </m:ctrlPr>
                        </m:sSubPr>
                        <m:e>
                          <m:r>
                            <a:rPr lang="zh-CN" altLang="en-US" sz="2200" b="1" i="1">
                              <a:latin typeface="Cambria Math" panose="02040503050406030204" pitchFamily="18" charset="0"/>
                            </a:rPr>
                            <m:t>𝑲</m:t>
                          </m:r>
                        </m:e>
                        <m:sub>
                          <m:r>
                            <a:rPr lang="zh-CN" altLang="en-US" sz="2200" i="1">
                              <a:latin typeface="Cambria Math" panose="02040503050406030204" pitchFamily="18" charset="0"/>
                            </a:rPr>
                            <m:t>𝑖</m:t>
                          </m:r>
                        </m:sub>
                      </m:sSub>
                      <m:r>
                        <a:rPr lang="zh-CN" altLang="en-US" sz="2200" i="1">
                          <a:latin typeface="Cambria Math" panose="02040503050406030204" pitchFamily="18" charset="0"/>
                        </a:rPr>
                        <m:t>&lt;0</m:t>
                      </m:r>
                    </m:oMath>
                  </m:oMathPara>
                </a14:m>
                <a:endParaRPr lang="en-US" altLang="zh-CN" sz="2200" i="1" dirty="0" smtClean="0"/>
              </a:p>
              <a:p>
                <a:pPr marL="0" indent="0">
                  <a:buNone/>
                </a:pPr>
                <a:r>
                  <a:rPr lang="zh-CN" altLang="en-US" sz="2200" dirty="0"/>
                  <a:t>上式中的每个式子</a:t>
                </a:r>
                <a:r>
                  <a:rPr lang="zh-CN" altLang="en-US" sz="2200" dirty="0" smtClean="0"/>
                  <a:t>两边</a:t>
                </a:r>
                <a:r>
                  <a:rPr lang="zh-CN" altLang="en-US" sz="2200" dirty="0"/>
                  <a:t>分别乘</a:t>
                </a:r>
                <a:r>
                  <a:rPr lang="zh-CN" altLang="en-US" sz="2200" dirty="0" smtClean="0"/>
                  <a:t>以</a:t>
                </a:r>
                <a14:m>
                  <m:oMath xmlns:m="http://schemas.openxmlformats.org/officeDocument/2006/math">
                    <m:sSup>
                      <m:sSupPr>
                        <m:ctrlPr>
                          <a:rPr lang="en-US" altLang="zh-CN" sz="2200" b="1" i="1" smtClean="0">
                            <a:latin typeface="Cambria Math" panose="02040503050406030204" pitchFamily="18" charset="0"/>
                          </a:rPr>
                        </m:ctrlPr>
                      </m:sSupPr>
                      <m:e>
                        <m:r>
                          <a:rPr lang="en-US" altLang="zh-CN" sz="2200" b="1" i="1" smtClean="0">
                            <a:latin typeface="Cambria Math" panose="02040503050406030204" pitchFamily="18" charset="0"/>
                          </a:rPr>
                          <m:t>𝑷</m:t>
                        </m:r>
                      </m:e>
                      <m:sup>
                        <m:r>
                          <a:rPr lang="en-US" altLang="zh-CN" sz="2200" b="1" i="1" smtClean="0">
                            <a:latin typeface="Cambria Math" panose="02040503050406030204" pitchFamily="18" charset="0"/>
                          </a:rPr>
                          <m:t>−</m:t>
                        </m:r>
                        <m:r>
                          <a:rPr lang="en-US" altLang="zh-CN" sz="2200" b="1" i="1" smtClean="0">
                            <a:latin typeface="Cambria Math" panose="02040503050406030204" pitchFamily="18" charset="0"/>
                          </a:rPr>
                          <m:t>𝟏</m:t>
                        </m:r>
                      </m:sup>
                    </m:sSup>
                  </m:oMath>
                </a14:m>
                <a:r>
                  <a:rPr lang="zh-CN" altLang="en-US" sz="2200" dirty="0" smtClean="0"/>
                  <a:t> </a:t>
                </a:r>
                <a:r>
                  <a:rPr lang="zh-CN" altLang="en-US" sz="2200" dirty="0"/>
                  <a:t>，</a:t>
                </a:r>
                <a:r>
                  <a:rPr lang="zh-CN" altLang="en-US" sz="2200" dirty="0" smtClean="0"/>
                  <a:t>得</a:t>
                </a:r>
                <a:endParaRPr lang="en-US" altLang="zh-CN" sz="2200" dirty="0" smtClean="0"/>
              </a:p>
              <a:p>
                <a:pPr marL="0" indent="0">
                  <a:buNone/>
                </a:pPr>
                <a14:m>
                  <m:oMathPara xmlns:m="http://schemas.openxmlformats.org/officeDocument/2006/math">
                    <m:oMathParaPr>
                      <m:jc m:val="centerGroup"/>
                    </m:oMathParaPr>
                    <m:oMath xmlns:m="http://schemas.openxmlformats.org/officeDocument/2006/math">
                      <m:sSup>
                        <m:sSupPr>
                          <m:ctrlPr>
                            <a:rPr lang="zh-CN" altLang="en-US" sz="2200" b="1" i="1">
                              <a:latin typeface="Cambria Math" panose="02040503050406030204" pitchFamily="18" charset="0"/>
                            </a:rPr>
                          </m:ctrlPr>
                        </m:sSupPr>
                        <m:e>
                          <m:r>
                            <a:rPr lang="zh-CN" altLang="en-US" sz="2200" b="1" i="1">
                              <a:latin typeface="Cambria Math" panose="02040503050406030204" pitchFamily="18" charset="0"/>
                            </a:rPr>
                            <m:t>𝑷</m:t>
                          </m:r>
                        </m:e>
                        <m:sup>
                          <m:r>
                            <a:rPr lang="zh-CN" altLang="en-US" sz="2200" i="1">
                              <a:latin typeface="Cambria Math" panose="02040503050406030204" pitchFamily="18" charset="0"/>
                            </a:rPr>
                            <m:t>−1</m:t>
                          </m:r>
                        </m:sup>
                      </m:sSup>
                      <m:sSubSup>
                        <m:sSubSupPr>
                          <m:ctrlPr>
                            <a:rPr lang="en-US" altLang="zh-CN" sz="2200" b="1" i="1" smtClean="0">
                              <a:latin typeface="Cambria Math" panose="02040503050406030204" pitchFamily="18" charset="0"/>
                            </a:rPr>
                          </m:ctrlPr>
                        </m:sSubSupPr>
                        <m:e>
                          <m:r>
                            <a:rPr lang="zh-CN" altLang="en-US" sz="2200" b="1" i="1">
                              <a:latin typeface="Cambria Math" panose="02040503050406030204" pitchFamily="18" charset="0"/>
                            </a:rPr>
                            <m:t>𝑨</m:t>
                          </m:r>
                        </m:e>
                        <m:sub>
                          <m:r>
                            <a:rPr lang="zh-CN" altLang="en-US" sz="2200" i="1">
                              <a:latin typeface="Cambria Math" panose="02040503050406030204" pitchFamily="18" charset="0"/>
                            </a:rPr>
                            <m:t>𝑖</m:t>
                          </m:r>
                        </m:sub>
                        <m:sup>
                          <m:r>
                            <a:rPr lang="en-US" altLang="zh-CN" sz="2200" b="1" i="1" smtClean="0">
                              <a:latin typeface="Cambria Math" panose="02040503050406030204" pitchFamily="18" charset="0"/>
                            </a:rPr>
                            <m:t>𝑻</m:t>
                          </m:r>
                        </m:sup>
                      </m:sSubSup>
                      <m:r>
                        <a:rPr lang="zh-CN" altLang="en-US" sz="2200" i="1">
                          <a:latin typeface="Cambria Math" panose="02040503050406030204" pitchFamily="18" charset="0"/>
                        </a:rPr>
                        <m:t>+</m:t>
                      </m:r>
                      <m:sSup>
                        <m:sSupPr>
                          <m:ctrlPr>
                            <a:rPr lang="zh-CN" altLang="en-US" sz="2200" i="1">
                              <a:latin typeface="Cambria Math" panose="02040503050406030204" pitchFamily="18" charset="0"/>
                            </a:rPr>
                          </m:ctrlPr>
                        </m:sSupPr>
                        <m:e>
                          <m:r>
                            <a:rPr lang="zh-CN" altLang="en-US" sz="2200" b="1" i="1">
                              <a:latin typeface="Cambria Math" panose="02040503050406030204" pitchFamily="18" charset="0"/>
                            </a:rPr>
                            <m:t>𝑷</m:t>
                          </m:r>
                        </m:e>
                        <m:sup>
                          <m:r>
                            <a:rPr lang="zh-CN" altLang="en-US" sz="2200" i="1">
                              <a:latin typeface="Cambria Math" panose="02040503050406030204" pitchFamily="18" charset="0"/>
                            </a:rPr>
                            <m:t>−1</m:t>
                          </m:r>
                        </m:sup>
                      </m:sSup>
                      <m:sSubSup>
                        <m:sSubSupPr>
                          <m:ctrlPr>
                            <a:rPr lang="en-US" altLang="zh-CN" sz="2200" b="0" i="1" smtClean="0">
                              <a:latin typeface="Cambria Math" panose="02040503050406030204" pitchFamily="18" charset="0"/>
                            </a:rPr>
                          </m:ctrlPr>
                        </m:sSubSupPr>
                        <m:e>
                          <m:r>
                            <a:rPr lang="zh-CN" altLang="en-US" sz="2200" b="1" i="1">
                              <a:latin typeface="Cambria Math" panose="02040503050406030204" pitchFamily="18" charset="0"/>
                            </a:rPr>
                            <m:t>𝑲</m:t>
                          </m:r>
                        </m:e>
                        <m:sub>
                          <m:r>
                            <a:rPr lang="zh-CN" altLang="en-US" sz="2200" i="1">
                              <a:latin typeface="Cambria Math" panose="02040503050406030204" pitchFamily="18" charset="0"/>
                            </a:rPr>
                            <m:t>𝑖</m:t>
                          </m:r>
                        </m:sub>
                        <m:sup>
                          <m:r>
                            <a:rPr lang="en-US" altLang="zh-CN" sz="2200" b="0" i="1" smtClean="0">
                              <a:latin typeface="Cambria Math" panose="02040503050406030204" pitchFamily="18" charset="0"/>
                            </a:rPr>
                            <m:t>𝑇</m:t>
                          </m:r>
                        </m:sup>
                      </m:sSubSup>
                      <m:sSubSup>
                        <m:sSubSupPr>
                          <m:ctrlPr>
                            <a:rPr lang="en-US" altLang="zh-CN" sz="2200" b="0" i="1" smtClean="0">
                              <a:latin typeface="Cambria Math" panose="02040503050406030204" pitchFamily="18" charset="0"/>
                            </a:rPr>
                          </m:ctrlPr>
                        </m:sSubSupPr>
                        <m:e>
                          <m:r>
                            <a:rPr lang="zh-CN" altLang="en-US" sz="2200" b="1" i="1">
                              <a:latin typeface="Cambria Math" panose="02040503050406030204" pitchFamily="18" charset="0"/>
                            </a:rPr>
                            <m:t>𝑩</m:t>
                          </m:r>
                        </m:e>
                        <m:sub>
                          <m:r>
                            <a:rPr lang="zh-CN" altLang="en-US" sz="2200" i="1">
                              <a:latin typeface="Cambria Math" panose="02040503050406030204" pitchFamily="18" charset="0"/>
                            </a:rPr>
                            <m:t>𝑖</m:t>
                          </m:r>
                        </m:sub>
                        <m:sup>
                          <m:r>
                            <a:rPr lang="en-US" altLang="zh-CN" sz="2200" b="0" i="1" smtClean="0">
                              <a:latin typeface="Cambria Math" panose="02040503050406030204" pitchFamily="18" charset="0"/>
                            </a:rPr>
                            <m:t>𝑇</m:t>
                          </m:r>
                        </m:sup>
                      </m:sSubSup>
                      <m:r>
                        <a:rPr lang="zh-CN" altLang="en-US" sz="2200" i="1">
                          <a:latin typeface="Cambria Math" panose="02040503050406030204" pitchFamily="18" charset="0"/>
                        </a:rPr>
                        <m:t>+</m:t>
                      </m:r>
                      <m:sSub>
                        <m:sSubPr>
                          <m:ctrlPr>
                            <a:rPr lang="zh-CN" altLang="en-US" sz="2200" i="1">
                              <a:latin typeface="Cambria Math" panose="02040503050406030204" pitchFamily="18" charset="0"/>
                            </a:rPr>
                          </m:ctrlPr>
                        </m:sSubPr>
                        <m:e>
                          <m:r>
                            <a:rPr lang="zh-CN" altLang="en-US" sz="2200" b="1" i="1">
                              <a:latin typeface="Cambria Math" panose="02040503050406030204" pitchFamily="18" charset="0"/>
                            </a:rPr>
                            <m:t>𝑨</m:t>
                          </m:r>
                        </m:e>
                        <m:sub>
                          <m:r>
                            <a:rPr lang="zh-CN" altLang="en-US" sz="2200" i="1">
                              <a:latin typeface="Cambria Math" panose="02040503050406030204" pitchFamily="18" charset="0"/>
                            </a:rPr>
                            <m:t>𝑖</m:t>
                          </m:r>
                        </m:sub>
                      </m:sSub>
                      <m:sSup>
                        <m:sSupPr>
                          <m:ctrlPr>
                            <a:rPr lang="zh-CN" altLang="en-US" sz="2200" i="1">
                              <a:latin typeface="Cambria Math" panose="02040503050406030204" pitchFamily="18" charset="0"/>
                            </a:rPr>
                          </m:ctrlPr>
                        </m:sSupPr>
                        <m:e>
                          <m:r>
                            <a:rPr lang="zh-CN" altLang="en-US" sz="2200" b="1" i="1">
                              <a:latin typeface="Cambria Math" panose="02040503050406030204" pitchFamily="18" charset="0"/>
                            </a:rPr>
                            <m:t>𝑷</m:t>
                          </m:r>
                        </m:e>
                        <m:sup>
                          <m:r>
                            <a:rPr lang="zh-CN" altLang="en-US" sz="2200" i="1">
                              <a:latin typeface="Cambria Math" panose="02040503050406030204" pitchFamily="18" charset="0"/>
                            </a:rPr>
                            <m:t>−1</m:t>
                          </m:r>
                        </m:sup>
                      </m:sSup>
                      <m:r>
                        <a:rPr lang="zh-CN" altLang="en-US" sz="2200" i="1">
                          <a:latin typeface="Cambria Math" panose="02040503050406030204" pitchFamily="18" charset="0"/>
                        </a:rPr>
                        <m:t>+</m:t>
                      </m:r>
                      <m:sSub>
                        <m:sSubPr>
                          <m:ctrlPr>
                            <a:rPr lang="zh-CN" altLang="en-US" sz="2200" i="1">
                              <a:latin typeface="Cambria Math" panose="02040503050406030204" pitchFamily="18" charset="0"/>
                            </a:rPr>
                          </m:ctrlPr>
                        </m:sSubPr>
                        <m:e>
                          <m:r>
                            <a:rPr lang="zh-CN" altLang="en-US" sz="2200" b="1" i="1">
                              <a:latin typeface="Cambria Math" panose="02040503050406030204" pitchFamily="18" charset="0"/>
                            </a:rPr>
                            <m:t>𝑩</m:t>
                          </m:r>
                        </m:e>
                        <m:sub>
                          <m:r>
                            <a:rPr lang="zh-CN" altLang="en-US" sz="2200" i="1">
                              <a:latin typeface="Cambria Math" panose="02040503050406030204" pitchFamily="18" charset="0"/>
                            </a:rPr>
                            <m:t>𝑖</m:t>
                          </m:r>
                        </m:sub>
                      </m:sSub>
                      <m:sSub>
                        <m:sSubPr>
                          <m:ctrlPr>
                            <a:rPr lang="zh-CN" altLang="en-US" sz="2200" i="1">
                              <a:latin typeface="Cambria Math" panose="02040503050406030204" pitchFamily="18" charset="0"/>
                            </a:rPr>
                          </m:ctrlPr>
                        </m:sSubPr>
                        <m:e>
                          <m:r>
                            <a:rPr lang="zh-CN" altLang="en-US" sz="2200" b="1" i="1">
                              <a:latin typeface="Cambria Math" panose="02040503050406030204" pitchFamily="18" charset="0"/>
                            </a:rPr>
                            <m:t>𝑲</m:t>
                          </m:r>
                        </m:e>
                        <m:sub>
                          <m:r>
                            <a:rPr lang="zh-CN" altLang="en-US" sz="2200" i="1">
                              <a:latin typeface="Cambria Math" panose="02040503050406030204" pitchFamily="18" charset="0"/>
                            </a:rPr>
                            <m:t>𝑖</m:t>
                          </m:r>
                        </m:sub>
                      </m:sSub>
                      <m:sSup>
                        <m:sSupPr>
                          <m:ctrlPr>
                            <a:rPr lang="zh-CN" altLang="en-US" sz="2200" i="1">
                              <a:latin typeface="Cambria Math" panose="02040503050406030204" pitchFamily="18" charset="0"/>
                            </a:rPr>
                          </m:ctrlPr>
                        </m:sSupPr>
                        <m:e>
                          <m:r>
                            <a:rPr lang="zh-CN" altLang="en-US" sz="2200" b="1" i="1">
                              <a:latin typeface="Cambria Math" panose="02040503050406030204" pitchFamily="18" charset="0"/>
                            </a:rPr>
                            <m:t>𝑷</m:t>
                          </m:r>
                        </m:e>
                        <m:sup>
                          <m:r>
                            <a:rPr lang="zh-CN" altLang="en-US" sz="2200" i="1">
                              <a:latin typeface="Cambria Math" panose="02040503050406030204" pitchFamily="18" charset="0"/>
                            </a:rPr>
                            <m:t>−1</m:t>
                          </m:r>
                        </m:sup>
                      </m:sSup>
                      <m:r>
                        <a:rPr lang="zh-CN" altLang="en-US" sz="2200" i="1">
                          <a:latin typeface="Cambria Math" panose="02040503050406030204" pitchFamily="18" charset="0"/>
                        </a:rPr>
                        <m:t>&lt;0</m:t>
                      </m:r>
                    </m:oMath>
                  </m:oMathPara>
                </a14:m>
                <a:endParaRPr lang="en-US" altLang="zh-CN" sz="2200" i="1" dirty="0" smtClean="0"/>
              </a:p>
              <a:p>
                <a:pPr marL="0" indent="0">
                  <a:buNone/>
                </a:pPr>
                <a:r>
                  <a:rPr lang="zh-CN" altLang="en-US" sz="2200" dirty="0"/>
                  <a:t>即</a:t>
                </a:r>
                <a:endParaRPr lang="zh-CN" altLang="en-US" sz="2200" dirty="0"/>
              </a:p>
              <a:p>
                <a:pPr marL="0" indent="0">
                  <a:buNone/>
                </a:pPr>
                <a14:m>
                  <m:oMathPara xmlns:m="http://schemas.openxmlformats.org/officeDocument/2006/math">
                    <m:oMathParaPr>
                      <m:jc m:val="centerGroup"/>
                    </m:oMathParaPr>
                    <m:oMath xmlns:m="http://schemas.openxmlformats.org/officeDocument/2006/math">
                      <m:r>
                        <a:rPr lang="zh-CN" altLang="en-US" sz="2200" b="1" i="1">
                          <a:latin typeface="Cambria Math" panose="02040503050406030204" pitchFamily="18" charset="0"/>
                        </a:rPr>
                        <m:t>𝑸</m:t>
                      </m:r>
                      <m:sSubSup>
                        <m:sSubSupPr>
                          <m:ctrlPr>
                            <a:rPr lang="zh-CN" altLang="en-US" sz="2200" b="1" i="1">
                              <a:latin typeface="Cambria Math" panose="02040503050406030204" pitchFamily="18" charset="0"/>
                            </a:rPr>
                          </m:ctrlPr>
                        </m:sSubSupPr>
                        <m:e>
                          <m:r>
                            <a:rPr lang="zh-CN" altLang="en-US" sz="2200" b="1" i="1">
                              <a:latin typeface="Cambria Math" panose="02040503050406030204" pitchFamily="18" charset="0"/>
                            </a:rPr>
                            <m:t>𝑨</m:t>
                          </m:r>
                        </m:e>
                        <m:sub>
                          <m:r>
                            <a:rPr lang="zh-CN" altLang="en-US" sz="2200" i="1">
                              <a:latin typeface="Cambria Math" panose="02040503050406030204" pitchFamily="18" charset="0"/>
                            </a:rPr>
                            <m:t>𝑖</m:t>
                          </m:r>
                        </m:sub>
                        <m:sup>
                          <m:r>
                            <m:rPr>
                              <m:nor/>
                            </m:rPr>
                            <a:rPr lang="zh-CN" altLang="en-US" sz="2200" i="1">
                              <a:latin typeface="Cambria Math" panose="02040503050406030204" pitchFamily="18" charset="0"/>
                            </a:rPr>
                            <m:t>T</m:t>
                          </m:r>
                        </m:sup>
                      </m:sSubSup>
                      <m:r>
                        <a:rPr lang="zh-CN" altLang="en-US" sz="2200" i="1">
                          <a:latin typeface="Cambria Math" panose="02040503050406030204" pitchFamily="18" charset="0"/>
                        </a:rPr>
                        <m:t>+</m:t>
                      </m:r>
                      <m:sSub>
                        <m:sSubPr>
                          <m:ctrlPr>
                            <a:rPr lang="zh-CN" altLang="en-US" sz="2200" i="1">
                              <a:latin typeface="Cambria Math" panose="02040503050406030204" pitchFamily="18" charset="0"/>
                            </a:rPr>
                          </m:ctrlPr>
                        </m:sSubPr>
                        <m:e>
                          <m:r>
                            <a:rPr lang="zh-CN" altLang="en-US" sz="2200" b="1" i="1">
                              <a:latin typeface="Cambria Math" panose="02040503050406030204" pitchFamily="18" charset="0"/>
                            </a:rPr>
                            <m:t>𝑨</m:t>
                          </m:r>
                        </m:e>
                        <m:sub>
                          <m:r>
                            <a:rPr lang="zh-CN" altLang="en-US" sz="2200" i="1">
                              <a:latin typeface="Cambria Math" panose="02040503050406030204" pitchFamily="18" charset="0"/>
                            </a:rPr>
                            <m:t>𝑖</m:t>
                          </m:r>
                        </m:sub>
                      </m:sSub>
                      <m:r>
                        <a:rPr lang="zh-CN" altLang="en-US" sz="2200" b="1" i="1">
                          <a:latin typeface="Cambria Math" panose="02040503050406030204" pitchFamily="18" charset="0"/>
                        </a:rPr>
                        <m:t>𝑸</m:t>
                      </m:r>
                      <m:r>
                        <a:rPr lang="zh-CN" altLang="en-US" sz="2200" i="1">
                          <a:latin typeface="Cambria Math" panose="02040503050406030204" pitchFamily="18" charset="0"/>
                        </a:rPr>
                        <m:t>+</m:t>
                      </m:r>
                      <m:sSubSup>
                        <m:sSubSupPr>
                          <m:ctrlPr>
                            <a:rPr lang="zh-CN" altLang="en-US" sz="2200" i="1">
                              <a:latin typeface="Cambria Math" panose="02040503050406030204" pitchFamily="18" charset="0"/>
                            </a:rPr>
                          </m:ctrlPr>
                        </m:sSubSupPr>
                        <m:e>
                          <m:r>
                            <a:rPr lang="zh-CN" altLang="en-US" sz="2200" b="1" i="1">
                              <a:latin typeface="Cambria Math" panose="02040503050406030204" pitchFamily="18" charset="0"/>
                            </a:rPr>
                            <m:t>𝑽</m:t>
                          </m:r>
                        </m:e>
                        <m:sub>
                          <m:r>
                            <a:rPr lang="zh-CN" altLang="en-US" sz="2200" i="1">
                              <a:latin typeface="Cambria Math" panose="02040503050406030204" pitchFamily="18" charset="0"/>
                            </a:rPr>
                            <m:t>𝑖</m:t>
                          </m:r>
                        </m:sub>
                        <m:sup>
                          <m:r>
                            <m:rPr>
                              <m:nor/>
                            </m:rPr>
                            <a:rPr lang="zh-CN" altLang="en-US" sz="2200" i="1">
                              <a:latin typeface="Cambria Math" panose="02040503050406030204" pitchFamily="18" charset="0"/>
                            </a:rPr>
                            <m:t>T</m:t>
                          </m:r>
                        </m:sup>
                      </m:sSubSup>
                      <m:sSubSup>
                        <m:sSubSupPr>
                          <m:ctrlPr>
                            <a:rPr lang="zh-CN" altLang="en-US" sz="2200" i="1">
                              <a:latin typeface="Cambria Math" panose="02040503050406030204" pitchFamily="18" charset="0"/>
                            </a:rPr>
                          </m:ctrlPr>
                        </m:sSubSupPr>
                        <m:e>
                          <m:r>
                            <a:rPr lang="zh-CN" altLang="en-US" sz="2200" b="1" i="1">
                              <a:latin typeface="Cambria Math" panose="02040503050406030204" pitchFamily="18" charset="0"/>
                            </a:rPr>
                            <m:t>𝑩</m:t>
                          </m:r>
                        </m:e>
                        <m:sub>
                          <m:r>
                            <a:rPr lang="zh-CN" altLang="en-US" sz="2200" i="1">
                              <a:latin typeface="Cambria Math" panose="02040503050406030204" pitchFamily="18" charset="0"/>
                            </a:rPr>
                            <m:t>𝑖</m:t>
                          </m:r>
                        </m:sub>
                        <m:sup>
                          <m:r>
                            <m:rPr>
                              <m:nor/>
                            </m:rPr>
                            <a:rPr lang="zh-CN" altLang="en-US" sz="2200" i="1">
                              <a:latin typeface="Cambria Math" panose="02040503050406030204" pitchFamily="18" charset="0"/>
                            </a:rPr>
                            <m:t>T</m:t>
                          </m:r>
                        </m:sup>
                      </m:sSubSup>
                      <m:r>
                        <a:rPr lang="zh-CN" altLang="en-US" sz="2200" i="1">
                          <a:latin typeface="Cambria Math" panose="02040503050406030204" pitchFamily="18" charset="0"/>
                        </a:rPr>
                        <m:t>+</m:t>
                      </m:r>
                      <m:sSub>
                        <m:sSubPr>
                          <m:ctrlPr>
                            <a:rPr lang="zh-CN" altLang="en-US" sz="2200" i="1">
                              <a:latin typeface="Cambria Math" panose="02040503050406030204" pitchFamily="18" charset="0"/>
                            </a:rPr>
                          </m:ctrlPr>
                        </m:sSubPr>
                        <m:e>
                          <m:r>
                            <a:rPr lang="zh-CN" altLang="en-US" sz="2200" b="1" i="1">
                              <a:latin typeface="Cambria Math" panose="02040503050406030204" pitchFamily="18" charset="0"/>
                            </a:rPr>
                            <m:t>𝑩</m:t>
                          </m:r>
                        </m:e>
                        <m:sub>
                          <m:r>
                            <a:rPr lang="zh-CN" altLang="en-US" sz="2200" i="1">
                              <a:latin typeface="Cambria Math" panose="02040503050406030204" pitchFamily="18" charset="0"/>
                            </a:rPr>
                            <m:t>𝑖</m:t>
                          </m:r>
                        </m:sub>
                      </m:sSub>
                      <m:sSub>
                        <m:sSubPr>
                          <m:ctrlPr>
                            <a:rPr lang="zh-CN" altLang="en-US" sz="2200" i="1">
                              <a:latin typeface="Cambria Math" panose="02040503050406030204" pitchFamily="18" charset="0"/>
                            </a:rPr>
                          </m:ctrlPr>
                        </m:sSubPr>
                        <m:e>
                          <m:r>
                            <a:rPr lang="zh-CN" altLang="en-US" sz="2200" b="1" i="1">
                              <a:latin typeface="Cambria Math" panose="02040503050406030204" pitchFamily="18" charset="0"/>
                            </a:rPr>
                            <m:t>𝑽</m:t>
                          </m:r>
                        </m:e>
                        <m:sub>
                          <m:r>
                            <a:rPr lang="zh-CN" altLang="en-US" sz="2200" i="1">
                              <a:latin typeface="Cambria Math" panose="02040503050406030204" pitchFamily="18" charset="0"/>
                            </a:rPr>
                            <m:t>𝑖</m:t>
                          </m:r>
                        </m:sub>
                      </m:sSub>
                      <m:r>
                        <a:rPr lang="zh-CN" altLang="en-US" sz="2200" i="1">
                          <a:latin typeface="Cambria Math" panose="02040503050406030204" pitchFamily="18" charset="0"/>
                        </a:rPr>
                        <m:t>&lt;0</m:t>
                      </m:r>
                    </m:oMath>
                  </m:oMathPara>
                </a14:m>
                <a:endParaRPr lang="en-US" altLang="zh-CN" sz="2200" i="1" dirty="0" smtClean="0"/>
              </a:p>
              <a:p>
                <a:pPr marL="0" indent="0">
                  <a:buNone/>
                </a:pPr>
                <a:r>
                  <a:rPr lang="zh-CN" altLang="en-US" sz="2200" i="1" dirty="0"/>
                  <a:t>然后考虑 </a:t>
                </a:r>
                <a14:m>
                  <m:oMath xmlns:m="http://schemas.openxmlformats.org/officeDocument/2006/math">
                    <m:sSubSup>
                      <m:sSubSupPr>
                        <m:ctrlPr>
                          <a:rPr lang="en-US" altLang="zh-CN" sz="2200" b="1" i="1" smtClean="0">
                            <a:latin typeface="Cambria Math" panose="02040503050406030204" pitchFamily="18" charset="0"/>
                          </a:rPr>
                        </m:ctrlPr>
                      </m:sSubSupPr>
                      <m:e>
                        <m:r>
                          <a:rPr lang="zh-CN" altLang="en-US" sz="2200" b="1" i="1">
                            <a:latin typeface="Cambria Math" panose="02040503050406030204" pitchFamily="18" charset="0"/>
                          </a:rPr>
                          <m:t>𝑮</m:t>
                        </m:r>
                      </m:e>
                      <m:sub>
                        <m:r>
                          <a:rPr lang="zh-CN" altLang="en-US" sz="2200" i="1">
                            <a:latin typeface="Cambria Math" panose="02040503050406030204" pitchFamily="18" charset="0"/>
                          </a:rPr>
                          <m:t>𝑖𝑗</m:t>
                        </m:r>
                      </m:sub>
                      <m:sup>
                        <m:r>
                          <a:rPr lang="en-US" altLang="zh-CN" sz="2200" b="0" i="1">
                            <a:latin typeface="Cambria Math" panose="02040503050406030204" pitchFamily="18" charset="0"/>
                          </a:rPr>
                          <m:t>𝑇</m:t>
                        </m:r>
                      </m:sup>
                    </m:sSubSup>
                    <m:r>
                      <a:rPr lang="zh-CN" altLang="en-US" sz="2200" b="1" i="1">
                        <a:latin typeface="Cambria Math" panose="02040503050406030204" pitchFamily="18" charset="0"/>
                      </a:rPr>
                      <m:t>𝑷</m:t>
                    </m:r>
                    <m:r>
                      <a:rPr lang="zh-CN" altLang="en-US" sz="2200" i="1">
                        <a:latin typeface="Cambria Math" panose="02040503050406030204" pitchFamily="18" charset="0"/>
                      </a:rPr>
                      <m:t>+</m:t>
                    </m:r>
                    <m:r>
                      <a:rPr lang="zh-CN" altLang="en-US" sz="2200" b="1" i="1">
                        <a:latin typeface="Cambria Math" panose="02040503050406030204" pitchFamily="18" charset="0"/>
                      </a:rPr>
                      <m:t>𝑷</m:t>
                    </m:r>
                    <m:sSub>
                      <m:sSubPr>
                        <m:ctrlPr>
                          <a:rPr lang="zh-CN" altLang="en-US" sz="2200" b="1" i="1">
                            <a:latin typeface="Cambria Math" panose="02040503050406030204" pitchFamily="18" charset="0"/>
                          </a:rPr>
                        </m:ctrlPr>
                      </m:sSubPr>
                      <m:e>
                        <m:r>
                          <a:rPr lang="zh-CN" altLang="en-US" sz="2200" b="1" i="1">
                            <a:latin typeface="Cambria Math" panose="02040503050406030204" pitchFamily="18" charset="0"/>
                          </a:rPr>
                          <m:t>𝑮</m:t>
                        </m:r>
                      </m:e>
                      <m:sub>
                        <m:r>
                          <a:rPr lang="zh-CN" altLang="en-US" sz="2200" i="1">
                            <a:latin typeface="Cambria Math" panose="02040503050406030204" pitchFamily="18" charset="0"/>
                          </a:rPr>
                          <m:t>𝑖𝑗</m:t>
                        </m:r>
                      </m:sub>
                    </m:sSub>
                    <m:r>
                      <a:rPr lang="zh-CN" altLang="en-US" sz="2200" i="1">
                        <a:latin typeface="Cambria Math" panose="02040503050406030204" pitchFamily="18" charset="0"/>
                      </a:rPr>
                      <m:t>&lt;0</m:t>
                    </m:r>
                  </m:oMath>
                </a14:m>
                <a:r>
                  <a:rPr lang="en-US" altLang="zh-CN" sz="2200" i="1" dirty="0" smtClean="0"/>
                  <a:t>,</a:t>
                </a:r>
                <a:r>
                  <a:rPr lang="zh-CN" altLang="en-US" sz="2200" b="1" dirty="0"/>
                  <a:t> </a:t>
                </a:r>
                <a14:m>
                  <m:oMath xmlns:m="http://schemas.openxmlformats.org/officeDocument/2006/math">
                    <m:sSub>
                      <m:sSubPr>
                        <m:ctrlPr>
                          <a:rPr lang="zh-CN" altLang="en-US" sz="2200" b="1" i="1">
                            <a:latin typeface="Cambria Math" panose="02040503050406030204" pitchFamily="18" charset="0"/>
                          </a:rPr>
                        </m:ctrlPr>
                      </m:sSubPr>
                      <m:e>
                        <m:r>
                          <a:rPr lang="zh-CN" altLang="en-US" sz="2200" b="1" i="1">
                            <a:latin typeface="Cambria Math" panose="02040503050406030204" pitchFamily="18" charset="0"/>
                          </a:rPr>
                          <m:t>𝑮</m:t>
                        </m:r>
                      </m:e>
                      <m:sub>
                        <m:r>
                          <a:rPr lang="zh-CN" altLang="en-US" sz="2200" i="1">
                            <a:latin typeface="Cambria Math" panose="02040503050406030204" pitchFamily="18" charset="0"/>
                          </a:rPr>
                          <m:t>𝑖𝑗</m:t>
                        </m:r>
                      </m:sub>
                    </m:sSub>
                    <m:r>
                      <a:rPr lang="zh-CN" altLang="en-US" sz="2200" i="1">
                        <a:latin typeface="Cambria Math" panose="02040503050406030204" pitchFamily="18" charset="0"/>
                      </a:rPr>
                      <m:t>=</m:t>
                    </m:r>
                    <m:d>
                      <m:dPr>
                        <m:ctrlPr>
                          <a:rPr lang="zh-CN" altLang="en-US" sz="2200" i="1">
                            <a:latin typeface="Cambria Math" panose="02040503050406030204" pitchFamily="18" charset="0"/>
                          </a:rPr>
                        </m:ctrlPr>
                      </m:dPr>
                      <m:e>
                        <m:sSub>
                          <m:sSubPr>
                            <m:ctrlPr>
                              <a:rPr lang="zh-CN" altLang="en-US" sz="2200" i="1">
                                <a:latin typeface="Cambria Math" panose="02040503050406030204" pitchFamily="18" charset="0"/>
                              </a:rPr>
                            </m:ctrlPr>
                          </m:sSubPr>
                          <m:e>
                            <m:r>
                              <a:rPr lang="zh-CN" altLang="en-US" sz="2200" b="1" i="1">
                                <a:latin typeface="Cambria Math" panose="02040503050406030204" pitchFamily="18" charset="0"/>
                              </a:rPr>
                              <m:t>𝑨</m:t>
                            </m:r>
                          </m:e>
                          <m:sub>
                            <m:r>
                              <a:rPr lang="zh-CN" altLang="en-US" sz="2200" i="1">
                                <a:latin typeface="Cambria Math" panose="02040503050406030204" pitchFamily="18" charset="0"/>
                              </a:rPr>
                              <m:t>𝑖</m:t>
                            </m:r>
                          </m:sub>
                        </m:sSub>
                        <m:r>
                          <a:rPr lang="zh-CN" altLang="en-US" sz="2200" i="1">
                            <a:latin typeface="Cambria Math" panose="02040503050406030204" pitchFamily="18" charset="0"/>
                          </a:rPr>
                          <m:t>+</m:t>
                        </m:r>
                        <m:sSub>
                          <m:sSubPr>
                            <m:ctrlPr>
                              <a:rPr lang="zh-CN" altLang="en-US" sz="2200" i="1">
                                <a:latin typeface="Cambria Math" panose="02040503050406030204" pitchFamily="18" charset="0"/>
                              </a:rPr>
                            </m:ctrlPr>
                          </m:sSubPr>
                          <m:e>
                            <m:r>
                              <a:rPr lang="zh-CN" altLang="en-US" sz="2200" b="1" i="1">
                                <a:latin typeface="Cambria Math" panose="02040503050406030204" pitchFamily="18" charset="0"/>
                              </a:rPr>
                              <m:t>𝑩</m:t>
                            </m:r>
                          </m:e>
                          <m:sub>
                            <m:r>
                              <a:rPr lang="zh-CN" altLang="en-US" sz="2200" i="1">
                                <a:latin typeface="Cambria Math" panose="02040503050406030204" pitchFamily="18" charset="0"/>
                              </a:rPr>
                              <m:t>𝑖</m:t>
                            </m:r>
                          </m:sub>
                        </m:sSub>
                        <m:sSub>
                          <m:sSubPr>
                            <m:ctrlPr>
                              <a:rPr lang="zh-CN" altLang="en-US" sz="2200" i="1">
                                <a:latin typeface="Cambria Math" panose="02040503050406030204" pitchFamily="18" charset="0"/>
                              </a:rPr>
                            </m:ctrlPr>
                          </m:sSubPr>
                          <m:e>
                            <m:r>
                              <a:rPr lang="zh-CN" altLang="en-US" sz="2200" b="1" i="1">
                                <a:latin typeface="Cambria Math" panose="02040503050406030204" pitchFamily="18" charset="0"/>
                              </a:rPr>
                              <m:t>𝑲</m:t>
                            </m:r>
                          </m:e>
                          <m:sub>
                            <m:r>
                              <a:rPr lang="zh-CN" altLang="en-US" sz="2200" i="1">
                                <a:latin typeface="Cambria Math" panose="02040503050406030204" pitchFamily="18" charset="0"/>
                              </a:rPr>
                              <m:t>𝑗</m:t>
                            </m:r>
                          </m:sub>
                        </m:sSub>
                      </m:e>
                    </m:d>
                    <m:r>
                      <a:rPr lang="zh-CN" altLang="en-US" sz="2200" i="1">
                        <a:latin typeface="Cambria Math" panose="02040503050406030204" pitchFamily="18" charset="0"/>
                      </a:rPr>
                      <m:t>+</m:t>
                    </m:r>
                    <m:d>
                      <m:dPr>
                        <m:ctrlPr>
                          <a:rPr lang="zh-CN" altLang="en-US" sz="2200" i="1">
                            <a:latin typeface="Cambria Math" panose="02040503050406030204" pitchFamily="18" charset="0"/>
                          </a:rPr>
                        </m:ctrlPr>
                      </m:dPr>
                      <m:e>
                        <m:sSub>
                          <m:sSubPr>
                            <m:ctrlPr>
                              <a:rPr lang="zh-CN" altLang="en-US" sz="2200" i="1">
                                <a:latin typeface="Cambria Math" panose="02040503050406030204" pitchFamily="18" charset="0"/>
                              </a:rPr>
                            </m:ctrlPr>
                          </m:sSubPr>
                          <m:e>
                            <m:r>
                              <a:rPr lang="zh-CN" altLang="en-US" sz="2200" b="1" i="1">
                                <a:latin typeface="Cambria Math" panose="02040503050406030204" pitchFamily="18" charset="0"/>
                              </a:rPr>
                              <m:t>𝑨</m:t>
                            </m:r>
                          </m:e>
                          <m:sub>
                            <m:r>
                              <a:rPr lang="zh-CN" altLang="en-US" sz="2200" i="1">
                                <a:latin typeface="Cambria Math" panose="02040503050406030204" pitchFamily="18" charset="0"/>
                              </a:rPr>
                              <m:t>𝑗</m:t>
                            </m:r>
                          </m:sub>
                        </m:sSub>
                        <m:r>
                          <a:rPr lang="zh-CN" altLang="en-US" sz="2200" i="1">
                            <a:latin typeface="Cambria Math" panose="02040503050406030204" pitchFamily="18" charset="0"/>
                          </a:rPr>
                          <m:t>+</m:t>
                        </m:r>
                        <m:sSub>
                          <m:sSubPr>
                            <m:ctrlPr>
                              <a:rPr lang="zh-CN" altLang="en-US" sz="2200" i="1">
                                <a:latin typeface="Cambria Math" panose="02040503050406030204" pitchFamily="18" charset="0"/>
                              </a:rPr>
                            </m:ctrlPr>
                          </m:sSubPr>
                          <m:e>
                            <m:r>
                              <a:rPr lang="zh-CN" altLang="en-US" sz="2200" b="1" i="1">
                                <a:latin typeface="Cambria Math" panose="02040503050406030204" pitchFamily="18" charset="0"/>
                              </a:rPr>
                              <m:t>𝑩</m:t>
                            </m:r>
                          </m:e>
                          <m:sub>
                            <m:r>
                              <a:rPr lang="zh-CN" altLang="en-US" sz="2200" i="1">
                                <a:latin typeface="Cambria Math" panose="02040503050406030204" pitchFamily="18" charset="0"/>
                              </a:rPr>
                              <m:t>𝑗</m:t>
                            </m:r>
                          </m:sub>
                        </m:sSub>
                        <m:sSub>
                          <m:sSubPr>
                            <m:ctrlPr>
                              <a:rPr lang="zh-CN" altLang="en-US" sz="2200" i="1">
                                <a:latin typeface="Cambria Math" panose="02040503050406030204" pitchFamily="18" charset="0"/>
                              </a:rPr>
                            </m:ctrlPr>
                          </m:sSubPr>
                          <m:e>
                            <m:r>
                              <a:rPr lang="zh-CN" altLang="en-US" sz="2200" b="1" i="1">
                                <a:latin typeface="Cambria Math" panose="02040503050406030204" pitchFamily="18" charset="0"/>
                              </a:rPr>
                              <m:t>𝑲</m:t>
                            </m:r>
                          </m:e>
                          <m:sub>
                            <m:r>
                              <a:rPr lang="zh-CN" altLang="en-US" sz="2200" i="1">
                                <a:latin typeface="Cambria Math" panose="02040503050406030204" pitchFamily="18" charset="0"/>
                              </a:rPr>
                              <m:t>𝑖</m:t>
                            </m:r>
                          </m:sub>
                        </m:sSub>
                      </m:e>
                    </m:d>
                    <m:r>
                      <a:rPr lang="en-US" altLang="zh-CN" sz="2200" b="0" i="1" smtClean="0">
                        <a:latin typeface="Cambria Math" panose="02040503050406030204" pitchFamily="18" charset="0"/>
                      </a:rPr>
                      <m:t>,</m:t>
                    </m:r>
                    <m:r>
                      <a:rPr lang="zh-CN" altLang="en-US" sz="2200" i="1">
                        <a:latin typeface="Cambria Math" panose="02040503050406030204" pitchFamily="18" charset="0"/>
                      </a:rPr>
                      <m:t>𝑖</m:t>
                    </m:r>
                    <m:r>
                      <a:rPr lang="zh-CN" altLang="en-US" sz="2200">
                        <a:latin typeface="Cambria Math" panose="02040503050406030204" pitchFamily="18" charset="0"/>
                      </a:rPr>
                      <m:t>&lt;</m:t>
                    </m:r>
                    <m:r>
                      <a:rPr lang="zh-CN" altLang="en-US" sz="2200" i="1">
                        <a:latin typeface="Cambria Math" panose="02040503050406030204" pitchFamily="18" charset="0"/>
                      </a:rPr>
                      <m:t>𝑗</m:t>
                    </m:r>
                    <m:r>
                      <a:rPr lang="zh-CN" altLang="en-US" sz="2200">
                        <a:latin typeface="Cambria Math" panose="02040503050406030204" pitchFamily="18" charset="0"/>
                      </a:rPr>
                      <m:t>≤</m:t>
                    </m:r>
                    <m:r>
                      <a:rPr lang="zh-CN" altLang="en-US" sz="2200" i="1">
                        <a:latin typeface="Cambria Math" panose="02040503050406030204" pitchFamily="18" charset="0"/>
                      </a:rPr>
                      <m:t>𝑟</m:t>
                    </m:r>
                  </m:oMath>
                </a14:m>
                <a:r>
                  <a:rPr lang="en-US" altLang="zh-CN" sz="2200" dirty="0" smtClean="0"/>
                  <a:t>,</a:t>
                </a:r>
                <a:r>
                  <a:rPr lang="zh-CN" altLang="en-US" sz="2200" dirty="0" smtClean="0"/>
                  <a:t>则</a:t>
                </a:r>
                <a:endParaRPr lang="en-US" altLang="zh-CN" sz="2200" dirty="0"/>
              </a:p>
              <a:p>
                <a:pPr marL="0" indent="0" algn="ctr">
                  <a:buNone/>
                </a:pPr>
                <a14:m>
                  <m:oMathPara xmlns:m="http://schemas.openxmlformats.org/officeDocument/2006/math">
                    <m:oMathParaPr>
                      <m:jc m:val="center"/>
                    </m:oMathParaPr>
                    <m:oMath xmlns:m="http://schemas.openxmlformats.org/officeDocument/2006/math">
                      <m:sSup>
                        <m:sSupPr>
                          <m:ctrlPr>
                            <a:rPr lang="zh-CN" altLang="en-US" sz="1800" b="1" i="1">
                              <a:latin typeface="Cambria Math" panose="02040503050406030204" pitchFamily="18" charset="0"/>
                            </a:rPr>
                          </m:ctrlPr>
                        </m:sSupPr>
                        <m:e>
                          <m:d>
                            <m:dPr>
                              <m:ctrlPr>
                                <a:rPr lang="zh-CN" altLang="en-US" sz="1800" b="1" i="1">
                                  <a:latin typeface="Cambria Math" panose="02040503050406030204" pitchFamily="18" charset="0"/>
                                </a:rPr>
                              </m:ctrlPr>
                            </m:dPr>
                            <m:e>
                              <m:d>
                                <m:dPr>
                                  <m:ctrlPr>
                                    <a:rPr lang="zh-CN" altLang="en-US" sz="1800" b="1" i="1">
                                      <a:latin typeface="Cambria Math" panose="02040503050406030204" pitchFamily="18" charset="0"/>
                                    </a:rPr>
                                  </m:ctrlPr>
                                </m:dPr>
                                <m:e>
                                  <m:sSub>
                                    <m:sSubPr>
                                      <m:ctrlPr>
                                        <a:rPr lang="zh-CN" altLang="en-US" sz="1800" b="1" i="1">
                                          <a:latin typeface="Cambria Math" panose="02040503050406030204" pitchFamily="18" charset="0"/>
                                        </a:rPr>
                                      </m:ctrlPr>
                                    </m:sSubPr>
                                    <m:e>
                                      <m:r>
                                        <a:rPr lang="zh-CN" altLang="en-US" sz="1800" b="1" i="1">
                                          <a:latin typeface="Cambria Math" panose="02040503050406030204" pitchFamily="18" charset="0"/>
                                        </a:rPr>
                                        <m:t>𝑨</m:t>
                                      </m:r>
                                    </m:e>
                                    <m:sub>
                                      <m:r>
                                        <a:rPr lang="zh-CN" altLang="en-US" sz="1800" i="1">
                                          <a:latin typeface="Cambria Math" panose="02040503050406030204" pitchFamily="18" charset="0"/>
                                        </a:rPr>
                                        <m:t>𝑖</m:t>
                                      </m:r>
                                    </m:sub>
                                  </m:sSub>
                                  <m:r>
                                    <a:rPr lang="zh-CN" altLang="en-US" sz="1800" i="1">
                                      <a:latin typeface="Cambria Math" panose="02040503050406030204" pitchFamily="18" charset="0"/>
                                    </a:rPr>
                                    <m:t>+</m:t>
                                  </m:r>
                                  <m:sSub>
                                    <m:sSubPr>
                                      <m:ctrlPr>
                                        <a:rPr lang="zh-CN" altLang="en-US" sz="1800" i="1">
                                          <a:latin typeface="Cambria Math" panose="02040503050406030204" pitchFamily="18" charset="0"/>
                                        </a:rPr>
                                      </m:ctrlPr>
                                    </m:sSubPr>
                                    <m:e>
                                      <m:r>
                                        <a:rPr lang="zh-CN" altLang="en-US" sz="1800" b="1" i="1">
                                          <a:latin typeface="Cambria Math" panose="02040503050406030204" pitchFamily="18" charset="0"/>
                                        </a:rPr>
                                        <m:t>𝑩</m:t>
                                      </m:r>
                                    </m:e>
                                    <m:sub>
                                      <m:r>
                                        <a:rPr lang="zh-CN" altLang="en-US" sz="1800" i="1">
                                          <a:latin typeface="Cambria Math" panose="02040503050406030204" pitchFamily="18" charset="0"/>
                                        </a:rPr>
                                        <m:t>𝑖</m:t>
                                      </m:r>
                                    </m:sub>
                                  </m:sSub>
                                  <m:sSub>
                                    <m:sSubPr>
                                      <m:ctrlPr>
                                        <a:rPr lang="zh-CN" altLang="en-US" sz="1800" i="1">
                                          <a:latin typeface="Cambria Math" panose="02040503050406030204" pitchFamily="18" charset="0"/>
                                        </a:rPr>
                                      </m:ctrlPr>
                                    </m:sSubPr>
                                    <m:e>
                                      <m:r>
                                        <a:rPr lang="zh-CN" altLang="en-US" sz="1800" b="1" i="1">
                                          <a:latin typeface="Cambria Math" panose="02040503050406030204" pitchFamily="18" charset="0"/>
                                        </a:rPr>
                                        <m:t>𝑲</m:t>
                                      </m:r>
                                    </m:e>
                                    <m:sub>
                                      <m:r>
                                        <a:rPr lang="zh-CN" altLang="en-US" sz="1800" i="1">
                                          <a:latin typeface="Cambria Math" panose="02040503050406030204" pitchFamily="18" charset="0"/>
                                        </a:rPr>
                                        <m:t>𝑗</m:t>
                                      </m:r>
                                    </m:sub>
                                  </m:sSub>
                                </m:e>
                              </m:d>
                              <m:r>
                                <a:rPr lang="zh-CN" altLang="en-US" sz="1800" i="1">
                                  <a:latin typeface="Cambria Math" panose="02040503050406030204" pitchFamily="18" charset="0"/>
                                </a:rPr>
                                <m:t>+</m:t>
                              </m:r>
                              <m:d>
                                <m:dPr>
                                  <m:ctrlPr>
                                    <a:rPr lang="zh-CN" altLang="en-US" sz="1800" i="1">
                                      <a:latin typeface="Cambria Math" panose="02040503050406030204" pitchFamily="18" charset="0"/>
                                    </a:rPr>
                                  </m:ctrlPr>
                                </m:dPr>
                                <m:e>
                                  <m:sSub>
                                    <m:sSubPr>
                                      <m:ctrlPr>
                                        <a:rPr lang="zh-CN" altLang="en-US" sz="1800" i="1">
                                          <a:latin typeface="Cambria Math" panose="02040503050406030204" pitchFamily="18" charset="0"/>
                                        </a:rPr>
                                      </m:ctrlPr>
                                    </m:sSubPr>
                                    <m:e>
                                      <m:r>
                                        <a:rPr lang="zh-CN" altLang="en-US" sz="1800" b="1" i="1">
                                          <a:latin typeface="Cambria Math" panose="02040503050406030204" pitchFamily="18" charset="0"/>
                                        </a:rPr>
                                        <m:t>𝑨</m:t>
                                      </m:r>
                                    </m:e>
                                    <m:sub>
                                      <m:r>
                                        <a:rPr lang="zh-CN" altLang="en-US" sz="1800" i="1">
                                          <a:latin typeface="Cambria Math" panose="02040503050406030204" pitchFamily="18" charset="0"/>
                                        </a:rPr>
                                        <m:t>𝑗</m:t>
                                      </m:r>
                                    </m:sub>
                                  </m:sSub>
                                  <m:r>
                                    <a:rPr lang="zh-CN" altLang="en-US" sz="1800" i="1">
                                      <a:latin typeface="Cambria Math" panose="02040503050406030204" pitchFamily="18" charset="0"/>
                                    </a:rPr>
                                    <m:t>+</m:t>
                                  </m:r>
                                  <m:sSub>
                                    <m:sSubPr>
                                      <m:ctrlPr>
                                        <a:rPr lang="zh-CN" altLang="en-US" sz="1800" i="1">
                                          <a:latin typeface="Cambria Math" panose="02040503050406030204" pitchFamily="18" charset="0"/>
                                        </a:rPr>
                                      </m:ctrlPr>
                                    </m:sSubPr>
                                    <m:e>
                                      <m:r>
                                        <a:rPr lang="zh-CN" altLang="en-US" sz="1800" b="1" i="1">
                                          <a:latin typeface="Cambria Math" panose="02040503050406030204" pitchFamily="18" charset="0"/>
                                        </a:rPr>
                                        <m:t>𝑩</m:t>
                                      </m:r>
                                    </m:e>
                                    <m:sub>
                                      <m:r>
                                        <a:rPr lang="zh-CN" altLang="en-US" sz="1800" i="1">
                                          <a:latin typeface="Cambria Math" panose="02040503050406030204" pitchFamily="18" charset="0"/>
                                        </a:rPr>
                                        <m:t>𝑗</m:t>
                                      </m:r>
                                    </m:sub>
                                  </m:sSub>
                                  <m:sSub>
                                    <m:sSubPr>
                                      <m:ctrlPr>
                                        <a:rPr lang="zh-CN" altLang="en-US" sz="1800" i="1">
                                          <a:latin typeface="Cambria Math" panose="02040503050406030204" pitchFamily="18" charset="0"/>
                                        </a:rPr>
                                      </m:ctrlPr>
                                    </m:sSubPr>
                                    <m:e>
                                      <m:r>
                                        <a:rPr lang="zh-CN" altLang="en-US" sz="1800" b="1" i="1">
                                          <a:latin typeface="Cambria Math" panose="02040503050406030204" pitchFamily="18" charset="0"/>
                                        </a:rPr>
                                        <m:t>𝑲</m:t>
                                      </m:r>
                                    </m:e>
                                    <m:sub>
                                      <m:r>
                                        <a:rPr lang="zh-CN" altLang="en-US" sz="1800" i="1">
                                          <a:latin typeface="Cambria Math" panose="02040503050406030204" pitchFamily="18" charset="0"/>
                                        </a:rPr>
                                        <m:t>𝑖</m:t>
                                      </m:r>
                                    </m:sub>
                                  </m:sSub>
                                </m:e>
                              </m:d>
                            </m:e>
                          </m:d>
                        </m:e>
                        <m:sup>
                          <m:r>
                            <m:rPr>
                              <m:nor/>
                            </m:rPr>
                            <a:rPr lang="zh-CN" altLang="en-US" sz="1800" b="1" i="1">
                              <a:latin typeface="Cambria Math" panose="02040503050406030204" pitchFamily="18" charset="0"/>
                            </a:rPr>
                            <m:t>T</m:t>
                          </m:r>
                        </m:sup>
                      </m:sSup>
                      <m:r>
                        <a:rPr lang="zh-CN" altLang="en-US" sz="1800" b="1" i="1" smtClean="0">
                          <a:latin typeface="Cambria Math" panose="02040503050406030204" pitchFamily="18" charset="0"/>
                        </a:rPr>
                        <m:t>𝑷</m:t>
                      </m:r>
                      <m:r>
                        <a:rPr lang="zh-CN" altLang="en-US" sz="1800" i="1">
                          <a:latin typeface="Cambria Math" panose="02040503050406030204" pitchFamily="18" charset="0"/>
                        </a:rPr>
                        <m:t>+</m:t>
                      </m:r>
                      <m:r>
                        <a:rPr lang="zh-CN" altLang="en-US" sz="1800" b="1" i="1">
                          <a:latin typeface="Cambria Math" panose="02040503050406030204" pitchFamily="18" charset="0"/>
                        </a:rPr>
                        <m:t>𝑷</m:t>
                      </m:r>
                      <m:d>
                        <m:dPr>
                          <m:ctrlPr>
                            <a:rPr lang="zh-CN" altLang="en-US" sz="1800" b="1" i="1">
                              <a:latin typeface="Cambria Math" panose="02040503050406030204" pitchFamily="18" charset="0"/>
                            </a:rPr>
                          </m:ctrlPr>
                        </m:dPr>
                        <m:e>
                          <m:d>
                            <m:dPr>
                              <m:ctrlPr>
                                <a:rPr lang="zh-CN" altLang="en-US" sz="1800" b="1" i="1">
                                  <a:latin typeface="Cambria Math" panose="02040503050406030204" pitchFamily="18" charset="0"/>
                                </a:rPr>
                              </m:ctrlPr>
                            </m:dPr>
                            <m:e>
                              <m:sSub>
                                <m:sSubPr>
                                  <m:ctrlPr>
                                    <a:rPr lang="zh-CN" altLang="en-US" sz="1800" b="1" i="1">
                                      <a:latin typeface="Cambria Math" panose="02040503050406030204" pitchFamily="18" charset="0"/>
                                    </a:rPr>
                                  </m:ctrlPr>
                                </m:sSubPr>
                                <m:e>
                                  <m:r>
                                    <a:rPr lang="zh-CN" altLang="en-US" sz="1800" b="1" i="1">
                                      <a:latin typeface="Cambria Math" panose="02040503050406030204" pitchFamily="18" charset="0"/>
                                    </a:rPr>
                                    <m:t>𝑨</m:t>
                                  </m:r>
                                </m:e>
                                <m:sub>
                                  <m:r>
                                    <a:rPr lang="zh-CN" altLang="en-US" sz="1800" i="1">
                                      <a:latin typeface="Cambria Math" panose="02040503050406030204" pitchFamily="18" charset="0"/>
                                    </a:rPr>
                                    <m:t>𝑖</m:t>
                                  </m:r>
                                </m:sub>
                              </m:sSub>
                              <m:r>
                                <a:rPr lang="zh-CN" altLang="en-US" sz="1800" i="1">
                                  <a:latin typeface="Cambria Math" panose="02040503050406030204" pitchFamily="18" charset="0"/>
                                </a:rPr>
                                <m:t>+</m:t>
                              </m:r>
                              <m:sSub>
                                <m:sSubPr>
                                  <m:ctrlPr>
                                    <a:rPr lang="zh-CN" altLang="en-US" sz="1800" i="1">
                                      <a:latin typeface="Cambria Math" panose="02040503050406030204" pitchFamily="18" charset="0"/>
                                    </a:rPr>
                                  </m:ctrlPr>
                                </m:sSubPr>
                                <m:e>
                                  <m:r>
                                    <a:rPr lang="zh-CN" altLang="en-US" sz="1800" b="1" i="1">
                                      <a:latin typeface="Cambria Math" panose="02040503050406030204" pitchFamily="18" charset="0"/>
                                    </a:rPr>
                                    <m:t>𝑩</m:t>
                                  </m:r>
                                </m:e>
                                <m:sub>
                                  <m:r>
                                    <a:rPr lang="zh-CN" altLang="en-US" sz="1800" i="1">
                                      <a:latin typeface="Cambria Math" panose="02040503050406030204" pitchFamily="18" charset="0"/>
                                    </a:rPr>
                                    <m:t>𝑖</m:t>
                                  </m:r>
                                </m:sub>
                              </m:sSub>
                              <m:sSub>
                                <m:sSubPr>
                                  <m:ctrlPr>
                                    <a:rPr lang="zh-CN" altLang="en-US" sz="1800" i="1">
                                      <a:latin typeface="Cambria Math" panose="02040503050406030204" pitchFamily="18" charset="0"/>
                                    </a:rPr>
                                  </m:ctrlPr>
                                </m:sSubPr>
                                <m:e>
                                  <m:r>
                                    <a:rPr lang="zh-CN" altLang="en-US" sz="1800" b="1" i="1">
                                      <a:latin typeface="Cambria Math" panose="02040503050406030204" pitchFamily="18" charset="0"/>
                                    </a:rPr>
                                    <m:t>𝑲</m:t>
                                  </m:r>
                                </m:e>
                                <m:sub>
                                  <m:r>
                                    <a:rPr lang="zh-CN" altLang="en-US" sz="1800" i="1">
                                      <a:latin typeface="Cambria Math" panose="02040503050406030204" pitchFamily="18" charset="0"/>
                                    </a:rPr>
                                    <m:t>𝑗</m:t>
                                  </m:r>
                                </m:sub>
                              </m:sSub>
                            </m:e>
                          </m:d>
                          <m:r>
                            <a:rPr lang="zh-CN" altLang="en-US" sz="1800" i="1">
                              <a:latin typeface="Cambria Math" panose="02040503050406030204" pitchFamily="18" charset="0"/>
                            </a:rPr>
                            <m:t>+</m:t>
                          </m:r>
                          <m:d>
                            <m:dPr>
                              <m:ctrlPr>
                                <a:rPr lang="zh-CN" altLang="en-US" sz="1800" i="1">
                                  <a:latin typeface="Cambria Math" panose="02040503050406030204" pitchFamily="18" charset="0"/>
                                </a:rPr>
                              </m:ctrlPr>
                            </m:dPr>
                            <m:e>
                              <m:sSub>
                                <m:sSubPr>
                                  <m:ctrlPr>
                                    <a:rPr lang="zh-CN" altLang="en-US" sz="1800" i="1">
                                      <a:latin typeface="Cambria Math" panose="02040503050406030204" pitchFamily="18" charset="0"/>
                                    </a:rPr>
                                  </m:ctrlPr>
                                </m:sSubPr>
                                <m:e>
                                  <m:r>
                                    <a:rPr lang="zh-CN" altLang="en-US" sz="1800" b="1" i="1">
                                      <a:latin typeface="Cambria Math" panose="02040503050406030204" pitchFamily="18" charset="0"/>
                                    </a:rPr>
                                    <m:t>𝑨</m:t>
                                  </m:r>
                                </m:e>
                                <m:sub>
                                  <m:r>
                                    <a:rPr lang="zh-CN" altLang="en-US" sz="1800" i="1">
                                      <a:latin typeface="Cambria Math" panose="02040503050406030204" pitchFamily="18" charset="0"/>
                                    </a:rPr>
                                    <m:t>𝑗</m:t>
                                  </m:r>
                                </m:sub>
                              </m:sSub>
                              <m:r>
                                <a:rPr lang="zh-CN" altLang="en-US" sz="1800" i="1">
                                  <a:latin typeface="Cambria Math" panose="02040503050406030204" pitchFamily="18" charset="0"/>
                                </a:rPr>
                                <m:t>+</m:t>
                              </m:r>
                              <m:sSub>
                                <m:sSubPr>
                                  <m:ctrlPr>
                                    <a:rPr lang="zh-CN" altLang="en-US" sz="1800" i="1">
                                      <a:latin typeface="Cambria Math" panose="02040503050406030204" pitchFamily="18" charset="0"/>
                                    </a:rPr>
                                  </m:ctrlPr>
                                </m:sSubPr>
                                <m:e>
                                  <m:r>
                                    <a:rPr lang="zh-CN" altLang="en-US" sz="1800" b="1" i="1">
                                      <a:latin typeface="Cambria Math" panose="02040503050406030204" pitchFamily="18" charset="0"/>
                                    </a:rPr>
                                    <m:t>𝑩</m:t>
                                  </m:r>
                                </m:e>
                                <m:sub>
                                  <m:r>
                                    <a:rPr lang="zh-CN" altLang="en-US" sz="1800" i="1">
                                      <a:latin typeface="Cambria Math" panose="02040503050406030204" pitchFamily="18" charset="0"/>
                                    </a:rPr>
                                    <m:t>𝑗</m:t>
                                  </m:r>
                                </m:sub>
                              </m:sSub>
                              <m:sSub>
                                <m:sSubPr>
                                  <m:ctrlPr>
                                    <a:rPr lang="zh-CN" altLang="en-US" sz="1800" i="1">
                                      <a:latin typeface="Cambria Math" panose="02040503050406030204" pitchFamily="18" charset="0"/>
                                    </a:rPr>
                                  </m:ctrlPr>
                                </m:sSubPr>
                                <m:e>
                                  <m:r>
                                    <a:rPr lang="zh-CN" altLang="en-US" sz="1800" b="1" i="1">
                                      <a:latin typeface="Cambria Math" panose="02040503050406030204" pitchFamily="18" charset="0"/>
                                    </a:rPr>
                                    <m:t>𝑲</m:t>
                                  </m:r>
                                </m:e>
                                <m:sub>
                                  <m:r>
                                    <a:rPr lang="zh-CN" altLang="en-US" sz="1800" i="1">
                                      <a:latin typeface="Cambria Math" panose="02040503050406030204" pitchFamily="18" charset="0"/>
                                    </a:rPr>
                                    <m:t>𝑖</m:t>
                                  </m:r>
                                </m:sub>
                              </m:sSub>
                            </m:e>
                          </m:d>
                        </m:e>
                      </m:d>
                      <m:r>
                        <a:rPr lang="zh-CN" altLang="en-US" sz="1800" i="1">
                          <a:latin typeface="Cambria Math" panose="02040503050406030204" pitchFamily="18" charset="0"/>
                        </a:rPr>
                        <m:t>&lt;0</m:t>
                      </m:r>
                    </m:oMath>
                  </m:oMathPara>
                </a14:m>
                <a:endParaRPr lang="zh-CN" altLang="en-US" sz="1800" i="1" dirty="0"/>
              </a:p>
            </p:txBody>
          </p:sp>
        </mc:Choice>
        <mc:Fallback>
          <p:sp>
            <p:nvSpPr>
              <p:cNvPr id="6" name="内容占位符 5"/>
              <p:cNvSpPr>
                <a:spLocks noGrp="1" noRot="1" noChangeAspect="1" noMove="1" noResize="1" noEditPoints="1" noAdjustHandles="1" noChangeArrowheads="1" noChangeShapeType="1" noTextEdit="1"/>
              </p:cNvSpPr>
              <p:nvPr>
                <p:ph idx="1"/>
              </p:nvPr>
            </p:nvSpPr>
            <p:spPr>
              <a:xfrm>
                <a:off x="467544" y="908720"/>
                <a:ext cx="7772400" cy="5187280"/>
              </a:xfrm>
              <a:blipFill>
                <a:blip r:embed="rId2"/>
                <a:stretch>
                  <a:fillRect l="-1020" b="-1210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6485522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5.4.2 </a:t>
            </a:r>
            <a:r>
              <a:rPr lang="zh-CN" altLang="zh-CN" b="1" dirty="0"/>
              <a:t>不等式的转换</a:t>
            </a:r>
          </a:p>
        </p:txBody>
      </p:sp>
      <mc:AlternateContent xmlns:mc="http://schemas.openxmlformats.org/markup-compatibility/2006">
        <mc:Choice xmlns:a14="http://schemas.microsoft.com/office/drawing/2010/main" Requires="a14">
          <p:sp>
            <p:nvSpPr>
              <p:cNvPr id="6" name="内容占位符 5"/>
              <p:cNvSpPr>
                <a:spLocks noGrp="1"/>
              </p:cNvSpPr>
              <p:nvPr>
                <p:ph idx="1"/>
              </p:nvPr>
            </p:nvSpPr>
            <p:spPr>
              <a:xfrm>
                <a:off x="467544" y="908720"/>
                <a:ext cx="7772400" cy="5187280"/>
              </a:xfrm>
            </p:spPr>
            <p:txBody>
              <a:bodyPr/>
              <a:lstStyle/>
              <a:p>
                <a:pPr marL="0" indent="0">
                  <a:buNone/>
                </a:pPr>
                <a:r>
                  <a:rPr lang="zh-CN" altLang="en-US" sz="1800" dirty="0" smtClean="0"/>
                  <a:t>上式中的每个式子两边分别乘以</a:t>
                </a:r>
                <a14:m>
                  <m:oMath xmlns:m="http://schemas.openxmlformats.org/officeDocument/2006/math">
                    <m:sSup>
                      <m:sSupPr>
                        <m:ctrlPr>
                          <a:rPr lang="en-US" altLang="zh-CN" sz="1800" b="1" i="1" smtClean="0">
                            <a:latin typeface="Cambria Math" panose="02040503050406030204" pitchFamily="18" charset="0"/>
                          </a:rPr>
                        </m:ctrlPr>
                      </m:sSupPr>
                      <m:e>
                        <m:r>
                          <a:rPr lang="en-US" altLang="zh-CN" sz="1800" b="1" i="1" smtClean="0">
                            <a:latin typeface="Cambria Math" panose="02040503050406030204" pitchFamily="18" charset="0"/>
                          </a:rPr>
                          <m:t>𝑷</m:t>
                        </m:r>
                      </m:e>
                      <m:sup>
                        <m:r>
                          <a:rPr lang="en-US" altLang="zh-CN" sz="1800" b="1" i="1" smtClean="0">
                            <a:latin typeface="Cambria Math" panose="02040503050406030204" pitchFamily="18" charset="0"/>
                          </a:rPr>
                          <m:t>−</m:t>
                        </m:r>
                        <m:r>
                          <a:rPr lang="en-US" altLang="zh-CN" sz="1800" b="1" i="1" smtClean="0">
                            <a:latin typeface="Cambria Math" panose="02040503050406030204" pitchFamily="18" charset="0"/>
                          </a:rPr>
                          <m:t>𝟏</m:t>
                        </m:r>
                      </m:sup>
                    </m:sSup>
                  </m:oMath>
                </a14:m>
                <a:r>
                  <a:rPr lang="zh-CN" altLang="en-US" sz="1800" dirty="0" smtClean="0"/>
                  <a:t> </a:t>
                </a:r>
                <a:r>
                  <a:rPr lang="zh-CN" altLang="en-US" sz="1800" dirty="0"/>
                  <a:t>，并</a:t>
                </a:r>
                <a:r>
                  <a:rPr lang="zh-CN" altLang="en-US" sz="1800" dirty="0" smtClean="0"/>
                  <a:t>考虑</a:t>
                </a:r>
                <a14:m>
                  <m:oMath xmlns:m="http://schemas.openxmlformats.org/officeDocument/2006/math">
                    <m:sSup>
                      <m:sSupPr>
                        <m:ctrlPr>
                          <a:rPr lang="en-US" altLang="zh-CN" sz="1800" b="1" i="1" smtClean="0">
                            <a:latin typeface="Cambria Math" panose="02040503050406030204" pitchFamily="18" charset="0"/>
                          </a:rPr>
                        </m:ctrlPr>
                      </m:sSupPr>
                      <m:e>
                        <m:r>
                          <a:rPr lang="en-US" altLang="zh-CN" sz="1800" b="1" i="1" smtClean="0">
                            <a:latin typeface="Cambria Math" panose="02040503050406030204" pitchFamily="18" charset="0"/>
                          </a:rPr>
                          <m:t>𝑸</m:t>
                        </m:r>
                      </m:e>
                      <m:sup>
                        <m:r>
                          <a:rPr lang="en-US" altLang="zh-CN" sz="1800" b="1" i="1" smtClean="0">
                            <a:latin typeface="Cambria Math" panose="02040503050406030204" pitchFamily="18" charset="0"/>
                          </a:rPr>
                          <m:t>𝑻</m:t>
                        </m:r>
                      </m:sup>
                    </m:sSup>
                    <m:r>
                      <a:rPr lang="en-US" altLang="zh-CN" sz="1800" b="1" i="1" smtClean="0">
                        <a:latin typeface="Cambria Math" panose="02040503050406030204" pitchFamily="18" charset="0"/>
                      </a:rPr>
                      <m:t>=</m:t>
                    </m:r>
                    <m:r>
                      <a:rPr lang="en-US" altLang="zh-CN" sz="1800" b="1" i="1" smtClean="0">
                        <a:latin typeface="Cambria Math" panose="02040503050406030204" pitchFamily="18" charset="0"/>
                      </a:rPr>
                      <m:t>𝑸</m:t>
                    </m:r>
                  </m:oMath>
                </a14:m>
                <a:r>
                  <a:rPr lang="zh-CN" altLang="en-US" sz="1800" dirty="0" smtClean="0"/>
                  <a:t> </a:t>
                </a:r>
                <a:r>
                  <a:rPr lang="zh-CN" altLang="en-US" sz="1800" dirty="0"/>
                  <a:t>，</a:t>
                </a:r>
                <a:r>
                  <a:rPr lang="zh-CN" altLang="en-US" sz="1800" dirty="0" smtClean="0"/>
                  <a:t>得</a:t>
                </a:r>
                <a:endParaRPr lang="en-US" altLang="zh-CN" sz="1800" dirty="0" smtClean="0"/>
              </a:p>
              <a:p>
                <a:pPr marL="0" indent="0">
                  <a:buNone/>
                </a:pPr>
                <a14:m>
                  <m:oMathPara xmlns:m="http://schemas.openxmlformats.org/officeDocument/2006/math">
                    <m:oMathParaPr>
                      <m:jc m:val="centerGroup"/>
                    </m:oMathParaPr>
                    <m:oMath xmlns:m="http://schemas.openxmlformats.org/officeDocument/2006/math">
                      <m:sSup>
                        <m:sSupPr>
                          <m:ctrlPr>
                            <a:rPr lang="zh-CN" altLang="en-US" sz="1800" b="1" i="1">
                              <a:latin typeface="Cambria Math" panose="02040503050406030204" pitchFamily="18" charset="0"/>
                            </a:rPr>
                          </m:ctrlPr>
                        </m:sSupPr>
                        <m:e>
                          <m:r>
                            <a:rPr lang="zh-CN" altLang="en-US" sz="1800" b="1" i="1">
                              <a:latin typeface="Cambria Math" panose="02040503050406030204" pitchFamily="18" charset="0"/>
                            </a:rPr>
                            <m:t>𝑸</m:t>
                          </m:r>
                        </m:e>
                        <m:sup>
                          <m:r>
                            <m:rPr>
                              <m:nor/>
                            </m:rPr>
                            <a:rPr lang="zh-CN" altLang="en-US" sz="1800" b="1" i="1">
                              <a:latin typeface="Cambria Math" panose="02040503050406030204" pitchFamily="18" charset="0"/>
                            </a:rPr>
                            <m:t>T</m:t>
                          </m:r>
                        </m:sup>
                      </m:sSup>
                      <m:sSup>
                        <m:sSupPr>
                          <m:ctrlPr>
                            <a:rPr lang="zh-CN" altLang="en-US" sz="1800" b="1" i="1">
                              <a:latin typeface="Cambria Math" panose="02040503050406030204" pitchFamily="18" charset="0"/>
                            </a:rPr>
                          </m:ctrlPr>
                        </m:sSupPr>
                        <m:e>
                          <m:d>
                            <m:dPr>
                              <m:ctrlPr>
                                <a:rPr lang="zh-CN" altLang="en-US" sz="1800" b="1" i="1">
                                  <a:latin typeface="Cambria Math" panose="02040503050406030204" pitchFamily="18" charset="0"/>
                                </a:rPr>
                              </m:ctrlPr>
                            </m:dPr>
                            <m:e>
                              <m:d>
                                <m:dPr>
                                  <m:ctrlPr>
                                    <a:rPr lang="zh-CN" altLang="en-US" sz="1800" b="1" i="1">
                                      <a:latin typeface="Cambria Math" panose="02040503050406030204" pitchFamily="18" charset="0"/>
                                    </a:rPr>
                                  </m:ctrlPr>
                                </m:dPr>
                                <m:e>
                                  <m:sSub>
                                    <m:sSubPr>
                                      <m:ctrlPr>
                                        <a:rPr lang="zh-CN" altLang="en-US" sz="1800" b="1" i="1">
                                          <a:latin typeface="Cambria Math" panose="02040503050406030204" pitchFamily="18" charset="0"/>
                                        </a:rPr>
                                      </m:ctrlPr>
                                    </m:sSubPr>
                                    <m:e>
                                      <m:r>
                                        <a:rPr lang="zh-CN" altLang="en-US" sz="1800" b="1" i="1">
                                          <a:latin typeface="Cambria Math" panose="02040503050406030204" pitchFamily="18" charset="0"/>
                                        </a:rPr>
                                        <m:t>𝑨</m:t>
                                      </m:r>
                                    </m:e>
                                    <m:sub>
                                      <m:r>
                                        <a:rPr lang="zh-CN" altLang="en-US" sz="1800" i="1">
                                          <a:latin typeface="Cambria Math" panose="02040503050406030204" pitchFamily="18" charset="0"/>
                                        </a:rPr>
                                        <m:t>𝑖</m:t>
                                      </m:r>
                                    </m:sub>
                                  </m:sSub>
                                  <m:r>
                                    <a:rPr lang="zh-CN" altLang="en-US" sz="1800" i="1">
                                      <a:latin typeface="Cambria Math" panose="02040503050406030204" pitchFamily="18" charset="0"/>
                                    </a:rPr>
                                    <m:t>+</m:t>
                                  </m:r>
                                  <m:sSub>
                                    <m:sSubPr>
                                      <m:ctrlPr>
                                        <a:rPr lang="zh-CN" altLang="en-US" sz="1800" i="1">
                                          <a:latin typeface="Cambria Math" panose="02040503050406030204" pitchFamily="18" charset="0"/>
                                        </a:rPr>
                                      </m:ctrlPr>
                                    </m:sSubPr>
                                    <m:e>
                                      <m:r>
                                        <a:rPr lang="zh-CN" altLang="en-US" sz="1800" b="1" i="1">
                                          <a:latin typeface="Cambria Math" panose="02040503050406030204" pitchFamily="18" charset="0"/>
                                        </a:rPr>
                                        <m:t>𝑩</m:t>
                                      </m:r>
                                    </m:e>
                                    <m:sub>
                                      <m:r>
                                        <a:rPr lang="zh-CN" altLang="en-US" sz="1800" i="1">
                                          <a:latin typeface="Cambria Math" panose="02040503050406030204" pitchFamily="18" charset="0"/>
                                        </a:rPr>
                                        <m:t>𝑖</m:t>
                                      </m:r>
                                    </m:sub>
                                  </m:sSub>
                                  <m:sSub>
                                    <m:sSubPr>
                                      <m:ctrlPr>
                                        <a:rPr lang="zh-CN" altLang="en-US" sz="1800" i="1">
                                          <a:latin typeface="Cambria Math" panose="02040503050406030204" pitchFamily="18" charset="0"/>
                                        </a:rPr>
                                      </m:ctrlPr>
                                    </m:sSubPr>
                                    <m:e>
                                      <m:r>
                                        <a:rPr lang="zh-CN" altLang="en-US" sz="1800" b="1" i="1">
                                          <a:latin typeface="Cambria Math" panose="02040503050406030204" pitchFamily="18" charset="0"/>
                                        </a:rPr>
                                        <m:t>𝑲</m:t>
                                      </m:r>
                                    </m:e>
                                    <m:sub>
                                      <m:r>
                                        <a:rPr lang="zh-CN" altLang="en-US" sz="1800" i="1">
                                          <a:latin typeface="Cambria Math" panose="02040503050406030204" pitchFamily="18" charset="0"/>
                                        </a:rPr>
                                        <m:t>𝑗</m:t>
                                      </m:r>
                                    </m:sub>
                                  </m:sSub>
                                </m:e>
                              </m:d>
                              <m:r>
                                <a:rPr lang="zh-CN" altLang="en-US" sz="1800" i="1">
                                  <a:latin typeface="Cambria Math" panose="02040503050406030204" pitchFamily="18" charset="0"/>
                                </a:rPr>
                                <m:t>+</m:t>
                              </m:r>
                              <m:d>
                                <m:dPr>
                                  <m:ctrlPr>
                                    <a:rPr lang="zh-CN" altLang="en-US" sz="1800" i="1">
                                      <a:latin typeface="Cambria Math" panose="02040503050406030204" pitchFamily="18" charset="0"/>
                                    </a:rPr>
                                  </m:ctrlPr>
                                </m:dPr>
                                <m:e>
                                  <m:sSub>
                                    <m:sSubPr>
                                      <m:ctrlPr>
                                        <a:rPr lang="zh-CN" altLang="en-US" sz="1800" i="1">
                                          <a:latin typeface="Cambria Math" panose="02040503050406030204" pitchFamily="18" charset="0"/>
                                        </a:rPr>
                                      </m:ctrlPr>
                                    </m:sSubPr>
                                    <m:e>
                                      <m:r>
                                        <a:rPr lang="zh-CN" altLang="en-US" sz="1800" b="1" i="1">
                                          <a:latin typeface="Cambria Math" panose="02040503050406030204" pitchFamily="18" charset="0"/>
                                        </a:rPr>
                                        <m:t>𝑨</m:t>
                                      </m:r>
                                    </m:e>
                                    <m:sub>
                                      <m:r>
                                        <a:rPr lang="zh-CN" altLang="en-US" sz="1800" i="1">
                                          <a:latin typeface="Cambria Math" panose="02040503050406030204" pitchFamily="18" charset="0"/>
                                        </a:rPr>
                                        <m:t>𝑗</m:t>
                                      </m:r>
                                    </m:sub>
                                  </m:sSub>
                                  <m:r>
                                    <a:rPr lang="zh-CN" altLang="en-US" sz="1800" i="1">
                                      <a:latin typeface="Cambria Math" panose="02040503050406030204" pitchFamily="18" charset="0"/>
                                    </a:rPr>
                                    <m:t>+</m:t>
                                  </m:r>
                                  <m:sSub>
                                    <m:sSubPr>
                                      <m:ctrlPr>
                                        <a:rPr lang="zh-CN" altLang="en-US" sz="1800" i="1">
                                          <a:latin typeface="Cambria Math" panose="02040503050406030204" pitchFamily="18" charset="0"/>
                                        </a:rPr>
                                      </m:ctrlPr>
                                    </m:sSubPr>
                                    <m:e>
                                      <m:r>
                                        <a:rPr lang="zh-CN" altLang="en-US" sz="1800" b="1" i="1">
                                          <a:latin typeface="Cambria Math" panose="02040503050406030204" pitchFamily="18" charset="0"/>
                                        </a:rPr>
                                        <m:t>𝑩</m:t>
                                      </m:r>
                                    </m:e>
                                    <m:sub>
                                      <m:r>
                                        <a:rPr lang="zh-CN" altLang="en-US" sz="1800" i="1">
                                          <a:latin typeface="Cambria Math" panose="02040503050406030204" pitchFamily="18" charset="0"/>
                                        </a:rPr>
                                        <m:t>𝑗</m:t>
                                      </m:r>
                                    </m:sub>
                                  </m:sSub>
                                  <m:sSub>
                                    <m:sSubPr>
                                      <m:ctrlPr>
                                        <a:rPr lang="zh-CN" altLang="en-US" sz="1800" i="1">
                                          <a:latin typeface="Cambria Math" panose="02040503050406030204" pitchFamily="18" charset="0"/>
                                        </a:rPr>
                                      </m:ctrlPr>
                                    </m:sSubPr>
                                    <m:e>
                                      <m:r>
                                        <a:rPr lang="zh-CN" altLang="en-US" sz="1800" b="1" i="1">
                                          <a:latin typeface="Cambria Math" panose="02040503050406030204" pitchFamily="18" charset="0"/>
                                        </a:rPr>
                                        <m:t>𝑲</m:t>
                                      </m:r>
                                    </m:e>
                                    <m:sub>
                                      <m:r>
                                        <a:rPr lang="zh-CN" altLang="en-US" sz="1800" i="1">
                                          <a:latin typeface="Cambria Math" panose="02040503050406030204" pitchFamily="18" charset="0"/>
                                        </a:rPr>
                                        <m:t>𝑖</m:t>
                                      </m:r>
                                    </m:sub>
                                  </m:sSub>
                                </m:e>
                              </m:d>
                            </m:e>
                          </m:d>
                        </m:e>
                        <m:sup>
                          <m:r>
                            <m:rPr>
                              <m:nor/>
                            </m:rPr>
                            <a:rPr lang="zh-CN" altLang="en-US" sz="1800" b="1" i="1">
                              <a:latin typeface="Cambria Math" panose="02040503050406030204" pitchFamily="18" charset="0"/>
                            </a:rPr>
                            <m:t>T</m:t>
                          </m:r>
                        </m:sup>
                      </m:sSup>
                      <m:r>
                        <a:rPr lang="zh-CN" altLang="en-US" sz="1800" i="1">
                          <a:latin typeface="Cambria Math" panose="02040503050406030204" pitchFamily="18" charset="0"/>
                        </a:rPr>
                        <m:t>+</m:t>
                      </m:r>
                      <m:d>
                        <m:dPr>
                          <m:ctrlPr>
                            <a:rPr lang="zh-CN" altLang="en-US" sz="1800" i="1">
                              <a:latin typeface="Cambria Math" panose="02040503050406030204" pitchFamily="18" charset="0"/>
                            </a:rPr>
                          </m:ctrlPr>
                        </m:dPr>
                        <m:e>
                          <m:d>
                            <m:dPr>
                              <m:ctrlPr>
                                <a:rPr lang="zh-CN" altLang="en-US" sz="1800" i="1">
                                  <a:latin typeface="Cambria Math" panose="02040503050406030204" pitchFamily="18" charset="0"/>
                                </a:rPr>
                              </m:ctrlPr>
                            </m:dPr>
                            <m:e>
                              <m:sSub>
                                <m:sSubPr>
                                  <m:ctrlPr>
                                    <a:rPr lang="zh-CN" altLang="en-US" sz="1800" i="1">
                                      <a:latin typeface="Cambria Math" panose="02040503050406030204" pitchFamily="18" charset="0"/>
                                    </a:rPr>
                                  </m:ctrlPr>
                                </m:sSubPr>
                                <m:e>
                                  <m:r>
                                    <a:rPr lang="zh-CN" altLang="en-US" sz="1800" b="1" i="1">
                                      <a:latin typeface="Cambria Math" panose="02040503050406030204" pitchFamily="18" charset="0"/>
                                    </a:rPr>
                                    <m:t>𝑨</m:t>
                                  </m:r>
                                </m:e>
                                <m:sub>
                                  <m:r>
                                    <a:rPr lang="zh-CN" altLang="en-US" sz="1800" i="1">
                                      <a:latin typeface="Cambria Math" panose="02040503050406030204" pitchFamily="18" charset="0"/>
                                    </a:rPr>
                                    <m:t>𝑖</m:t>
                                  </m:r>
                                </m:sub>
                              </m:sSub>
                              <m:r>
                                <a:rPr lang="zh-CN" altLang="en-US" sz="1800" i="1">
                                  <a:latin typeface="Cambria Math" panose="02040503050406030204" pitchFamily="18" charset="0"/>
                                </a:rPr>
                                <m:t>+</m:t>
                              </m:r>
                              <m:sSub>
                                <m:sSubPr>
                                  <m:ctrlPr>
                                    <a:rPr lang="zh-CN" altLang="en-US" sz="1800" i="1">
                                      <a:latin typeface="Cambria Math" panose="02040503050406030204" pitchFamily="18" charset="0"/>
                                    </a:rPr>
                                  </m:ctrlPr>
                                </m:sSubPr>
                                <m:e>
                                  <m:r>
                                    <a:rPr lang="zh-CN" altLang="en-US" sz="1800" b="1" i="1">
                                      <a:latin typeface="Cambria Math" panose="02040503050406030204" pitchFamily="18" charset="0"/>
                                    </a:rPr>
                                    <m:t>𝑩</m:t>
                                  </m:r>
                                </m:e>
                                <m:sub>
                                  <m:r>
                                    <a:rPr lang="zh-CN" altLang="en-US" sz="1800" i="1">
                                      <a:latin typeface="Cambria Math" panose="02040503050406030204" pitchFamily="18" charset="0"/>
                                    </a:rPr>
                                    <m:t>𝑖</m:t>
                                  </m:r>
                                </m:sub>
                              </m:sSub>
                              <m:sSub>
                                <m:sSubPr>
                                  <m:ctrlPr>
                                    <a:rPr lang="zh-CN" altLang="en-US" sz="1800" i="1">
                                      <a:latin typeface="Cambria Math" panose="02040503050406030204" pitchFamily="18" charset="0"/>
                                    </a:rPr>
                                  </m:ctrlPr>
                                </m:sSubPr>
                                <m:e>
                                  <m:r>
                                    <a:rPr lang="zh-CN" altLang="en-US" sz="1800" b="1" i="1">
                                      <a:latin typeface="Cambria Math" panose="02040503050406030204" pitchFamily="18" charset="0"/>
                                    </a:rPr>
                                    <m:t>𝑲</m:t>
                                  </m:r>
                                </m:e>
                                <m:sub>
                                  <m:r>
                                    <a:rPr lang="zh-CN" altLang="en-US" sz="1800" i="1">
                                      <a:latin typeface="Cambria Math" panose="02040503050406030204" pitchFamily="18" charset="0"/>
                                    </a:rPr>
                                    <m:t>𝑗</m:t>
                                  </m:r>
                                </m:sub>
                              </m:sSub>
                            </m:e>
                          </m:d>
                          <m:r>
                            <a:rPr lang="zh-CN" altLang="en-US" sz="1800" i="1">
                              <a:latin typeface="Cambria Math" panose="02040503050406030204" pitchFamily="18" charset="0"/>
                            </a:rPr>
                            <m:t>+</m:t>
                          </m:r>
                          <m:d>
                            <m:dPr>
                              <m:ctrlPr>
                                <a:rPr lang="zh-CN" altLang="en-US" sz="1800" i="1">
                                  <a:latin typeface="Cambria Math" panose="02040503050406030204" pitchFamily="18" charset="0"/>
                                </a:rPr>
                              </m:ctrlPr>
                            </m:dPr>
                            <m:e>
                              <m:sSub>
                                <m:sSubPr>
                                  <m:ctrlPr>
                                    <a:rPr lang="zh-CN" altLang="en-US" sz="1800" i="1">
                                      <a:latin typeface="Cambria Math" panose="02040503050406030204" pitchFamily="18" charset="0"/>
                                    </a:rPr>
                                  </m:ctrlPr>
                                </m:sSubPr>
                                <m:e>
                                  <m:r>
                                    <a:rPr lang="zh-CN" altLang="en-US" sz="1800" b="1" i="1">
                                      <a:latin typeface="Cambria Math" panose="02040503050406030204" pitchFamily="18" charset="0"/>
                                    </a:rPr>
                                    <m:t>𝑨</m:t>
                                  </m:r>
                                </m:e>
                                <m:sub>
                                  <m:r>
                                    <a:rPr lang="zh-CN" altLang="en-US" sz="1800" i="1">
                                      <a:latin typeface="Cambria Math" panose="02040503050406030204" pitchFamily="18" charset="0"/>
                                    </a:rPr>
                                    <m:t>𝑗</m:t>
                                  </m:r>
                                </m:sub>
                              </m:sSub>
                              <m:r>
                                <a:rPr lang="zh-CN" altLang="en-US" sz="1800" i="1">
                                  <a:latin typeface="Cambria Math" panose="02040503050406030204" pitchFamily="18" charset="0"/>
                                </a:rPr>
                                <m:t>+</m:t>
                              </m:r>
                              <m:sSub>
                                <m:sSubPr>
                                  <m:ctrlPr>
                                    <a:rPr lang="zh-CN" altLang="en-US" sz="1800" i="1">
                                      <a:latin typeface="Cambria Math" panose="02040503050406030204" pitchFamily="18" charset="0"/>
                                    </a:rPr>
                                  </m:ctrlPr>
                                </m:sSubPr>
                                <m:e>
                                  <m:r>
                                    <a:rPr lang="zh-CN" altLang="en-US" sz="1800" b="1" i="1">
                                      <a:latin typeface="Cambria Math" panose="02040503050406030204" pitchFamily="18" charset="0"/>
                                    </a:rPr>
                                    <m:t>𝑩</m:t>
                                  </m:r>
                                </m:e>
                                <m:sub>
                                  <m:r>
                                    <a:rPr lang="zh-CN" altLang="en-US" sz="1800" i="1">
                                      <a:latin typeface="Cambria Math" panose="02040503050406030204" pitchFamily="18" charset="0"/>
                                    </a:rPr>
                                    <m:t>𝑗</m:t>
                                  </m:r>
                                </m:sub>
                              </m:sSub>
                              <m:sSub>
                                <m:sSubPr>
                                  <m:ctrlPr>
                                    <a:rPr lang="zh-CN" altLang="en-US" sz="1800" i="1">
                                      <a:latin typeface="Cambria Math" panose="02040503050406030204" pitchFamily="18" charset="0"/>
                                    </a:rPr>
                                  </m:ctrlPr>
                                </m:sSubPr>
                                <m:e>
                                  <m:r>
                                    <a:rPr lang="zh-CN" altLang="en-US" sz="1800" b="1" i="1">
                                      <a:latin typeface="Cambria Math" panose="02040503050406030204" pitchFamily="18" charset="0"/>
                                    </a:rPr>
                                    <m:t>𝑲</m:t>
                                  </m:r>
                                </m:e>
                                <m:sub>
                                  <m:r>
                                    <a:rPr lang="zh-CN" altLang="en-US" sz="1800" i="1">
                                      <a:latin typeface="Cambria Math" panose="02040503050406030204" pitchFamily="18" charset="0"/>
                                    </a:rPr>
                                    <m:t>𝑖</m:t>
                                  </m:r>
                                </m:sub>
                              </m:sSub>
                            </m:e>
                          </m:d>
                        </m:e>
                      </m:d>
                      <m:r>
                        <a:rPr lang="zh-CN" altLang="en-US" sz="1800" b="1" i="1">
                          <a:latin typeface="Cambria Math" panose="02040503050406030204" pitchFamily="18" charset="0"/>
                        </a:rPr>
                        <m:t>𝑸</m:t>
                      </m:r>
                      <m:r>
                        <a:rPr lang="zh-CN" altLang="en-US" sz="1800" i="1">
                          <a:latin typeface="Cambria Math" panose="02040503050406030204" pitchFamily="18" charset="0"/>
                        </a:rPr>
                        <m:t>&lt;0</m:t>
                      </m:r>
                    </m:oMath>
                  </m:oMathPara>
                </a14:m>
                <a:endParaRPr lang="en-US" altLang="zh-CN" sz="1800" i="1" dirty="0" smtClean="0"/>
              </a:p>
              <a:p>
                <a:pPr marL="0" indent="0">
                  <a:buNone/>
                </a:pPr>
                <a:r>
                  <a:rPr lang="zh-CN" altLang="en-US" sz="1800" dirty="0" smtClean="0"/>
                  <a:t>即</a:t>
                </a:r>
                <a:endParaRPr lang="en-US" altLang="zh-CN" sz="1800" dirty="0" smtClean="0"/>
              </a:p>
              <a:p>
                <a:pPr marL="0" indent="0">
                  <a:buNone/>
                </a:pPr>
                <a14:m>
                  <m:oMathPara xmlns:m="http://schemas.openxmlformats.org/officeDocument/2006/math">
                    <m:oMathParaPr>
                      <m:jc m:val="centerGroup"/>
                    </m:oMathParaPr>
                    <m:oMath xmlns:m="http://schemas.openxmlformats.org/officeDocument/2006/math">
                      <m:sSup>
                        <m:sSupPr>
                          <m:ctrlPr>
                            <a:rPr lang="zh-CN" altLang="en-US" sz="1800" b="1" i="1">
                              <a:latin typeface="Cambria Math" panose="02040503050406030204" pitchFamily="18" charset="0"/>
                            </a:rPr>
                          </m:ctrlPr>
                        </m:sSupPr>
                        <m:e>
                          <m:d>
                            <m:dPr>
                              <m:ctrlPr>
                                <a:rPr lang="zh-CN" altLang="en-US" sz="1800" b="1" i="1">
                                  <a:latin typeface="Cambria Math" panose="02040503050406030204" pitchFamily="18" charset="0"/>
                                </a:rPr>
                              </m:ctrlPr>
                            </m:dPr>
                            <m:e>
                              <m:sSub>
                                <m:sSubPr>
                                  <m:ctrlPr>
                                    <a:rPr lang="zh-CN" altLang="en-US" sz="1800" b="1" i="1">
                                      <a:latin typeface="Cambria Math" panose="02040503050406030204" pitchFamily="18" charset="0"/>
                                    </a:rPr>
                                  </m:ctrlPr>
                                </m:sSubPr>
                                <m:e>
                                  <m:r>
                                    <a:rPr lang="zh-CN" altLang="en-US" sz="1800" b="1" i="1">
                                      <a:latin typeface="Cambria Math" panose="02040503050406030204" pitchFamily="18" charset="0"/>
                                    </a:rPr>
                                    <m:t>𝑨</m:t>
                                  </m:r>
                                </m:e>
                                <m:sub>
                                  <m:r>
                                    <a:rPr lang="zh-CN" altLang="en-US" sz="1800" i="1">
                                      <a:latin typeface="Cambria Math" panose="02040503050406030204" pitchFamily="18" charset="0"/>
                                    </a:rPr>
                                    <m:t>𝑖</m:t>
                                  </m:r>
                                </m:sub>
                              </m:sSub>
                              <m:r>
                                <a:rPr lang="zh-CN" altLang="en-US" sz="1800" b="1" i="1">
                                  <a:latin typeface="Cambria Math" panose="02040503050406030204" pitchFamily="18" charset="0"/>
                                </a:rPr>
                                <m:t>𝑸</m:t>
                              </m:r>
                              <m:r>
                                <a:rPr lang="zh-CN" altLang="en-US" sz="1800" i="1">
                                  <a:latin typeface="Cambria Math" panose="02040503050406030204" pitchFamily="18" charset="0"/>
                                </a:rPr>
                                <m:t>+</m:t>
                              </m:r>
                              <m:sSub>
                                <m:sSubPr>
                                  <m:ctrlPr>
                                    <a:rPr lang="zh-CN" altLang="en-US" sz="1800" i="1">
                                      <a:latin typeface="Cambria Math" panose="02040503050406030204" pitchFamily="18" charset="0"/>
                                    </a:rPr>
                                  </m:ctrlPr>
                                </m:sSubPr>
                                <m:e>
                                  <m:r>
                                    <a:rPr lang="zh-CN" altLang="en-US" sz="1800" b="1" i="1">
                                      <a:latin typeface="Cambria Math" panose="02040503050406030204" pitchFamily="18" charset="0"/>
                                    </a:rPr>
                                    <m:t>𝑩</m:t>
                                  </m:r>
                                </m:e>
                                <m:sub>
                                  <m:r>
                                    <a:rPr lang="zh-CN" altLang="en-US" sz="1800" i="1">
                                      <a:latin typeface="Cambria Math" panose="02040503050406030204" pitchFamily="18" charset="0"/>
                                    </a:rPr>
                                    <m:t>𝑖</m:t>
                                  </m:r>
                                </m:sub>
                              </m:sSub>
                              <m:sSub>
                                <m:sSubPr>
                                  <m:ctrlPr>
                                    <a:rPr lang="zh-CN" altLang="en-US" sz="1800" i="1">
                                      <a:latin typeface="Cambria Math" panose="02040503050406030204" pitchFamily="18" charset="0"/>
                                    </a:rPr>
                                  </m:ctrlPr>
                                </m:sSubPr>
                                <m:e>
                                  <m:r>
                                    <a:rPr lang="zh-CN" altLang="en-US" sz="1800" b="1" i="1">
                                      <a:latin typeface="Cambria Math" panose="02040503050406030204" pitchFamily="18" charset="0"/>
                                    </a:rPr>
                                    <m:t>𝑲</m:t>
                                  </m:r>
                                </m:e>
                                <m:sub>
                                  <m:r>
                                    <a:rPr lang="zh-CN" altLang="en-US" sz="1800" i="1">
                                      <a:latin typeface="Cambria Math" panose="02040503050406030204" pitchFamily="18" charset="0"/>
                                    </a:rPr>
                                    <m:t>𝑗</m:t>
                                  </m:r>
                                </m:sub>
                              </m:sSub>
                              <m:r>
                                <a:rPr lang="zh-CN" altLang="en-US" sz="1800" b="1" i="1">
                                  <a:latin typeface="Cambria Math" panose="02040503050406030204" pitchFamily="18" charset="0"/>
                                </a:rPr>
                                <m:t>𝑸</m:t>
                              </m:r>
                              <m:r>
                                <a:rPr lang="zh-CN" altLang="en-US" sz="1800" i="1">
                                  <a:latin typeface="Cambria Math" panose="02040503050406030204" pitchFamily="18" charset="0"/>
                                </a:rPr>
                                <m:t>+</m:t>
                              </m:r>
                              <m:sSub>
                                <m:sSubPr>
                                  <m:ctrlPr>
                                    <a:rPr lang="zh-CN" altLang="en-US" sz="1800" i="1">
                                      <a:latin typeface="Cambria Math" panose="02040503050406030204" pitchFamily="18" charset="0"/>
                                    </a:rPr>
                                  </m:ctrlPr>
                                </m:sSubPr>
                                <m:e>
                                  <m:r>
                                    <a:rPr lang="zh-CN" altLang="en-US" sz="1800" b="1" i="1">
                                      <a:latin typeface="Cambria Math" panose="02040503050406030204" pitchFamily="18" charset="0"/>
                                    </a:rPr>
                                    <m:t>𝑨</m:t>
                                  </m:r>
                                </m:e>
                                <m:sub>
                                  <m:r>
                                    <a:rPr lang="zh-CN" altLang="en-US" sz="1800" i="1">
                                      <a:latin typeface="Cambria Math" panose="02040503050406030204" pitchFamily="18" charset="0"/>
                                    </a:rPr>
                                    <m:t>𝑗</m:t>
                                  </m:r>
                                </m:sub>
                              </m:sSub>
                              <m:r>
                                <a:rPr lang="zh-CN" altLang="en-US" sz="1800" b="1" i="1">
                                  <a:latin typeface="Cambria Math" panose="02040503050406030204" pitchFamily="18" charset="0"/>
                                </a:rPr>
                                <m:t>𝑸</m:t>
                              </m:r>
                              <m:r>
                                <a:rPr lang="zh-CN" altLang="en-US" sz="1800" i="1">
                                  <a:latin typeface="Cambria Math" panose="02040503050406030204" pitchFamily="18" charset="0"/>
                                </a:rPr>
                                <m:t>+</m:t>
                              </m:r>
                              <m:sSub>
                                <m:sSubPr>
                                  <m:ctrlPr>
                                    <a:rPr lang="zh-CN" altLang="en-US" sz="1800" i="1">
                                      <a:latin typeface="Cambria Math" panose="02040503050406030204" pitchFamily="18" charset="0"/>
                                    </a:rPr>
                                  </m:ctrlPr>
                                </m:sSubPr>
                                <m:e>
                                  <m:r>
                                    <a:rPr lang="zh-CN" altLang="en-US" sz="1800" b="1" i="1">
                                      <a:latin typeface="Cambria Math" panose="02040503050406030204" pitchFamily="18" charset="0"/>
                                    </a:rPr>
                                    <m:t>𝑩</m:t>
                                  </m:r>
                                </m:e>
                                <m:sub>
                                  <m:r>
                                    <a:rPr lang="zh-CN" altLang="en-US" sz="1800" i="1">
                                      <a:latin typeface="Cambria Math" panose="02040503050406030204" pitchFamily="18" charset="0"/>
                                    </a:rPr>
                                    <m:t>𝑗</m:t>
                                  </m:r>
                                </m:sub>
                              </m:sSub>
                              <m:sSub>
                                <m:sSubPr>
                                  <m:ctrlPr>
                                    <a:rPr lang="zh-CN" altLang="en-US" sz="1800" i="1">
                                      <a:latin typeface="Cambria Math" panose="02040503050406030204" pitchFamily="18" charset="0"/>
                                    </a:rPr>
                                  </m:ctrlPr>
                                </m:sSubPr>
                                <m:e>
                                  <m:r>
                                    <a:rPr lang="zh-CN" altLang="en-US" sz="1800" b="1" i="1">
                                      <a:latin typeface="Cambria Math" panose="02040503050406030204" pitchFamily="18" charset="0"/>
                                    </a:rPr>
                                    <m:t>𝑲</m:t>
                                  </m:r>
                                </m:e>
                                <m:sub>
                                  <m:r>
                                    <a:rPr lang="zh-CN" altLang="en-US" sz="1800" i="1">
                                      <a:latin typeface="Cambria Math" panose="02040503050406030204" pitchFamily="18" charset="0"/>
                                    </a:rPr>
                                    <m:t>𝑖</m:t>
                                  </m:r>
                                </m:sub>
                              </m:sSub>
                              <m:r>
                                <a:rPr lang="zh-CN" altLang="en-US" sz="1800" b="1" i="1">
                                  <a:latin typeface="Cambria Math" panose="02040503050406030204" pitchFamily="18" charset="0"/>
                                </a:rPr>
                                <m:t>𝑸</m:t>
                              </m:r>
                            </m:e>
                          </m:d>
                        </m:e>
                        <m:sup>
                          <m:r>
                            <m:rPr>
                              <m:nor/>
                            </m:rPr>
                            <a:rPr lang="zh-CN" altLang="en-US" sz="1800" b="1" i="1">
                              <a:latin typeface="Cambria Math" panose="02040503050406030204" pitchFamily="18" charset="0"/>
                            </a:rPr>
                            <m:t>T</m:t>
                          </m:r>
                        </m:sup>
                      </m:sSup>
                      <m:r>
                        <a:rPr lang="zh-CN" altLang="en-US" sz="1800" i="1">
                          <a:latin typeface="Cambria Math" panose="02040503050406030204" pitchFamily="18" charset="0"/>
                        </a:rPr>
                        <m:t>+</m:t>
                      </m:r>
                      <m:sSub>
                        <m:sSubPr>
                          <m:ctrlPr>
                            <a:rPr lang="zh-CN" altLang="en-US" sz="1800" i="1">
                              <a:latin typeface="Cambria Math" panose="02040503050406030204" pitchFamily="18" charset="0"/>
                            </a:rPr>
                          </m:ctrlPr>
                        </m:sSubPr>
                        <m:e>
                          <m:r>
                            <a:rPr lang="zh-CN" altLang="en-US" sz="1800" b="1" i="1">
                              <a:latin typeface="Cambria Math" panose="02040503050406030204" pitchFamily="18" charset="0"/>
                            </a:rPr>
                            <m:t>𝑨</m:t>
                          </m:r>
                        </m:e>
                        <m:sub>
                          <m:r>
                            <a:rPr lang="zh-CN" altLang="en-US" sz="1800" i="1">
                              <a:latin typeface="Cambria Math" panose="02040503050406030204" pitchFamily="18" charset="0"/>
                            </a:rPr>
                            <m:t>𝑖</m:t>
                          </m:r>
                        </m:sub>
                      </m:sSub>
                      <m:r>
                        <a:rPr lang="zh-CN" altLang="en-US" sz="1800" b="1" i="1">
                          <a:latin typeface="Cambria Math" panose="02040503050406030204" pitchFamily="18" charset="0"/>
                        </a:rPr>
                        <m:t>𝑸</m:t>
                      </m:r>
                      <m:r>
                        <a:rPr lang="zh-CN" altLang="en-US" sz="1800" i="1">
                          <a:latin typeface="Cambria Math" panose="02040503050406030204" pitchFamily="18" charset="0"/>
                        </a:rPr>
                        <m:t>+</m:t>
                      </m:r>
                      <m:sSub>
                        <m:sSubPr>
                          <m:ctrlPr>
                            <a:rPr lang="zh-CN" altLang="en-US" sz="1800" i="1">
                              <a:latin typeface="Cambria Math" panose="02040503050406030204" pitchFamily="18" charset="0"/>
                            </a:rPr>
                          </m:ctrlPr>
                        </m:sSubPr>
                        <m:e>
                          <m:r>
                            <a:rPr lang="zh-CN" altLang="en-US" sz="1800" b="1" i="1">
                              <a:latin typeface="Cambria Math" panose="02040503050406030204" pitchFamily="18" charset="0"/>
                            </a:rPr>
                            <m:t>𝑩</m:t>
                          </m:r>
                        </m:e>
                        <m:sub>
                          <m:r>
                            <a:rPr lang="zh-CN" altLang="en-US" sz="1800" i="1">
                              <a:latin typeface="Cambria Math" panose="02040503050406030204" pitchFamily="18" charset="0"/>
                            </a:rPr>
                            <m:t>𝑖</m:t>
                          </m:r>
                        </m:sub>
                      </m:sSub>
                      <m:sSub>
                        <m:sSubPr>
                          <m:ctrlPr>
                            <a:rPr lang="zh-CN" altLang="en-US" sz="1800" i="1">
                              <a:latin typeface="Cambria Math" panose="02040503050406030204" pitchFamily="18" charset="0"/>
                            </a:rPr>
                          </m:ctrlPr>
                        </m:sSubPr>
                        <m:e>
                          <m:r>
                            <a:rPr lang="zh-CN" altLang="en-US" sz="1800" b="1" i="1">
                              <a:latin typeface="Cambria Math" panose="02040503050406030204" pitchFamily="18" charset="0"/>
                            </a:rPr>
                            <m:t>𝑲</m:t>
                          </m:r>
                        </m:e>
                        <m:sub>
                          <m:r>
                            <a:rPr lang="zh-CN" altLang="en-US" sz="1800" i="1">
                              <a:latin typeface="Cambria Math" panose="02040503050406030204" pitchFamily="18" charset="0"/>
                            </a:rPr>
                            <m:t>𝑗</m:t>
                          </m:r>
                        </m:sub>
                      </m:sSub>
                      <m:r>
                        <a:rPr lang="zh-CN" altLang="en-US" sz="1800" b="1" i="1">
                          <a:latin typeface="Cambria Math" panose="02040503050406030204" pitchFamily="18" charset="0"/>
                        </a:rPr>
                        <m:t>𝑸</m:t>
                      </m:r>
                      <m:r>
                        <a:rPr lang="zh-CN" altLang="en-US" sz="1800" i="1">
                          <a:latin typeface="Cambria Math" panose="02040503050406030204" pitchFamily="18" charset="0"/>
                        </a:rPr>
                        <m:t>+</m:t>
                      </m:r>
                      <m:sSub>
                        <m:sSubPr>
                          <m:ctrlPr>
                            <a:rPr lang="zh-CN" altLang="en-US" sz="1800" i="1">
                              <a:latin typeface="Cambria Math" panose="02040503050406030204" pitchFamily="18" charset="0"/>
                            </a:rPr>
                          </m:ctrlPr>
                        </m:sSubPr>
                        <m:e>
                          <m:r>
                            <a:rPr lang="zh-CN" altLang="en-US" sz="1800" b="1" i="1">
                              <a:latin typeface="Cambria Math" panose="02040503050406030204" pitchFamily="18" charset="0"/>
                            </a:rPr>
                            <m:t>𝑨</m:t>
                          </m:r>
                        </m:e>
                        <m:sub>
                          <m:r>
                            <a:rPr lang="zh-CN" altLang="en-US" sz="1800" i="1">
                              <a:latin typeface="Cambria Math" panose="02040503050406030204" pitchFamily="18" charset="0"/>
                            </a:rPr>
                            <m:t>𝑗</m:t>
                          </m:r>
                        </m:sub>
                      </m:sSub>
                      <m:r>
                        <a:rPr lang="zh-CN" altLang="en-US" sz="1800" b="1" i="1">
                          <a:latin typeface="Cambria Math" panose="02040503050406030204" pitchFamily="18" charset="0"/>
                        </a:rPr>
                        <m:t>𝑸</m:t>
                      </m:r>
                      <m:r>
                        <a:rPr lang="zh-CN" altLang="en-US" sz="1800" i="1">
                          <a:latin typeface="Cambria Math" panose="02040503050406030204" pitchFamily="18" charset="0"/>
                        </a:rPr>
                        <m:t>+</m:t>
                      </m:r>
                      <m:sSub>
                        <m:sSubPr>
                          <m:ctrlPr>
                            <a:rPr lang="zh-CN" altLang="en-US" sz="1800" i="1">
                              <a:latin typeface="Cambria Math" panose="02040503050406030204" pitchFamily="18" charset="0"/>
                            </a:rPr>
                          </m:ctrlPr>
                        </m:sSubPr>
                        <m:e>
                          <m:r>
                            <a:rPr lang="zh-CN" altLang="en-US" sz="1800" b="1" i="1">
                              <a:latin typeface="Cambria Math" panose="02040503050406030204" pitchFamily="18" charset="0"/>
                            </a:rPr>
                            <m:t>𝑩</m:t>
                          </m:r>
                        </m:e>
                        <m:sub>
                          <m:r>
                            <a:rPr lang="zh-CN" altLang="en-US" sz="1800" i="1">
                              <a:latin typeface="Cambria Math" panose="02040503050406030204" pitchFamily="18" charset="0"/>
                            </a:rPr>
                            <m:t>𝑗</m:t>
                          </m:r>
                        </m:sub>
                      </m:sSub>
                      <m:sSub>
                        <m:sSubPr>
                          <m:ctrlPr>
                            <a:rPr lang="zh-CN" altLang="en-US" sz="1800" i="1">
                              <a:latin typeface="Cambria Math" panose="02040503050406030204" pitchFamily="18" charset="0"/>
                            </a:rPr>
                          </m:ctrlPr>
                        </m:sSubPr>
                        <m:e>
                          <m:r>
                            <a:rPr lang="zh-CN" altLang="en-US" sz="1800" b="1" i="1">
                              <a:latin typeface="Cambria Math" panose="02040503050406030204" pitchFamily="18" charset="0"/>
                            </a:rPr>
                            <m:t>𝑲</m:t>
                          </m:r>
                        </m:e>
                        <m:sub>
                          <m:r>
                            <a:rPr lang="zh-CN" altLang="en-US" sz="1800" i="1">
                              <a:latin typeface="Cambria Math" panose="02040503050406030204" pitchFamily="18" charset="0"/>
                            </a:rPr>
                            <m:t>𝑖</m:t>
                          </m:r>
                        </m:sub>
                      </m:sSub>
                      <m:r>
                        <a:rPr lang="zh-CN" altLang="en-US" sz="1800" b="1" i="1">
                          <a:latin typeface="Cambria Math" panose="02040503050406030204" pitchFamily="18" charset="0"/>
                        </a:rPr>
                        <m:t>𝑸</m:t>
                      </m:r>
                      <m:r>
                        <a:rPr lang="zh-CN" altLang="en-US" sz="1800" i="1">
                          <a:latin typeface="Cambria Math" panose="02040503050406030204" pitchFamily="18" charset="0"/>
                        </a:rPr>
                        <m:t>&lt;0</m:t>
                      </m:r>
                    </m:oMath>
                  </m:oMathPara>
                </a14:m>
                <a:endParaRPr lang="zh-CN" altLang="en-US" sz="1800" i="1" dirty="0"/>
              </a:p>
              <a:p>
                <a:pPr marL="0" indent="0">
                  <a:buNone/>
                </a:pPr>
                <a:r>
                  <a:rPr lang="zh-CN" altLang="en-US" sz="1800" dirty="0" smtClean="0"/>
                  <a:t>从而得</a:t>
                </a:r>
                <a:endParaRPr lang="en-US" altLang="zh-CN" sz="1800" dirty="0" smtClean="0"/>
              </a:p>
              <a:p>
                <a:pPr marL="0" indent="0">
                  <a:buNone/>
                </a:pPr>
                <a14:m>
                  <m:oMathPara xmlns:m="http://schemas.openxmlformats.org/officeDocument/2006/math">
                    <m:oMathParaPr>
                      <m:jc m:val="centerGroup"/>
                    </m:oMathParaPr>
                    <m:oMath xmlns:m="http://schemas.openxmlformats.org/officeDocument/2006/math">
                      <m:sSup>
                        <m:sSupPr>
                          <m:ctrlPr>
                            <a:rPr lang="zh-CN" altLang="en-US" sz="1800" b="1" i="1">
                              <a:latin typeface="Cambria Math" panose="02040503050406030204" pitchFamily="18" charset="0"/>
                            </a:rPr>
                          </m:ctrlPr>
                        </m:sSupPr>
                        <m:e>
                          <m:d>
                            <m:dPr>
                              <m:ctrlPr>
                                <a:rPr lang="zh-CN" altLang="en-US" sz="1800" b="1" i="1">
                                  <a:latin typeface="Cambria Math" panose="02040503050406030204" pitchFamily="18" charset="0"/>
                                </a:rPr>
                              </m:ctrlPr>
                            </m:dPr>
                            <m:e>
                              <m:sSub>
                                <m:sSubPr>
                                  <m:ctrlPr>
                                    <a:rPr lang="zh-CN" altLang="en-US" sz="1800" b="1" i="1">
                                      <a:latin typeface="Cambria Math" panose="02040503050406030204" pitchFamily="18" charset="0"/>
                                    </a:rPr>
                                  </m:ctrlPr>
                                </m:sSubPr>
                                <m:e>
                                  <m:r>
                                    <a:rPr lang="zh-CN" altLang="en-US" sz="1800" b="1" i="1">
                                      <a:latin typeface="Cambria Math" panose="02040503050406030204" pitchFamily="18" charset="0"/>
                                    </a:rPr>
                                    <m:t>𝑨</m:t>
                                  </m:r>
                                </m:e>
                                <m:sub>
                                  <m:r>
                                    <a:rPr lang="zh-CN" altLang="en-US" sz="1800" i="1">
                                      <a:latin typeface="Cambria Math" panose="02040503050406030204" pitchFamily="18" charset="0"/>
                                    </a:rPr>
                                    <m:t>𝑖</m:t>
                                  </m:r>
                                </m:sub>
                              </m:sSub>
                              <m:r>
                                <a:rPr lang="zh-CN" altLang="en-US" sz="1800" b="1" i="1">
                                  <a:latin typeface="Cambria Math" panose="02040503050406030204" pitchFamily="18" charset="0"/>
                                </a:rPr>
                                <m:t>𝑸</m:t>
                              </m:r>
                              <m:r>
                                <a:rPr lang="zh-CN" altLang="en-US" sz="1800" i="1">
                                  <a:latin typeface="Cambria Math" panose="02040503050406030204" pitchFamily="18" charset="0"/>
                                </a:rPr>
                                <m:t>+</m:t>
                              </m:r>
                              <m:sSub>
                                <m:sSubPr>
                                  <m:ctrlPr>
                                    <a:rPr lang="zh-CN" altLang="en-US" sz="1800" i="1">
                                      <a:latin typeface="Cambria Math" panose="02040503050406030204" pitchFamily="18" charset="0"/>
                                    </a:rPr>
                                  </m:ctrlPr>
                                </m:sSubPr>
                                <m:e>
                                  <m:r>
                                    <a:rPr lang="zh-CN" altLang="en-US" sz="1800" b="1" i="1">
                                      <a:latin typeface="Cambria Math" panose="02040503050406030204" pitchFamily="18" charset="0"/>
                                    </a:rPr>
                                    <m:t>𝑩</m:t>
                                  </m:r>
                                </m:e>
                                <m:sub>
                                  <m:r>
                                    <a:rPr lang="zh-CN" altLang="en-US" sz="1800" i="1">
                                      <a:latin typeface="Cambria Math" panose="02040503050406030204" pitchFamily="18" charset="0"/>
                                    </a:rPr>
                                    <m:t>𝑖</m:t>
                                  </m:r>
                                </m:sub>
                              </m:sSub>
                              <m:sSub>
                                <m:sSubPr>
                                  <m:ctrlPr>
                                    <a:rPr lang="zh-CN" altLang="en-US" sz="1800" i="1">
                                      <a:latin typeface="Cambria Math" panose="02040503050406030204" pitchFamily="18" charset="0"/>
                                    </a:rPr>
                                  </m:ctrlPr>
                                </m:sSubPr>
                                <m:e>
                                  <m:r>
                                    <a:rPr lang="zh-CN" altLang="en-US" sz="1800" b="1" i="1">
                                      <a:latin typeface="Cambria Math" panose="02040503050406030204" pitchFamily="18" charset="0"/>
                                    </a:rPr>
                                    <m:t>𝑽</m:t>
                                  </m:r>
                                </m:e>
                                <m:sub>
                                  <m:r>
                                    <a:rPr lang="zh-CN" altLang="en-US" sz="1800" i="1">
                                      <a:latin typeface="Cambria Math" panose="02040503050406030204" pitchFamily="18" charset="0"/>
                                    </a:rPr>
                                    <m:t>𝑗</m:t>
                                  </m:r>
                                </m:sub>
                              </m:sSub>
                              <m:r>
                                <a:rPr lang="zh-CN" altLang="en-US" sz="1800" i="1">
                                  <a:latin typeface="Cambria Math" panose="02040503050406030204" pitchFamily="18" charset="0"/>
                                </a:rPr>
                                <m:t>+</m:t>
                              </m:r>
                              <m:sSub>
                                <m:sSubPr>
                                  <m:ctrlPr>
                                    <a:rPr lang="zh-CN" altLang="en-US" sz="1800" i="1">
                                      <a:latin typeface="Cambria Math" panose="02040503050406030204" pitchFamily="18" charset="0"/>
                                    </a:rPr>
                                  </m:ctrlPr>
                                </m:sSubPr>
                                <m:e>
                                  <m:r>
                                    <a:rPr lang="zh-CN" altLang="en-US" sz="1800" b="1" i="1">
                                      <a:latin typeface="Cambria Math" panose="02040503050406030204" pitchFamily="18" charset="0"/>
                                    </a:rPr>
                                    <m:t>𝑨</m:t>
                                  </m:r>
                                </m:e>
                                <m:sub>
                                  <m:r>
                                    <a:rPr lang="zh-CN" altLang="en-US" sz="1800" i="1">
                                      <a:latin typeface="Cambria Math" panose="02040503050406030204" pitchFamily="18" charset="0"/>
                                    </a:rPr>
                                    <m:t>𝑗</m:t>
                                  </m:r>
                                </m:sub>
                              </m:sSub>
                              <m:r>
                                <a:rPr lang="zh-CN" altLang="en-US" sz="1800" b="1" i="1">
                                  <a:latin typeface="Cambria Math" panose="02040503050406030204" pitchFamily="18" charset="0"/>
                                </a:rPr>
                                <m:t>𝑸</m:t>
                              </m:r>
                              <m:r>
                                <a:rPr lang="zh-CN" altLang="en-US" sz="1800" i="1">
                                  <a:latin typeface="Cambria Math" panose="02040503050406030204" pitchFamily="18" charset="0"/>
                                </a:rPr>
                                <m:t>+</m:t>
                              </m:r>
                              <m:sSub>
                                <m:sSubPr>
                                  <m:ctrlPr>
                                    <a:rPr lang="zh-CN" altLang="en-US" sz="1800" i="1">
                                      <a:latin typeface="Cambria Math" panose="02040503050406030204" pitchFamily="18" charset="0"/>
                                    </a:rPr>
                                  </m:ctrlPr>
                                </m:sSubPr>
                                <m:e>
                                  <m:r>
                                    <a:rPr lang="zh-CN" altLang="en-US" sz="1800" b="1" i="1">
                                      <a:latin typeface="Cambria Math" panose="02040503050406030204" pitchFamily="18" charset="0"/>
                                    </a:rPr>
                                    <m:t>𝑩</m:t>
                                  </m:r>
                                </m:e>
                                <m:sub>
                                  <m:r>
                                    <a:rPr lang="zh-CN" altLang="en-US" sz="1800" i="1">
                                      <a:latin typeface="Cambria Math" panose="02040503050406030204" pitchFamily="18" charset="0"/>
                                    </a:rPr>
                                    <m:t>𝑗</m:t>
                                  </m:r>
                                </m:sub>
                              </m:sSub>
                              <m:sSub>
                                <m:sSubPr>
                                  <m:ctrlPr>
                                    <a:rPr lang="zh-CN" altLang="en-US" sz="1800" i="1">
                                      <a:latin typeface="Cambria Math" panose="02040503050406030204" pitchFamily="18" charset="0"/>
                                    </a:rPr>
                                  </m:ctrlPr>
                                </m:sSubPr>
                                <m:e>
                                  <m:r>
                                    <a:rPr lang="zh-CN" altLang="en-US" sz="1800" b="1" i="1">
                                      <a:latin typeface="Cambria Math" panose="02040503050406030204" pitchFamily="18" charset="0"/>
                                    </a:rPr>
                                    <m:t>𝑽</m:t>
                                  </m:r>
                                </m:e>
                                <m:sub>
                                  <m:r>
                                    <a:rPr lang="zh-CN" altLang="en-US" sz="1800" i="1">
                                      <a:latin typeface="Cambria Math" panose="02040503050406030204" pitchFamily="18" charset="0"/>
                                    </a:rPr>
                                    <m:t>𝑖</m:t>
                                  </m:r>
                                </m:sub>
                              </m:sSub>
                            </m:e>
                          </m:d>
                        </m:e>
                        <m:sup>
                          <m:r>
                            <m:rPr>
                              <m:nor/>
                            </m:rPr>
                            <a:rPr lang="zh-CN" altLang="en-US" sz="1800" b="1" i="1">
                              <a:latin typeface="Cambria Math" panose="02040503050406030204" pitchFamily="18" charset="0"/>
                            </a:rPr>
                            <m:t>T</m:t>
                          </m:r>
                        </m:sup>
                      </m:sSup>
                      <m:r>
                        <a:rPr lang="zh-CN" altLang="en-US" sz="1800" i="1">
                          <a:latin typeface="Cambria Math" panose="02040503050406030204" pitchFamily="18" charset="0"/>
                        </a:rPr>
                        <m:t>+</m:t>
                      </m:r>
                      <m:sSub>
                        <m:sSubPr>
                          <m:ctrlPr>
                            <a:rPr lang="zh-CN" altLang="en-US" sz="1800" i="1">
                              <a:latin typeface="Cambria Math" panose="02040503050406030204" pitchFamily="18" charset="0"/>
                            </a:rPr>
                          </m:ctrlPr>
                        </m:sSubPr>
                        <m:e>
                          <m:r>
                            <a:rPr lang="zh-CN" altLang="en-US" sz="1800" b="1" i="1">
                              <a:latin typeface="Cambria Math" panose="02040503050406030204" pitchFamily="18" charset="0"/>
                            </a:rPr>
                            <m:t>𝑨</m:t>
                          </m:r>
                        </m:e>
                        <m:sub>
                          <m:r>
                            <a:rPr lang="zh-CN" altLang="en-US" sz="1800" i="1">
                              <a:latin typeface="Cambria Math" panose="02040503050406030204" pitchFamily="18" charset="0"/>
                            </a:rPr>
                            <m:t>𝑖</m:t>
                          </m:r>
                        </m:sub>
                      </m:sSub>
                      <m:r>
                        <a:rPr lang="zh-CN" altLang="en-US" sz="1800" b="1" i="1">
                          <a:latin typeface="Cambria Math" panose="02040503050406030204" pitchFamily="18" charset="0"/>
                        </a:rPr>
                        <m:t>𝑸</m:t>
                      </m:r>
                      <m:r>
                        <a:rPr lang="zh-CN" altLang="en-US" sz="1800" i="1">
                          <a:latin typeface="Cambria Math" panose="02040503050406030204" pitchFamily="18" charset="0"/>
                        </a:rPr>
                        <m:t>+</m:t>
                      </m:r>
                      <m:sSub>
                        <m:sSubPr>
                          <m:ctrlPr>
                            <a:rPr lang="zh-CN" altLang="en-US" sz="1800" i="1">
                              <a:latin typeface="Cambria Math" panose="02040503050406030204" pitchFamily="18" charset="0"/>
                            </a:rPr>
                          </m:ctrlPr>
                        </m:sSubPr>
                        <m:e>
                          <m:r>
                            <a:rPr lang="zh-CN" altLang="en-US" sz="1800" b="1" i="1">
                              <a:latin typeface="Cambria Math" panose="02040503050406030204" pitchFamily="18" charset="0"/>
                            </a:rPr>
                            <m:t>𝑩</m:t>
                          </m:r>
                        </m:e>
                        <m:sub>
                          <m:r>
                            <a:rPr lang="zh-CN" altLang="en-US" sz="1800" i="1">
                              <a:latin typeface="Cambria Math" panose="02040503050406030204" pitchFamily="18" charset="0"/>
                            </a:rPr>
                            <m:t>𝑖</m:t>
                          </m:r>
                        </m:sub>
                      </m:sSub>
                      <m:sSub>
                        <m:sSubPr>
                          <m:ctrlPr>
                            <a:rPr lang="zh-CN" altLang="en-US" sz="1800" i="1">
                              <a:latin typeface="Cambria Math" panose="02040503050406030204" pitchFamily="18" charset="0"/>
                            </a:rPr>
                          </m:ctrlPr>
                        </m:sSubPr>
                        <m:e>
                          <m:r>
                            <a:rPr lang="zh-CN" altLang="en-US" sz="1800" b="1" i="1">
                              <a:latin typeface="Cambria Math" panose="02040503050406030204" pitchFamily="18" charset="0"/>
                            </a:rPr>
                            <m:t>𝑽</m:t>
                          </m:r>
                        </m:e>
                        <m:sub>
                          <m:r>
                            <a:rPr lang="zh-CN" altLang="en-US" sz="1800" i="1">
                              <a:latin typeface="Cambria Math" panose="02040503050406030204" pitchFamily="18" charset="0"/>
                            </a:rPr>
                            <m:t>𝑗</m:t>
                          </m:r>
                        </m:sub>
                      </m:sSub>
                      <m:r>
                        <a:rPr lang="zh-CN" altLang="en-US" sz="1800" i="1">
                          <a:latin typeface="Cambria Math" panose="02040503050406030204" pitchFamily="18" charset="0"/>
                        </a:rPr>
                        <m:t>+</m:t>
                      </m:r>
                      <m:sSub>
                        <m:sSubPr>
                          <m:ctrlPr>
                            <a:rPr lang="zh-CN" altLang="en-US" sz="1800" i="1">
                              <a:latin typeface="Cambria Math" panose="02040503050406030204" pitchFamily="18" charset="0"/>
                            </a:rPr>
                          </m:ctrlPr>
                        </m:sSubPr>
                        <m:e>
                          <m:r>
                            <a:rPr lang="zh-CN" altLang="en-US" sz="1800" b="1" i="1">
                              <a:latin typeface="Cambria Math" panose="02040503050406030204" pitchFamily="18" charset="0"/>
                            </a:rPr>
                            <m:t>𝑨</m:t>
                          </m:r>
                        </m:e>
                        <m:sub>
                          <m:r>
                            <a:rPr lang="zh-CN" altLang="en-US" sz="1800" i="1">
                              <a:latin typeface="Cambria Math" panose="02040503050406030204" pitchFamily="18" charset="0"/>
                            </a:rPr>
                            <m:t>𝑗</m:t>
                          </m:r>
                        </m:sub>
                      </m:sSub>
                      <m:r>
                        <a:rPr lang="zh-CN" altLang="en-US" sz="1800" b="1" i="1">
                          <a:latin typeface="Cambria Math" panose="02040503050406030204" pitchFamily="18" charset="0"/>
                        </a:rPr>
                        <m:t>𝑸</m:t>
                      </m:r>
                      <m:r>
                        <a:rPr lang="zh-CN" altLang="en-US" sz="1800" i="1">
                          <a:latin typeface="Cambria Math" panose="02040503050406030204" pitchFamily="18" charset="0"/>
                        </a:rPr>
                        <m:t>+</m:t>
                      </m:r>
                      <m:sSub>
                        <m:sSubPr>
                          <m:ctrlPr>
                            <a:rPr lang="zh-CN" altLang="en-US" sz="1800" i="1">
                              <a:latin typeface="Cambria Math" panose="02040503050406030204" pitchFamily="18" charset="0"/>
                            </a:rPr>
                          </m:ctrlPr>
                        </m:sSubPr>
                        <m:e>
                          <m:r>
                            <a:rPr lang="zh-CN" altLang="en-US" sz="1800" b="1" i="1">
                              <a:latin typeface="Cambria Math" panose="02040503050406030204" pitchFamily="18" charset="0"/>
                            </a:rPr>
                            <m:t>𝑩</m:t>
                          </m:r>
                        </m:e>
                        <m:sub>
                          <m:r>
                            <a:rPr lang="zh-CN" altLang="en-US" sz="1800" i="1">
                              <a:latin typeface="Cambria Math" panose="02040503050406030204" pitchFamily="18" charset="0"/>
                            </a:rPr>
                            <m:t>𝑗</m:t>
                          </m:r>
                        </m:sub>
                      </m:sSub>
                      <m:sSub>
                        <m:sSubPr>
                          <m:ctrlPr>
                            <a:rPr lang="zh-CN" altLang="en-US" sz="1800" i="1">
                              <a:latin typeface="Cambria Math" panose="02040503050406030204" pitchFamily="18" charset="0"/>
                            </a:rPr>
                          </m:ctrlPr>
                        </m:sSubPr>
                        <m:e>
                          <m:r>
                            <a:rPr lang="zh-CN" altLang="en-US" sz="1800" b="1" i="1">
                              <a:latin typeface="Cambria Math" panose="02040503050406030204" pitchFamily="18" charset="0"/>
                            </a:rPr>
                            <m:t>𝑽</m:t>
                          </m:r>
                        </m:e>
                        <m:sub>
                          <m:r>
                            <a:rPr lang="zh-CN" altLang="en-US" sz="1800" i="1">
                              <a:latin typeface="Cambria Math" panose="02040503050406030204" pitchFamily="18" charset="0"/>
                            </a:rPr>
                            <m:t>𝑖</m:t>
                          </m:r>
                        </m:sub>
                      </m:sSub>
                      <m:r>
                        <a:rPr lang="zh-CN" altLang="en-US" sz="1800" i="1">
                          <a:latin typeface="Cambria Math" panose="02040503050406030204" pitchFamily="18" charset="0"/>
                        </a:rPr>
                        <m:t>&lt;0</m:t>
                      </m:r>
                    </m:oMath>
                  </m:oMathPara>
                </a14:m>
                <a:endParaRPr lang="en-US" altLang="zh-CN" sz="1800" i="1" dirty="0" smtClean="0"/>
              </a:p>
              <a:p>
                <a:pPr marL="0" indent="0">
                  <a:buNone/>
                </a:pPr>
                <a:r>
                  <a:rPr lang="zh-CN" altLang="en-US" sz="1800" dirty="0"/>
                  <a:t>即</a:t>
                </a:r>
                <a:endParaRPr lang="zh-CN" altLang="en-US" sz="1800" dirty="0"/>
              </a:p>
              <a:p>
                <a:pPr marL="0" indent="0">
                  <a:buNone/>
                </a:pPr>
                <a:endParaRPr lang="zh-CN" altLang="en-US" sz="1800" dirty="0"/>
              </a:p>
              <a:p>
                <a:pPr marL="0" indent="0">
                  <a:buNone/>
                </a:pPr>
                <a14:m>
                  <m:oMathPara xmlns:m="http://schemas.openxmlformats.org/officeDocument/2006/math">
                    <m:oMathParaPr>
                      <m:jc m:val="centerGroup"/>
                    </m:oMathParaPr>
                    <m:oMath xmlns:m="http://schemas.openxmlformats.org/officeDocument/2006/math">
                      <m:r>
                        <a:rPr lang="zh-CN" altLang="en-US" sz="1800" b="1" i="1">
                          <a:latin typeface="Cambria Math" panose="02040503050406030204" pitchFamily="18" charset="0"/>
                        </a:rPr>
                        <m:t>𝑸</m:t>
                      </m:r>
                      <m:sSubSup>
                        <m:sSubSupPr>
                          <m:ctrlPr>
                            <a:rPr lang="zh-CN" altLang="en-US" sz="1800" b="1" i="1">
                              <a:latin typeface="Cambria Math" panose="02040503050406030204" pitchFamily="18" charset="0"/>
                            </a:rPr>
                          </m:ctrlPr>
                        </m:sSubSupPr>
                        <m:e>
                          <m:r>
                            <a:rPr lang="zh-CN" altLang="en-US" sz="1800" b="1" i="1">
                              <a:latin typeface="Cambria Math" panose="02040503050406030204" pitchFamily="18" charset="0"/>
                            </a:rPr>
                            <m:t>𝑨</m:t>
                          </m:r>
                        </m:e>
                        <m:sub>
                          <m:r>
                            <a:rPr lang="zh-CN" altLang="en-US" sz="1800" i="1">
                              <a:latin typeface="Cambria Math" panose="02040503050406030204" pitchFamily="18" charset="0"/>
                            </a:rPr>
                            <m:t>𝑖</m:t>
                          </m:r>
                        </m:sub>
                        <m:sup>
                          <m:r>
                            <m:rPr>
                              <m:nor/>
                            </m:rPr>
                            <a:rPr lang="zh-CN" altLang="en-US" sz="1800" i="1">
                              <a:latin typeface="Cambria Math" panose="02040503050406030204" pitchFamily="18" charset="0"/>
                            </a:rPr>
                            <m:t>T</m:t>
                          </m:r>
                        </m:sup>
                      </m:sSubSup>
                      <m:r>
                        <a:rPr lang="zh-CN" altLang="en-US" sz="1800" i="1">
                          <a:latin typeface="Cambria Math" panose="02040503050406030204" pitchFamily="18" charset="0"/>
                        </a:rPr>
                        <m:t>+</m:t>
                      </m:r>
                      <m:sSub>
                        <m:sSubPr>
                          <m:ctrlPr>
                            <a:rPr lang="zh-CN" altLang="en-US" sz="1800" i="1">
                              <a:latin typeface="Cambria Math" panose="02040503050406030204" pitchFamily="18" charset="0"/>
                            </a:rPr>
                          </m:ctrlPr>
                        </m:sSubPr>
                        <m:e>
                          <m:r>
                            <a:rPr lang="zh-CN" altLang="en-US" sz="1800" b="1" i="1">
                              <a:latin typeface="Cambria Math" panose="02040503050406030204" pitchFamily="18" charset="0"/>
                            </a:rPr>
                            <m:t>𝑨</m:t>
                          </m:r>
                        </m:e>
                        <m:sub>
                          <m:r>
                            <a:rPr lang="zh-CN" altLang="en-US" sz="1800" i="1">
                              <a:latin typeface="Cambria Math" panose="02040503050406030204" pitchFamily="18" charset="0"/>
                            </a:rPr>
                            <m:t>𝑖</m:t>
                          </m:r>
                        </m:sub>
                      </m:sSub>
                      <m:r>
                        <a:rPr lang="zh-CN" altLang="en-US" sz="1800" b="1" i="1">
                          <a:latin typeface="Cambria Math" panose="02040503050406030204" pitchFamily="18" charset="0"/>
                        </a:rPr>
                        <m:t>𝑸</m:t>
                      </m:r>
                      <m:r>
                        <a:rPr lang="zh-CN" altLang="en-US" sz="1800" i="1">
                          <a:latin typeface="Cambria Math" panose="02040503050406030204" pitchFamily="18" charset="0"/>
                        </a:rPr>
                        <m:t>+</m:t>
                      </m:r>
                      <m:r>
                        <a:rPr lang="zh-CN" altLang="en-US" sz="1800" b="1" i="1">
                          <a:latin typeface="Cambria Math" panose="02040503050406030204" pitchFamily="18" charset="0"/>
                        </a:rPr>
                        <m:t>𝑸</m:t>
                      </m:r>
                      <m:sSubSup>
                        <m:sSubSupPr>
                          <m:ctrlPr>
                            <a:rPr lang="zh-CN" altLang="en-US" sz="1800" b="1" i="1">
                              <a:latin typeface="Cambria Math" panose="02040503050406030204" pitchFamily="18" charset="0"/>
                            </a:rPr>
                          </m:ctrlPr>
                        </m:sSubSupPr>
                        <m:e>
                          <m:r>
                            <a:rPr lang="zh-CN" altLang="en-US" sz="1800" b="1" i="1">
                              <a:latin typeface="Cambria Math" panose="02040503050406030204" pitchFamily="18" charset="0"/>
                            </a:rPr>
                            <m:t>𝑨</m:t>
                          </m:r>
                        </m:e>
                        <m:sub>
                          <m:r>
                            <a:rPr lang="zh-CN" altLang="en-US" sz="1800" i="1">
                              <a:latin typeface="Cambria Math" panose="02040503050406030204" pitchFamily="18" charset="0"/>
                            </a:rPr>
                            <m:t>𝑗</m:t>
                          </m:r>
                        </m:sub>
                        <m:sup>
                          <m:r>
                            <m:rPr>
                              <m:nor/>
                            </m:rPr>
                            <a:rPr lang="zh-CN" altLang="en-US" sz="1800" i="1">
                              <a:latin typeface="Cambria Math" panose="02040503050406030204" pitchFamily="18" charset="0"/>
                            </a:rPr>
                            <m:t>T</m:t>
                          </m:r>
                        </m:sup>
                      </m:sSubSup>
                      <m:r>
                        <a:rPr lang="zh-CN" altLang="en-US" sz="1800" i="1">
                          <a:latin typeface="Cambria Math" panose="02040503050406030204" pitchFamily="18" charset="0"/>
                        </a:rPr>
                        <m:t>+</m:t>
                      </m:r>
                      <m:sSub>
                        <m:sSubPr>
                          <m:ctrlPr>
                            <a:rPr lang="zh-CN" altLang="en-US" sz="1800" i="1">
                              <a:latin typeface="Cambria Math" panose="02040503050406030204" pitchFamily="18" charset="0"/>
                            </a:rPr>
                          </m:ctrlPr>
                        </m:sSubPr>
                        <m:e>
                          <m:r>
                            <a:rPr lang="zh-CN" altLang="en-US" sz="1800" b="1" i="1">
                              <a:latin typeface="Cambria Math" panose="02040503050406030204" pitchFamily="18" charset="0"/>
                            </a:rPr>
                            <m:t>𝑨</m:t>
                          </m:r>
                        </m:e>
                        <m:sub>
                          <m:r>
                            <a:rPr lang="zh-CN" altLang="en-US" sz="1800" i="1">
                              <a:latin typeface="Cambria Math" panose="02040503050406030204" pitchFamily="18" charset="0"/>
                            </a:rPr>
                            <m:t>𝑗</m:t>
                          </m:r>
                        </m:sub>
                      </m:sSub>
                      <m:r>
                        <a:rPr lang="zh-CN" altLang="en-US" sz="1800" b="1" i="1">
                          <a:latin typeface="Cambria Math" panose="02040503050406030204" pitchFamily="18" charset="0"/>
                        </a:rPr>
                        <m:t>𝑸</m:t>
                      </m:r>
                      <m:r>
                        <a:rPr lang="zh-CN" altLang="en-US" sz="1800" i="1">
                          <a:latin typeface="Cambria Math" panose="02040503050406030204" pitchFamily="18" charset="0"/>
                        </a:rPr>
                        <m:t>+</m:t>
                      </m:r>
                      <m:sSubSup>
                        <m:sSubSupPr>
                          <m:ctrlPr>
                            <a:rPr lang="zh-CN" altLang="en-US" sz="1800" i="1">
                              <a:latin typeface="Cambria Math" panose="02040503050406030204" pitchFamily="18" charset="0"/>
                            </a:rPr>
                          </m:ctrlPr>
                        </m:sSubSupPr>
                        <m:e>
                          <m:r>
                            <a:rPr lang="zh-CN" altLang="en-US" sz="1800" b="1" i="1">
                              <a:latin typeface="Cambria Math" panose="02040503050406030204" pitchFamily="18" charset="0"/>
                            </a:rPr>
                            <m:t>𝑽</m:t>
                          </m:r>
                        </m:e>
                        <m:sub>
                          <m:r>
                            <a:rPr lang="zh-CN" altLang="en-US" sz="1800" i="1">
                              <a:latin typeface="Cambria Math" panose="02040503050406030204" pitchFamily="18" charset="0"/>
                            </a:rPr>
                            <m:t>𝑗</m:t>
                          </m:r>
                        </m:sub>
                        <m:sup>
                          <m:r>
                            <m:rPr>
                              <m:nor/>
                            </m:rPr>
                            <a:rPr lang="zh-CN" altLang="en-US" sz="1800" i="1">
                              <a:latin typeface="Cambria Math" panose="02040503050406030204" pitchFamily="18" charset="0"/>
                            </a:rPr>
                            <m:t>T</m:t>
                          </m:r>
                        </m:sup>
                      </m:sSubSup>
                      <m:sSubSup>
                        <m:sSubSupPr>
                          <m:ctrlPr>
                            <a:rPr lang="zh-CN" altLang="en-US" sz="1800" i="1">
                              <a:latin typeface="Cambria Math" panose="02040503050406030204" pitchFamily="18" charset="0"/>
                            </a:rPr>
                          </m:ctrlPr>
                        </m:sSubSupPr>
                        <m:e>
                          <m:r>
                            <a:rPr lang="zh-CN" altLang="en-US" sz="1800" b="1" i="1">
                              <a:latin typeface="Cambria Math" panose="02040503050406030204" pitchFamily="18" charset="0"/>
                            </a:rPr>
                            <m:t>𝑩</m:t>
                          </m:r>
                        </m:e>
                        <m:sub>
                          <m:r>
                            <a:rPr lang="zh-CN" altLang="en-US" sz="1800" i="1">
                              <a:latin typeface="Cambria Math" panose="02040503050406030204" pitchFamily="18" charset="0"/>
                            </a:rPr>
                            <m:t>𝑖</m:t>
                          </m:r>
                        </m:sub>
                        <m:sup>
                          <m:r>
                            <m:rPr>
                              <m:nor/>
                            </m:rPr>
                            <a:rPr lang="zh-CN" altLang="en-US" sz="1800" i="1">
                              <a:latin typeface="Cambria Math" panose="02040503050406030204" pitchFamily="18" charset="0"/>
                            </a:rPr>
                            <m:t>T</m:t>
                          </m:r>
                        </m:sup>
                      </m:sSubSup>
                      <m:r>
                        <a:rPr lang="zh-CN" altLang="en-US" sz="1800" i="1">
                          <a:latin typeface="Cambria Math" panose="02040503050406030204" pitchFamily="18" charset="0"/>
                        </a:rPr>
                        <m:t>+</m:t>
                      </m:r>
                      <m:sSub>
                        <m:sSubPr>
                          <m:ctrlPr>
                            <a:rPr lang="zh-CN" altLang="en-US" sz="1800" i="1">
                              <a:latin typeface="Cambria Math" panose="02040503050406030204" pitchFamily="18" charset="0"/>
                            </a:rPr>
                          </m:ctrlPr>
                        </m:sSubPr>
                        <m:e>
                          <m:r>
                            <a:rPr lang="zh-CN" altLang="en-US" sz="1800" b="1" i="1">
                              <a:latin typeface="Cambria Math" panose="02040503050406030204" pitchFamily="18" charset="0"/>
                            </a:rPr>
                            <m:t>𝑩</m:t>
                          </m:r>
                        </m:e>
                        <m:sub>
                          <m:r>
                            <a:rPr lang="zh-CN" altLang="en-US" sz="1800" i="1">
                              <a:latin typeface="Cambria Math" panose="02040503050406030204" pitchFamily="18" charset="0"/>
                            </a:rPr>
                            <m:t>𝑖</m:t>
                          </m:r>
                        </m:sub>
                      </m:sSub>
                      <m:sSub>
                        <m:sSubPr>
                          <m:ctrlPr>
                            <a:rPr lang="zh-CN" altLang="en-US" sz="1800" i="1">
                              <a:latin typeface="Cambria Math" panose="02040503050406030204" pitchFamily="18" charset="0"/>
                            </a:rPr>
                          </m:ctrlPr>
                        </m:sSubPr>
                        <m:e>
                          <m:r>
                            <a:rPr lang="zh-CN" altLang="en-US" sz="1800" b="1" i="1">
                              <a:latin typeface="Cambria Math" panose="02040503050406030204" pitchFamily="18" charset="0"/>
                            </a:rPr>
                            <m:t>𝑽</m:t>
                          </m:r>
                        </m:e>
                        <m:sub>
                          <m:r>
                            <a:rPr lang="zh-CN" altLang="en-US" sz="1800" i="1">
                              <a:latin typeface="Cambria Math" panose="02040503050406030204" pitchFamily="18" charset="0"/>
                            </a:rPr>
                            <m:t>𝑗</m:t>
                          </m:r>
                        </m:sub>
                      </m:sSub>
                      <m:r>
                        <a:rPr lang="zh-CN" altLang="en-US" sz="1800" i="1">
                          <a:latin typeface="Cambria Math" panose="02040503050406030204" pitchFamily="18" charset="0"/>
                        </a:rPr>
                        <m:t>+</m:t>
                      </m:r>
                      <m:sSubSup>
                        <m:sSubSupPr>
                          <m:ctrlPr>
                            <a:rPr lang="zh-CN" altLang="en-US" sz="1800" i="1">
                              <a:latin typeface="Cambria Math" panose="02040503050406030204" pitchFamily="18" charset="0"/>
                            </a:rPr>
                          </m:ctrlPr>
                        </m:sSubSupPr>
                        <m:e>
                          <m:r>
                            <a:rPr lang="zh-CN" altLang="en-US" sz="1800" b="1" i="1">
                              <a:latin typeface="Cambria Math" panose="02040503050406030204" pitchFamily="18" charset="0"/>
                            </a:rPr>
                            <m:t>𝑽</m:t>
                          </m:r>
                        </m:e>
                        <m:sub>
                          <m:r>
                            <a:rPr lang="zh-CN" altLang="en-US" sz="1800" i="1">
                              <a:latin typeface="Cambria Math" panose="02040503050406030204" pitchFamily="18" charset="0"/>
                            </a:rPr>
                            <m:t>𝑖</m:t>
                          </m:r>
                        </m:sub>
                        <m:sup>
                          <m:r>
                            <m:rPr>
                              <m:nor/>
                            </m:rPr>
                            <a:rPr lang="zh-CN" altLang="en-US" sz="1800" i="1">
                              <a:latin typeface="Cambria Math" panose="02040503050406030204" pitchFamily="18" charset="0"/>
                            </a:rPr>
                            <m:t>T</m:t>
                          </m:r>
                        </m:sup>
                      </m:sSubSup>
                      <m:sSubSup>
                        <m:sSubSupPr>
                          <m:ctrlPr>
                            <a:rPr lang="zh-CN" altLang="en-US" sz="1800" i="1">
                              <a:latin typeface="Cambria Math" panose="02040503050406030204" pitchFamily="18" charset="0"/>
                            </a:rPr>
                          </m:ctrlPr>
                        </m:sSubSupPr>
                        <m:e>
                          <m:r>
                            <a:rPr lang="zh-CN" altLang="en-US" sz="1800" b="1" i="1">
                              <a:latin typeface="Cambria Math" panose="02040503050406030204" pitchFamily="18" charset="0"/>
                            </a:rPr>
                            <m:t>𝑩</m:t>
                          </m:r>
                        </m:e>
                        <m:sub>
                          <m:r>
                            <a:rPr lang="zh-CN" altLang="en-US" sz="1800" i="1">
                              <a:latin typeface="Cambria Math" panose="02040503050406030204" pitchFamily="18" charset="0"/>
                            </a:rPr>
                            <m:t>𝑗</m:t>
                          </m:r>
                        </m:sub>
                        <m:sup>
                          <m:r>
                            <m:rPr>
                              <m:nor/>
                            </m:rPr>
                            <a:rPr lang="zh-CN" altLang="en-US" sz="1800" i="1">
                              <a:latin typeface="Cambria Math" panose="02040503050406030204" pitchFamily="18" charset="0"/>
                            </a:rPr>
                            <m:t>T</m:t>
                          </m:r>
                        </m:sup>
                      </m:sSubSup>
                      <m:r>
                        <a:rPr lang="zh-CN" altLang="en-US" sz="1800" i="1">
                          <a:latin typeface="Cambria Math" panose="02040503050406030204" pitchFamily="18" charset="0"/>
                        </a:rPr>
                        <m:t>+</m:t>
                      </m:r>
                      <m:sSub>
                        <m:sSubPr>
                          <m:ctrlPr>
                            <a:rPr lang="zh-CN" altLang="en-US" sz="1800" i="1">
                              <a:latin typeface="Cambria Math" panose="02040503050406030204" pitchFamily="18" charset="0"/>
                            </a:rPr>
                          </m:ctrlPr>
                        </m:sSubPr>
                        <m:e>
                          <m:r>
                            <a:rPr lang="zh-CN" altLang="en-US" sz="1800" b="1" i="1">
                              <a:latin typeface="Cambria Math" panose="02040503050406030204" pitchFamily="18" charset="0"/>
                            </a:rPr>
                            <m:t>𝑩</m:t>
                          </m:r>
                        </m:e>
                        <m:sub>
                          <m:r>
                            <a:rPr lang="zh-CN" altLang="en-US" sz="1800" i="1">
                              <a:latin typeface="Cambria Math" panose="02040503050406030204" pitchFamily="18" charset="0"/>
                            </a:rPr>
                            <m:t>𝑗</m:t>
                          </m:r>
                        </m:sub>
                      </m:sSub>
                      <m:sSub>
                        <m:sSubPr>
                          <m:ctrlPr>
                            <a:rPr lang="zh-CN" altLang="en-US" sz="1800" i="1">
                              <a:latin typeface="Cambria Math" panose="02040503050406030204" pitchFamily="18" charset="0"/>
                            </a:rPr>
                          </m:ctrlPr>
                        </m:sSubPr>
                        <m:e>
                          <m:r>
                            <a:rPr lang="zh-CN" altLang="en-US" sz="1800" b="1" i="1">
                              <a:latin typeface="Cambria Math" panose="02040503050406030204" pitchFamily="18" charset="0"/>
                            </a:rPr>
                            <m:t>𝑽</m:t>
                          </m:r>
                        </m:e>
                        <m:sub>
                          <m:r>
                            <a:rPr lang="zh-CN" altLang="en-US" sz="1800" i="1">
                              <a:latin typeface="Cambria Math" panose="02040503050406030204" pitchFamily="18" charset="0"/>
                            </a:rPr>
                            <m:t>𝑖</m:t>
                          </m:r>
                        </m:sub>
                      </m:sSub>
                      <m:r>
                        <a:rPr lang="zh-CN" altLang="en-US" sz="1800" i="1">
                          <a:latin typeface="Cambria Math" panose="02040503050406030204" pitchFamily="18" charset="0"/>
                        </a:rPr>
                        <m:t>&lt;0</m:t>
                      </m:r>
                    </m:oMath>
                  </m:oMathPara>
                </a14:m>
                <a:endParaRPr lang="zh-CN" altLang="en-US" sz="1800" i="1" dirty="0"/>
              </a:p>
              <a:p>
                <a:pPr marL="0" indent="0">
                  <a:buNone/>
                </a:pPr>
                <a:endParaRPr lang="zh-CN" altLang="en-US" sz="1800" dirty="0"/>
              </a:p>
            </p:txBody>
          </p:sp>
        </mc:Choice>
        <mc:Fallback>
          <p:sp>
            <p:nvSpPr>
              <p:cNvPr id="6" name="内容占位符 5"/>
              <p:cNvSpPr>
                <a:spLocks noGrp="1" noRot="1" noChangeAspect="1" noMove="1" noResize="1" noEditPoints="1" noAdjustHandles="1" noChangeArrowheads="1" noChangeShapeType="1" noTextEdit="1"/>
              </p:cNvSpPr>
              <p:nvPr>
                <p:ph idx="1"/>
              </p:nvPr>
            </p:nvSpPr>
            <p:spPr>
              <a:xfrm>
                <a:off x="467544" y="908720"/>
                <a:ext cx="7772400" cy="5187280"/>
              </a:xfrm>
              <a:blipFill>
                <a:blip r:embed="rId2"/>
                <a:stretch>
                  <a:fillRect l="-70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2057345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5.4.3 LMI</a:t>
            </a:r>
            <a:r>
              <a:rPr lang="zh-CN" altLang="zh-CN" b="1" dirty="0"/>
              <a:t>设计实例</a:t>
            </a:r>
          </a:p>
        </p:txBody>
      </p:sp>
      <mc:AlternateContent xmlns:mc="http://schemas.openxmlformats.org/markup-compatibility/2006">
        <mc:Choice xmlns:a14="http://schemas.microsoft.com/office/drawing/2010/main" Requires="a14">
          <p:sp>
            <p:nvSpPr>
              <p:cNvPr id="6" name="内容占位符 5"/>
              <p:cNvSpPr>
                <a:spLocks noGrp="1"/>
              </p:cNvSpPr>
              <p:nvPr>
                <p:ph idx="1"/>
              </p:nvPr>
            </p:nvSpPr>
            <p:spPr>
              <a:xfrm>
                <a:off x="467544" y="908720"/>
                <a:ext cx="7772400" cy="5187280"/>
              </a:xfrm>
            </p:spPr>
            <p:txBody>
              <a:bodyPr/>
              <a:lstStyle/>
              <a:p>
                <a:pPr marL="0" indent="0">
                  <a:buNone/>
                </a:pPr>
                <a:r>
                  <a:rPr lang="zh-CN" altLang="en-US" sz="2400" dirty="0" smtClean="0"/>
                  <a:t>实例</a:t>
                </a:r>
                <a:r>
                  <a:rPr lang="en-US" altLang="zh-CN" sz="2400" dirty="0"/>
                  <a:t>1</a:t>
                </a:r>
                <a:r>
                  <a:rPr lang="zh-CN" altLang="en-US" sz="2400" dirty="0"/>
                  <a:t>：如模糊系统由</a:t>
                </a:r>
                <a:r>
                  <a:rPr lang="en-US" altLang="zh-CN" sz="2400" dirty="0"/>
                  <a:t>2</a:t>
                </a:r>
                <a:r>
                  <a:rPr lang="zh-CN" altLang="en-US" sz="2400" dirty="0"/>
                  <a:t>条模糊</a:t>
                </a:r>
                <a:r>
                  <a:rPr lang="zh-CN" altLang="en-US" sz="2400" dirty="0" smtClean="0"/>
                  <a:t>规则，</a:t>
                </a:r>
                <a:r>
                  <a:rPr lang="zh-CN" altLang="en-US" sz="2400" dirty="0"/>
                  <a:t>根据</a:t>
                </a:r>
                <a:r>
                  <a:rPr lang="zh-CN" altLang="en-US" sz="2400" dirty="0" smtClean="0"/>
                  <a:t>式（</a:t>
                </a:r>
                <a:r>
                  <a:rPr lang="en-US" altLang="zh-CN" sz="2400" dirty="0" smtClean="0"/>
                  <a:t>5.16</a:t>
                </a:r>
                <a:r>
                  <a:rPr lang="zh-CN" altLang="en-US" sz="2400" dirty="0"/>
                  <a:t>），则</a:t>
                </a:r>
                <a:r>
                  <a:rPr lang="en-US" altLang="zh-CN" sz="2400" dirty="0"/>
                  <a:t>LMI</a:t>
                </a:r>
                <a:r>
                  <a:rPr lang="zh-CN" altLang="en-US" sz="2400" dirty="0"/>
                  <a:t>不等式</a:t>
                </a:r>
                <a:r>
                  <a:rPr lang="zh-CN" altLang="en-US" sz="2400" dirty="0" smtClean="0"/>
                  <a:t>如下</a:t>
                </a:r>
                <a:endParaRPr lang="en-US" altLang="zh-CN" sz="2400" dirty="0" smtClean="0"/>
              </a:p>
              <a:p>
                <a:pPr marL="0" indent="0">
                  <a:buNone/>
                </a:pPr>
                <a14:m>
                  <m:oMathPara xmlns:m="http://schemas.openxmlformats.org/officeDocument/2006/math">
                    <m:oMathParaPr>
                      <m:jc m:val="centerGroup"/>
                    </m:oMathParaPr>
                    <m:oMath xmlns:m="http://schemas.openxmlformats.org/officeDocument/2006/math">
                      <m:m>
                        <m:mPr>
                          <m:mcs>
                            <m:mc>
                              <m:mcPr>
                                <m:count m:val="1"/>
                                <m:mcJc m:val="center"/>
                              </m:mcPr>
                            </m:mc>
                          </m:mcs>
                          <m:ctrlPr>
                            <a:rPr lang="zh-CN" altLang="en-US" sz="2400" b="1" i="1">
                              <a:latin typeface="Cambria Math" panose="02040503050406030204" pitchFamily="18" charset="0"/>
                            </a:rPr>
                          </m:ctrlPr>
                        </m:mPr>
                        <m:mr>
                          <m:e>
                            <m:r>
                              <a:rPr lang="zh-CN" altLang="en-US" sz="2400" b="1" i="1">
                                <a:latin typeface="Cambria Math" panose="02040503050406030204" pitchFamily="18" charset="0"/>
                              </a:rPr>
                              <m:t>𝑸</m:t>
                            </m:r>
                            <m:sSubSup>
                              <m:sSubSupPr>
                                <m:ctrlPr>
                                  <a:rPr lang="zh-CN" altLang="en-US" sz="2400" b="1" i="1">
                                    <a:latin typeface="Cambria Math" panose="02040503050406030204" pitchFamily="18" charset="0"/>
                                  </a:rPr>
                                </m:ctrlPr>
                              </m:sSubSupPr>
                              <m:e>
                                <m:r>
                                  <a:rPr lang="zh-CN" altLang="en-US" sz="2400" b="1" i="1">
                                    <a:latin typeface="Cambria Math" panose="02040503050406030204" pitchFamily="18" charset="0"/>
                                  </a:rPr>
                                  <m:t>𝑨</m:t>
                                </m:r>
                              </m:e>
                              <m:sub>
                                <m:r>
                                  <a:rPr lang="zh-CN" altLang="en-US" sz="2400" i="1">
                                    <a:latin typeface="Cambria Math" panose="02040503050406030204" pitchFamily="18" charset="0"/>
                                  </a:rPr>
                                  <m:t>1</m:t>
                                </m:r>
                              </m:sub>
                              <m:sup>
                                <m:r>
                                  <m:rPr>
                                    <m:nor/>
                                  </m:rPr>
                                  <a:rPr lang="zh-CN" altLang="en-US" sz="2400" i="1">
                                    <a:latin typeface="Cambria Math" panose="02040503050406030204" pitchFamily="18" charset="0"/>
                                  </a:rPr>
                                  <m:t>T</m:t>
                                </m:r>
                              </m:sup>
                            </m:sSubSup>
                            <m:r>
                              <a:rPr lang="zh-CN" altLang="en-US" sz="2400" i="1">
                                <a:latin typeface="Cambria Math" panose="02040503050406030204" pitchFamily="18" charset="0"/>
                              </a:rPr>
                              <m:t>+</m:t>
                            </m:r>
                            <m:sSub>
                              <m:sSubPr>
                                <m:ctrlPr>
                                  <a:rPr lang="zh-CN" altLang="en-US" sz="2400" i="1">
                                    <a:latin typeface="Cambria Math" panose="02040503050406030204" pitchFamily="18" charset="0"/>
                                  </a:rPr>
                                </m:ctrlPr>
                              </m:sSubPr>
                              <m:e>
                                <m:r>
                                  <a:rPr lang="zh-CN" altLang="en-US" sz="2400" b="1" i="1">
                                    <a:latin typeface="Cambria Math" panose="02040503050406030204" pitchFamily="18" charset="0"/>
                                  </a:rPr>
                                  <m:t>𝑨</m:t>
                                </m:r>
                              </m:e>
                              <m:sub>
                                <m:r>
                                  <a:rPr lang="zh-CN" altLang="en-US" sz="2400" i="1">
                                    <a:latin typeface="Cambria Math" panose="02040503050406030204" pitchFamily="18" charset="0"/>
                                  </a:rPr>
                                  <m:t>1</m:t>
                                </m:r>
                              </m:sub>
                            </m:sSub>
                            <m:r>
                              <a:rPr lang="zh-CN" altLang="en-US" sz="2400" b="1" i="1">
                                <a:latin typeface="Cambria Math" panose="02040503050406030204" pitchFamily="18" charset="0"/>
                              </a:rPr>
                              <m:t>𝑸</m:t>
                            </m:r>
                            <m:r>
                              <a:rPr lang="zh-CN" altLang="en-US" sz="2400" i="1">
                                <a:latin typeface="Cambria Math" panose="02040503050406030204" pitchFamily="18" charset="0"/>
                              </a:rPr>
                              <m:t>+</m:t>
                            </m:r>
                            <m:sSubSup>
                              <m:sSubSupPr>
                                <m:ctrlPr>
                                  <a:rPr lang="zh-CN" altLang="en-US" sz="2400" i="1">
                                    <a:latin typeface="Cambria Math" panose="02040503050406030204" pitchFamily="18" charset="0"/>
                                  </a:rPr>
                                </m:ctrlPr>
                              </m:sSubSupPr>
                              <m:e>
                                <m:r>
                                  <a:rPr lang="zh-CN" altLang="en-US" sz="2400" b="1" i="1">
                                    <a:latin typeface="Cambria Math" panose="02040503050406030204" pitchFamily="18" charset="0"/>
                                  </a:rPr>
                                  <m:t>𝑽</m:t>
                                </m:r>
                              </m:e>
                              <m:sub>
                                <m:r>
                                  <a:rPr lang="zh-CN" altLang="en-US" sz="2400" i="1">
                                    <a:latin typeface="Cambria Math" panose="02040503050406030204" pitchFamily="18" charset="0"/>
                                  </a:rPr>
                                  <m:t>1</m:t>
                                </m:r>
                              </m:sub>
                              <m:sup>
                                <m:r>
                                  <m:rPr>
                                    <m:nor/>
                                  </m:rPr>
                                  <a:rPr lang="zh-CN" altLang="en-US" sz="2400" i="1">
                                    <a:latin typeface="Cambria Math" panose="02040503050406030204" pitchFamily="18" charset="0"/>
                                  </a:rPr>
                                  <m:t>T</m:t>
                                </m:r>
                              </m:sup>
                            </m:sSubSup>
                            <m:sSubSup>
                              <m:sSubSupPr>
                                <m:ctrlPr>
                                  <a:rPr lang="zh-CN" altLang="en-US" sz="2400" i="1">
                                    <a:latin typeface="Cambria Math" panose="02040503050406030204" pitchFamily="18" charset="0"/>
                                  </a:rPr>
                                </m:ctrlPr>
                              </m:sSubSupPr>
                              <m:e>
                                <m:r>
                                  <a:rPr lang="zh-CN" altLang="en-US" sz="2400" b="1" i="1">
                                    <a:latin typeface="Cambria Math" panose="02040503050406030204" pitchFamily="18" charset="0"/>
                                  </a:rPr>
                                  <m:t>𝑩</m:t>
                                </m:r>
                              </m:e>
                              <m:sub>
                                <m:r>
                                  <a:rPr lang="zh-CN" altLang="en-US" sz="2400" i="1">
                                    <a:latin typeface="Cambria Math" panose="02040503050406030204" pitchFamily="18" charset="0"/>
                                  </a:rPr>
                                  <m:t>1</m:t>
                                </m:r>
                              </m:sub>
                              <m:sup>
                                <m:r>
                                  <m:rPr>
                                    <m:nor/>
                                  </m:rPr>
                                  <a:rPr lang="zh-CN" altLang="en-US" sz="2400" i="1">
                                    <a:latin typeface="Cambria Math" panose="02040503050406030204" pitchFamily="18" charset="0"/>
                                  </a:rPr>
                                  <m:t>T</m:t>
                                </m:r>
                              </m:sup>
                            </m:sSubSup>
                            <m:r>
                              <a:rPr lang="zh-CN" altLang="en-US" sz="2400" i="1">
                                <a:latin typeface="Cambria Math" panose="02040503050406030204" pitchFamily="18" charset="0"/>
                              </a:rPr>
                              <m:t>+</m:t>
                            </m:r>
                            <m:sSub>
                              <m:sSubPr>
                                <m:ctrlPr>
                                  <a:rPr lang="zh-CN" altLang="en-US" sz="2400" i="1">
                                    <a:latin typeface="Cambria Math" panose="02040503050406030204" pitchFamily="18" charset="0"/>
                                  </a:rPr>
                                </m:ctrlPr>
                              </m:sSubPr>
                              <m:e>
                                <m:r>
                                  <a:rPr lang="zh-CN" altLang="en-US" sz="2400" b="1" i="1">
                                    <a:latin typeface="Cambria Math" panose="02040503050406030204" pitchFamily="18" charset="0"/>
                                  </a:rPr>
                                  <m:t>𝑩</m:t>
                                </m:r>
                              </m:e>
                              <m:sub>
                                <m:r>
                                  <a:rPr lang="zh-CN" altLang="en-US" sz="2400" i="1">
                                    <a:latin typeface="Cambria Math" panose="02040503050406030204" pitchFamily="18" charset="0"/>
                                  </a:rPr>
                                  <m:t>1</m:t>
                                </m:r>
                              </m:sub>
                            </m:sSub>
                            <m:sSub>
                              <m:sSubPr>
                                <m:ctrlPr>
                                  <a:rPr lang="zh-CN" altLang="en-US" sz="2400" i="1">
                                    <a:latin typeface="Cambria Math" panose="02040503050406030204" pitchFamily="18" charset="0"/>
                                  </a:rPr>
                                </m:ctrlPr>
                              </m:sSubPr>
                              <m:e>
                                <m:r>
                                  <a:rPr lang="zh-CN" altLang="en-US" sz="2400" b="1" i="1">
                                    <a:latin typeface="Cambria Math" panose="02040503050406030204" pitchFamily="18" charset="0"/>
                                  </a:rPr>
                                  <m:t>𝑽</m:t>
                                </m:r>
                              </m:e>
                              <m:sub>
                                <m:r>
                                  <a:rPr lang="zh-CN" altLang="en-US" sz="2400" i="1">
                                    <a:latin typeface="Cambria Math" panose="02040503050406030204" pitchFamily="18" charset="0"/>
                                  </a:rPr>
                                  <m:t>1</m:t>
                                </m:r>
                              </m:sub>
                            </m:sSub>
                            <m:r>
                              <a:rPr lang="zh-CN" altLang="en-US" sz="2400" i="1">
                                <a:latin typeface="Cambria Math" panose="02040503050406030204" pitchFamily="18" charset="0"/>
                              </a:rPr>
                              <m:t>&lt;0</m:t>
                            </m:r>
                          </m:e>
                        </m:mr>
                        <m:mr>
                          <m:e>
                            <m:r>
                              <a:rPr lang="zh-CN" altLang="en-US" sz="2400" b="1" i="1">
                                <a:latin typeface="Cambria Math" panose="02040503050406030204" pitchFamily="18" charset="0"/>
                              </a:rPr>
                              <m:t>𝑸</m:t>
                            </m:r>
                            <m:sSubSup>
                              <m:sSubSupPr>
                                <m:ctrlPr>
                                  <a:rPr lang="zh-CN" altLang="en-US" sz="2400" b="1" i="1">
                                    <a:latin typeface="Cambria Math" panose="02040503050406030204" pitchFamily="18" charset="0"/>
                                  </a:rPr>
                                </m:ctrlPr>
                              </m:sSubSupPr>
                              <m:e>
                                <m:r>
                                  <a:rPr lang="zh-CN" altLang="en-US" sz="2400" b="1" i="1">
                                    <a:latin typeface="Cambria Math" panose="02040503050406030204" pitchFamily="18" charset="0"/>
                                  </a:rPr>
                                  <m:t>𝑨</m:t>
                                </m:r>
                              </m:e>
                              <m:sub>
                                <m:r>
                                  <a:rPr lang="zh-CN" altLang="en-US" sz="2400" i="1">
                                    <a:latin typeface="Cambria Math" panose="02040503050406030204" pitchFamily="18" charset="0"/>
                                  </a:rPr>
                                  <m:t>2</m:t>
                                </m:r>
                              </m:sub>
                              <m:sup>
                                <m:r>
                                  <m:rPr>
                                    <m:nor/>
                                  </m:rPr>
                                  <a:rPr lang="zh-CN" altLang="en-US" sz="2400" i="1">
                                    <a:latin typeface="Cambria Math" panose="02040503050406030204" pitchFamily="18" charset="0"/>
                                  </a:rPr>
                                  <m:t>T</m:t>
                                </m:r>
                              </m:sup>
                            </m:sSubSup>
                            <m:r>
                              <a:rPr lang="zh-CN" altLang="en-US" sz="2400" i="1">
                                <a:latin typeface="Cambria Math" panose="02040503050406030204" pitchFamily="18" charset="0"/>
                              </a:rPr>
                              <m:t>+</m:t>
                            </m:r>
                            <m:sSub>
                              <m:sSubPr>
                                <m:ctrlPr>
                                  <a:rPr lang="zh-CN" altLang="en-US" sz="2400" i="1">
                                    <a:latin typeface="Cambria Math" panose="02040503050406030204" pitchFamily="18" charset="0"/>
                                  </a:rPr>
                                </m:ctrlPr>
                              </m:sSubPr>
                              <m:e>
                                <m:r>
                                  <a:rPr lang="zh-CN" altLang="en-US" sz="2400" b="1" i="1">
                                    <a:latin typeface="Cambria Math" panose="02040503050406030204" pitchFamily="18" charset="0"/>
                                  </a:rPr>
                                  <m:t>𝑨</m:t>
                                </m:r>
                              </m:e>
                              <m:sub>
                                <m:r>
                                  <a:rPr lang="zh-CN" altLang="en-US" sz="2400" i="1">
                                    <a:latin typeface="Cambria Math" panose="02040503050406030204" pitchFamily="18" charset="0"/>
                                  </a:rPr>
                                  <m:t>2</m:t>
                                </m:r>
                              </m:sub>
                            </m:sSub>
                            <m:r>
                              <a:rPr lang="zh-CN" altLang="en-US" sz="2400" b="1" i="1">
                                <a:latin typeface="Cambria Math" panose="02040503050406030204" pitchFamily="18" charset="0"/>
                              </a:rPr>
                              <m:t>𝑸</m:t>
                            </m:r>
                            <m:r>
                              <a:rPr lang="zh-CN" altLang="en-US" sz="2400" i="1">
                                <a:latin typeface="Cambria Math" panose="02040503050406030204" pitchFamily="18" charset="0"/>
                              </a:rPr>
                              <m:t>+</m:t>
                            </m:r>
                            <m:sSubSup>
                              <m:sSubSupPr>
                                <m:ctrlPr>
                                  <a:rPr lang="zh-CN" altLang="en-US" sz="2400" i="1">
                                    <a:latin typeface="Cambria Math" panose="02040503050406030204" pitchFamily="18" charset="0"/>
                                  </a:rPr>
                                </m:ctrlPr>
                              </m:sSubSupPr>
                              <m:e>
                                <m:r>
                                  <a:rPr lang="zh-CN" altLang="en-US" sz="2400" b="1" i="1">
                                    <a:latin typeface="Cambria Math" panose="02040503050406030204" pitchFamily="18" charset="0"/>
                                  </a:rPr>
                                  <m:t>𝑽</m:t>
                                </m:r>
                              </m:e>
                              <m:sub>
                                <m:r>
                                  <a:rPr lang="zh-CN" altLang="en-US" sz="2400" i="1">
                                    <a:latin typeface="Cambria Math" panose="02040503050406030204" pitchFamily="18" charset="0"/>
                                  </a:rPr>
                                  <m:t>2</m:t>
                                </m:r>
                              </m:sub>
                              <m:sup>
                                <m:r>
                                  <m:rPr>
                                    <m:nor/>
                                  </m:rPr>
                                  <a:rPr lang="zh-CN" altLang="en-US" sz="2400" i="1">
                                    <a:latin typeface="Cambria Math" panose="02040503050406030204" pitchFamily="18" charset="0"/>
                                  </a:rPr>
                                  <m:t>T</m:t>
                                </m:r>
                              </m:sup>
                            </m:sSubSup>
                            <m:sSubSup>
                              <m:sSubSupPr>
                                <m:ctrlPr>
                                  <a:rPr lang="zh-CN" altLang="en-US" sz="2400" i="1">
                                    <a:latin typeface="Cambria Math" panose="02040503050406030204" pitchFamily="18" charset="0"/>
                                  </a:rPr>
                                </m:ctrlPr>
                              </m:sSubSupPr>
                              <m:e>
                                <m:r>
                                  <a:rPr lang="zh-CN" altLang="en-US" sz="2400" b="1" i="1">
                                    <a:latin typeface="Cambria Math" panose="02040503050406030204" pitchFamily="18" charset="0"/>
                                  </a:rPr>
                                  <m:t>𝑩</m:t>
                                </m:r>
                              </m:e>
                              <m:sub>
                                <m:r>
                                  <a:rPr lang="zh-CN" altLang="en-US" sz="2400" i="1">
                                    <a:latin typeface="Cambria Math" panose="02040503050406030204" pitchFamily="18" charset="0"/>
                                  </a:rPr>
                                  <m:t>2</m:t>
                                </m:r>
                              </m:sub>
                              <m:sup>
                                <m:r>
                                  <m:rPr>
                                    <m:nor/>
                                  </m:rPr>
                                  <a:rPr lang="zh-CN" altLang="en-US" sz="2400" i="1">
                                    <a:latin typeface="Cambria Math" panose="02040503050406030204" pitchFamily="18" charset="0"/>
                                  </a:rPr>
                                  <m:t>T</m:t>
                                </m:r>
                              </m:sup>
                            </m:sSubSup>
                            <m:r>
                              <a:rPr lang="zh-CN" altLang="en-US" sz="2400" i="1">
                                <a:latin typeface="Cambria Math" panose="02040503050406030204" pitchFamily="18" charset="0"/>
                              </a:rPr>
                              <m:t>+</m:t>
                            </m:r>
                            <m:sSub>
                              <m:sSubPr>
                                <m:ctrlPr>
                                  <a:rPr lang="zh-CN" altLang="en-US" sz="2400" i="1">
                                    <a:latin typeface="Cambria Math" panose="02040503050406030204" pitchFamily="18" charset="0"/>
                                  </a:rPr>
                                </m:ctrlPr>
                              </m:sSubPr>
                              <m:e>
                                <m:r>
                                  <a:rPr lang="zh-CN" altLang="en-US" sz="2400" b="1" i="1">
                                    <a:latin typeface="Cambria Math" panose="02040503050406030204" pitchFamily="18" charset="0"/>
                                  </a:rPr>
                                  <m:t>𝑩</m:t>
                                </m:r>
                              </m:e>
                              <m:sub>
                                <m:r>
                                  <a:rPr lang="zh-CN" altLang="en-US" sz="2400" i="1">
                                    <a:latin typeface="Cambria Math" panose="02040503050406030204" pitchFamily="18" charset="0"/>
                                  </a:rPr>
                                  <m:t>2</m:t>
                                </m:r>
                              </m:sub>
                            </m:sSub>
                            <m:sSub>
                              <m:sSubPr>
                                <m:ctrlPr>
                                  <a:rPr lang="zh-CN" altLang="en-US" sz="2400" i="1">
                                    <a:latin typeface="Cambria Math" panose="02040503050406030204" pitchFamily="18" charset="0"/>
                                  </a:rPr>
                                </m:ctrlPr>
                              </m:sSubPr>
                              <m:e>
                                <m:r>
                                  <a:rPr lang="zh-CN" altLang="en-US" sz="2400" b="1" i="1">
                                    <a:latin typeface="Cambria Math" panose="02040503050406030204" pitchFamily="18" charset="0"/>
                                  </a:rPr>
                                  <m:t>𝑽</m:t>
                                </m:r>
                              </m:e>
                              <m:sub>
                                <m:r>
                                  <a:rPr lang="zh-CN" altLang="en-US" sz="2400" i="1">
                                    <a:latin typeface="Cambria Math" panose="02040503050406030204" pitchFamily="18" charset="0"/>
                                  </a:rPr>
                                  <m:t>2</m:t>
                                </m:r>
                              </m:sub>
                            </m:sSub>
                            <m:r>
                              <a:rPr lang="zh-CN" altLang="en-US" sz="2400" i="1">
                                <a:latin typeface="Cambria Math" panose="02040503050406030204" pitchFamily="18" charset="0"/>
                              </a:rPr>
                              <m:t>&lt;0</m:t>
                            </m:r>
                          </m:e>
                        </m:mr>
                      </m:m>
                    </m:oMath>
                  </m:oMathPara>
                </a14:m>
                <a:endParaRPr lang="zh-CN" altLang="en-US" sz="2400" i="1" dirty="0"/>
              </a:p>
              <a:p>
                <a:pPr marL="0" indent="0">
                  <a:buNone/>
                </a:pPr>
                <a:endParaRPr lang="en-US" altLang="zh-CN" sz="2400" dirty="0" smtClean="0"/>
              </a:p>
              <a:p>
                <a:pPr marL="0" indent="0">
                  <a:buNone/>
                </a:pPr>
                <a:r>
                  <a:rPr lang="zh-CN" altLang="en-US" sz="2400" dirty="0" smtClean="0"/>
                  <a:t>针对</a:t>
                </a:r>
                <a14:m>
                  <m:oMath xmlns:m="http://schemas.openxmlformats.org/officeDocument/2006/math">
                    <m:r>
                      <a:rPr lang="zh-CN" altLang="en-US" sz="2400" i="1">
                        <a:latin typeface="Cambria Math" panose="02040503050406030204" pitchFamily="18" charset="0"/>
                      </a:rPr>
                      <m:t>𝑖</m:t>
                    </m:r>
                    <m:r>
                      <a:rPr lang="zh-CN" altLang="en-US" sz="2400">
                        <a:latin typeface="Cambria Math" panose="02040503050406030204" pitchFamily="18" charset="0"/>
                      </a:rPr>
                      <m:t>&lt;</m:t>
                    </m:r>
                    <m:r>
                      <a:rPr lang="zh-CN" altLang="en-US" sz="2400" i="1">
                        <a:latin typeface="Cambria Math" panose="02040503050406030204" pitchFamily="18" charset="0"/>
                      </a:rPr>
                      <m:t>𝑗</m:t>
                    </m:r>
                    <m:r>
                      <a:rPr lang="zh-CN" altLang="en-US" sz="2400">
                        <a:latin typeface="Cambria Math" panose="02040503050406030204" pitchFamily="18" charset="0"/>
                      </a:rPr>
                      <m:t>≤</m:t>
                    </m:r>
                    <m:r>
                      <a:rPr lang="zh-CN" altLang="en-US" sz="2400" i="1">
                        <a:latin typeface="Cambria Math" panose="02040503050406030204" pitchFamily="18" charset="0"/>
                      </a:rPr>
                      <m:t>𝑟</m:t>
                    </m:r>
                  </m:oMath>
                </a14:m>
                <a:r>
                  <a:rPr lang="zh-CN" altLang="en-US" sz="2400" dirty="0" smtClean="0"/>
                  <a:t>，有</a:t>
                </a:r>
                <a14:m>
                  <m:oMath xmlns:m="http://schemas.openxmlformats.org/officeDocument/2006/math">
                    <m:r>
                      <a:rPr lang="en-US" altLang="zh-CN" sz="2400" b="0" i="1" smtClean="0">
                        <a:latin typeface="Cambria Math" panose="02040503050406030204" pitchFamily="18" charset="0"/>
                      </a:rPr>
                      <m:t>𝑖</m:t>
                    </m:r>
                    <m:r>
                      <a:rPr lang="en-US" altLang="zh-CN" sz="2400" b="0" i="1" smtClean="0">
                        <a:latin typeface="Cambria Math" panose="02040503050406030204" pitchFamily="18" charset="0"/>
                      </a:rPr>
                      <m:t>=1</m:t>
                    </m:r>
                  </m:oMath>
                </a14:m>
                <a:r>
                  <a:rPr lang="zh-CN" altLang="en-US" sz="2400" dirty="0" smtClean="0"/>
                  <a:t>，</a:t>
                </a:r>
                <a14:m>
                  <m:oMath xmlns:m="http://schemas.openxmlformats.org/officeDocument/2006/math">
                    <m:r>
                      <a:rPr lang="en-US" altLang="zh-CN" sz="2400" b="0" i="1" dirty="0" smtClean="0">
                        <a:latin typeface="Cambria Math" panose="02040503050406030204" pitchFamily="18" charset="0"/>
                      </a:rPr>
                      <m:t>𝑗</m:t>
                    </m:r>
                    <m:r>
                      <a:rPr lang="en-US" altLang="zh-CN" sz="2400" b="0" i="1" dirty="0" smtClean="0">
                        <a:latin typeface="Cambria Math" panose="02040503050406030204" pitchFamily="18" charset="0"/>
                      </a:rPr>
                      <m:t>=2</m:t>
                    </m:r>
                  </m:oMath>
                </a14:m>
                <a:r>
                  <a:rPr lang="zh-CN" altLang="en-US" sz="2400" dirty="0"/>
                  <a:t>，只有</a:t>
                </a:r>
                <a:r>
                  <a:rPr lang="en-US" altLang="zh-CN" sz="2400" dirty="0"/>
                  <a:t>2</a:t>
                </a:r>
                <a:r>
                  <a:rPr lang="zh-CN" altLang="en-US" sz="2400" dirty="0"/>
                  <a:t>条规则隶属函数相互作用，根据式（</a:t>
                </a:r>
                <a:r>
                  <a:rPr lang="en-US" altLang="zh-CN" sz="2400" dirty="0"/>
                  <a:t>5.17</a:t>
                </a:r>
                <a:r>
                  <a:rPr lang="zh-CN" altLang="en-US" sz="2400" dirty="0"/>
                  <a:t>），则可设计</a:t>
                </a:r>
                <a:r>
                  <a:rPr lang="en-US" altLang="zh-CN" sz="2400" dirty="0"/>
                  <a:t>1</a:t>
                </a:r>
                <a:r>
                  <a:rPr lang="zh-CN" altLang="en-US" sz="2400" dirty="0"/>
                  <a:t>条</a:t>
                </a:r>
                <a:r>
                  <a:rPr lang="en-US" altLang="zh-CN" sz="2400" dirty="0"/>
                  <a:t>LMI</a:t>
                </a:r>
                <a:r>
                  <a:rPr lang="zh-CN" altLang="en-US" sz="2400" dirty="0"/>
                  <a:t>不等式</a:t>
                </a:r>
                <a:r>
                  <a:rPr lang="zh-CN" altLang="en-US" sz="2400" dirty="0" smtClean="0"/>
                  <a:t>如下</a:t>
                </a:r>
                <a:endParaRPr lang="en-US" altLang="zh-CN" sz="2400" dirty="0" smtClean="0"/>
              </a:p>
              <a:p>
                <a:pPr marL="0" indent="0">
                  <a:buNone/>
                </a:pPr>
                <a:endParaRPr lang="en-US" altLang="zh-CN" sz="2400" b="1" i="1" dirty="0" smtClean="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zh-CN" altLang="en-US" sz="2400" b="1" i="1">
                          <a:latin typeface="Cambria Math" panose="02040503050406030204" pitchFamily="18" charset="0"/>
                        </a:rPr>
                        <m:t>𝑸</m:t>
                      </m:r>
                      <m:sSubSup>
                        <m:sSubSupPr>
                          <m:ctrlPr>
                            <a:rPr lang="zh-CN" altLang="en-US" sz="2400" b="1" i="1">
                              <a:latin typeface="Cambria Math" panose="02040503050406030204" pitchFamily="18" charset="0"/>
                            </a:rPr>
                          </m:ctrlPr>
                        </m:sSubSupPr>
                        <m:e>
                          <m:r>
                            <a:rPr lang="zh-CN" altLang="en-US" sz="2400" b="1" i="1">
                              <a:latin typeface="Cambria Math" panose="02040503050406030204" pitchFamily="18" charset="0"/>
                            </a:rPr>
                            <m:t>𝑨</m:t>
                          </m:r>
                        </m:e>
                        <m:sub>
                          <m:r>
                            <a:rPr lang="zh-CN" altLang="en-US" sz="2400" i="1">
                              <a:latin typeface="Cambria Math" panose="02040503050406030204" pitchFamily="18" charset="0"/>
                            </a:rPr>
                            <m:t>1</m:t>
                          </m:r>
                        </m:sub>
                        <m:sup>
                          <m:r>
                            <m:rPr>
                              <m:nor/>
                            </m:rPr>
                            <a:rPr lang="zh-CN" altLang="en-US" sz="2400" i="1">
                              <a:latin typeface="Cambria Math" panose="02040503050406030204" pitchFamily="18" charset="0"/>
                            </a:rPr>
                            <m:t>T</m:t>
                          </m:r>
                        </m:sup>
                      </m:sSubSup>
                      <m:r>
                        <a:rPr lang="zh-CN" altLang="en-US" sz="2400" i="1">
                          <a:latin typeface="Cambria Math" panose="02040503050406030204" pitchFamily="18" charset="0"/>
                        </a:rPr>
                        <m:t>+</m:t>
                      </m:r>
                      <m:sSub>
                        <m:sSubPr>
                          <m:ctrlPr>
                            <a:rPr lang="zh-CN" altLang="en-US" sz="2400" i="1">
                              <a:latin typeface="Cambria Math" panose="02040503050406030204" pitchFamily="18" charset="0"/>
                            </a:rPr>
                          </m:ctrlPr>
                        </m:sSubPr>
                        <m:e>
                          <m:r>
                            <a:rPr lang="zh-CN" altLang="en-US" sz="2400" b="1" i="1">
                              <a:latin typeface="Cambria Math" panose="02040503050406030204" pitchFamily="18" charset="0"/>
                            </a:rPr>
                            <m:t>𝑨</m:t>
                          </m:r>
                        </m:e>
                        <m:sub>
                          <m:r>
                            <a:rPr lang="zh-CN" altLang="en-US" sz="2400" i="1">
                              <a:latin typeface="Cambria Math" panose="02040503050406030204" pitchFamily="18" charset="0"/>
                            </a:rPr>
                            <m:t>1</m:t>
                          </m:r>
                        </m:sub>
                      </m:sSub>
                      <m:r>
                        <a:rPr lang="zh-CN" altLang="en-US" sz="2400" b="1" i="1">
                          <a:latin typeface="Cambria Math" panose="02040503050406030204" pitchFamily="18" charset="0"/>
                        </a:rPr>
                        <m:t>𝑸</m:t>
                      </m:r>
                      <m:r>
                        <a:rPr lang="zh-CN" altLang="en-US" sz="2400" i="1">
                          <a:latin typeface="Cambria Math" panose="02040503050406030204" pitchFamily="18" charset="0"/>
                        </a:rPr>
                        <m:t>++</m:t>
                      </m:r>
                      <m:r>
                        <a:rPr lang="zh-CN" altLang="en-US" sz="2400" b="1" i="1">
                          <a:latin typeface="Cambria Math" panose="02040503050406030204" pitchFamily="18" charset="0"/>
                        </a:rPr>
                        <m:t>𝑸</m:t>
                      </m:r>
                      <m:sSubSup>
                        <m:sSubSupPr>
                          <m:ctrlPr>
                            <a:rPr lang="zh-CN" altLang="en-US" sz="2400" b="1" i="1">
                              <a:latin typeface="Cambria Math" panose="02040503050406030204" pitchFamily="18" charset="0"/>
                            </a:rPr>
                          </m:ctrlPr>
                        </m:sSubSupPr>
                        <m:e>
                          <m:r>
                            <a:rPr lang="zh-CN" altLang="en-US" sz="2400" b="1" i="1">
                              <a:latin typeface="Cambria Math" panose="02040503050406030204" pitchFamily="18" charset="0"/>
                            </a:rPr>
                            <m:t>𝑨</m:t>
                          </m:r>
                        </m:e>
                        <m:sub>
                          <m:r>
                            <a:rPr lang="zh-CN" altLang="en-US" sz="2400" i="1">
                              <a:latin typeface="Cambria Math" panose="02040503050406030204" pitchFamily="18" charset="0"/>
                            </a:rPr>
                            <m:t>2</m:t>
                          </m:r>
                        </m:sub>
                        <m:sup>
                          <m:r>
                            <m:rPr>
                              <m:nor/>
                            </m:rPr>
                            <a:rPr lang="zh-CN" altLang="en-US" sz="2400" i="1">
                              <a:latin typeface="Cambria Math" panose="02040503050406030204" pitchFamily="18" charset="0"/>
                            </a:rPr>
                            <m:t>T</m:t>
                          </m:r>
                        </m:sup>
                      </m:sSubSup>
                      <m:r>
                        <a:rPr lang="zh-CN" altLang="en-US" sz="2400" i="1">
                          <a:latin typeface="Cambria Math" panose="02040503050406030204" pitchFamily="18" charset="0"/>
                        </a:rPr>
                        <m:t>+</m:t>
                      </m:r>
                      <m:sSub>
                        <m:sSubPr>
                          <m:ctrlPr>
                            <a:rPr lang="zh-CN" altLang="en-US" sz="2400" i="1">
                              <a:latin typeface="Cambria Math" panose="02040503050406030204" pitchFamily="18" charset="0"/>
                            </a:rPr>
                          </m:ctrlPr>
                        </m:sSubPr>
                        <m:e>
                          <m:r>
                            <a:rPr lang="zh-CN" altLang="en-US" sz="2400" b="1" i="1">
                              <a:latin typeface="Cambria Math" panose="02040503050406030204" pitchFamily="18" charset="0"/>
                            </a:rPr>
                            <m:t>𝑨</m:t>
                          </m:r>
                        </m:e>
                        <m:sub>
                          <m:r>
                            <a:rPr lang="zh-CN" altLang="en-US" sz="2400" i="1">
                              <a:latin typeface="Cambria Math" panose="02040503050406030204" pitchFamily="18" charset="0"/>
                            </a:rPr>
                            <m:t>2</m:t>
                          </m:r>
                        </m:sub>
                      </m:sSub>
                      <m:r>
                        <a:rPr lang="zh-CN" altLang="en-US" sz="2400" b="1" i="1">
                          <a:latin typeface="Cambria Math" panose="02040503050406030204" pitchFamily="18" charset="0"/>
                        </a:rPr>
                        <m:t>𝑸</m:t>
                      </m:r>
                      <m:r>
                        <a:rPr lang="zh-CN" altLang="en-US" sz="2400" i="1">
                          <a:latin typeface="Cambria Math" panose="02040503050406030204" pitchFamily="18" charset="0"/>
                        </a:rPr>
                        <m:t>+</m:t>
                      </m:r>
                      <m:sSubSup>
                        <m:sSubSupPr>
                          <m:ctrlPr>
                            <a:rPr lang="zh-CN" altLang="en-US" sz="2400" i="1">
                              <a:latin typeface="Cambria Math" panose="02040503050406030204" pitchFamily="18" charset="0"/>
                            </a:rPr>
                          </m:ctrlPr>
                        </m:sSubSupPr>
                        <m:e>
                          <m:r>
                            <a:rPr lang="zh-CN" altLang="en-US" sz="2400" b="1" i="1">
                              <a:latin typeface="Cambria Math" panose="02040503050406030204" pitchFamily="18" charset="0"/>
                            </a:rPr>
                            <m:t>𝑽</m:t>
                          </m:r>
                        </m:e>
                        <m:sub>
                          <m:r>
                            <a:rPr lang="zh-CN" altLang="en-US" sz="2400" i="1">
                              <a:latin typeface="Cambria Math" panose="02040503050406030204" pitchFamily="18" charset="0"/>
                            </a:rPr>
                            <m:t>2</m:t>
                          </m:r>
                        </m:sub>
                        <m:sup>
                          <m:r>
                            <m:rPr>
                              <m:nor/>
                            </m:rPr>
                            <a:rPr lang="zh-CN" altLang="en-US" sz="2400" i="1">
                              <a:latin typeface="Cambria Math" panose="02040503050406030204" pitchFamily="18" charset="0"/>
                            </a:rPr>
                            <m:t>T</m:t>
                          </m:r>
                        </m:sup>
                      </m:sSubSup>
                      <m:sSubSup>
                        <m:sSubSupPr>
                          <m:ctrlPr>
                            <a:rPr lang="zh-CN" altLang="en-US" sz="2400" i="1">
                              <a:latin typeface="Cambria Math" panose="02040503050406030204" pitchFamily="18" charset="0"/>
                            </a:rPr>
                          </m:ctrlPr>
                        </m:sSubSupPr>
                        <m:e>
                          <m:r>
                            <a:rPr lang="zh-CN" altLang="en-US" sz="2400" b="1" i="1">
                              <a:latin typeface="Cambria Math" panose="02040503050406030204" pitchFamily="18" charset="0"/>
                            </a:rPr>
                            <m:t>𝑩</m:t>
                          </m:r>
                        </m:e>
                        <m:sub>
                          <m:r>
                            <a:rPr lang="zh-CN" altLang="en-US" sz="2400" i="1">
                              <a:latin typeface="Cambria Math" panose="02040503050406030204" pitchFamily="18" charset="0"/>
                            </a:rPr>
                            <m:t>1</m:t>
                          </m:r>
                        </m:sub>
                        <m:sup>
                          <m:r>
                            <m:rPr>
                              <m:nor/>
                            </m:rPr>
                            <a:rPr lang="zh-CN" altLang="en-US" sz="2400" i="1">
                              <a:latin typeface="Cambria Math" panose="02040503050406030204" pitchFamily="18" charset="0"/>
                            </a:rPr>
                            <m:t>T</m:t>
                          </m:r>
                        </m:sup>
                      </m:sSubSup>
                      <m:r>
                        <a:rPr lang="zh-CN" altLang="en-US" sz="2400" i="1">
                          <a:latin typeface="Cambria Math" panose="02040503050406030204" pitchFamily="18" charset="0"/>
                        </a:rPr>
                        <m:t>+</m:t>
                      </m:r>
                      <m:sSub>
                        <m:sSubPr>
                          <m:ctrlPr>
                            <a:rPr lang="zh-CN" altLang="en-US" sz="2400" i="1">
                              <a:latin typeface="Cambria Math" panose="02040503050406030204" pitchFamily="18" charset="0"/>
                            </a:rPr>
                          </m:ctrlPr>
                        </m:sSubPr>
                        <m:e>
                          <m:r>
                            <a:rPr lang="zh-CN" altLang="en-US" sz="2400" b="1" i="1">
                              <a:latin typeface="Cambria Math" panose="02040503050406030204" pitchFamily="18" charset="0"/>
                            </a:rPr>
                            <m:t>𝑩</m:t>
                          </m:r>
                        </m:e>
                        <m:sub>
                          <m:r>
                            <a:rPr lang="zh-CN" altLang="en-US" sz="2400" i="1">
                              <a:latin typeface="Cambria Math" panose="02040503050406030204" pitchFamily="18" charset="0"/>
                            </a:rPr>
                            <m:t>1</m:t>
                          </m:r>
                        </m:sub>
                      </m:sSub>
                      <m:sSub>
                        <m:sSubPr>
                          <m:ctrlPr>
                            <a:rPr lang="zh-CN" altLang="en-US" sz="2400" i="1">
                              <a:latin typeface="Cambria Math" panose="02040503050406030204" pitchFamily="18" charset="0"/>
                            </a:rPr>
                          </m:ctrlPr>
                        </m:sSubPr>
                        <m:e>
                          <m:r>
                            <a:rPr lang="zh-CN" altLang="en-US" sz="2400" b="1" i="1">
                              <a:latin typeface="Cambria Math" panose="02040503050406030204" pitchFamily="18" charset="0"/>
                            </a:rPr>
                            <m:t>𝑽</m:t>
                          </m:r>
                        </m:e>
                        <m:sub>
                          <m:r>
                            <a:rPr lang="zh-CN" altLang="en-US" sz="2400" i="1">
                              <a:latin typeface="Cambria Math" panose="02040503050406030204" pitchFamily="18" charset="0"/>
                            </a:rPr>
                            <m:t>2</m:t>
                          </m:r>
                        </m:sub>
                      </m:sSub>
                      <m:r>
                        <a:rPr lang="zh-CN" altLang="en-US" sz="2400" i="1">
                          <a:latin typeface="Cambria Math" panose="02040503050406030204" pitchFamily="18" charset="0"/>
                        </a:rPr>
                        <m:t>+</m:t>
                      </m:r>
                      <m:sSubSup>
                        <m:sSubSupPr>
                          <m:ctrlPr>
                            <a:rPr lang="zh-CN" altLang="en-US" sz="2400" i="1">
                              <a:latin typeface="Cambria Math" panose="02040503050406030204" pitchFamily="18" charset="0"/>
                            </a:rPr>
                          </m:ctrlPr>
                        </m:sSubSupPr>
                        <m:e>
                          <m:r>
                            <a:rPr lang="zh-CN" altLang="en-US" sz="2400" b="1" i="1">
                              <a:latin typeface="Cambria Math" panose="02040503050406030204" pitchFamily="18" charset="0"/>
                            </a:rPr>
                            <m:t>𝑽</m:t>
                          </m:r>
                        </m:e>
                        <m:sub>
                          <m:r>
                            <a:rPr lang="zh-CN" altLang="en-US" sz="2400" i="1">
                              <a:latin typeface="Cambria Math" panose="02040503050406030204" pitchFamily="18" charset="0"/>
                            </a:rPr>
                            <m:t>1</m:t>
                          </m:r>
                        </m:sub>
                        <m:sup>
                          <m:r>
                            <m:rPr>
                              <m:nor/>
                            </m:rPr>
                            <a:rPr lang="zh-CN" altLang="en-US" sz="2400" i="1">
                              <a:latin typeface="Cambria Math" panose="02040503050406030204" pitchFamily="18" charset="0"/>
                            </a:rPr>
                            <m:t>T</m:t>
                          </m:r>
                        </m:sup>
                      </m:sSubSup>
                      <m:sSubSup>
                        <m:sSubSupPr>
                          <m:ctrlPr>
                            <a:rPr lang="zh-CN" altLang="en-US" sz="2400" i="1">
                              <a:latin typeface="Cambria Math" panose="02040503050406030204" pitchFamily="18" charset="0"/>
                            </a:rPr>
                          </m:ctrlPr>
                        </m:sSubSupPr>
                        <m:e>
                          <m:r>
                            <a:rPr lang="zh-CN" altLang="en-US" sz="2400" b="1" i="1">
                              <a:latin typeface="Cambria Math" panose="02040503050406030204" pitchFamily="18" charset="0"/>
                            </a:rPr>
                            <m:t>𝑩</m:t>
                          </m:r>
                        </m:e>
                        <m:sub>
                          <m:r>
                            <a:rPr lang="zh-CN" altLang="en-US" sz="2400" i="1">
                              <a:latin typeface="Cambria Math" panose="02040503050406030204" pitchFamily="18" charset="0"/>
                            </a:rPr>
                            <m:t>2</m:t>
                          </m:r>
                        </m:sub>
                        <m:sup>
                          <m:r>
                            <m:rPr>
                              <m:nor/>
                            </m:rPr>
                            <a:rPr lang="zh-CN" altLang="en-US" sz="2400" i="1">
                              <a:latin typeface="Cambria Math" panose="02040503050406030204" pitchFamily="18" charset="0"/>
                            </a:rPr>
                            <m:t>T</m:t>
                          </m:r>
                        </m:sup>
                      </m:sSubSup>
                      <m:r>
                        <a:rPr lang="zh-CN" altLang="en-US" sz="2400" i="1">
                          <a:latin typeface="Cambria Math" panose="02040503050406030204" pitchFamily="18" charset="0"/>
                        </a:rPr>
                        <m:t>+</m:t>
                      </m:r>
                      <m:sSub>
                        <m:sSubPr>
                          <m:ctrlPr>
                            <a:rPr lang="zh-CN" altLang="en-US" sz="2400" i="1">
                              <a:latin typeface="Cambria Math" panose="02040503050406030204" pitchFamily="18" charset="0"/>
                            </a:rPr>
                          </m:ctrlPr>
                        </m:sSubPr>
                        <m:e>
                          <m:r>
                            <a:rPr lang="zh-CN" altLang="en-US" sz="2400" b="1" i="1">
                              <a:latin typeface="Cambria Math" panose="02040503050406030204" pitchFamily="18" charset="0"/>
                            </a:rPr>
                            <m:t>𝑩</m:t>
                          </m:r>
                        </m:e>
                        <m:sub>
                          <m:r>
                            <a:rPr lang="zh-CN" altLang="en-US" sz="2400" i="1">
                              <a:latin typeface="Cambria Math" panose="02040503050406030204" pitchFamily="18" charset="0"/>
                            </a:rPr>
                            <m:t>2</m:t>
                          </m:r>
                        </m:sub>
                      </m:sSub>
                      <m:sSub>
                        <m:sSubPr>
                          <m:ctrlPr>
                            <a:rPr lang="zh-CN" altLang="en-US" sz="2400" i="1">
                              <a:latin typeface="Cambria Math" panose="02040503050406030204" pitchFamily="18" charset="0"/>
                            </a:rPr>
                          </m:ctrlPr>
                        </m:sSubPr>
                        <m:e>
                          <m:r>
                            <a:rPr lang="zh-CN" altLang="en-US" sz="2400" b="1" i="1">
                              <a:latin typeface="Cambria Math" panose="02040503050406030204" pitchFamily="18" charset="0"/>
                            </a:rPr>
                            <m:t>𝑽</m:t>
                          </m:r>
                        </m:e>
                        <m:sub>
                          <m:r>
                            <a:rPr lang="zh-CN" altLang="en-US" sz="2400" i="1">
                              <a:latin typeface="Cambria Math" panose="02040503050406030204" pitchFamily="18" charset="0"/>
                            </a:rPr>
                            <m:t>1</m:t>
                          </m:r>
                        </m:sub>
                      </m:sSub>
                      <m:r>
                        <a:rPr lang="zh-CN" altLang="en-US" sz="2400" i="1">
                          <a:latin typeface="Cambria Math" panose="02040503050406030204" pitchFamily="18" charset="0"/>
                        </a:rPr>
                        <m:t>&lt;0</m:t>
                      </m:r>
                    </m:oMath>
                  </m:oMathPara>
                </a14:m>
                <a:endParaRPr lang="zh-CN" altLang="en-US" sz="2400" i="1" dirty="0"/>
              </a:p>
              <a:p>
                <a:pPr marL="0" indent="0">
                  <a:buNone/>
                </a:pPr>
                <a:endParaRPr lang="zh-CN" altLang="en-US" sz="2400" dirty="0"/>
              </a:p>
            </p:txBody>
          </p:sp>
        </mc:Choice>
        <mc:Fallback>
          <p:sp>
            <p:nvSpPr>
              <p:cNvPr id="6" name="内容占位符 5"/>
              <p:cNvSpPr>
                <a:spLocks noGrp="1" noRot="1" noChangeAspect="1" noMove="1" noResize="1" noEditPoints="1" noAdjustHandles="1" noChangeArrowheads="1" noChangeShapeType="1" noTextEdit="1"/>
              </p:cNvSpPr>
              <p:nvPr>
                <p:ph idx="1"/>
              </p:nvPr>
            </p:nvSpPr>
            <p:spPr>
              <a:xfrm>
                <a:off x="467544" y="908720"/>
                <a:ext cx="7772400" cy="5187280"/>
              </a:xfrm>
              <a:blipFill>
                <a:blip r:embed="rId2"/>
                <a:stretch>
                  <a:fillRect l="-1255" r="-86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13058403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5.4.3 LMI</a:t>
            </a:r>
            <a:r>
              <a:rPr lang="zh-CN" altLang="zh-CN" b="1" dirty="0"/>
              <a:t>设计实例</a:t>
            </a:r>
          </a:p>
        </p:txBody>
      </p:sp>
      <mc:AlternateContent xmlns:mc="http://schemas.openxmlformats.org/markup-compatibility/2006">
        <mc:Choice xmlns:a14="http://schemas.microsoft.com/office/drawing/2010/main" Requires="a14">
          <p:sp>
            <p:nvSpPr>
              <p:cNvPr id="6" name="内容占位符 5"/>
              <p:cNvSpPr>
                <a:spLocks noGrp="1"/>
              </p:cNvSpPr>
              <p:nvPr>
                <p:ph idx="1"/>
              </p:nvPr>
            </p:nvSpPr>
            <p:spPr>
              <a:xfrm>
                <a:off x="467544" y="908720"/>
                <a:ext cx="8496944" cy="5187280"/>
              </a:xfrm>
            </p:spPr>
            <p:txBody>
              <a:bodyPr/>
              <a:lstStyle/>
              <a:p>
                <a:pPr marL="0" indent="0">
                  <a:buNone/>
                </a:pPr>
                <a:r>
                  <a:rPr lang="zh-CN" altLang="zh-CN" sz="2200" dirty="0" smtClean="0"/>
                  <a:t>根据式（</a:t>
                </a:r>
                <a:r>
                  <a:rPr lang="en-US" altLang="zh-CN" sz="2200" dirty="0"/>
                  <a:t>5.18</a:t>
                </a:r>
                <a:r>
                  <a:rPr lang="zh-CN" altLang="zh-CN" sz="2200" dirty="0"/>
                  <a:t>）和式（</a:t>
                </a:r>
                <a:r>
                  <a:rPr lang="en-US" altLang="zh-CN" sz="2200" dirty="0"/>
                  <a:t>5.19</a:t>
                </a:r>
                <a:r>
                  <a:rPr lang="zh-CN" altLang="zh-CN" sz="2200" dirty="0"/>
                  <a:t>），倒立摆的</a:t>
                </a:r>
                <a:r>
                  <a:rPr lang="en-US" altLang="zh-CN" sz="2200" dirty="0"/>
                  <a:t>LMI</a:t>
                </a:r>
                <a:r>
                  <a:rPr lang="zh-CN" altLang="zh-CN" sz="2200" dirty="0"/>
                  <a:t>可表示为</a:t>
                </a:r>
              </a:p>
              <a:p>
                <a:pPr marL="0" indent="0">
                  <a:buNone/>
                </a:pPr>
                <a14:m>
                  <m:oMathPara xmlns:m="http://schemas.openxmlformats.org/officeDocument/2006/math">
                    <m:oMathParaPr>
                      <m:jc m:val="centerGroup"/>
                    </m:oMathParaPr>
                    <m:oMath xmlns:m="http://schemas.openxmlformats.org/officeDocument/2006/math">
                      <m:m>
                        <m:mPr>
                          <m:mcs>
                            <m:mc>
                              <m:mcPr>
                                <m:count m:val="1"/>
                                <m:mcJc m:val="center"/>
                              </m:mcPr>
                            </m:mc>
                          </m:mcs>
                          <m:ctrlPr>
                            <a:rPr lang="zh-CN" altLang="en-US" sz="2200" b="1" i="1">
                              <a:latin typeface="Cambria Math" panose="02040503050406030204" pitchFamily="18" charset="0"/>
                            </a:rPr>
                          </m:ctrlPr>
                        </m:mPr>
                        <m:mr>
                          <m:e>
                            <m:r>
                              <a:rPr lang="zh-CN" altLang="en-US" sz="2200" b="1" i="1">
                                <a:latin typeface="Cambria Math" panose="02040503050406030204" pitchFamily="18" charset="0"/>
                              </a:rPr>
                              <m:t>𝑸</m:t>
                            </m:r>
                            <m:sSubSup>
                              <m:sSubSupPr>
                                <m:ctrlPr>
                                  <a:rPr lang="zh-CN" altLang="en-US" sz="2200" b="1" i="1">
                                    <a:latin typeface="Cambria Math" panose="02040503050406030204" pitchFamily="18" charset="0"/>
                                  </a:rPr>
                                </m:ctrlPr>
                              </m:sSubSupPr>
                              <m:e>
                                <m:r>
                                  <a:rPr lang="zh-CN" altLang="en-US" sz="2200" b="1" i="1">
                                    <a:latin typeface="Cambria Math" panose="02040503050406030204" pitchFamily="18" charset="0"/>
                                  </a:rPr>
                                  <m:t>𝑨</m:t>
                                </m:r>
                              </m:e>
                              <m:sub>
                                <m:r>
                                  <a:rPr lang="zh-CN" altLang="en-US" sz="2200" i="1">
                                    <a:latin typeface="Cambria Math" panose="02040503050406030204" pitchFamily="18" charset="0"/>
                                  </a:rPr>
                                  <m:t>1</m:t>
                                </m:r>
                              </m:sub>
                              <m:sup>
                                <m:r>
                                  <m:rPr>
                                    <m:nor/>
                                  </m:rPr>
                                  <a:rPr lang="zh-CN" altLang="en-US" sz="2200" i="1">
                                    <a:latin typeface="Cambria Math" panose="02040503050406030204" pitchFamily="18" charset="0"/>
                                  </a:rPr>
                                  <m:t>T</m:t>
                                </m:r>
                              </m:sup>
                            </m:sSubSup>
                            <m:r>
                              <a:rPr lang="zh-CN" altLang="en-US" sz="2200" i="1">
                                <a:latin typeface="Cambria Math" panose="02040503050406030204" pitchFamily="18" charset="0"/>
                              </a:rPr>
                              <m:t>+</m:t>
                            </m:r>
                            <m:sSub>
                              <m:sSubPr>
                                <m:ctrlPr>
                                  <a:rPr lang="zh-CN" altLang="en-US" sz="2200" i="1">
                                    <a:latin typeface="Cambria Math" panose="02040503050406030204" pitchFamily="18" charset="0"/>
                                  </a:rPr>
                                </m:ctrlPr>
                              </m:sSubPr>
                              <m:e>
                                <m:r>
                                  <a:rPr lang="zh-CN" altLang="en-US" sz="2200" b="1" i="1">
                                    <a:latin typeface="Cambria Math" panose="02040503050406030204" pitchFamily="18" charset="0"/>
                                  </a:rPr>
                                  <m:t>𝑨</m:t>
                                </m:r>
                              </m:e>
                              <m:sub>
                                <m:r>
                                  <a:rPr lang="zh-CN" altLang="en-US" sz="2200" i="1">
                                    <a:latin typeface="Cambria Math" panose="02040503050406030204" pitchFamily="18" charset="0"/>
                                  </a:rPr>
                                  <m:t>1</m:t>
                                </m:r>
                              </m:sub>
                            </m:sSub>
                            <m:r>
                              <a:rPr lang="zh-CN" altLang="en-US" sz="2200" b="1" i="1">
                                <a:latin typeface="Cambria Math" panose="02040503050406030204" pitchFamily="18" charset="0"/>
                              </a:rPr>
                              <m:t>𝑸</m:t>
                            </m:r>
                            <m:r>
                              <a:rPr lang="zh-CN" altLang="en-US" sz="2200" i="1">
                                <a:latin typeface="Cambria Math" panose="02040503050406030204" pitchFamily="18" charset="0"/>
                              </a:rPr>
                              <m:t>+</m:t>
                            </m:r>
                            <m:sSubSup>
                              <m:sSubSupPr>
                                <m:ctrlPr>
                                  <a:rPr lang="zh-CN" altLang="en-US" sz="2200" i="1">
                                    <a:latin typeface="Cambria Math" panose="02040503050406030204" pitchFamily="18" charset="0"/>
                                  </a:rPr>
                                </m:ctrlPr>
                              </m:sSubSupPr>
                              <m:e>
                                <m:r>
                                  <a:rPr lang="zh-CN" altLang="en-US" sz="2200" b="1" i="1">
                                    <a:latin typeface="Cambria Math" panose="02040503050406030204" pitchFamily="18" charset="0"/>
                                  </a:rPr>
                                  <m:t>𝑽</m:t>
                                </m:r>
                              </m:e>
                              <m:sub>
                                <m:r>
                                  <a:rPr lang="zh-CN" altLang="en-US" sz="2200" i="1">
                                    <a:latin typeface="Cambria Math" panose="02040503050406030204" pitchFamily="18" charset="0"/>
                                  </a:rPr>
                                  <m:t>1</m:t>
                                </m:r>
                              </m:sub>
                              <m:sup>
                                <m:r>
                                  <m:rPr>
                                    <m:nor/>
                                  </m:rPr>
                                  <a:rPr lang="zh-CN" altLang="en-US" sz="2200" i="1">
                                    <a:latin typeface="Cambria Math" panose="02040503050406030204" pitchFamily="18" charset="0"/>
                                  </a:rPr>
                                  <m:t>T</m:t>
                                </m:r>
                              </m:sup>
                            </m:sSubSup>
                            <m:sSubSup>
                              <m:sSubSupPr>
                                <m:ctrlPr>
                                  <a:rPr lang="zh-CN" altLang="en-US" sz="2200" i="1">
                                    <a:latin typeface="Cambria Math" panose="02040503050406030204" pitchFamily="18" charset="0"/>
                                  </a:rPr>
                                </m:ctrlPr>
                              </m:sSubSupPr>
                              <m:e>
                                <m:r>
                                  <a:rPr lang="zh-CN" altLang="en-US" sz="2200" b="1" i="1">
                                    <a:latin typeface="Cambria Math" panose="02040503050406030204" pitchFamily="18" charset="0"/>
                                  </a:rPr>
                                  <m:t>𝑩</m:t>
                                </m:r>
                              </m:e>
                              <m:sub>
                                <m:r>
                                  <a:rPr lang="zh-CN" altLang="en-US" sz="2200" i="1">
                                    <a:latin typeface="Cambria Math" panose="02040503050406030204" pitchFamily="18" charset="0"/>
                                  </a:rPr>
                                  <m:t>1</m:t>
                                </m:r>
                              </m:sub>
                              <m:sup>
                                <m:r>
                                  <m:rPr>
                                    <m:nor/>
                                  </m:rPr>
                                  <a:rPr lang="zh-CN" altLang="en-US" sz="2200" i="1">
                                    <a:latin typeface="Cambria Math" panose="02040503050406030204" pitchFamily="18" charset="0"/>
                                  </a:rPr>
                                  <m:t>T</m:t>
                                </m:r>
                              </m:sup>
                            </m:sSubSup>
                            <m:r>
                              <a:rPr lang="zh-CN" altLang="en-US" sz="2200" i="1">
                                <a:latin typeface="Cambria Math" panose="02040503050406030204" pitchFamily="18" charset="0"/>
                              </a:rPr>
                              <m:t>+</m:t>
                            </m:r>
                            <m:sSub>
                              <m:sSubPr>
                                <m:ctrlPr>
                                  <a:rPr lang="zh-CN" altLang="en-US" sz="2200" i="1">
                                    <a:latin typeface="Cambria Math" panose="02040503050406030204" pitchFamily="18" charset="0"/>
                                  </a:rPr>
                                </m:ctrlPr>
                              </m:sSubPr>
                              <m:e>
                                <m:r>
                                  <a:rPr lang="zh-CN" altLang="en-US" sz="2200" b="1" i="1">
                                    <a:latin typeface="Cambria Math" panose="02040503050406030204" pitchFamily="18" charset="0"/>
                                  </a:rPr>
                                  <m:t>𝑩</m:t>
                                </m:r>
                              </m:e>
                              <m:sub>
                                <m:r>
                                  <a:rPr lang="zh-CN" altLang="en-US" sz="2200" i="1">
                                    <a:latin typeface="Cambria Math" panose="02040503050406030204" pitchFamily="18" charset="0"/>
                                  </a:rPr>
                                  <m:t>1</m:t>
                                </m:r>
                              </m:sub>
                            </m:sSub>
                            <m:sSub>
                              <m:sSubPr>
                                <m:ctrlPr>
                                  <a:rPr lang="zh-CN" altLang="en-US" sz="2200" i="1">
                                    <a:latin typeface="Cambria Math" panose="02040503050406030204" pitchFamily="18" charset="0"/>
                                  </a:rPr>
                                </m:ctrlPr>
                              </m:sSubPr>
                              <m:e>
                                <m:r>
                                  <a:rPr lang="zh-CN" altLang="en-US" sz="2200" b="1" i="1">
                                    <a:latin typeface="Cambria Math" panose="02040503050406030204" pitchFamily="18" charset="0"/>
                                  </a:rPr>
                                  <m:t>𝑽</m:t>
                                </m:r>
                              </m:e>
                              <m:sub>
                                <m:r>
                                  <a:rPr lang="zh-CN" altLang="en-US" sz="2200" i="1">
                                    <a:latin typeface="Cambria Math" panose="02040503050406030204" pitchFamily="18" charset="0"/>
                                  </a:rPr>
                                  <m:t>1</m:t>
                                </m:r>
                              </m:sub>
                            </m:sSub>
                            <m:r>
                              <a:rPr lang="zh-CN" altLang="en-US" sz="2200" i="1">
                                <a:latin typeface="Cambria Math" panose="02040503050406030204" pitchFamily="18" charset="0"/>
                              </a:rPr>
                              <m:t>&lt;0,</m:t>
                            </m:r>
                          </m:e>
                        </m:mr>
                        <m:mr>
                          <m:e>
                            <m:r>
                              <a:rPr lang="zh-CN" altLang="en-US" sz="2200" b="1" i="1">
                                <a:latin typeface="Cambria Math" panose="02040503050406030204" pitchFamily="18" charset="0"/>
                              </a:rPr>
                              <m:t>𝑸</m:t>
                            </m:r>
                            <m:sSubSup>
                              <m:sSubSupPr>
                                <m:ctrlPr>
                                  <a:rPr lang="zh-CN" altLang="en-US" sz="2200" b="1" i="1">
                                    <a:latin typeface="Cambria Math" panose="02040503050406030204" pitchFamily="18" charset="0"/>
                                  </a:rPr>
                                </m:ctrlPr>
                              </m:sSubSupPr>
                              <m:e>
                                <m:r>
                                  <a:rPr lang="zh-CN" altLang="en-US" sz="2200" b="1" i="1">
                                    <a:latin typeface="Cambria Math" panose="02040503050406030204" pitchFamily="18" charset="0"/>
                                  </a:rPr>
                                  <m:t>𝑨</m:t>
                                </m:r>
                              </m:e>
                              <m:sub>
                                <m:r>
                                  <a:rPr lang="zh-CN" altLang="en-US" sz="2200" i="1">
                                    <a:latin typeface="Cambria Math" panose="02040503050406030204" pitchFamily="18" charset="0"/>
                                  </a:rPr>
                                  <m:t>2</m:t>
                                </m:r>
                              </m:sub>
                              <m:sup>
                                <m:r>
                                  <m:rPr>
                                    <m:nor/>
                                  </m:rPr>
                                  <a:rPr lang="zh-CN" altLang="en-US" sz="2200" i="1">
                                    <a:latin typeface="Cambria Math" panose="02040503050406030204" pitchFamily="18" charset="0"/>
                                  </a:rPr>
                                  <m:t>T</m:t>
                                </m:r>
                              </m:sup>
                            </m:sSubSup>
                            <m:r>
                              <a:rPr lang="zh-CN" altLang="en-US" sz="2200" i="1">
                                <a:latin typeface="Cambria Math" panose="02040503050406030204" pitchFamily="18" charset="0"/>
                              </a:rPr>
                              <m:t>+</m:t>
                            </m:r>
                            <m:sSub>
                              <m:sSubPr>
                                <m:ctrlPr>
                                  <a:rPr lang="zh-CN" altLang="en-US" sz="2200" i="1">
                                    <a:latin typeface="Cambria Math" panose="02040503050406030204" pitchFamily="18" charset="0"/>
                                  </a:rPr>
                                </m:ctrlPr>
                              </m:sSubPr>
                              <m:e>
                                <m:r>
                                  <a:rPr lang="zh-CN" altLang="en-US" sz="2200" b="1" i="1">
                                    <a:latin typeface="Cambria Math" panose="02040503050406030204" pitchFamily="18" charset="0"/>
                                  </a:rPr>
                                  <m:t>𝑨</m:t>
                                </m:r>
                              </m:e>
                              <m:sub>
                                <m:r>
                                  <a:rPr lang="zh-CN" altLang="en-US" sz="2200" i="1">
                                    <a:latin typeface="Cambria Math" panose="02040503050406030204" pitchFamily="18" charset="0"/>
                                  </a:rPr>
                                  <m:t>2</m:t>
                                </m:r>
                              </m:sub>
                            </m:sSub>
                            <m:r>
                              <a:rPr lang="zh-CN" altLang="en-US" sz="2200" b="1" i="1">
                                <a:latin typeface="Cambria Math" panose="02040503050406030204" pitchFamily="18" charset="0"/>
                              </a:rPr>
                              <m:t>𝑸</m:t>
                            </m:r>
                            <m:r>
                              <a:rPr lang="zh-CN" altLang="en-US" sz="2200" i="1">
                                <a:latin typeface="Cambria Math" panose="02040503050406030204" pitchFamily="18" charset="0"/>
                              </a:rPr>
                              <m:t>+</m:t>
                            </m:r>
                            <m:sSubSup>
                              <m:sSubSupPr>
                                <m:ctrlPr>
                                  <a:rPr lang="zh-CN" altLang="en-US" sz="2200" i="1">
                                    <a:latin typeface="Cambria Math" panose="02040503050406030204" pitchFamily="18" charset="0"/>
                                  </a:rPr>
                                </m:ctrlPr>
                              </m:sSubSupPr>
                              <m:e>
                                <m:r>
                                  <a:rPr lang="zh-CN" altLang="en-US" sz="2200" b="1" i="1">
                                    <a:latin typeface="Cambria Math" panose="02040503050406030204" pitchFamily="18" charset="0"/>
                                  </a:rPr>
                                  <m:t>𝑽</m:t>
                                </m:r>
                              </m:e>
                              <m:sub>
                                <m:r>
                                  <a:rPr lang="zh-CN" altLang="en-US" sz="2200" i="1">
                                    <a:latin typeface="Cambria Math" panose="02040503050406030204" pitchFamily="18" charset="0"/>
                                  </a:rPr>
                                  <m:t>2</m:t>
                                </m:r>
                              </m:sub>
                              <m:sup>
                                <m:r>
                                  <m:rPr>
                                    <m:nor/>
                                  </m:rPr>
                                  <a:rPr lang="zh-CN" altLang="en-US" sz="2200" i="1">
                                    <a:latin typeface="Cambria Math" panose="02040503050406030204" pitchFamily="18" charset="0"/>
                                  </a:rPr>
                                  <m:t>T</m:t>
                                </m:r>
                              </m:sup>
                            </m:sSubSup>
                            <m:sSubSup>
                              <m:sSubSupPr>
                                <m:ctrlPr>
                                  <a:rPr lang="zh-CN" altLang="en-US" sz="2200" i="1">
                                    <a:latin typeface="Cambria Math" panose="02040503050406030204" pitchFamily="18" charset="0"/>
                                  </a:rPr>
                                </m:ctrlPr>
                              </m:sSubSupPr>
                              <m:e>
                                <m:r>
                                  <a:rPr lang="zh-CN" altLang="en-US" sz="2200" b="1" i="1">
                                    <a:latin typeface="Cambria Math" panose="02040503050406030204" pitchFamily="18" charset="0"/>
                                  </a:rPr>
                                  <m:t>𝑩</m:t>
                                </m:r>
                              </m:e>
                              <m:sub>
                                <m:r>
                                  <a:rPr lang="zh-CN" altLang="en-US" sz="2200" i="1">
                                    <a:latin typeface="Cambria Math" panose="02040503050406030204" pitchFamily="18" charset="0"/>
                                  </a:rPr>
                                  <m:t>2</m:t>
                                </m:r>
                              </m:sub>
                              <m:sup>
                                <m:r>
                                  <m:rPr>
                                    <m:nor/>
                                  </m:rPr>
                                  <a:rPr lang="zh-CN" altLang="en-US" sz="2200" i="1">
                                    <a:latin typeface="Cambria Math" panose="02040503050406030204" pitchFamily="18" charset="0"/>
                                  </a:rPr>
                                  <m:t>T</m:t>
                                </m:r>
                              </m:sup>
                            </m:sSubSup>
                            <m:r>
                              <a:rPr lang="zh-CN" altLang="en-US" sz="2200" i="1">
                                <a:latin typeface="Cambria Math" panose="02040503050406030204" pitchFamily="18" charset="0"/>
                              </a:rPr>
                              <m:t>+</m:t>
                            </m:r>
                            <m:sSub>
                              <m:sSubPr>
                                <m:ctrlPr>
                                  <a:rPr lang="zh-CN" altLang="en-US" sz="2200" i="1">
                                    <a:latin typeface="Cambria Math" panose="02040503050406030204" pitchFamily="18" charset="0"/>
                                  </a:rPr>
                                </m:ctrlPr>
                              </m:sSubPr>
                              <m:e>
                                <m:r>
                                  <a:rPr lang="zh-CN" altLang="en-US" sz="2200" b="1" i="1">
                                    <a:latin typeface="Cambria Math" panose="02040503050406030204" pitchFamily="18" charset="0"/>
                                  </a:rPr>
                                  <m:t>𝑩</m:t>
                                </m:r>
                              </m:e>
                              <m:sub>
                                <m:r>
                                  <a:rPr lang="zh-CN" altLang="en-US" sz="2200" i="1">
                                    <a:latin typeface="Cambria Math" panose="02040503050406030204" pitchFamily="18" charset="0"/>
                                  </a:rPr>
                                  <m:t>2</m:t>
                                </m:r>
                              </m:sub>
                            </m:sSub>
                            <m:sSub>
                              <m:sSubPr>
                                <m:ctrlPr>
                                  <a:rPr lang="zh-CN" altLang="en-US" sz="2200" i="1">
                                    <a:latin typeface="Cambria Math" panose="02040503050406030204" pitchFamily="18" charset="0"/>
                                  </a:rPr>
                                </m:ctrlPr>
                              </m:sSubPr>
                              <m:e>
                                <m:r>
                                  <a:rPr lang="zh-CN" altLang="en-US" sz="2200" b="1" i="1">
                                    <a:latin typeface="Cambria Math" panose="02040503050406030204" pitchFamily="18" charset="0"/>
                                  </a:rPr>
                                  <m:t>𝑽</m:t>
                                </m:r>
                              </m:e>
                              <m:sub>
                                <m:r>
                                  <a:rPr lang="zh-CN" altLang="en-US" sz="2200" i="1">
                                    <a:latin typeface="Cambria Math" panose="02040503050406030204" pitchFamily="18" charset="0"/>
                                  </a:rPr>
                                  <m:t>2</m:t>
                                </m:r>
                              </m:sub>
                            </m:sSub>
                            <m:r>
                              <a:rPr lang="zh-CN" altLang="en-US" sz="2200" i="1">
                                <a:latin typeface="Cambria Math" panose="02040503050406030204" pitchFamily="18" charset="0"/>
                              </a:rPr>
                              <m:t>&lt;0,</m:t>
                            </m:r>
                          </m:e>
                        </m:mr>
                        <m:mr>
                          <m:e>
                            <m:r>
                              <a:rPr lang="zh-CN" altLang="en-US" sz="2200" b="1" i="1">
                                <a:latin typeface="Cambria Math" panose="02040503050406030204" pitchFamily="18" charset="0"/>
                              </a:rPr>
                              <m:t>𝑸</m:t>
                            </m:r>
                            <m:sSubSup>
                              <m:sSubSupPr>
                                <m:ctrlPr>
                                  <a:rPr lang="zh-CN" altLang="en-US" sz="2200" b="1" i="1">
                                    <a:latin typeface="Cambria Math" panose="02040503050406030204" pitchFamily="18" charset="0"/>
                                  </a:rPr>
                                </m:ctrlPr>
                              </m:sSubSupPr>
                              <m:e>
                                <m:r>
                                  <a:rPr lang="zh-CN" altLang="en-US" sz="2200" b="1" i="1">
                                    <a:latin typeface="Cambria Math" panose="02040503050406030204" pitchFamily="18" charset="0"/>
                                  </a:rPr>
                                  <m:t>𝑨</m:t>
                                </m:r>
                              </m:e>
                              <m:sub>
                                <m:r>
                                  <a:rPr lang="zh-CN" altLang="en-US" sz="2200" i="1">
                                    <a:latin typeface="Cambria Math" panose="02040503050406030204" pitchFamily="18" charset="0"/>
                                  </a:rPr>
                                  <m:t>1</m:t>
                                </m:r>
                              </m:sub>
                              <m:sup>
                                <m:r>
                                  <m:rPr>
                                    <m:nor/>
                                  </m:rPr>
                                  <a:rPr lang="zh-CN" altLang="en-US" sz="2200" i="1">
                                    <a:latin typeface="Cambria Math" panose="02040503050406030204" pitchFamily="18" charset="0"/>
                                  </a:rPr>
                                  <m:t>T</m:t>
                                </m:r>
                              </m:sup>
                            </m:sSubSup>
                            <m:r>
                              <a:rPr lang="zh-CN" altLang="en-US" sz="2200" i="1">
                                <a:latin typeface="Cambria Math" panose="02040503050406030204" pitchFamily="18" charset="0"/>
                              </a:rPr>
                              <m:t>+</m:t>
                            </m:r>
                            <m:sSub>
                              <m:sSubPr>
                                <m:ctrlPr>
                                  <a:rPr lang="zh-CN" altLang="en-US" sz="2200" i="1">
                                    <a:latin typeface="Cambria Math" panose="02040503050406030204" pitchFamily="18" charset="0"/>
                                  </a:rPr>
                                </m:ctrlPr>
                              </m:sSubPr>
                              <m:e>
                                <m:r>
                                  <a:rPr lang="zh-CN" altLang="en-US" sz="2200" b="1" i="1">
                                    <a:latin typeface="Cambria Math" panose="02040503050406030204" pitchFamily="18" charset="0"/>
                                  </a:rPr>
                                  <m:t>𝑨</m:t>
                                </m:r>
                              </m:e>
                              <m:sub>
                                <m:r>
                                  <a:rPr lang="zh-CN" altLang="en-US" sz="2200" i="1">
                                    <a:latin typeface="Cambria Math" panose="02040503050406030204" pitchFamily="18" charset="0"/>
                                  </a:rPr>
                                  <m:t>1</m:t>
                                </m:r>
                              </m:sub>
                            </m:sSub>
                            <m:r>
                              <a:rPr lang="zh-CN" altLang="en-US" sz="2200" b="1" i="1">
                                <a:latin typeface="Cambria Math" panose="02040503050406030204" pitchFamily="18" charset="0"/>
                              </a:rPr>
                              <m:t>𝑸</m:t>
                            </m:r>
                            <m:r>
                              <a:rPr lang="zh-CN" altLang="en-US" sz="2200" i="1">
                                <a:latin typeface="Cambria Math" panose="02040503050406030204" pitchFamily="18" charset="0"/>
                              </a:rPr>
                              <m:t>+</m:t>
                            </m:r>
                            <m:r>
                              <a:rPr lang="zh-CN" altLang="en-US" sz="2200" b="1" i="1">
                                <a:latin typeface="Cambria Math" panose="02040503050406030204" pitchFamily="18" charset="0"/>
                              </a:rPr>
                              <m:t>𝑸</m:t>
                            </m:r>
                            <m:sSubSup>
                              <m:sSubSupPr>
                                <m:ctrlPr>
                                  <a:rPr lang="zh-CN" altLang="en-US" sz="2200" b="1" i="1">
                                    <a:latin typeface="Cambria Math" panose="02040503050406030204" pitchFamily="18" charset="0"/>
                                  </a:rPr>
                                </m:ctrlPr>
                              </m:sSubSupPr>
                              <m:e>
                                <m:r>
                                  <a:rPr lang="zh-CN" altLang="en-US" sz="2200" b="1" i="1">
                                    <a:latin typeface="Cambria Math" panose="02040503050406030204" pitchFamily="18" charset="0"/>
                                  </a:rPr>
                                  <m:t>𝑨</m:t>
                                </m:r>
                              </m:e>
                              <m:sub>
                                <m:r>
                                  <a:rPr lang="zh-CN" altLang="en-US" sz="2200" i="1">
                                    <a:latin typeface="Cambria Math" panose="02040503050406030204" pitchFamily="18" charset="0"/>
                                  </a:rPr>
                                  <m:t>2</m:t>
                                </m:r>
                              </m:sub>
                              <m:sup>
                                <m:r>
                                  <m:rPr>
                                    <m:nor/>
                                  </m:rPr>
                                  <a:rPr lang="zh-CN" altLang="en-US" sz="2200" i="1">
                                    <a:latin typeface="Cambria Math" panose="02040503050406030204" pitchFamily="18" charset="0"/>
                                  </a:rPr>
                                  <m:t>T</m:t>
                                </m:r>
                              </m:sup>
                            </m:sSubSup>
                            <m:r>
                              <a:rPr lang="zh-CN" altLang="en-US" sz="2200" i="1">
                                <a:latin typeface="Cambria Math" panose="02040503050406030204" pitchFamily="18" charset="0"/>
                              </a:rPr>
                              <m:t>+</m:t>
                            </m:r>
                            <m:sSub>
                              <m:sSubPr>
                                <m:ctrlPr>
                                  <a:rPr lang="zh-CN" altLang="en-US" sz="2200" i="1">
                                    <a:latin typeface="Cambria Math" panose="02040503050406030204" pitchFamily="18" charset="0"/>
                                  </a:rPr>
                                </m:ctrlPr>
                              </m:sSubPr>
                              <m:e>
                                <m:r>
                                  <a:rPr lang="zh-CN" altLang="en-US" sz="2200" b="1" i="1">
                                    <a:latin typeface="Cambria Math" panose="02040503050406030204" pitchFamily="18" charset="0"/>
                                  </a:rPr>
                                  <m:t>𝑨</m:t>
                                </m:r>
                              </m:e>
                              <m:sub>
                                <m:r>
                                  <a:rPr lang="zh-CN" altLang="en-US" sz="2200" i="1">
                                    <a:latin typeface="Cambria Math" panose="02040503050406030204" pitchFamily="18" charset="0"/>
                                  </a:rPr>
                                  <m:t>2</m:t>
                                </m:r>
                              </m:sub>
                            </m:sSub>
                            <m:r>
                              <a:rPr lang="zh-CN" altLang="en-US" sz="2200" b="1" i="1">
                                <a:latin typeface="Cambria Math" panose="02040503050406030204" pitchFamily="18" charset="0"/>
                              </a:rPr>
                              <m:t>𝑸</m:t>
                            </m:r>
                            <m:r>
                              <a:rPr lang="zh-CN" altLang="en-US" sz="2200" i="1">
                                <a:latin typeface="Cambria Math" panose="02040503050406030204" pitchFamily="18" charset="0"/>
                              </a:rPr>
                              <m:t>+</m:t>
                            </m:r>
                            <m:sSubSup>
                              <m:sSubSupPr>
                                <m:ctrlPr>
                                  <a:rPr lang="zh-CN" altLang="en-US" sz="2200" i="1">
                                    <a:latin typeface="Cambria Math" panose="02040503050406030204" pitchFamily="18" charset="0"/>
                                  </a:rPr>
                                </m:ctrlPr>
                              </m:sSubSupPr>
                              <m:e>
                                <m:r>
                                  <a:rPr lang="zh-CN" altLang="en-US" sz="2200" b="1" i="1">
                                    <a:latin typeface="Cambria Math" panose="02040503050406030204" pitchFamily="18" charset="0"/>
                                  </a:rPr>
                                  <m:t>𝑽</m:t>
                                </m:r>
                              </m:e>
                              <m:sub>
                                <m:r>
                                  <a:rPr lang="zh-CN" altLang="en-US" sz="2200" i="1">
                                    <a:latin typeface="Cambria Math" panose="02040503050406030204" pitchFamily="18" charset="0"/>
                                  </a:rPr>
                                  <m:t>2</m:t>
                                </m:r>
                              </m:sub>
                              <m:sup>
                                <m:r>
                                  <m:rPr>
                                    <m:nor/>
                                  </m:rPr>
                                  <a:rPr lang="zh-CN" altLang="en-US" sz="2200" i="1">
                                    <a:latin typeface="Cambria Math" panose="02040503050406030204" pitchFamily="18" charset="0"/>
                                  </a:rPr>
                                  <m:t>T</m:t>
                                </m:r>
                              </m:sup>
                            </m:sSubSup>
                            <m:sSubSup>
                              <m:sSubSupPr>
                                <m:ctrlPr>
                                  <a:rPr lang="zh-CN" altLang="en-US" sz="2200" i="1">
                                    <a:latin typeface="Cambria Math" panose="02040503050406030204" pitchFamily="18" charset="0"/>
                                  </a:rPr>
                                </m:ctrlPr>
                              </m:sSubSupPr>
                              <m:e>
                                <m:r>
                                  <a:rPr lang="zh-CN" altLang="en-US" sz="2200" b="1" i="1">
                                    <a:latin typeface="Cambria Math" panose="02040503050406030204" pitchFamily="18" charset="0"/>
                                  </a:rPr>
                                  <m:t>𝑩</m:t>
                                </m:r>
                              </m:e>
                              <m:sub>
                                <m:r>
                                  <a:rPr lang="zh-CN" altLang="en-US" sz="2200" i="1">
                                    <a:latin typeface="Cambria Math" panose="02040503050406030204" pitchFamily="18" charset="0"/>
                                  </a:rPr>
                                  <m:t>1</m:t>
                                </m:r>
                              </m:sub>
                              <m:sup>
                                <m:r>
                                  <m:rPr>
                                    <m:nor/>
                                  </m:rPr>
                                  <a:rPr lang="zh-CN" altLang="en-US" sz="2200" i="1">
                                    <a:latin typeface="Cambria Math" panose="02040503050406030204" pitchFamily="18" charset="0"/>
                                  </a:rPr>
                                  <m:t>T</m:t>
                                </m:r>
                              </m:sup>
                            </m:sSubSup>
                            <m:r>
                              <a:rPr lang="zh-CN" altLang="en-US" sz="2200" i="1">
                                <a:latin typeface="Cambria Math" panose="02040503050406030204" pitchFamily="18" charset="0"/>
                              </a:rPr>
                              <m:t>+</m:t>
                            </m:r>
                            <m:sSub>
                              <m:sSubPr>
                                <m:ctrlPr>
                                  <a:rPr lang="zh-CN" altLang="en-US" sz="2200" i="1">
                                    <a:latin typeface="Cambria Math" panose="02040503050406030204" pitchFamily="18" charset="0"/>
                                  </a:rPr>
                                </m:ctrlPr>
                              </m:sSubPr>
                              <m:e>
                                <m:r>
                                  <a:rPr lang="zh-CN" altLang="en-US" sz="2200" b="1" i="1">
                                    <a:latin typeface="Cambria Math" panose="02040503050406030204" pitchFamily="18" charset="0"/>
                                  </a:rPr>
                                  <m:t>𝑩</m:t>
                                </m:r>
                              </m:e>
                              <m:sub>
                                <m:r>
                                  <a:rPr lang="zh-CN" altLang="en-US" sz="2200" i="1">
                                    <a:latin typeface="Cambria Math" panose="02040503050406030204" pitchFamily="18" charset="0"/>
                                  </a:rPr>
                                  <m:t>1</m:t>
                                </m:r>
                              </m:sub>
                            </m:sSub>
                            <m:sSub>
                              <m:sSubPr>
                                <m:ctrlPr>
                                  <a:rPr lang="zh-CN" altLang="en-US" sz="2200" i="1">
                                    <a:latin typeface="Cambria Math" panose="02040503050406030204" pitchFamily="18" charset="0"/>
                                  </a:rPr>
                                </m:ctrlPr>
                              </m:sSubPr>
                              <m:e>
                                <m:r>
                                  <a:rPr lang="zh-CN" altLang="en-US" sz="2200" b="1" i="1">
                                    <a:latin typeface="Cambria Math" panose="02040503050406030204" pitchFamily="18" charset="0"/>
                                  </a:rPr>
                                  <m:t>𝑽</m:t>
                                </m:r>
                              </m:e>
                              <m:sub>
                                <m:r>
                                  <a:rPr lang="zh-CN" altLang="en-US" sz="2200" i="1">
                                    <a:latin typeface="Cambria Math" panose="02040503050406030204" pitchFamily="18" charset="0"/>
                                  </a:rPr>
                                  <m:t>2</m:t>
                                </m:r>
                              </m:sub>
                            </m:sSub>
                            <m:r>
                              <a:rPr lang="zh-CN" altLang="en-US" sz="2200" i="1">
                                <a:latin typeface="Cambria Math" panose="02040503050406030204" pitchFamily="18" charset="0"/>
                              </a:rPr>
                              <m:t>+</m:t>
                            </m:r>
                            <m:sSubSup>
                              <m:sSubSupPr>
                                <m:ctrlPr>
                                  <a:rPr lang="zh-CN" altLang="en-US" sz="2200" i="1">
                                    <a:latin typeface="Cambria Math" panose="02040503050406030204" pitchFamily="18" charset="0"/>
                                  </a:rPr>
                                </m:ctrlPr>
                              </m:sSubSupPr>
                              <m:e>
                                <m:r>
                                  <a:rPr lang="zh-CN" altLang="en-US" sz="2200" b="1" i="1">
                                    <a:latin typeface="Cambria Math" panose="02040503050406030204" pitchFamily="18" charset="0"/>
                                  </a:rPr>
                                  <m:t>𝑽</m:t>
                                </m:r>
                              </m:e>
                              <m:sub>
                                <m:r>
                                  <a:rPr lang="zh-CN" altLang="en-US" sz="2200" i="1">
                                    <a:latin typeface="Cambria Math" panose="02040503050406030204" pitchFamily="18" charset="0"/>
                                  </a:rPr>
                                  <m:t>1</m:t>
                                </m:r>
                              </m:sub>
                              <m:sup>
                                <m:r>
                                  <m:rPr>
                                    <m:nor/>
                                  </m:rPr>
                                  <a:rPr lang="zh-CN" altLang="en-US" sz="2200" i="1">
                                    <a:latin typeface="Cambria Math" panose="02040503050406030204" pitchFamily="18" charset="0"/>
                                  </a:rPr>
                                  <m:t>T</m:t>
                                </m:r>
                              </m:sup>
                            </m:sSubSup>
                            <m:sSubSup>
                              <m:sSubSupPr>
                                <m:ctrlPr>
                                  <a:rPr lang="zh-CN" altLang="en-US" sz="2200" i="1">
                                    <a:latin typeface="Cambria Math" panose="02040503050406030204" pitchFamily="18" charset="0"/>
                                  </a:rPr>
                                </m:ctrlPr>
                              </m:sSubSupPr>
                              <m:e>
                                <m:r>
                                  <a:rPr lang="zh-CN" altLang="en-US" sz="2200" b="1" i="1">
                                    <a:latin typeface="Cambria Math" panose="02040503050406030204" pitchFamily="18" charset="0"/>
                                  </a:rPr>
                                  <m:t>𝑩</m:t>
                                </m:r>
                              </m:e>
                              <m:sub>
                                <m:r>
                                  <a:rPr lang="zh-CN" altLang="en-US" sz="2200" i="1">
                                    <a:latin typeface="Cambria Math" panose="02040503050406030204" pitchFamily="18" charset="0"/>
                                  </a:rPr>
                                  <m:t>2</m:t>
                                </m:r>
                              </m:sub>
                              <m:sup>
                                <m:r>
                                  <m:rPr>
                                    <m:nor/>
                                  </m:rPr>
                                  <a:rPr lang="zh-CN" altLang="en-US" sz="2200" i="1">
                                    <a:latin typeface="Cambria Math" panose="02040503050406030204" pitchFamily="18" charset="0"/>
                                  </a:rPr>
                                  <m:t>T</m:t>
                                </m:r>
                              </m:sup>
                            </m:sSubSup>
                            <m:r>
                              <a:rPr lang="zh-CN" altLang="en-US" sz="2200" i="1">
                                <a:latin typeface="Cambria Math" panose="02040503050406030204" pitchFamily="18" charset="0"/>
                              </a:rPr>
                              <m:t>+</m:t>
                            </m:r>
                            <m:sSub>
                              <m:sSubPr>
                                <m:ctrlPr>
                                  <a:rPr lang="zh-CN" altLang="en-US" sz="2200" i="1">
                                    <a:latin typeface="Cambria Math" panose="02040503050406030204" pitchFamily="18" charset="0"/>
                                  </a:rPr>
                                </m:ctrlPr>
                              </m:sSubPr>
                              <m:e>
                                <m:r>
                                  <a:rPr lang="zh-CN" altLang="en-US" sz="2200" b="1" i="1">
                                    <a:latin typeface="Cambria Math" panose="02040503050406030204" pitchFamily="18" charset="0"/>
                                  </a:rPr>
                                  <m:t>𝑩</m:t>
                                </m:r>
                              </m:e>
                              <m:sub>
                                <m:r>
                                  <a:rPr lang="zh-CN" altLang="en-US" sz="2200" i="1">
                                    <a:latin typeface="Cambria Math" panose="02040503050406030204" pitchFamily="18" charset="0"/>
                                  </a:rPr>
                                  <m:t>2</m:t>
                                </m:r>
                              </m:sub>
                            </m:sSub>
                            <m:sSub>
                              <m:sSubPr>
                                <m:ctrlPr>
                                  <a:rPr lang="zh-CN" altLang="en-US" sz="2200" i="1">
                                    <a:latin typeface="Cambria Math" panose="02040503050406030204" pitchFamily="18" charset="0"/>
                                  </a:rPr>
                                </m:ctrlPr>
                              </m:sSubPr>
                              <m:e>
                                <m:r>
                                  <a:rPr lang="zh-CN" altLang="en-US" sz="2200" b="1" i="1">
                                    <a:latin typeface="Cambria Math" panose="02040503050406030204" pitchFamily="18" charset="0"/>
                                  </a:rPr>
                                  <m:t>𝑽</m:t>
                                </m:r>
                              </m:e>
                              <m:sub>
                                <m:r>
                                  <a:rPr lang="zh-CN" altLang="en-US" sz="2200" i="1">
                                    <a:latin typeface="Cambria Math" panose="02040503050406030204" pitchFamily="18" charset="0"/>
                                  </a:rPr>
                                  <m:t>1</m:t>
                                </m:r>
                              </m:sub>
                            </m:sSub>
                            <m:r>
                              <a:rPr lang="zh-CN" altLang="en-US" sz="2200" i="1">
                                <a:latin typeface="Cambria Math" panose="02040503050406030204" pitchFamily="18" charset="0"/>
                              </a:rPr>
                              <m:t>&lt;0</m:t>
                            </m:r>
                          </m:e>
                        </m:mr>
                        <m:mr>
                          <m:e>
                            <m:r>
                              <a:rPr lang="zh-CN" altLang="en-US" sz="2200" b="1" i="1">
                                <a:latin typeface="Cambria Math" panose="02040503050406030204" pitchFamily="18" charset="0"/>
                              </a:rPr>
                              <m:t>𝑸</m:t>
                            </m:r>
                            <m:r>
                              <a:rPr lang="zh-CN" altLang="en-US" sz="2200" i="1">
                                <a:latin typeface="Cambria Math" panose="02040503050406030204" pitchFamily="18" charset="0"/>
                              </a:rPr>
                              <m:t>=</m:t>
                            </m:r>
                            <m:sSup>
                              <m:sSupPr>
                                <m:ctrlPr>
                                  <a:rPr lang="zh-CN" altLang="en-US" sz="2200" i="1">
                                    <a:latin typeface="Cambria Math" panose="02040503050406030204" pitchFamily="18" charset="0"/>
                                  </a:rPr>
                                </m:ctrlPr>
                              </m:sSupPr>
                              <m:e>
                                <m:r>
                                  <a:rPr lang="zh-CN" altLang="en-US" sz="2200" b="1" i="1">
                                    <a:latin typeface="Cambria Math" panose="02040503050406030204" pitchFamily="18" charset="0"/>
                                  </a:rPr>
                                  <m:t>𝑷</m:t>
                                </m:r>
                              </m:e>
                              <m:sup>
                                <m:r>
                                  <a:rPr lang="zh-CN" altLang="en-US" sz="2200" i="1">
                                    <a:latin typeface="Cambria Math" panose="02040503050406030204" pitchFamily="18" charset="0"/>
                                  </a:rPr>
                                  <m:t>−1</m:t>
                                </m:r>
                              </m:sup>
                            </m:sSup>
                            <m:r>
                              <a:rPr lang="zh-CN" altLang="en-US" sz="2200" i="1">
                                <a:latin typeface="Cambria Math" panose="02040503050406030204" pitchFamily="18" charset="0"/>
                              </a:rPr>
                              <m:t>&gt;0</m:t>
                            </m:r>
                          </m:e>
                        </m:mr>
                      </m:m>
                    </m:oMath>
                  </m:oMathPara>
                </a14:m>
                <a:endParaRPr lang="zh-CN" altLang="en-US" sz="2200" i="1" dirty="0"/>
              </a:p>
              <a:p>
                <a:pPr marL="0" indent="0">
                  <a:buNone/>
                </a:pPr>
                <a:r>
                  <a:rPr lang="zh-CN" altLang="en-US" sz="2200" dirty="0" smtClean="0"/>
                  <a:t>其中</a:t>
                </a:r>
                <a14:m>
                  <m:oMath xmlns:m="http://schemas.openxmlformats.org/officeDocument/2006/math">
                    <m:sSub>
                      <m:sSubPr>
                        <m:ctrlPr>
                          <a:rPr lang="en-US" altLang="zh-CN" sz="2200" b="1" i="1" smtClean="0">
                            <a:latin typeface="Cambria Math" panose="02040503050406030204" pitchFamily="18" charset="0"/>
                          </a:rPr>
                        </m:ctrlPr>
                      </m:sSubPr>
                      <m:e>
                        <m:r>
                          <a:rPr lang="en-US" altLang="zh-CN" sz="2200" b="1" i="1" smtClean="0">
                            <a:latin typeface="Cambria Math" panose="02040503050406030204" pitchFamily="18" charset="0"/>
                          </a:rPr>
                          <m:t>𝑲</m:t>
                        </m:r>
                      </m:e>
                      <m:sub>
                        <m:r>
                          <a:rPr lang="en-US" altLang="zh-CN" sz="2200" b="1" i="1" smtClean="0">
                            <a:latin typeface="Cambria Math" panose="02040503050406030204" pitchFamily="18" charset="0"/>
                          </a:rPr>
                          <m:t>𝟏</m:t>
                        </m:r>
                      </m:sub>
                    </m:sSub>
                    <m:r>
                      <a:rPr lang="en-US" altLang="zh-CN" sz="2200" b="1" i="1" smtClean="0">
                        <a:latin typeface="Cambria Math" panose="02040503050406030204" pitchFamily="18" charset="0"/>
                      </a:rPr>
                      <m:t>=</m:t>
                    </m:r>
                    <m:sSub>
                      <m:sSubPr>
                        <m:ctrlPr>
                          <a:rPr lang="en-US" altLang="zh-CN" sz="2200" b="1" i="1" smtClean="0">
                            <a:latin typeface="Cambria Math" panose="02040503050406030204" pitchFamily="18" charset="0"/>
                          </a:rPr>
                        </m:ctrlPr>
                      </m:sSubPr>
                      <m:e>
                        <m:r>
                          <a:rPr lang="en-US" altLang="zh-CN" sz="2200" b="1" i="1" smtClean="0">
                            <a:latin typeface="Cambria Math" panose="02040503050406030204" pitchFamily="18" charset="0"/>
                          </a:rPr>
                          <m:t>𝑽</m:t>
                        </m:r>
                      </m:e>
                      <m:sub>
                        <m:r>
                          <a:rPr lang="en-US" altLang="zh-CN" sz="2200" b="1" i="1" smtClean="0">
                            <a:latin typeface="Cambria Math" panose="02040503050406030204" pitchFamily="18" charset="0"/>
                          </a:rPr>
                          <m:t>𝟏</m:t>
                        </m:r>
                      </m:sub>
                    </m:sSub>
                    <m:r>
                      <a:rPr lang="en-US" altLang="zh-CN" sz="2200" b="1" i="1" smtClean="0">
                        <a:latin typeface="Cambria Math" panose="02040503050406030204" pitchFamily="18" charset="0"/>
                      </a:rPr>
                      <m:t>𝑷</m:t>
                    </m:r>
                    <m:r>
                      <a:rPr lang="en-US" altLang="zh-CN" sz="2200" b="1" i="1" smtClean="0">
                        <a:latin typeface="Cambria Math" panose="02040503050406030204" pitchFamily="18" charset="0"/>
                      </a:rPr>
                      <m:t>,</m:t>
                    </m:r>
                    <m:sSub>
                      <m:sSubPr>
                        <m:ctrlPr>
                          <a:rPr lang="en-US" altLang="zh-CN" sz="2200" b="1" i="1">
                            <a:latin typeface="Cambria Math" panose="02040503050406030204" pitchFamily="18" charset="0"/>
                          </a:rPr>
                        </m:ctrlPr>
                      </m:sSubPr>
                      <m:e>
                        <m:r>
                          <a:rPr lang="en-US" altLang="zh-CN" sz="2200" b="1" i="1">
                            <a:latin typeface="Cambria Math" panose="02040503050406030204" pitchFamily="18" charset="0"/>
                          </a:rPr>
                          <m:t>𝑲</m:t>
                        </m:r>
                      </m:e>
                      <m:sub>
                        <m:r>
                          <a:rPr lang="en-US" altLang="zh-CN" sz="2200" b="1" i="1" smtClean="0">
                            <a:latin typeface="Cambria Math" panose="02040503050406030204" pitchFamily="18" charset="0"/>
                          </a:rPr>
                          <m:t>𝟐</m:t>
                        </m:r>
                      </m:sub>
                    </m:sSub>
                    <m:r>
                      <a:rPr lang="en-US" altLang="zh-CN" sz="2200" b="1" i="1">
                        <a:latin typeface="Cambria Math" panose="02040503050406030204" pitchFamily="18" charset="0"/>
                      </a:rPr>
                      <m:t>=</m:t>
                    </m:r>
                    <m:sSub>
                      <m:sSubPr>
                        <m:ctrlPr>
                          <a:rPr lang="en-US" altLang="zh-CN" sz="2200" b="1" i="1">
                            <a:latin typeface="Cambria Math" panose="02040503050406030204" pitchFamily="18" charset="0"/>
                          </a:rPr>
                        </m:ctrlPr>
                      </m:sSubPr>
                      <m:e>
                        <m:r>
                          <a:rPr lang="en-US" altLang="zh-CN" sz="2200" b="1" i="1">
                            <a:latin typeface="Cambria Math" panose="02040503050406030204" pitchFamily="18" charset="0"/>
                          </a:rPr>
                          <m:t>𝑽</m:t>
                        </m:r>
                      </m:e>
                      <m:sub>
                        <m:r>
                          <a:rPr lang="en-US" altLang="zh-CN" sz="2200" b="1" i="1" smtClean="0">
                            <a:latin typeface="Cambria Math" panose="02040503050406030204" pitchFamily="18" charset="0"/>
                          </a:rPr>
                          <m:t>𝟐</m:t>
                        </m:r>
                      </m:sub>
                    </m:sSub>
                    <m:r>
                      <a:rPr lang="en-US" altLang="zh-CN" sz="2200" b="1" i="1">
                        <a:latin typeface="Cambria Math" panose="02040503050406030204" pitchFamily="18" charset="0"/>
                      </a:rPr>
                      <m:t>𝑷</m:t>
                    </m:r>
                  </m:oMath>
                </a14:m>
                <a:endParaRPr lang="en-US" altLang="zh-CN" sz="2200" b="1" dirty="0" smtClean="0"/>
              </a:p>
              <a:p>
                <a:pPr marL="0" indent="0">
                  <a:buNone/>
                </a:pPr>
                <a:r>
                  <a:rPr lang="zh-CN" altLang="zh-CN" sz="2200" dirty="0"/>
                  <a:t>在</a:t>
                </a:r>
                <a:r>
                  <a:rPr lang="en-US" altLang="zh-CN" sz="2200" dirty="0" err="1"/>
                  <a:t>Matlab</a:t>
                </a:r>
                <a:r>
                  <a:rPr lang="zh-CN" altLang="zh-CN" sz="2200" dirty="0"/>
                  <a:t>下采用</a:t>
                </a:r>
                <a:r>
                  <a:rPr lang="en-US" altLang="zh-CN" sz="2200" dirty="0"/>
                  <a:t>YALMIP</a:t>
                </a:r>
                <a:r>
                  <a:rPr lang="zh-CN" altLang="zh-CN" sz="2200" dirty="0"/>
                  <a:t>工具箱进行仿真。上述ＬＭＩ写成</a:t>
                </a:r>
                <a:r>
                  <a:rPr lang="en-US" altLang="zh-CN" sz="2200" dirty="0" err="1"/>
                  <a:t>Matlab</a:t>
                </a:r>
                <a:r>
                  <a:rPr lang="zh-CN" altLang="zh-CN" sz="2200" dirty="0"/>
                  <a:t>程序如下：</a:t>
                </a:r>
              </a:p>
              <a:p>
                <a:r>
                  <a:rPr lang="en-US" altLang="zh-CN" sz="2200" dirty="0"/>
                  <a:t>L1=Q*A1'+A1*Q+V1'*B1'+B1*V1;</a:t>
                </a:r>
                <a:endParaRPr lang="zh-CN" altLang="zh-CN" sz="2200" dirty="0"/>
              </a:p>
              <a:p>
                <a:r>
                  <a:rPr lang="en-US" altLang="zh-CN" sz="2200" dirty="0"/>
                  <a:t>L2=Q*A2'+A2*Q+V2'*B2'+B2*V2;</a:t>
                </a:r>
                <a:endParaRPr lang="zh-CN" altLang="zh-CN" sz="2200" dirty="0"/>
              </a:p>
              <a:p>
                <a:r>
                  <a:rPr lang="en-US" altLang="zh-CN" sz="2200" dirty="0"/>
                  <a:t>L3=Q*A1'+A1*Q+Q*A2'+A2*Q+V2'*B1'+B1*V2+V1'*B2'+B2*V1;</a:t>
                </a:r>
                <a:endParaRPr lang="zh-CN" altLang="zh-CN" sz="2200" dirty="0"/>
              </a:p>
              <a:p>
                <a:r>
                  <a:rPr lang="en-US" altLang="zh-CN" sz="2200" dirty="0"/>
                  <a:t>F=set(L1&lt;0)+set(L2&lt;0)+set(L3&lt;0)+set(Q&gt;0);</a:t>
                </a:r>
                <a:endParaRPr lang="zh-CN" altLang="zh-CN" sz="2200" dirty="0"/>
              </a:p>
              <a:p>
                <a:pPr marL="0" indent="0">
                  <a:buNone/>
                </a:pPr>
                <a:endParaRPr lang="zh-CN" altLang="en-US" sz="2400" b="1" dirty="0"/>
              </a:p>
            </p:txBody>
          </p:sp>
        </mc:Choice>
        <mc:Fallback>
          <p:sp>
            <p:nvSpPr>
              <p:cNvPr id="6" name="内容占位符 5"/>
              <p:cNvSpPr>
                <a:spLocks noGrp="1" noRot="1" noChangeAspect="1" noMove="1" noResize="1" noEditPoints="1" noAdjustHandles="1" noChangeArrowheads="1" noChangeShapeType="1" noTextEdit="1"/>
              </p:cNvSpPr>
              <p:nvPr>
                <p:ph idx="1"/>
              </p:nvPr>
            </p:nvSpPr>
            <p:spPr>
              <a:xfrm>
                <a:off x="467544" y="908720"/>
                <a:ext cx="8496944" cy="5187280"/>
              </a:xfrm>
              <a:blipFill>
                <a:blip r:embed="rId2"/>
                <a:stretch>
                  <a:fillRect l="-933" b="-1304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7471464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5.4.3 LMI</a:t>
            </a:r>
            <a:r>
              <a:rPr lang="zh-CN" altLang="zh-CN" b="1" dirty="0"/>
              <a:t>设计实例</a:t>
            </a:r>
          </a:p>
        </p:txBody>
      </p:sp>
      <mc:AlternateContent xmlns:mc="http://schemas.openxmlformats.org/markup-compatibility/2006">
        <mc:Choice xmlns:a14="http://schemas.microsoft.com/office/drawing/2010/main" Requires="a14">
          <p:sp>
            <p:nvSpPr>
              <p:cNvPr id="6" name="内容占位符 5"/>
              <p:cNvSpPr>
                <a:spLocks noGrp="1"/>
              </p:cNvSpPr>
              <p:nvPr>
                <p:ph idx="1"/>
              </p:nvPr>
            </p:nvSpPr>
            <p:spPr>
              <a:xfrm>
                <a:off x="467544" y="908720"/>
                <a:ext cx="8496944" cy="5187280"/>
              </a:xfrm>
            </p:spPr>
            <p:txBody>
              <a:bodyPr/>
              <a:lstStyle/>
              <a:p>
                <a:pPr marL="0" indent="0">
                  <a:buNone/>
                </a:pPr>
                <a:r>
                  <a:rPr lang="zh-CN" altLang="zh-CN" sz="2200" dirty="0" smtClean="0"/>
                  <a:t>实例</a:t>
                </a:r>
                <a:r>
                  <a:rPr lang="en-US" altLang="zh-CN" sz="2200" dirty="0"/>
                  <a:t>2</a:t>
                </a:r>
                <a:r>
                  <a:rPr lang="zh-CN" altLang="zh-CN" sz="2200" dirty="0"/>
                  <a:t>：如模糊系统由</a:t>
                </a:r>
                <a:r>
                  <a:rPr lang="en-US" altLang="zh-CN" sz="2200" dirty="0"/>
                  <a:t>4</a:t>
                </a:r>
                <a:r>
                  <a:rPr lang="zh-CN" altLang="zh-CN" sz="2200" dirty="0"/>
                  <a:t>条模糊</a:t>
                </a:r>
                <a:r>
                  <a:rPr lang="zh-CN" altLang="zh-CN" sz="2200" dirty="0" smtClean="0"/>
                  <a:t>规则</a:t>
                </a:r>
                <a:endParaRPr lang="en-US" altLang="zh-CN" sz="2200" dirty="0" smtClean="0"/>
              </a:p>
              <a:p>
                <a:pPr marL="0" indent="0">
                  <a:buNone/>
                </a:pPr>
                <a:r>
                  <a:rPr lang="zh-CN" altLang="en-US" sz="2200" dirty="0"/>
                  <a:t>考虑单条规则，</a:t>
                </a:r>
                <a:r>
                  <a:rPr lang="zh-CN" altLang="en-US" sz="2200" dirty="0" smtClean="0"/>
                  <a:t>有</a:t>
                </a:r>
                <a14:m>
                  <m:oMath xmlns:m="http://schemas.openxmlformats.org/officeDocument/2006/math">
                    <m:r>
                      <a:rPr lang="en-US" altLang="zh-CN" sz="2200" b="0" i="1" smtClean="0">
                        <a:latin typeface="Cambria Math" panose="02040503050406030204" pitchFamily="18" charset="0"/>
                      </a:rPr>
                      <m:t>𝑖</m:t>
                    </m:r>
                    <m:r>
                      <a:rPr lang="en-US" altLang="zh-CN" sz="2200" b="0" i="1" smtClean="0">
                        <a:latin typeface="Cambria Math" panose="02040503050406030204" pitchFamily="18" charset="0"/>
                      </a:rPr>
                      <m:t>=1~4</m:t>
                    </m:r>
                  </m:oMath>
                </a14:m>
                <a:r>
                  <a:rPr lang="zh-CN" altLang="en-US" sz="2200" dirty="0" smtClean="0"/>
                  <a:t> </a:t>
                </a:r>
                <a:r>
                  <a:rPr lang="zh-CN" altLang="en-US" sz="2200" dirty="0"/>
                  <a:t>，根据式（</a:t>
                </a:r>
                <a:r>
                  <a:rPr lang="en-US" altLang="zh-CN" sz="2200" dirty="0"/>
                  <a:t>5.16</a:t>
                </a:r>
                <a:r>
                  <a:rPr lang="zh-CN" altLang="en-US" sz="2200" dirty="0"/>
                  <a:t>），则可构造</a:t>
                </a:r>
                <a:r>
                  <a:rPr lang="en-US" altLang="zh-CN" sz="2200" dirty="0"/>
                  <a:t>4</a:t>
                </a:r>
                <a:r>
                  <a:rPr lang="zh-CN" altLang="en-US" sz="2200" dirty="0"/>
                  <a:t>条</a:t>
                </a:r>
                <a:r>
                  <a:rPr lang="en-US" altLang="zh-CN" sz="2200" dirty="0"/>
                  <a:t>LMI</a:t>
                </a:r>
                <a:r>
                  <a:rPr lang="zh-CN" altLang="en-US" sz="2200" dirty="0"/>
                  <a:t>不等式</a:t>
                </a:r>
                <a:r>
                  <a:rPr lang="zh-CN" altLang="en-US" sz="2200" dirty="0" smtClean="0"/>
                  <a:t>如下</a:t>
                </a:r>
                <a:endParaRPr lang="en-US" altLang="zh-CN" sz="2200" b="1" i="1" dirty="0" smtClean="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m>
                        <m:mPr>
                          <m:mcs>
                            <m:mc>
                              <m:mcPr>
                                <m:count m:val="1"/>
                                <m:mcJc m:val="center"/>
                              </m:mcPr>
                            </m:mc>
                          </m:mcs>
                          <m:ctrlPr>
                            <a:rPr lang="zh-CN" altLang="en-US" sz="2200" b="1" i="1">
                              <a:latin typeface="Cambria Math" panose="02040503050406030204" pitchFamily="18" charset="0"/>
                            </a:rPr>
                          </m:ctrlPr>
                        </m:mPr>
                        <m:mr>
                          <m:e>
                            <m:r>
                              <a:rPr lang="zh-CN" altLang="en-US" sz="2200" b="1" i="1">
                                <a:latin typeface="Cambria Math" panose="02040503050406030204" pitchFamily="18" charset="0"/>
                              </a:rPr>
                              <m:t>𝑸</m:t>
                            </m:r>
                            <m:sSubSup>
                              <m:sSubSupPr>
                                <m:ctrlPr>
                                  <a:rPr lang="zh-CN" altLang="en-US" sz="2200" b="1" i="1">
                                    <a:latin typeface="Cambria Math" panose="02040503050406030204" pitchFamily="18" charset="0"/>
                                  </a:rPr>
                                </m:ctrlPr>
                              </m:sSubSupPr>
                              <m:e>
                                <m:r>
                                  <a:rPr lang="zh-CN" altLang="en-US" sz="2200" b="1" i="1">
                                    <a:latin typeface="Cambria Math" panose="02040503050406030204" pitchFamily="18" charset="0"/>
                                  </a:rPr>
                                  <m:t>𝑨</m:t>
                                </m:r>
                              </m:e>
                              <m:sub>
                                <m:r>
                                  <a:rPr lang="zh-CN" altLang="en-US" sz="2200" i="1">
                                    <a:latin typeface="Cambria Math" panose="02040503050406030204" pitchFamily="18" charset="0"/>
                                  </a:rPr>
                                  <m:t>1</m:t>
                                </m:r>
                              </m:sub>
                              <m:sup>
                                <m:r>
                                  <m:rPr>
                                    <m:nor/>
                                  </m:rPr>
                                  <a:rPr lang="zh-CN" altLang="en-US" sz="2200" i="1">
                                    <a:latin typeface="Cambria Math" panose="02040503050406030204" pitchFamily="18" charset="0"/>
                                  </a:rPr>
                                  <m:t>T</m:t>
                                </m:r>
                              </m:sup>
                            </m:sSubSup>
                            <m:r>
                              <a:rPr lang="zh-CN" altLang="en-US" sz="2200" i="1">
                                <a:latin typeface="Cambria Math" panose="02040503050406030204" pitchFamily="18" charset="0"/>
                              </a:rPr>
                              <m:t>+</m:t>
                            </m:r>
                            <m:sSub>
                              <m:sSubPr>
                                <m:ctrlPr>
                                  <a:rPr lang="zh-CN" altLang="en-US" sz="2200" i="1">
                                    <a:latin typeface="Cambria Math" panose="02040503050406030204" pitchFamily="18" charset="0"/>
                                  </a:rPr>
                                </m:ctrlPr>
                              </m:sSubPr>
                              <m:e>
                                <m:r>
                                  <a:rPr lang="zh-CN" altLang="en-US" sz="2200" b="1" i="1">
                                    <a:latin typeface="Cambria Math" panose="02040503050406030204" pitchFamily="18" charset="0"/>
                                  </a:rPr>
                                  <m:t>𝑨</m:t>
                                </m:r>
                              </m:e>
                              <m:sub>
                                <m:r>
                                  <a:rPr lang="zh-CN" altLang="en-US" sz="2200" i="1">
                                    <a:latin typeface="Cambria Math" panose="02040503050406030204" pitchFamily="18" charset="0"/>
                                  </a:rPr>
                                  <m:t>1</m:t>
                                </m:r>
                              </m:sub>
                            </m:sSub>
                            <m:r>
                              <a:rPr lang="zh-CN" altLang="en-US" sz="2200" b="1" i="1">
                                <a:latin typeface="Cambria Math" panose="02040503050406030204" pitchFamily="18" charset="0"/>
                              </a:rPr>
                              <m:t>𝑸</m:t>
                            </m:r>
                            <m:r>
                              <a:rPr lang="zh-CN" altLang="en-US" sz="2200" i="1">
                                <a:latin typeface="Cambria Math" panose="02040503050406030204" pitchFamily="18" charset="0"/>
                              </a:rPr>
                              <m:t>+</m:t>
                            </m:r>
                            <m:sSubSup>
                              <m:sSubSupPr>
                                <m:ctrlPr>
                                  <a:rPr lang="zh-CN" altLang="en-US" sz="2200" i="1">
                                    <a:latin typeface="Cambria Math" panose="02040503050406030204" pitchFamily="18" charset="0"/>
                                  </a:rPr>
                                </m:ctrlPr>
                              </m:sSubSupPr>
                              <m:e>
                                <m:r>
                                  <a:rPr lang="zh-CN" altLang="en-US" sz="2200" b="1" i="1">
                                    <a:latin typeface="Cambria Math" panose="02040503050406030204" pitchFamily="18" charset="0"/>
                                  </a:rPr>
                                  <m:t>𝑽</m:t>
                                </m:r>
                              </m:e>
                              <m:sub>
                                <m:r>
                                  <a:rPr lang="zh-CN" altLang="en-US" sz="2200" i="1">
                                    <a:latin typeface="Cambria Math" panose="02040503050406030204" pitchFamily="18" charset="0"/>
                                  </a:rPr>
                                  <m:t>1</m:t>
                                </m:r>
                              </m:sub>
                              <m:sup>
                                <m:r>
                                  <m:rPr>
                                    <m:nor/>
                                  </m:rPr>
                                  <a:rPr lang="zh-CN" altLang="en-US" sz="2200" i="1">
                                    <a:latin typeface="Cambria Math" panose="02040503050406030204" pitchFamily="18" charset="0"/>
                                  </a:rPr>
                                  <m:t>T</m:t>
                                </m:r>
                              </m:sup>
                            </m:sSubSup>
                            <m:sSubSup>
                              <m:sSubSupPr>
                                <m:ctrlPr>
                                  <a:rPr lang="zh-CN" altLang="en-US" sz="2200" i="1">
                                    <a:latin typeface="Cambria Math" panose="02040503050406030204" pitchFamily="18" charset="0"/>
                                  </a:rPr>
                                </m:ctrlPr>
                              </m:sSubSupPr>
                              <m:e>
                                <m:r>
                                  <a:rPr lang="zh-CN" altLang="en-US" sz="2200" b="1" i="1">
                                    <a:latin typeface="Cambria Math" panose="02040503050406030204" pitchFamily="18" charset="0"/>
                                  </a:rPr>
                                  <m:t>𝑩</m:t>
                                </m:r>
                              </m:e>
                              <m:sub>
                                <m:r>
                                  <a:rPr lang="zh-CN" altLang="en-US" sz="2200" i="1">
                                    <a:latin typeface="Cambria Math" panose="02040503050406030204" pitchFamily="18" charset="0"/>
                                  </a:rPr>
                                  <m:t>1</m:t>
                                </m:r>
                              </m:sub>
                              <m:sup>
                                <m:r>
                                  <m:rPr>
                                    <m:nor/>
                                  </m:rPr>
                                  <a:rPr lang="zh-CN" altLang="en-US" sz="2200" i="1">
                                    <a:latin typeface="Cambria Math" panose="02040503050406030204" pitchFamily="18" charset="0"/>
                                  </a:rPr>
                                  <m:t>T</m:t>
                                </m:r>
                              </m:sup>
                            </m:sSubSup>
                            <m:r>
                              <a:rPr lang="zh-CN" altLang="en-US" sz="2200" i="1">
                                <a:latin typeface="Cambria Math" panose="02040503050406030204" pitchFamily="18" charset="0"/>
                              </a:rPr>
                              <m:t>+</m:t>
                            </m:r>
                            <m:sSub>
                              <m:sSubPr>
                                <m:ctrlPr>
                                  <a:rPr lang="zh-CN" altLang="en-US" sz="2200" i="1">
                                    <a:latin typeface="Cambria Math" panose="02040503050406030204" pitchFamily="18" charset="0"/>
                                  </a:rPr>
                                </m:ctrlPr>
                              </m:sSubPr>
                              <m:e>
                                <m:r>
                                  <a:rPr lang="zh-CN" altLang="en-US" sz="2200" b="1" i="1">
                                    <a:latin typeface="Cambria Math" panose="02040503050406030204" pitchFamily="18" charset="0"/>
                                  </a:rPr>
                                  <m:t>𝑩</m:t>
                                </m:r>
                              </m:e>
                              <m:sub>
                                <m:r>
                                  <a:rPr lang="zh-CN" altLang="en-US" sz="2200" i="1">
                                    <a:latin typeface="Cambria Math" panose="02040503050406030204" pitchFamily="18" charset="0"/>
                                  </a:rPr>
                                  <m:t>1</m:t>
                                </m:r>
                              </m:sub>
                            </m:sSub>
                            <m:sSub>
                              <m:sSubPr>
                                <m:ctrlPr>
                                  <a:rPr lang="zh-CN" altLang="en-US" sz="2200" i="1">
                                    <a:latin typeface="Cambria Math" panose="02040503050406030204" pitchFamily="18" charset="0"/>
                                  </a:rPr>
                                </m:ctrlPr>
                              </m:sSubPr>
                              <m:e>
                                <m:r>
                                  <a:rPr lang="zh-CN" altLang="en-US" sz="2200" b="1" i="1">
                                    <a:latin typeface="Cambria Math" panose="02040503050406030204" pitchFamily="18" charset="0"/>
                                  </a:rPr>
                                  <m:t>𝑽</m:t>
                                </m:r>
                              </m:e>
                              <m:sub>
                                <m:r>
                                  <a:rPr lang="zh-CN" altLang="en-US" sz="2200" i="1">
                                    <a:latin typeface="Cambria Math" panose="02040503050406030204" pitchFamily="18" charset="0"/>
                                  </a:rPr>
                                  <m:t>1</m:t>
                                </m:r>
                              </m:sub>
                            </m:sSub>
                            <m:r>
                              <a:rPr lang="zh-CN" altLang="en-US" sz="2200" i="1">
                                <a:latin typeface="Cambria Math" panose="02040503050406030204" pitchFamily="18" charset="0"/>
                              </a:rPr>
                              <m:t>&lt;0</m:t>
                            </m:r>
                          </m:e>
                        </m:mr>
                        <m:mr>
                          <m:e>
                            <m:r>
                              <a:rPr lang="zh-CN" altLang="en-US" sz="2200" b="1" i="1">
                                <a:latin typeface="Cambria Math" panose="02040503050406030204" pitchFamily="18" charset="0"/>
                              </a:rPr>
                              <m:t>𝑸</m:t>
                            </m:r>
                            <m:sSubSup>
                              <m:sSubSupPr>
                                <m:ctrlPr>
                                  <a:rPr lang="zh-CN" altLang="en-US" sz="2200" b="1" i="1">
                                    <a:latin typeface="Cambria Math" panose="02040503050406030204" pitchFamily="18" charset="0"/>
                                  </a:rPr>
                                </m:ctrlPr>
                              </m:sSubSupPr>
                              <m:e>
                                <m:r>
                                  <a:rPr lang="zh-CN" altLang="en-US" sz="2200" b="1" i="1">
                                    <a:latin typeface="Cambria Math" panose="02040503050406030204" pitchFamily="18" charset="0"/>
                                  </a:rPr>
                                  <m:t>𝑨</m:t>
                                </m:r>
                              </m:e>
                              <m:sub>
                                <m:r>
                                  <a:rPr lang="zh-CN" altLang="en-US" sz="2200" i="1">
                                    <a:latin typeface="Cambria Math" panose="02040503050406030204" pitchFamily="18" charset="0"/>
                                  </a:rPr>
                                  <m:t>2</m:t>
                                </m:r>
                              </m:sub>
                              <m:sup>
                                <m:r>
                                  <m:rPr>
                                    <m:nor/>
                                  </m:rPr>
                                  <a:rPr lang="zh-CN" altLang="en-US" sz="2200" i="1">
                                    <a:latin typeface="Cambria Math" panose="02040503050406030204" pitchFamily="18" charset="0"/>
                                  </a:rPr>
                                  <m:t>T</m:t>
                                </m:r>
                              </m:sup>
                            </m:sSubSup>
                            <m:r>
                              <a:rPr lang="zh-CN" altLang="en-US" sz="2200" i="1">
                                <a:latin typeface="Cambria Math" panose="02040503050406030204" pitchFamily="18" charset="0"/>
                              </a:rPr>
                              <m:t>+</m:t>
                            </m:r>
                            <m:sSub>
                              <m:sSubPr>
                                <m:ctrlPr>
                                  <a:rPr lang="zh-CN" altLang="en-US" sz="2200" i="1">
                                    <a:latin typeface="Cambria Math" panose="02040503050406030204" pitchFamily="18" charset="0"/>
                                  </a:rPr>
                                </m:ctrlPr>
                              </m:sSubPr>
                              <m:e>
                                <m:r>
                                  <a:rPr lang="zh-CN" altLang="en-US" sz="2200" b="1" i="1">
                                    <a:latin typeface="Cambria Math" panose="02040503050406030204" pitchFamily="18" charset="0"/>
                                  </a:rPr>
                                  <m:t>𝑨</m:t>
                                </m:r>
                              </m:e>
                              <m:sub>
                                <m:r>
                                  <a:rPr lang="zh-CN" altLang="en-US" sz="2200" i="1">
                                    <a:latin typeface="Cambria Math" panose="02040503050406030204" pitchFamily="18" charset="0"/>
                                  </a:rPr>
                                  <m:t>2</m:t>
                                </m:r>
                              </m:sub>
                            </m:sSub>
                            <m:r>
                              <a:rPr lang="zh-CN" altLang="en-US" sz="2200" b="1" i="1">
                                <a:latin typeface="Cambria Math" panose="02040503050406030204" pitchFamily="18" charset="0"/>
                              </a:rPr>
                              <m:t>𝑸</m:t>
                            </m:r>
                            <m:r>
                              <a:rPr lang="zh-CN" altLang="en-US" sz="2200" i="1">
                                <a:latin typeface="Cambria Math" panose="02040503050406030204" pitchFamily="18" charset="0"/>
                              </a:rPr>
                              <m:t>+</m:t>
                            </m:r>
                            <m:sSubSup>
                              <m:sSubSupPr>
                                <m:ctrlPr>
                                  <a:rPr lang="zh-CN" altLang="en-US" sz="2200" i="1">
                                    <a:latin typeface="Cambria Math" panose="02040503050406030204" pitchFamily="18" charset="0"/>
                                  </a:rPr>
                                </m:ctrlPr>
                              </m:sSubSupPr>
                              <m:e>
                                <m:r>
                                  <a:rPr lang="zh-CN" altLang="en-US" sz="2200" b="1" i="1">
                                    <a:latin typeface="Cambria Math" panose="02040503050406030204" pitchFamily="18" charset="0"/>
                                  </a:rPr>
                                  <m:t>𝑽</m:t>
                                </m:r>
                              </m:e>
                              <m:sub>
                                <m:r>
                                  <a:rPr lang="zh-CN" altLang="en-US" sz="2200" i="1">
                                    <a:latin typeface="Cambria Math" panose="02040503050406030204" pitchFamily="18" charset="0"/>
                                  </a:rPr>
                                  <m:t>2</m:t>
                                </m:r>
                              </m:sub>
                              <m:sup>
                                <m:r>
                                  <m:rPr>
                                    <m:nor/>
                                  </m:rPr>
                                  <a:rPr lang="zh-CN" altLang="en-US" sz="2200" i="1">
                                    <a:latin typeface="Cambria Math" panose="02040503050406030204" pitchFamily="18" charset="0"/>
                                  </a:rPr>
                                  <m:t>T</m:t>
                                </m:r>
                              </m:sup>
                            </m:sSubSup>
                            <m:sSubSup>
                              <m:sSubSupPr>
                                <m:ctrlPr>
                                  <a:rPr lang="zh-CN" altLang="en-US" sz="2200" i="1">
                                    <a:latin typeface="Cambria Math" panose="02040503050406030204" pitchFamily="18" charset="0"/>
                                  </a:rPr>
                                </m:ctrlPr>
                              </m:sSubSupPr>
                              <m:e>
                                <m:r>
                                  <a:rPr lang="zh-CN" altLang="en-US" sz="2200" b="1" i="1">
                                    <a:latin typeface="Cambria Math" panose="02040503050406030204" pitchFamily="18" charset="0"/>
                                  </a:rPr>
                                  <m:t>𝑩</m:t>
                                </m:r>
                              </m:e>
                              <m:sub>
                                <m:r>
                                  <a:rPr lang="zh-CN" altLang="en-US" sz="2200" i="1">
                                    <a:latin typeface="Cambria Math" panose="02040503050406030204" pitchFamily="18" charset="0"/>
                                  </a:rPr>
                                  <m:t>2</m:t>
                                </m:r>
                              </m:sub>
                              <m:sup>
                                <m:r>
                                  <m:rPr>
                                    <m:nor/>
                                  </m:rPr>
                                  <a:rPr lang="zh-CN" altLang="en-US" sz="2200" i="1">
                                    <a:latin typeface="Cambria Math" panose="02040503050406030204" pitchFamily="18" charset="0"/>
                                  </a:rPr>
                                  <m:t>T</m:t>
                                </m:r>
                              </m:sup>
                            </m:sSubSup>
                            <m:r>
                              <a:rPr lang="zh-CN" altLang="en-US" sz="2200" i="1">
                                <a:latin typeface="Cambria Math" panose="02040503050406030204" pitchFamily="18" charset="0"/>
                              </a:rPr>
                              <m:t>+</m:t>
                            </m:r>
                            <m:sSub>
                              <m:sSubPr>
                                <m:ctrlPr>
                                  <a:rPr lang="zh-CN" altLang="en-US" sz="2200" i="1">
                                    <a:latin typeface="Cambria Math" panose="02040503050406030204" pitchFamily="18" charset="0"/>
                                  </a:rPr>
                                </m:ctrlPr>
                              </m:sSubPr>
                              <m:e>
                                <m:r>
                                  <a:rPr lang="zh-CN" altLang="en-US" sz="2200" b="1" i="1">
                                    <a:latin typeface="Cambria Math" panose="02040503050406030204" pitchFamily="18" charset="0"/>
                                  </a:rPr>
                                  <m:t>𝑩</m:t>
                                </m:r>
                              </m:e>
                              <m:sub>
                                <m:r>
                                  <a:rPr lang="zh-CN" altLang="en-US" sz="2200" i="1">
                                    <a:latin typeface="Cambria Math" panose="02040503050406030204" pitchFamily="18" charset="0"/>
                                  </a:rPr>
                                  <m:t>2</m:t>
                                </m:r>
                              </m:sub>
                            </m:sSub>
                            <m:sSub>
                              <m:sSubPr>
                                <m:ctrlPr>
                                  <a:rPr lang="zh-CN" altLang="en-US" sz="2200" i="1">
                                    <a:latin typeface="Cambria Math" panose="02040503050406030204" pitchFamily="18" charset="0"/>
                                  </a:rPr>
                                </m:ctrlPr>
                              </m:sSubPr>
                              <m:e>
                                <m:r>
                                  <a:rPr lang="zh-CN" altLang="en-US" sz="2200" b="1" i="1">
                                    <a:latin typeface="Cambria Math" panose="02040503050406030204" pitchFamily="18" charset="0"/>
                                  </a:rPr>
                                  <m:t>𝑽</m:t>
                                </m:r>
                              </m:e>
                              <m:sub>
                                <m:r>
                                  <a:rPr lang="zh-CN" altLang="en-US" sz="2200" i="1">
                                    <a:latin typeface="Cambria Math" panose="02040503050406030204" pitchFamily="18" charset="0"/>
                                  </a:rPr>
                                  <m:t>2</m:t>
                                </m:r>
                              </m:sub>
                            </m:sSub>
                            <m:r>
                              <a:rPr lang="zh-CN" altLang="en-US" sz="2200" i="1">
                                <a:latin typeface="Cambria Math" panose="02040503050406030204" pitchFamily="18" charset="0"/>
                              </a:rPr>
                              <m:t>&lt;0</m:t>
                            </m:r>
                          </m:e>
                        </m:mr>
                        <m:mr>
                          <m:e>
                            <m:r>
                              <a:rPr lang="zh-CN" altLang="en-US" sz="2200" b="1" i="1">
                                <a:latin typeface="Cambria Math" panose="02040503050406030204" pitchFamily="18" charset="0"/>
                              </a:rPr>
                              <m:t>𝑸</m:t>
                            </m:r>
                            <m:sSubSup>
                              <m:sSubSupPr>
                                <m:ctrlPr>
                                  <a:rPr lang="zh-CN" altLang="en-US" sz="2200" b="1" i="1">
                                    <a:latin typeface="Cambria Math" panose="02040503050406030204" pitchFamily="18" charset="0"/>
                                  </a:rPr>
                                </m:ctrlPr>
                              </m:sSubSupPr>
                              <m:e>
                                <m:r>
                                  <a:rPr lang="zh-CN" altLang="en-US" sz="2200" b="1" i="1">
                                    <a:latin typeface="Cambria Math" panose="02040503050406030204" pitchFamily="18" charset="0"/>
                                  </a:rPr>
                                  <m:t>𝑨</m:t>
                                </m:r>
                              </m:e>
                              <m:sub>
                                <m:r>
                                  <a:rPr lang="zh-CN" altLang="en-US" sz="2200" i="1">
                                    <a:latin typeface="Cambria Math" panose="02040503050406030204" pitchFamily="18" charset="0"/>
                                  </a:rPr>
                                  <m:t>3</m:t>
                                </m:r>
                              </m:sub>
                              <m:sup>
                                <m:r>
                                  <m:rPr>
                                    <m:nor/>
                                  </m:rPr>
                                  <a:rPr lang="zh-CN" altLang="en-US" sz="2200" i="1">
                                    <a:latin typeface="Cambria Math" panose="02040503050406030204" pitchFamily="18" charset="0"/>
                                  </a:rPr>
                                  <m:t>T</m:t>
                                </m:r>
                              </m:sup>
                            </m:sSubSup>
                            <m:r>
                              <a:rPr lang="zh-CN" altLang="en-US" sz="2200" i="1">
                                <a:latin typeface="Cambria Math" panose="02040503050406030204" pitchFamily="18" charset="0"/>
                              </a:rPr>
                              <m:t>+</m:t>
                            </m:r>
                            <m:sSub>
                              <m:sSubPr>
                                <m:ctrlPr>
                                  <a:rPr lang="zh-CN" altLang="en-US" sz="2200" i="1">
                                    <a:latin typeface="Cambria Math" panose="02040503050406030204" pitchFamily="18" charset="0"/>
                                  </a:rPr>
                                </m:ctrlPr>
                              </m:sSubPr>
                              <m:e>
                                <m:r>
                                  <a:rPr lang="zh-CN" altLang="en-US" sz="2200" b="1" i="1">
                                    <a:latin typeface="Cambria Math" panose="02040503050406030204" pitchFamily="18" charset="0"/>
                                  </a:rPr>
                                  <m:t>𝑨</m:t>
                                </m:r>
                              </m:e>
                              <m:sub>
                                <m:r>
                                  <a:rPr lang="zh-CN" altLang="en-US" sz="2200" i="1">
                                    <a:latin typeface="Cambria Math" panose="02040503050406030204" pitchFamily="18" charset="0"/>
                                  </a:rPr>
                                  <m:t>3</m:t>
                                </m:r>
                              </m:sub>
                            </m:sSub>
                            <m:r>
                              <a:rPr lang="zh-CN" altLang="en-US" sz="2200" b="1" i="1">
                                <a:latin typeface="Cambria Math" panose="02040503050406030204" pitchFamily="18" charset="0"/>
                              </a:rPr>
                              <m:t>𝑸</m:t>
                            </m:r>
                            <m:r>
                              <a:rPr lang="zh-CN" altLang="en-US" sz="2200" i="1">
                                <a:latin typeface="Cambria Math" panose="02040503050406030204" pitchFamily="18" charset="0"/>
                              </a:rPr>
                              <m:t>+</m:t>
                            </m:r>
                            <m:sSubSup>
                              <m:sSubSupPr>
                                <m:ctrlPr>
                                  <a:rPr lang="zh-CN" altLang="en-US" sz="2200" i="1">
                                    <a:latin typeface="Cambria Math" panose="02040503050406030204" pitchFamily="18" charset="0"/>
                                  </a:rPr>
                                </m:ctrlPr>
                              </m:sSubSupPr>
                              <m:e>
                                <m:r>
                                  <a:rPr lang="zh-CN" altLang="en-US" sz="2200" b="1" i="1">
                                    <a:latin typeface="Cambria Math" panose="02040503050406030204" pitchFamily="18" charset="0"/>
                                  </a:rPr>
                                  <m:t>𝑽</m:t>
                                </m:r>
                              </m:e>
                              <m:sub>
                                <m:r>
                                  <a:rPr lang="zh-CN" altLang="en-US" sz="2200" i="1">
                                    <a:latin typeface="Cambria Math" panose="02040503050406030204" pitchFamily="18" charset="0"/>
                                  </a:rPr>
                                  <m:t>3</m:t>
                                </m:r>
                              </m:sub>
                              <m:sup>
                                <m:r>
                                  <m:rPr>
                                    <m:nor/>
                                  </m:rPr>
                                  <a:rPr lang="zh-CN" altLang="en-US" sz="2200" i="1">
                                    <a:latin typeface="Cambria Math" panose="02040503050406030204" pitchFamily="18" charset="0"/>
                                  </a:rPr>
                                  <m:t>T</m:t>
                                </m:r>
                              </m:sup>
                            </m:sSubSup>
                            <m:sSubSup>
                              <m:sSubSupPr>
                                <m:ctrlPr>
                                  <a:rPr lang="zh-CN" altLang="en-US" sz="2200" i="1">
                                    <a:latin typeface="Cambria Math" panose="02040503050406030204" pitchFamily="18" charset="0"/>
                                  </a:rPr>
                                </m:ctrlPr>
                              </m:sSubSupPr>
                              <m:e>
                                <m:r>
                                  <a:rPr lang="zh-CN" altLang="en-US" sz="2200" b="1" i="1">
                                    <a:latin typeface="Cambria Math" panose="02040503050406030204" pitchFamily="18" charset="0"/>
                                  </a:rPr>
                                  <m:t>𝑩</m:t>
                                </m:r>
                              </m:e>
                              <m:sub>
                                <m:r>
                                  <a:rPr lang="zh-CN" altLang="en-US" sz="2200" i="1">
                                    <a:latin typeface="Cambria Math" panose="02040503050406030204" pitchFamily="18" charset="0"/>
                                  </a:rPr>
                                  <m:t>3</m:t>
                                </m:r>
                              </m:sub>
                              <m:sup>
                                <m:r>
                                  <m:rPr>
                                    <m:nor/>
                                  </m:rPr>
                                  <a:rPr lang="zh-CN" altLang="en-US" sz="2200" i="1">
                                    <a:latin typeface="Cambria Math" panose="02040503050406030204" pitchFamily="18" charset="0"/>
                                  </a:rPr>
                                  <m:t>T</m:t>
                                </m:r>
                              </m:sup>
                            </m:sSubSup>
                            <m:r>
                              <a:rPr lang="zh-CN" altLang="en-US" sz="2200" i="1">
                                <a:latin typeface="Cambria Math" panose="02040503050406030204" pitchFamily="18" charset="0"/>
                              </a:rPr>
                              <m:t>+</m:t>
                            </m:r>
                            <m:sSub>
                              <m:sSubPr>
                                <m:ctrlPr>
                                  <a:rPr lang="zh-CN" altLang="en-US" sz="2200" i="1">
                                    <a:latin typeface="Cambria Math" panose="02040503050406030204" pitchFamily="18" charset="0"/>
                                  </a:rPr>
                                </m:ctrlPr>
                              </m:sSubPr>
                              <m:e>
                                <m:r>
                                  <a:rPr lang="zh-CN" altLang="en-US" sz="2200" b="1" i="1">
                                    <a:latin typeface="Cambria Math" panose="02040503050406030204" pitchFamily="18" charset="0"/>
                                  </a:rPr>
                                  <m:t>𝑩</m:t>
                                </m:r>
                              </m:e>
                              <m:sub>
                                <m:r>
                                  <a:rPr lang="zh-CN" altLang="en-US" sz="2200" i="1">
                                    <a:latin typeface="Cambria Math" panose="02040503050406030204" pitchFamily="18" charset="0"/>
                                  </a:rPr>
                                  <m:t>3</m:t>
                                </m:r>
                              </m:sub>
                            </m:sSub>
                            <m:sSub>
                              <m:sSubPr>
                                <m:ctrlPr>
                                  <a:rPr lang="zh-CN" altLang="en-US" sz="2200" i="1">
                                    <a:latin typeface="Cambria Math" panose="02040503050406030204" pitchFamily="18" charset="0"/>
                                  </a:rPr>
                                </m:ctrlPr>
                              </m:sSubPr>
                              <m:e>
                                <m:r>
                                  <a:rPr lang="zh-CN" altLang="en-US" sz="2200" b="1" i="1">
                                    <a:latin typeface="Cambria Math" panose="02040503050406030204" pitchFamily="18" charset="0"/>
                                  </a:rPr>
                                  <m:t>𝑽</m:t>
                                </m:r>
                              </m:e>
                              <m:sub>
                                <m:r>
                                  <a:rPr lang="zh-CN" altLang="en-US" sz="2200" i="1">
                                    <a:latin typeface="Cambria Math" panose="02040503050406030204" pitchFamily="18" charset="0"/>
                                  </a:rPr>
                                  <m:t>3</m:t>
                                </m:r>
                              </m:sub>
                            </m:sSub>
                            <m:r>
                              <a:rPr lang="zh-CN" altLang="en-US" sz="2200" i="1">
                                <a:latin typeface="Cambria Math" panose="02040503050406030204" pitchFamily="18" charset="0"/>
                              </a:rPr>
                              <m:t>&lt;0</m:t>
                            </m:r>
                          </m:e>
                        </m:mr>
                        <m:mr>
                          <m:e>
                            <m:r>
                              <a:rPr lang="zh-CN" altLang="en-US" sz="2200" b="1" i="1">
                                <a:latin typeface="Cambria Math" panose="02040503050406030204" pitchFamily="18" charset="0"/>
                              </a:rPr>
                              <m:t>𝑸</m:t>
                            </m:r>
                            <m:sSubSup>
                              <m:sSubSupPr>
                                <m:ctrlPr>
                                  <a:rPr lang="zh-CN" altLang="en-US" sz="2200" b="1" i="1">
                                    <a:latin typeface="Cambria Math" panose="02040503050406030204" pitchFamily="18" charset="0"/>
                                  </a:rPr>
                                </m:ctrlPr>
                              </m:sSubSupPr>
                              <m:e>
                                <m:r>
                                  <a:rPr lang="zh-CN" altLang="en-US" sz="2200" b="1" i="1">
                                    <a:latin typeface="Cambria Math" panose="02040503050406030204" pitchFamily="18" charset="0"/>
                                  </a:rPr>
                                  <m:t>𝑨</m:t>
                                </m:r>
                              </m:e>
                              <m:sub>
                                <m:r>
                                  <a:rPr lang="zh-CN" altLang="en-US" sz="2200" i="1">
                                    <a:latin typeface="Cambria Math" panose="02040503050406030204" pitchFamily="18" charset="0"/>
                                  </a:rPr>
                                  <m:t>4</m:t>
                                </m:r>
                              </m:sub>
                              <m:sup>
                                <m:r>
                                  <m:rPr>
                                    <m:nor/>
                                  </m:rPr>
                                  <a:rPr lang="zh-CN" altLang="en-US" sz="2200" i="1">
                                    <a:latin typeface="Cambria Math" panose="02040503050406030204" pitchFamily="18" charset="0"/>
                                  </a:rPr>
                                  <m:t>T</m:t>
                                </m:r>
                              </m:sup>
                            </m:sSubSup>
                            <m:r>
                              <a:rPr lang="zh-CN" altLang="en-US" sz="2200" i="1">
                                <a:latin typeface="Cambria Math" panose="02040503050406030204" pitchFamily="18" charset="0"/>
                              </a:rPr>
                              <m:t>+</m:t>
                            </m:r>
                            <m:sSub>
                              <m:sSubPr>
                                <m:ctrlPr>
                                  <a:rPr lang="zh-CN" altLang="en-US" sz="2200" i="1">
                                    <a:latin typeface="Cambria Math" panose="02040503050406030204" pitchFamily="18" charset="0"/>
                                  </a:rPr>
                                </m:ctrlPr>
                              </m:sSubPr>
                              <m:e>
                                <m:r>
                                  <a:rPr lang="zh-CN" altLang="en-US" sz="2200" b="1" i="1">
                                    <a:latin typeface="Cambria Math" panose="02040503050406030204" pitchFamily="18" charset="0"/>
                                  </a:rPr>
                                  <m:t>𝑨</m:t>
                                </m:r>
                              </m:e>
                              <m:sub>
                                <m:r>
                                  <a:rPr lang="zh-CN" altLang="en-US" sz="2200" i="1">
                                    <a:latin typeface="Cambria Math" panose="02040503050406030204" pitchFamily="18" charset="0"/>
                                  </a:rPr>
                                  <m:t>4</m:t>
                                </m:r>
                              </m:sub>
                            </m:sSub>
                            <m:r>
                              <a:rPr lang="zh-CN" altLang="en-US" sz="2200" b="1" i="1">
                                <a:latin typeface="Cambria Math" panose="02040503050406030204" pitchFamily="18" charset="0"/>
                              </a:rPr>
                              <m:t>𝑸</m:t>
                            </m:r>
                            <m:r>
                              <a:rPr lang="zh-CN" altLang="en-US" sz="2200" i="1">
                                <a:latin typeface="Cambria Math" panose="02040503050406030204" pitchFamily="18" charset="0"/>
                              </a:rPr>
                              <m:t>+</m:t>
                            </m:r>
                            <m:sSubSup>
                              <m:sSubSupPr>
                                <m:ctrlPr>
                                  <a:rPr lang="zh-CN" altLang="en-US" sz="2200" i="1">
                                    <a:latin typeface="Cambria Math" panose="02040503050406030204" pitchFamily="18" charset="0"/>
                                  </a:rPr>
                                </m:ctrlPr>
                              </m:sSubSupPr>
                              <m:e>
                                <m:r>
                                  <a:rPr lang="zh-CN" altLang="en-US" sz="2200" b="1" i="1">
                                    <a:latin typeface="Cambria Math" panose="02040503050406030204" pitchFamily="18" charset="0"/>
                                  </a:rPr>
                                  <m:t>𝑽</m:t>
                                </m:r>
                              </m:e>
                              <m:sub>
                                <m:r>
                                  <a:rPr lang="zh-CN" altLang="en-US" sz="2200" i="1">
                                    <a:latin typeface="Cambria Math" panose="02040503050406030204" pitchFamily="18" charset="0"/>
                                  </a:rPr>
                                  <m:t>4</m:t>
                                </m:r>
                              </m:sub>
                              <m:sup>
                                <m:r>
                                  <m:rPr>
                                    <m:nor/>
                                  </m:rPr>
                                  <a:rPr lang="zh-CN" altLang="en-US" sz="2200" i="1">
                                    <a:latin typeface="Cambria Math" panose="02040503050406030204" pitchFamily="18" charset="0"/>
                                  </a:rPr>
                                  <m:t>T</m:t>
                                </m:r>
                              </m:sup>
                            </m:sSubSup>
                            <m:sSubSup>
                              <m:sSubSupPr>
                                <m:ctrlPr>
                                  <a:rPr lang="zh-CN" altLang="en-US" sz="2200" i="1">
                                    <a:latin typeface="Cambria Math" panose="02040503050406030204" pitchFamily="18" charset="0"/>
                                  </a:rPr>
                                </m:ctrlPr>
                              </m:sSubSupPr>
                              <m:e>
                                <m:r>
                                  <a:rPr lang="zh-CN" altLang="en-US" sz="2200" b="1" i="1">
                                    <a:latin typeface="Cambria Math" panose="02040503050406030204" pitchFamily="18" charset="0"/>
                                  </a:rPr>
                                  <m:t>𝑩</m:t>
                                </m:r>
                              </m:e>
                              <m:sub>
                                <m:r>
                                  <a:rPr lang="zh-CN" altLang="en-US" sz="2200" i="1">
                                    <a:latin typeface="Cambria Math" panose="02040503050406030204" pitchFamily="18" charset="0"/>
                                  </a:rPr>
                                  <m:t>4</m:t>
                                </m:r>
                              </m:sub>
                              <m:sup>
                                <m:r>
                                  <m:rPr>
                                    <m:nor/>
                                  </m:rPr>
                                  <a:rPr lang="zh-CN" altLang="en-US" sz="2200" i="1">
                                    <a:latin typeface="Cambria Math" panose="02040503050406030204" pitchFamily="18" charset="0"/>
                                  </a:rPr>
                                  <m:t>T</m:t>
                                </m:r>
                              </m:sup>
                            </m:sSubSup>
                            <m:r>
                              <a:rPr lang="zh-CN" altLang="en-US" sz="2200" i="1">
                                <a:latin typeface="Cambria Math" panose="02040503050406030204" pitchFamily="18" charset="0"/>
                              </a:rPr>
                              <m:t>+</m:t>
                            </m:r>
                            <m:sSub>
                              <m:sSubPr>
                                <m:ctrlPr>
                                  <a:rPr lang="zh-CN" altLang="en-US" sz="2200" i="1">
                                    <a:latin typeface="Cambria Math" panose="02040503050406030204" pitchFamily="18" charset="0"/>
                                  </a:rPr>
                                </m:ctrlPr>
                              </m:sSubPr>
                              <m:e>
                                <m:r>
                                  <a:rPr lang="zh-CN" altLang="en-US" sz="2200" b="1" i="1">
                                    <a:latin typeface="Cambria Math" panose="02040503050406030204" pitchFamily="18" charset="0"/>
                                  </a:rPr>
                                  <m:t>𝑩</m:t>
                                </m:r>
                              </m:e>
                              <m:sub>
                                <m:r>
                                  <a:rPr lang="zh-CN" altLang="en-US" sz="2200" i="1">
                                    <a:latin typeface="Cambria Math" panose="02040503050406030204" pitchFamily="18" charset="0"/>
                                  </a:rPr>
                                  <m:t>4</m:t>
                                </m:r>
                              </m:sub>
                            </m:sSub>
                            <m:sSub>
                              <m:sSubPr>
                                <m:ctrlPr>
                                  <a:rPr lang="zh-CN" altLang="en-US" sz="2200" i="1">
                                    <a:latin typeface="Cambria Math" panose="02040503050406030204" pitchFamily="18" charset="0"/>
                                  </a:rPr>
                                </m:ctrlPr>
                              </m:sSubPr>
                              <m:e>
                                <m:r>
                                  <a:rPr lang="zh-CN" altLang="en-US" sz="2200" b="1" i="1">
                                    <a:latin typeface="Cambria Math" panose="02040503050406030204" pitchFamily="18" charset="0"/>
                                  </a:rPr>
                                  <m:t>𝑽</m:t>
                                </m:r>
                              </m:e>
                              <m:sub>
                                <m:r>
                                  <a:rPr lang="zh-CN" altLang="en-US" sz="2200" i="1">
                                    <a:latin typeface="Cambria Math" panose="02040503050406030204" pitchFamily="18" charset="0"/>
                                  </a:rPr>
                                  <m:t>4</m:t>
                                </m:r>
                              </m:sub>
                            </m:sSub>
                            <m:r>
                              <a:rPr lang="zh-CN" altLang="en-US" sz="2200" i="1">
                                <a:latin typeface="Cambria Math" panose="02040503050406030204" pitchFamily="18" charset="0"/>
                              </a:rPr>
                              <m:t>&lt;0</m:t>
                            </m:r>
                          </m:e>
                        </m:mr>
                        <m:mr>
                          <m:e>
                            <m:r>
                              <a:rPr lang="zh-CN" altLang="en-US" sz="2200" b="1" i="1">
                                <a:latin typeface="Cambria Math" panose="02040503050406030204" pitchFamily="18" charset="0"/>
                              </a:rPr>
                              <m:t>𝑸</m:t>
                            </m:r>
                            <m:r>
                              <a:rPr lang="zh-CN" altLang="en-US" sz="2200" i="1">
                                <a:latin typeface="Cambria Math" panose="02040503050406030204" pitchFamily="18" charset="0"/>
                              </a:rPr>
                              <m:t>=</m:t>
                            </m:r>
                            <m:sSup>
                              <m:sSupPr>
                                <m:ctrlPr>
                                  <a:rPr lang="zh-CN" altLang="en-US" sz="2200" i="1">
                                    <a:latin typeface="Cambria Math" panose="02040503050406030204" pitchFamily="18" charset="0"/>
                                  </a:rPr>
                                </m:ctrlPr>
                              </m:sSupPr>
                              <m:e>
                                <m:r>
                                  <a:rPr lang="zh-CN" altLang="en-US" sz="2200" b="1" i="1">
                                    <a:latin typeface="Cambria Math" panose="02040503050406030204" pitchFamily="18" charset="0"/>
                                  </a:rPr>
                                  <m:t>𝑷</m:t>
                                </m:r>
                              </m:e>
                              <m:sup>
                                <m:r>
                                  <a:rPr lang="zh-CN" altLang="en-US" sz="2200" i="1">
                                    <a:latin typeface="Cambria Math" panose="02040503050406030204" pitchFamily="18" charset="0"/>
                                  </a:rPr>
                                  <m:t>−1</m:t>
                                </m:r>
                              </m:sup>
                            </m:sSup>
                            <m:r>
                              <a:rPr lang="zh-CN" altLang="en-US" sz="2200" i="1">
                                <a:latin typeface="Cambria Math" panose="02040503050406030204" pitchFamily="18" charset="0"/>
                              </a:rPr>
                              <m:t>&gt;0</m:t>
                            </m:r>
                          </m:e>
                        </m:mr>
                      </m:m>
                    </m:oMath>
                  </m:oMathPara>
                </a14:m>
                <a:endParaRPr lang="zh-CN" altLang="en-US" sz="2200" i="1" dirty="0"/>
              </a:p>
              <a:p>
                <a:pPr marL="0" indent="0">
                  <a:buNone/>
                </a:pPr>
                <a:r>
                  <a:rPr lang="zh-CN" altLang="en-US" sz="2200" dirty="0" smtClean="0"/>
                  <a:t>针对</a:t>
                </a:r>
                <a14:m>
                  <m:oMath xmlns:m="http://schemas.openxmlformats.org/officeDocument/2006/math">
                    <m:r>
                      <a:rPr lang="en-US" altLang="zh-CN" sz="2200" b="0" i="1" smtClean="0">
                        <a:latin typeface="Cambria Math" panose="02040503050406030204" pitchFamily="18" charset="0"/>
                      </a:rPr>
                      <m:t>𝑖</m:t>
                    </m:r>
                    <m:r>
                      <a:rPr lang="en-US" altLang="zh-CN" sz="2200" b="0" i="1" smtClean="0">
                        <a:latin typeface="Cambria Math" panose="02040503050406030204" pitchFamily="18" charset="0"/>
                      </a:rPr>
                      <m:t>&lt;</m:t>
                    </m:r>
                    <m:r>
                      <a:rPr lang="en-US" altLang="zh-CN" sz="2200" b="0" i="1" smtClean="0">
                        <a:latin typeface="Cambria Math" panose="02040503050406030204" pitchFamily="18" charset="0"/>
                      </a:rPr>
                      <m:t>𝑗</m:t>
                    </m:r>
                    <m:r>
                      <a:rPr lang="en-US" altLang="zh-CN" sz="2200" b="0" i="1" smtClean="0">
                        <a:latin typeface="Cambria Math" panose="02040503050406030204" pitchFamily="18" charset="0"/>
                      </a:rPr>
                      <m:t>≤</m:t>
                    </m:r>
                    <m:r>
                      <a:rPr lang="en-US" altLang="zh-CN" sz="2200" b="0" i="1" smtClean="0">
                        <a:latin typeface="Cambria Math" panose="02040503050406030204" pitchFamily="18" charset="0"/>
                      </a:rPr>
                      <m:t>𝑟</m:t>
                    </m:r>
                  </m:oMath>
                </a14:m>
                <a:r>
                  <a:rPr lang="zh-CN" altLang="en-US" sz="2200" dirty="0" smtClean="0"/>
                  <a:t>，</a:t>
                </a:r>
                <a:r>
                  <a:rPr lang="zh-CN" altLang="en-US" sz="2200" dirty="0"/>
                  <a:t>根据式（</a:t>
                </a:r>
                <a:r>
                  <a:rPr lang="en-US" altLang="zh-CN" sz="2200" dirty="0"/>
                  <a:t>5.17</a:t>
                </a:r>
                <a:r>
                  <a:rPr lang="zh-CN" altLang="en-US" sz="2200" dirty="0"/>
                  <a:t>），可能存在的不等式如下</a:t>
                </a:r>
                <a:r>
                  <a:rPr lang="zh-CN" altLang="en-US" sz="2200" dirty="0" smtClean="0"/>
                  <a:t>：</a:t>
                </a:r>
                <a14:m>
                  <m:oMath xmlns:m="http://schemas.openxmlformats.org/officeDocument/2006/math">
                    <m:r>
                      <a:rPr lang="en-US" altLang="zh-CN" sz="2200" b="0" i="1" smtClean="0">
                        <a:latin typeface="Cambria Math" panose="02040503050406030204" pitchFamily="18" charset="0"/>
                      </a:rPr>
                      <m:t>𝑖</m:t>
                    </m:r>
                    <m:r>
                      <a:rPr lang="en-US" altLang="zh-CN" sz="2200" b="0" i="1" smtClean="0">
                        <a:latin typeface="Cambria Math" panose="02040503050406030204" pitchFamily="18" charset="0"/>
                      </a:rPr>
                      <m:t>=1,</m:t>
                    </m:r>
                    <m:r>
                      <a:rPr lang="en-US" altLang="zh-CN" sz="2200" b="0" i="1" smtClean="0">
                        <a:latin typeface="Cambria Math" panose="02040503050406030204" pitchFamily="18" charset="0"/>
                      </a:rPr>
                      <m:t>𝑗</m:t>
                    </m:r>
                    <m:r>
                      <a:rPr lang="en-US" altLang="zh-CN" sz="2200" b="0" i="1" smtClean="0">
                        <a:latin typeface="Cambria Math" panose="02040503050406030204" pitchFamily="18" charset="0"/>
                      </a:rPr>
                      <m:t>=2;</m:t>
                    </m:r>
                    <m:r>
                      <a:rPr lang="en-US" altLang="zh-CN" sz="2200" b="0" i="1" smtClean="0">
                        <a:latin typeface="Cambria Math" panose="02040503050406030204" pitchFamily="18" charset="0"/>
                      </a:rPr>
                      <m:t>𝑖</m:t>
                    </m:r>
                    <m:r>
                      <a:rPr lang="en-US" altLang="zh-CN" sz="2200" b="0" i="1" smtClean="0">
                        <a:latin typeface="Cambria Math" panose="02040503050406030204" pitchFamily="18" charset="0"/>
                      </a:rPr>
                      <m:t>=1,</m:t>
                    </m:r>
                    <m:r>
                      <a:rPr lang="en-US" altLang="zh-CN" sz="2200" b="0" i="1" smtClean="0">
                        <a:latin typeface="Cambria Math" panose="02040503050406030204" pitchFamily="18" charset="0"/>
                      </a:rPr>
                      <m:t>𝑗</m:t>
                    </m:r>
                    <m:r>
                      <a:rPr lang="en-US" altLang="zh-CN" sz="2200" b="0" i="1" smtClean="0">
                        <a:latin typeface="Cambria Math" panose="02040503050406030204" pitchFamily="18" charset="0"/>
                      </a:rPr>
                      <m:t>=3;</m:t>
                    </m:r>
                    <m:r>
                      <a:rPr lang="en-US" altLang="zh-CN" sz="2200" b="0" i="1" smtClean="0">
                        <a:latin typeface="Cambria Math" panose="02040503050406030204" pitchFamily="18" charset="0"/>
                      </a:rPr>
                      <m:t>𝑖</m:t>
                    </m:r>
                    <m:r>
                      <a:rPr lang="en-US" altLang="zh-CN" sz="2200" b="0" i="1" smtClean="0">
                        <a:latin typeface="Cambria Math" panose="02040503050406030204" pitchFamily="18" charset="0"/>
                      </a:rPr>
                      <m:t>=1,</m:t>
                    </m:r>
                    <m:r>
                      <a:rPr lang="en-US" altLang="zh-CN" sz="2200" b="0" i="1" smtClean="0">
                        <a:latin typeface="Cambria Math" panose="02040503050406030204" pitchFamily="18" charset="0"/>
                      </a:rPr>
                      <m:t>𝑗</m:t>
                    </m:r>
                    <m:r>
                      <a:rPr lang="en-US" altLang="zh-CN" sz="2200" b="0" i="1" smtClean="0">
                        <a:latin typeface="Cambria Math" panose="02040503050406030204" pitchFamily="18" charset="0"/>
                      </a:rPr>
                      <m:t>=4;</m:t>
                    </m:r>
                    <m:r>
                      <a:rPr lang="en-US" altLang="zh-CN" sz="2200" b="0" i="1" smtClean="0">
                        <a:latin typeface="Cambria Math" panose="02040503050406030204" pitchFamily="18" charset="0"/>
                      </a:rPr>
                      <m:t>𝑖</m:t>
                    </m:r>
                    <m:r>
                      <a:rPr lang="en-US" altLang="zh-CN" sz="2200" b="0" i="1" smtClean="0">
                        <a:latin typeface="Cambria Math" panose="02040503050406030204" pitchFamily="18" charset="0"/>
                      </a:rPr>
                      <m:t>=2,</m:t>
                    </m:r>
                    <m:r>
                      <a:rPr lang="en-US" altLang="zh-CN" sz="2200" b="0" i="1" smtClean="0">
                        <a:latin typeface="Cambria Math" panose="02040503050406030204" pitchFamily="18" charset="0"/>
                      </a:rPr>
                      <m:t>𝑗</m:t>
                    </m:r>
                    <m:r>
                      <a:rPr lang="en-US" altLang="zh-CN" sz="2200" b="0" i="1" smtClean="0">
                        <a:latin typeface="Cambria Math" panose="02040503050406030204" pitchFamily="18" charset="0"/>
                      </a:rPr>
                      <m:t>=3;</m:t>
                    </m:r>
                    <m:r>
                      <a:rPr lang="en-US" altLang="zh-CN" sz="2200" b="0" i="1" smtClean="0">
                        <a:latin typeface="Cambria Math" panose="02040503050406030204" pitchFamily="18" charset="0"/>
                      </a:rPr>
                      <m:t>𝑖</m:t>
                    </m:r>
                    <m:r>
                      <a:rPr lang="en-US" altLang="zh-CN" sz="2200" b="0" i="1" smtClean="0">
                        <a:latin typeface="Cambria Math" panose="02040503050406030204" pitchFamily="18" charset="0"/>
                      </a:rPr>
                      <m:t>=2,</m:t>
                    </m:r>
                    <m:r>
                      <a:rPr lang="en-US" altLang="zh-CN" sz="2200" b="0" i="1" smtClean="0">
                        <a:latin typeface="Cambria Math" panose="02040503050406030204" pitchFamily="18" charset="0"/>
                      </a:rPr>
                      <m:t>𝑗</m:t>
                    </m:r>
                    <m:r>
                      <a:rPr lang="en-US" altLang="zh-CN" sz="2200" b="0" i="1" smtClean="0">
                        <a:latin typeface="Cambria Math" panose="02040503050406030204" pitchFamily="18" charset="0"/>
                      </a:rPr>
                      <m:t>=4;</m:t>
                    </m:r>
                    <m:r>
                      <a:rPr lang="en-US" altLang="zh-CN" sz="2200" b="0" i="1" smtClean="0">
                        <a:latin typeface="Cambria Math" panose="02040503050406030204" pitchFamily="18" charset="0"/>
                      </a:rPr>
                      <m:t>𝑖</m:t>
                    </m:r>
                    <m:r>
                      <a:rPr lang="en-US" altLang="zh-CN" sz="2200" b="0" i="1" smtClean="0">
                        <a:latin typeface="Cambria Math" panose="02040503050406030204" pitchFamily="18" charset="0"/>
                      </a:rPr>
                      <m:t>=3,</m:t>
                    </m:r>
                    <m:r>
                      <a:rPr lang="en-US" altLang="zh-CN" sz="2200" b="0" i="1" smtClean="0">
                        <a:latin typeface="Cambria Math" panose="02040503050406030204" pitchFamily="18" charset="0"/>
                      </a:rPr>
                      <m:t>𝑗</m:t>
                    </m:r>
                    <m:r>
                      <a:rPr lang="en-US" altLang="zh-CN" sz="2200" b="0" i="1" smtClean="0">
                        <a:latin typeface="Cambria Math" panose="02040503050406030204" pitchFamily="18" charset="0"/>
                      </a:rPr>
                      <m:t>=4</m:t>
                    </m:r>
                  </m:oMath>
                </a14:m>
                <a:r>
                  <a:rPr lang="zh-CN" altLang="en-US" sz="2200" dirty="0" smtClean="0"/>
                  <a:t> 。</a:t>
                </a:r>
                <a:r>
                  <a:rPr lang="zh-CN" altLang="en-US" sz="2200" dirty="0"/>
                  <a:t>设计</a:t>
                </a:r>
                <a:r>
                  <a:rPr lang="en-US" altLang="zh-CN" sz="2200" dirty="0"/>
                  <a:t>LMI</a:t>
                </a:r>
                <a:r>
                  <a:rPr lang="zh-CN" altLang="en-US" sz="2200" dirty="0"/>
                  <a:t>不等式时，应考虑隶属函数</a:t>
                </a:r>
                <a14:m>
                  <m:oMath xmlns:m="http://schemas.openxmlformats.org/officeDocument/2006/math">
                    <m:r>
                      <a:rPr lang="en-US" altLang="zh-CN" sz="2200" b="0" i="1" dirty="0" smtClean="0">
                        <a:latin typeface="Cambria Math" panose="02040503050406030204" pitchFamily="18" charset="0"/>
                      </a:rPr>
                      <m:t>𝑖</m:t>
                    </m:r>
                  </m:oMath>
                </a14:m>
                <a:r>
                  <a:rPr lang="zh-CN" altLang="en-US" sz="2200" dirty="0"/>
                  <a:t>和隶属函数</a:t>
                </a:r>
                <a14:m>
                  <m:oMath xmlns:m="http://schemas.openxmlformats.org/officeDocument/2006/math">
                    <m:r>
                      <a:rPr lang="en-US" altLang="zh-CN" sz="2200" b="0" i="1" dirty="0" smtClean="0">
                        <a:latin typeface="Cambria Math" panose="02040503050406030204" pitchFamily="18" charset="0"/>
                      </a:rPr>
                      <m:t>𝑗</m:t>
                    </m:r>
                  </m:oMath>
                </a14:m>
                <a:r>
                  <a:rPr lang="zh-CN" altLang="en-US" sz="2200" dirty="0"/>
                  <a:t>是否有隶属</a:t>
                </a:r>
                <a:r>
                  <a:rPr lang="zh-CN" altLang="en-US" sz="2200" dirty="0" smtClean="0"/>
                  <a:t>函数相互作用</a:t>
                </a:r>
                <a:r>
                  <a:rPr lang="zh-CN" altLang="en-US" sz="2200" dirty="0"/>
                  <a:t>。</a:t>
                </a:r>
                <a:endParaRPr lang="zh-CN" altLang="en-US" sz="2200" dirty="0"/>
              </a:p>
            </p:txBody>
          </p:sp>
        </mc:Choice>
        <mc:Fallback>
          <p:sp>
            <p:nvSpPr>
              <p:cNvPr id="6" name="内容占位符 5"/>
              <p:cNvSpPr>
                <a:spLocks noGrp="1" noRot="1" noChangeAspect="1" noMove="1" noResize="1" noEditPoints="1" noAdjustHandles="1" noChangeArrowheads="1" noChangeShapeType="1" noTextEdit="1"/>
              </p:cNvSpPr>
              <p:nvPr>
                <p:ph idx="1"/>
              </p:nvPr>
            </p:nvSpPr>
            <p:spPr>
              <a:xfrm>
                <a:off x="467544" y="908720"/>
                <a:ext cx="8496944" cy="5187280"/>
              </a:xfrm>
              <a:blipFill>
                <a:blip r:embed="rId2"/>
                <a:stretch>
                  <a:fillRect l="-933" r="-646" b="-975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6952510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5.1  T-S</a:t>
            </a:r>
            <a:r>
              <a:rPr lang="zh-CN" altLang="zh-CN" b="1" dirty="0"/>
              <a:t>模糊模型</a:t>
            </a:r>
            <a:endParaRPr lang="zh-CN" altLang="en-US" dirty="0"/>
          </a:p>
        </p:txBody>
      </p:sp>
      <p:sp>
        <p:nvSpPr>
          <p:cNvPr id="8" name="内容占位符 7"/>
          <p:cNvSpPr>
            <a:spLocks noGrp="1"/>
          </p:cNvSpPr>
          <p:nvPr>
            <p:ph idx="1"/>
          </p:nvPr>
        </p:nvSpPr>
        <p:spPr/>
        <p:txBody>
          <a:bodyPr/>
          <a:lstStyle/>
          <a:p>
            <a:r>
              <a:rPr lang="zh-CN" altLang="en-US"/>
              <a:t>由日本学者</a:t>
            </a:r>
            <a:r>
              <a:rPr lang="en-US" altLang="zh-CN"/>
              <a:t>Takagi T </a:t>
            </a:r>
            <a:r>
              <a:rPr lang="zh-CN" altLang="en-US"/>
              <a:t>和 </a:t>
            </a:r>
            <a:r>
              <a:rPr lang="en-US" altLang="zh-CN" err="1"/>
              <a:t>Sugeno</a:t>
            </a:r>
            <a:r>
              <a:rPr lang="en-US" altLang="zh-CN"/>
              <a:t> M</a:t>
            </a:r>
            <a:r>
              <a:rPr lang="zh-CN" altLang="en-US"/>
              <a:t>在</a:t>
            </a:r>
            <a:r>
              <a:rPr lang="en-US" altLang="zh-CN"/>
              <a:t>1985</a:t>
            </a:r>
            <a:r>
              <a:rPr lang="zh-CN" altLang="en-US"/>
              <a:t>年提出的一种模糊逻辑系统（</a:t>
            </a:r>
            <a:r>
              <a:rPr lang="en-US" altLang="zh-CN"/>
              <a:t>T-S</a:t>
            </a:r>
            <a:r>
              <a:rPr lang="zh-CN" altLang="en-US"/>
              <a:t>模糊模型或</a:t>
            </a:r>
            <a:r>
              <a:rPr lang="en-US" altLang="zh-CN" err="1"/>
              <a:t>Sugeno</a:t>
            </a:r>
            <a:r>
              <a:rPr lang="zh-CN" altLang="en-US"/>
              <a:t>模糊模型）</a:t>
            </a:r>
            <a:endParaRPr lang="en-US" altLang="zh-CN"/>
          </a:p>
          <a:p>
            <a:endParaRPr lang="zh-CN" altLang="en-US"/>
          </a:p>
        </p:txBody>
      </p:sp>
      <p:graphicFrame>
        <p:nvGraphicFramePr>
          <p:cNvPr id="16386" name="Object 2"/>
          <p:cNvGraphicFramePr>
            <a:graphicFrameLocks noChangeAspect="1"/>
          </p:cNvGraphicFramePr>
          <p:nvPr/>
        </p:nvGraphicFramePr>
        <p:xfrm>
          <a:off x="1724620" y="4292600"/>
          <a:ext cx="5727700" cy="457200"/>
        </p:xfrm>
        <a:graphic>
          <a:graphicData uri="http://schemas.openxmlformats.org/presentationml/2006/ole">
            <mc:AlternateContent xmlns:mc="http://schemas.openxmlformats.org/markup-compatibility/2006">
              <mc:Choice xmlns:v="urn:schemas-microsoft-com:vml" Requires="v">
                <p:oleObj spid="_x0000_s74811" name="Equation" r:id="rId3" imgW="2882880" imgH="228600" progId="Equation.DSMT4">
                  <p:embed/>
                </p:oleObj>
              </mc:Choice>
              <mc:Fallback>
                <p:oleObj name="Equation" r:id="rId3" imgW="2882880" imgH="228600" progId="Equation.DSMT4">
                  <p:embed/>
                  <p:pic>
                    <p:nvPicPr>
                      <p:cNvPr id="16386"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24620" y="4292600"/>
                        <a:ext cx="572770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387" name="Object 3"/>
          <p:cNvGraphicFramePr>
            <a:graphicFrameLocks noChangeAspect="1"/>
          </p:cNvGraphicFramePr>
          <p:nvPr/>
        </p:nvGraphicFramePr>
        <p:xfrm>
          <a:off x="1219200" y="3573463"/>
          <a:ext cx="5978525" cy="457200"/>
        </p:xfrm>
        <a:graphic>
          <a:graphicData uri="http://schemas.openxmlformats.org/presentationml/2006/ole">
            <mc:AlternateContent xmlns:mc="http://schemas.openxmlformats.org/markup-compatibility/2006">
              <mc:Choice xmlns:v="urn:schemas-microsoft-com:vml" Requires="v">
                <p:oleObj spid="_x0000_s74812" name="Equation" r:id="rId5" imgW="3009600" imgH="228600" progId="Equation.DSMT4">
                  <p:embed/>
                </p:oleObj>
              </mc:Choice>
              <mc:Fallback>
                <p:oleObj name="Equation" r:id="rId5" imgW="3009600" imgH="228600" progId="Equation.DSMT4">
                  <p:embed/>
                  <p:pic>
                    <p:nvPicPr>
                      <p:cNvPr id="16387"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19200" y="3573463"/>
                        <a:ext cx="5978525"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圆角矩形 8"/>
          <p:cNvSpPr/>
          <p:nvPr/>
        </p:nvSpPr>
        <p:spPr>
          <a:xfrm>
            <a:off x="5925638" y="3443514"/>
            <a:ext cx="1613204" cy="648072"/>
          </a:xfrm>
          <a:prstGeom prst="roundRect">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10" name="圆角矩形 9"/>
          <p:cNvSpPr/>
          <p:nvPr/>
        </p:nvSpPr>
        <p:spPr>
          <a:xfrm>
            <a:off x="5925638" y="4221088"/>
            <a:ext cx="1613204" cy="648072"/>
          </a:xfrm>
          <a:prstGeom prst="roundRect">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11" name="圆角矩形标注 10"/>
          <p:cNvSpPr/>
          <p:nvPr/>
        </p:nvSpPr>
        <p:spPr>
          <a:xfrm>
            <a:off x="7164288" y="2492896"/>
            <a:ext cx="1800200" cy="864096"/>
          </a:xfrm>
          <a:prstGeom prst="wedgeRoundRectCallout">
            <a:avLst>
              <a:gd name="adj1" fmla="val -48246"/>
              <a:gd name="adj2" fmla="val 74258"/>
              <a:gd name="adj3" fmla="val 16667"/>
            </a:avLst>
          </a:prstGeom>
        </p:spPr>
        <p:style>
          <a:lnRef idx="2">
            <a:schemeClr val="accent6"/>
          </a:lnRef>
          <a:fillRef idx="1">
            <a:schemeClr val="lt1"/>
          </a:fillRef>
          <a:effectRef idx="0">
            <a:schemeClr val="accent6"/>
          </a:effectRef>
          <a:fontRef idx="minor">
            <a:schemeClr val="dk1"/>
          </a:fontRef>
        </p:style>
        <p:txBody>
          <a:bodyPr rtlCol="0" anchor="ctr">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zh-CN" altLang="en-US" b="1"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模糊集合</a:t>
            </a:r>
            <a:endParaRPr lang="en-US" altLang="zh-CN" b="1"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a:p>
            <a:pPr algn="ctr"/>
            <a:r>
              <a:rPr lang="zh-CN" altLang="en-US" b="1"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模糊量</a:t>
            </a:r>
          </a:p>
        </p:txBody>
      </p:sp>
      <p:sp>
        <p:nvSpPr>
          <p:cNvPr id="12" name="圆角矩形标注 11"/>
          <p:cNvSpPr/>
          <p:nvPr/>
        </p:nvSpPr>
        <p:spPr>
          <a:xfrm>
            <a:off x="7164288" y="4941168"/>
            <a:ext cx="1800200" cy="864096"/>
          </a:xfrm>
          <a:prstGeom prst="wedgeRoundRectCallout">
            <a:avLst>
              <a:gd name="adj1" fmla="val -53890"/>
              <a:gd name="adj2" fmla="val -80275"/>
              <a:gd name="adj3" fmla="val 16667"/>
            </a:avLst>
          </a:prstGeom>
        </p:spPr>
        <p:style>
          <a:lnRef idx="2">
            <a:schemeClr val="accent6"/>
          </a:lnRef>
          <a:fillRef idx="1">
            <a:schemeClr val="lt1"/>
          </a:fillRef>
          <a:effectRef idx="0">
            <a:schemeClr val="accent6"/>
          </a:effectRef>
          <a:fontRef idx="minor">
            <a:schemeClr val="dk1"/>
          </a:fontRef>
        </p:style>
        <p:txBody>
          <a:bodyPr rtlCol="0" anchor="ctr">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zh-CN" altLang="en-US" b="1"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数学函数</a:t>
            </a:r>
            <a:endParaRPr lang="en-US" altLang="zh-CN" b="1"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a:p>
            <a:pPr algn="ctr"/>
            <a:r>
              <a:rPr lang="zh-CN" altLang="en-US" b="1"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精确量</a:t>
            </a:r>
          </a:p>
        </p:txBody>
      </p:sp>
      <p:graphicFrame>
        <p:nvGraphicFramePr>
          <p:cNvPr id="16388" name="Object 4"/>
          <p:cNvGraphicFramePr>
            <a:graphicFrameLocks noChangeAspect="1"/>
          </p:cNvGraphicFramePr>
          <p:nvPr>
            <p:extLst/>
          </p:nvPr>
        </p:nvGraphicFramePr>
        <p:xfrm>
          <a:off x="3236012" y="4810435"/>
          <a:ext cx="1966912" cy="1676400"/>
        </p:xfrm>
        <a:graphic>
          <a:graphicData uri="http://schemas.openxmlformats.org/presentationml/2006/ole">
            <mc:AlternateContent xmlns:mc="http://schemas.openxmlformats.org/markup-compatibility/2006">
              <mc:Choice xmlns:v="urn:schemas-microsoft-com:vml" Requires="v">
                <p:oleObj spid="_x0000_s74813" name="Equation" r:id="rId7" imgW="990360" imgH="838080" progId="Equation.DSMT4">
                  <p:embed/>
                </p:oleObj>
              </mc:Choice>
              <mc:Fallback>
                <p:oleObj name="Equation" r:id="rId7" imgW="990360" imgH="838080" progId="Equation.DSMT4">
                  <p:embed/>
                  <p:pic>
                    <p:nvPicPr>
                      <p:cNvPr id="16388"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36012" y="4810435"/>
                        <a:ext cx="1966912" cy="1676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8000138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00"/>
                                        <p:tgtEl>
                                          <p:spTgt spid="9"/>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wipe(down)">
                                      <p:cBhvr>
                                        <p:cTn id="11" dur="500"/>
                                        <p:tgtEl>
                                          <p:spTgt spid="11"/>
                                        </p:tgtEl>
                                      </p:cBhvr>
                                    </p:animEffect>
                                  </p:childTnLst>
                                </p:cTn>
                              </p:par>
                              <p:par>
                                <p:cTn id="12" presetID="22" presetClass="entr" presetSubtype="4" fill="hold" grpId="0" nodeType="with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wipe(down)">
                                      <p:cBhvr>
                                        <p:cTn id="14" dur="500"/>
                                        <p:tgtEl>
                                          <p:spTgt spid="10"/>
                                        </p:tgtEl>
                                      </p:cBhvr>
                                    </p:animEffect>
                                  </p:childTnLst>
                                </p:cTn>
                              </p:par>
                              <p:par>
                                <p:cTn id="15" presetID="22" presetClass="entr" presetSubtype="4"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wipe(down)">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16388"/>
                                        </p:tgtEl>
                                        <p:attrNameLst>
                                          <p:attrName>style.visibility</p:attrName>
                                        </p:attrNameLst>
                                      </p:cBhvr>
                                      <p:to>
                                        <p:strVal val="visible"/>
                                      </p:to>
                                    </p:set>
                                    <p:animEffect transition="in" filter="wipe(down)">
                                      <p:cBhvr>
                                        <p:cTn id="22" dur="500"/>
                                        <p:tgtEl>
                                          <p:spTgt spid="163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5.4.3 LMI</a:t>
            </a:r>
            <a:r>
              <a:rPr lang="zh-CN" altLang="zh-CN" b="1" dirty="0"/>
              <a:t>设计实例</a:t>
            </a:r>
          </a:p>
        </p:txBody>
      </p:sp>
      <mc:AlternateContent xmlns:mc="http://schemas.openxmlformats.org/markup-compatibility/2006">
        <mc:Choice xmlns:a14="http://schemas.microsoft.com/office/drawing/2010/main" Requires="a14">
          <p:sp>
            <p:nvSpPr>
              <p:cNvPr id="6" name="内容占位符 5"/>
              <p:cNvSpPr>
                <a:spLocks noGrp="1"/>
              </p:cNvSpPr>
              <p:nvPr>
                <p:ph idx="1"/>
              </p:nvPr>
            </p:nvSpPr>
            <p:spPr>
              <a:xfrm>
                <a:off x="467544" y="908720"/>
                <a:ext cx="8496944" cy="5187280"/>
              </a:xfrm>
            </p:spPr>
            <p:txBody>
              <a:bodyPr/>
              <a:lstStyle/>
              <a:p>
                <a:pPr marL="0" indent="0">
                  <a:buNone/>
                </a:pPr>
                <a:r>
                  <a:rPr lang="zh-CN" altLang="en-US" sz="2200" dirty="0" smtClean="0"/>
                  <a:t>图</a:t>
                </a:r>
                <a:r>
                  <a:rPr lang="en-US" altLang="zh-CN" sz="2200" dirty="0" smtClean="0"/>
                  <a:t>5.3</a:t>
                </a:r>
                <a:r>
                  <a:rPr lang="zh-CN" altLang="en-US" sz="2200" dirty="0" smtClean="0"/>
                  <a:t>为</a:t>
                </a:r>
                <a:r>
                  <a:rPr lang="zh-CN" altLang="en-US" sz="2200" dirty="0"/>
                  <a:t>具有</a:t>
                </a:r>
                <a:r>
                  <a:rPr lang="en-US" altLang="zh-CN" sz="2200" dirty="0"/>
                  <a:t>4</a:t>
                </a:r>
                <a:r>
                  <a:rPr lang="zh-CN" altLang="en-US" sz="2200" dirty="0"/>
                  <a:t>条规则的隶属函数示意图，隶属函数有交集的规则分别是规则</a:t>
                </a:r>
                <a:r>
                  <a:rPr lang="en-US" altLang="zh-CN" sz="2200" dirty="0"/>
                  <a:t>1</a:t>
                </a:r>
                <a:r>
                  <a:rPr lang="zh-CN" altLang="en-US" sz="2200" dirty="0"/>
                  <a:t>和</a:t>
                </a:r>
                <a:r>
                  <a:rPr lang="en-US" altLang="zh-CN" sz="2200" dirty="0"/>
                  <a:t>2</a:t>
                </a:r>
                <a:r>
                  <a:rPr lang="zh-CN" altLang="en-US" sz="2200" dirty="0"/>
                  <a:t>，规则</a:t>
                </a:r>
                <a:r>
                  <a:rPr lang="en-US" altLang="zh-CN" sz="2200" dirty="0"/>
                  <a:t>3</a:t>
                </a:r>
                <a:r>
                  <a:rPr lang="zh-CN" altLang="en-US" sz="2200" dirty="0"/>
                  <a:t>和</a:t>
                </a:r>
                <a:r>
                  <a:rPr lang="en-US" altLang="zh-CN" sz="2200" dirty="0"/>
                  <a:t>4</a:t>
                </a:r>
                <a:r>
                  <a:rPr lang="zh-CN" altLang="en-US" sz="2200" dirty="0"/>
                  <a:t>，带有交点的规则才能构成一个不等式。故针对</a:t>
                </a:r>
                <a14:m>
                  <m:oMath xmlns:m="http://schemas.openxmlformats.org/officeDocument/2006/math">
                    <m:r>
                      <a:rPr lang="en-US" altLang="zh-CN" sz="2200" i="1">
                        <a:latin typeface="Cambria Math" panose="02040503050406030204" pitchFamily="18" charset="0"/>
                      </a:rPr>
                      <m:t>𝑖</m:t>
                    </m:r>
                    <m:r>
                      <a:rPr lang="en-US" altLang="zh-CN" sz="2200" i="1">
                        <a:latin typeface="Cambria Math" panose="02040503050406030204" pitchFamily="18" charset="0"/>
                      </a:rPr>
                      <m:t>&lt;</m:t>
                    </m:r>
                    <m:r>
                      <a:rPr lang="en-US" altLang="zh-CN" sz="2200" i="1">
                        <a:latin typeface="Cambria Math" panose="02040503050406030204" pitchFamily="18" charset="0"/>
                      </a:rPr>
                      <m:t>𝑗</m:t>
                    </m:r>
                    <m:r>
                      <a:rPr lang="en-US" altLang="zh-CN" sz="2200" i="1">
                        <a:latin typeface="Cambria Math" panose="02040503050406030204" pitchFamily="18" charset="0"/>
                      </a:rPr>
                      <m:t>≤</m:t>
                    </m:r>
                    <m:r>
                      <a:rPr lang="en-US" altLang="zh-CN" sz="2200" i="1">
                        <a:latin typeface="Cambria Math" panose="02040503050406030204" pitchFamily="18" charset="0"/>
                      </a:rPr>
                      <m:t>𝑟</m:t>
                    </m:r>
                  </m:oMath>
                </a14:m>
                <a:r>
                  <a:rPr lang="zh-CN" altLang="en-US" sz="2200" dirty="0"/>
                  <a:t> ，根据式（</a:t>
                </a:r>
                <a:r>
                  <a:rPr lang="en-US" altLang="zh-CN" sz="2200" dirty="0"/>
                  <a:t>5.17</a:t>
                </a:r>
                <a:r>
                  <a:rPr lang="zh-CN" altLang="en-US" sz="2200" dirty="0"/>
                  <a:t>），只能构造</a:t>
                </a:r>
                <a:r>
                  <a:rPr lang="en-US" altLang="zh-CN" sz="2200" dirty="0"/>
                  <a:t>2</a:t>
                </a:r>
                <a:r>
                  <a:rPr lang="zh-CN" altLang="en-US" sz="2200" dirty="0"/>
                  <a:t>个</a:t>
                </a:r>
                <a:r>
                  <a:rPr lang="en-US" altLang="zh-CN" sz="2200" dirty="0"/>
                  <a:t>LMI</a:t>
                </a:r>
                <a:r>
                  <a:rPr lang="zh-CN" altLang="en-US" sz="2200" dirty="0"/>
                  <a:t>，所对应的</a:t>
                </a:r>
                <a:r>
                  <a:rPr lang="en-US" altLang="zh-CN" sz="2200" dirty="0"/>
                  <a:t>LMI</a:t>
                </a:r>
                <a:r>
                  <a:rPr lang="zh-CN" altLang="en-US" sz="2200" dirty="0"/>
                  <a:t>不等式</a:t>
                </a:r>
                <a:r>
                  <a:rPr lang="zh-CN" altLang="en-US" sz="2200" dirty="0" smtClean="0"/>
                  <a:t>如下</a:t>
                </a:r>
                <a:endParaRPr lang="en-US" altLang="zh-CN" sz="2200" dirty="0" smtClean="0"/>
              </a:p>
              <a:p>
                <a:pPr marL="0" indent="0">
                  <a:buNone/>
                </a:pPr>
                <a14:m>
                  <m:oMathPara xmlns:m="http://schemas.openxmlformats.org/officeDocument/2006/math">
                    <m:oMathParaPr>
                      <m:jc m:val="centerGroup"/>
                    </m:oMathParaPr>
                    <m:oMath xmlns:m="http://schemas.openxmlformats.org/officeDocument/2006/math">
                      <m:m>
                        <m:mPr>
                          <m:mcs>
                            <m:mc>
                              <m:mcPr>
                                <m:count m:val="1"/>
                                <m:mcJc m:val="center"/>
                              </m:mcPr>
                            </m:mc>
                          </m:mcs>
                          <m:ctrlPr>
                            <a:rPr lang="zh-CN" altLang="en-US" sz="2400" b="1" i="1">
                              <a:latin typeface="Cambria Math" panose="02040503050406030204" pitchFamily="18" charset="0"/>
                            </a:rPr>
                          </m:ctrlPr>
                        </m:mPr>
                        <m:mr>
                          <m:e>
                            <m:r>
                              <a:rPr lang="zh-CN" altLang="en-US" sz="2400" b="1" i="1">
                                <a:latin typeface="Cambria Math" panose="02040503050406030204" pitchFamily="18" charset="0"/>
                              </a:rPr>
                              <m:t>𝑸</m:t>
                            </m:r>
                            <m:sSubSup>
                              <m:sSubSupPr>
                                <m:ctrlPr>
                                  <a:rPr lang="zh-CN" altLang="en-US" sz="2400" b="1" i="1">
                                    <a:latin typeface="Cambria Math" panose="02040503050406030204" pitchFamily="18" charset="0"/>
                                  </a:rPr>
                                </m:ctrlPr>
                              </m:sSubSupPr>
                              <m:e>
                                <m:r>
                                  <a:rPr lang="zh-CN" altLang="en-US" sz="2400" b="1" i="1">
                                    <a:latin typeface="Cambria Math" panose="02040503050406030204" pitchFamily="18" charset="0"/>
                                  </a:rPr>
                                  <m:t>𝑨</m:t>
                                </m:r>
                              </m:e>
                              <m:sub>
                                <m:r>
                                  <a:rPr lang="zh-CN" altLang="en-US" sz="2400" i="1">
                                    <a:latin typeface="Cambria Math" panose="02040503050406030204" pitchFamily="18" charset="0"/>
                                  </a:rPr>
                                  <m:t>1</m:t>
                                </m:r>
                              </m:sub>
                              <m:sup>
                                <m:r>
                                  <m:rPr>
                                    <m:nor/>
                                  </m:rPr>
                                  <a:rPr lang="zh-CN" altLang="en-US" sz="2400" i="1">
                                    <a:latin typeface="Cambria Math" panose="02040503050406030204" pitchFamily="18" charset="0"/>
                                  </a:rPr>
                                  <m:t>T</m:t>
                                </m:r>
                              </m:sup>
                            </m:sSubSup>
                            <m:r>
                              <a:rPr lang="zh-CN" altLang="en-US" sz="2400" i="1">
                                <a:latin typeface="Cambria Math" panose="02040503050406030204" pitchFamily="18" charset="0"/>
                              </a:rPr>
                              <m:t>+</m:t>
                            </m:r>
                            <m:sSub>
                              <m:sSubPr>
                                <m:ctrlPr>
                                  <a:rPr lang="zh-CN" altLang="en-US" sz="2400" i="1">
                                    <a:latin typeface="Cambria Math" panose="02040503050406030204" pitchFamily="18" charset="0"/>
                                  </a:rPr>
                                </m:ctrlPr>
                              </m:sSubPr>
                              <m:e>
                                <m:r>
                                  <a:rPr lang="zh-CN" altLang="en-US" sz="2400" b="1" i="1">
                                    <a:latin typeface="Cambria Math" panose="02040503050406030204" pitchFamily="18" charset="0"/>
                                  </a:rPr>
                                  <m:t>𝑨</m:t>
                                </m:r>
                              </m:e>
                              <m:sub>
                                <m:r>
                                  <a:rPr lang="zh-CN" altLang="en-US" sz="2400" i="1">
                                    <a:latin typeface="Cambria Math" panose="02040503050406030204" pitchFamily="18" charset="0"/>
                                  </a:rPr>
                                  <m:t>1</m:t>
                                </m:r>
                              </m:sub>
                            </m:sSub>
                            <m:r>
                              <a:rPr lang="zh-CN" altLang="en-US" sz="2400" b="1" i="1">
                                <a:latin typeface="Cambria Math" panose="02040503050406030204" pitchFamily="18" charset="0"/>
                              </a:rPr>
                              <m:t>𝑸</m:t>
                            </m:r>
                            <m:r>
                              <a:rPr lang="zh-CN" altLang="en-US" sz="2400" i="1">
                                <a:latin typeface="Cambria Math" panose="02040503050406030204" pitchFamily="18" charset="0"/>
                              </a:rPr>
                              <m:t>+</m:t>
                            </m:r>
                            <m:r>
                              <a:rPr lang="zh-CN" altLang="en-US" sz="2400" b="1" i="1">
                                <a:latin typeface="Cambria Math" panose="02040503050406030204" pitchFamily="18" charset="0"/>
                              </a:rPr>
                              <m:t>𝑸</m:t>
                            </m:r>
                            <m:sSubSup>
                              <m:sSubSupPr>
                                <m:ctrlPr>
                                  <a:rPr lang="zh-CN" altLang="en-US" sz="2400" b="1" i="1">
                                    <a:latin typeface="Cambria Math" panose="02040503050406030204" pitchFamily="18" charset="0"/>
                                  </a:rPr>
                                </m:ctrlPr>
                              </m:sSubSupPr>
                              <m:e>
                                <m:r>
                                  <a:rPr lang="zh-CN" altLang="en-US" sz="2400" b="1" i="1">
                                    <a:latin typeface="Cambria Math" panose="02040503050406030204" pitchFamily="18" charset="0"/>
                                  </a:rPr>
                                  <m:t>𝑨</m:t>
                                </m:r>
                              </m:e>
                              <m:sub>
                                <m:r>
                                  <a:rPr lang="zh-CN" altLang="en-US" sz="2400" i="1">
                                    <a:latin typeface="Cambria Math" panose="02040503050406030204" pitchFamily="18" charset="0"/>
                                  </a:rPr>
                                  <m:t>2</m:t>
                                </m:r>
                              </m:sub>
                              <m:sup>
                                <m:r>
                                  <m:rPr>
                                    <m:nor/>
                                  </m:rPr>
                                  <a:rPr lang="zh-CN" altLang="en-US" sz="2400" i="1">
                                    <a:latin typeface="Cambria Math" panose="02040503050406030204" pitchFamily="18" charset="0"/>
                                  </a:rPr>
                                  <m:t>T</m:t>
                                </m:r>
                              </m:sup>
                            </m:sSubSup>
                            <m:r>
                              <a:rPr lang="zh-CN" altLang="en-US" sz="2400" i="1">
                                <a:latin typeface="Cambria Math" panose="02040503050406030204" pitchFamily="18" charset="0"/>
                              </a:rPr>
                              <m:t>+</m:t>
                            </m:r>
                            <m:sSub>
                              <m:sSubPr>
                                <m:ctrlPr>
                                  <a:rPr lang="zh-CN" altLang="en-US" sz="2400" i="1">
                                    <a:latin typeface="Cambria Math" panose="02040503050406030204" pitchFamily="18" charset="0"/>
                                  </a:rPr>
                                </m:ctrlPr>
                              </m:sSubPr>
                              <m:e>
                                <m:r>
                                  <a:rPr lang="zh-CN" altLang="en-US" sz="2400" b="1" i="1">
                                    <a:latin typeface="Cambria Math" panose="02040503050406030204" pitchFamily="18" charset="0"/>
                                  </a:rPr>
                                  <m:t>𝑨</m:t>
                                </m:r>
                              </m:e>
                              <m:sub>
                                <m:r>
                                  <a:rPr lang="zh-CN" altLang="en-US" sz="2400" i="1">
                                    <a:latin typeface="Cambria Math" panose="02040503050406030204" pitchFamily="18" charset="0"/>
                                  </a:rPr>
                                  <m:t>2</m:t>
                                </m:r>
                              </m:sub>
                            </m:sSub>
                            <m:r>
                              <a:rPr lang="zh-CN" altLang="en-US" sz="2400" b="1" i="1">
                                <a:latin typeface="Cambria Math" panose="02040503050406030204" pitchFamily="18" charset="0"/>
                              </a:rPr>
                              <m:t>𝑸</m:t>
                            </m:r>
                            <m:r>
                              <a:rPr lang="zh-CN" altLang="en-US" sz="2400" i="1">
                                <a:latin typeface="Cambria Math" panose="02040503050406030204" pitchFamily="18" charset="0"/>
                              </a:rPr>
                              <m:t>+</m:t>
                            </m:r>
                            <m:sSubSup>
                              <m:sSubSupPr>
                                <m:ctrlPr>
                                  <a:rPr lang="zh-CN" altLang="en-US" sz="2400" i="1">
                                    <a:latin typeface="Cambria Math" panose="02040503050406030204" pitchFamily="18" charset="0"/>
                                  </a:rPr>
                                </m:ctrlPr>
                              </m:sSubSupPr>
                              <m:e>
                                <m:r>
                                  <a:rPr lang="zh-CN" altLang="en-US" sz="2400" b="1" i="1">
                                    <a:latin typeface="Cambria Math" panose="02040503050406030204" pitchFamily="18" charset="0"/>
                                  </a:rPr>
                                  <m:t>𝑽</m:t>
                                </m:r>
                              </m:e>
                              <m:sub>
                                <m:r>
                                  <a:rPr lang="zh-CN" altLang="en-US" sz="2400" i="1">
                                    <a:latin typeface="Cambria Math" panose="02040503050406030204" pitchFamily="18" charset="0"/>
                                  </a:rPr>
                                  <m:t>2</m:t>
                                </m:r>
                              </m:sub>
                              <m:sup>
                                <m:r>
                                  <m:rPr>
                                    <m:nor/>
                                  </m:rPr>
                                  <a:rPr lang="zh-CN" altLang="en-US" sz="2400" i="1">
                                    <a:latin typeface="Cambria Math" panose="02040503050406030204" pitchFamily="18" charset="0"/>
                                  </a:rPr>
                                  <m:t>T</m:t>
                                </m:r>
                              </m:sup>
                            </m:sSubSup>
                            <m:sSubSup>
                              <m:sSubSupPr>
                                <m:ctrlPr>
                                  <a:rPr lang="zh-CN" altLang="en-US" sz="2400" i="1">
                                    <a:latin typeface="Cambria Math" panose="02040503050406030204" pitchFamily="18" charset="0"/>
                                  </a:rPr>
                                </m:ctrlPr>
                              </m:sSubSupPr>
                              <m:e>
                                <m:r>
                                  <a:rPr lang="zh-CN" altLang="en-US" sz="2400" b="1" i="1">
                                    <a:latin typeface="Cambria Math" panose="02040503050406030204" pitchFamily="18" charset="0"/>
                                  </a:rPr>
                                  <m:t>𝑩</m:t>
                                </m:r>
                              </m:e>
                              <m:sub>
                                <m:r>
                                  <a:rPr lang="zh-CN" altLang="en-US" sz="2400" i="1">
                                    <a:latin typeface="Cambria Math" panose="02040503050406030204" pitchFamily="18" charset="0"/>
                                  </a:rPr>
                                  <m:t>1</m:t>
                                </m:r>
                              </m:sub>
                              <m:sup>
                                <m:r>
                                  <m:rPr>
                                    <m:nor/>
                                  </m:rPr>
                                  <a:rPr lang="zh-CN" altLang="en-US" sz="2400" i="1">
                                    <a:latin typeface="Cambria Math" panose="02040503050406030204" pitchFamily="18" charset="0"/>
                                  </a:rPr>
                                  <m:t>T</m:t>
                                </m:r>
                              </m:sup>
                            </m:sSubSup>
                            <m:r>
                              <a:rPr lang="zh-CN" altLang="en-US" sz="2400" i="1">
                                <a:latin typeface="Cambria Math" panose="02040503050406030204" pitchFamily="18" charset="0"/>
                              </a:rPr>
                              <m:t>+</m:t>
                            </m:r>
                            <m:sSub>
                              <m:sSubPr>
                                <m:ctrlPr>
                                  <a:rPr lang="zh-CN" altLang="en-US" sz="2400" i="1">
                                    <a:latin typeface="Cambria Math" panose="02040503050406030204" pitchFamily="18" charset="0"/>
                                  </a:rPr>
                                </m:ctrlPr>
                              </m:sSubPr>
                              <m:e>
                                <m:r>
                                  <a:rPr lang="zh-CN" altLang="en-US" sz="2400" b="1" i="1">
                                    <a:latin typeface="Cambria Math" panose="02040503050406030204" pitchFamily="18" charset="0"/>
                                  </a:rPr>
                                  <m:t>𝑩</m:t>
                                </m:r>
                              </m:e>
                              <m:sub>
                                <m:r>
                                  <a:rPr lang="zh-CN" altLang="en-US" sz="2400" i="1">
                                    <a:latin typeface="Cambria Math" panose="02040503050406030204" pitchFamily="18" charset="0"/>
                                  </a:rPr>
                                  <m:t>1</m:t>
                                </m:r>
                              </m:sub>
                            </m:sSub>
                            <m:sSub>
                              <m:sSubPr>
                                <m:ctrlPr>
                                  <a:rPr lang="zh-CN" altLang="en-US" sz="2400" i="1">
                                    <a:latin typeface="Cambria Math" panose="02040503050406030204" pitchFamily="18" charset="0"/>
                                  </a:rPr>
                                </m:ctrlPr>
                              </m:sSubPr>
                              <m:e>
                                <m:r>
                                  <a:rPr lang="zh-CN" altLang="en-US" sz="2400" b="1" i="1">
                                    <a:latin typeface="Cambria Math" panose="02040503050406030204" pitchFamily="18" charset="0"/>
                                  </a:rPr>
                                  <m:t>𝑽</m:t>
                                </m:r>
                              </m:e>
                              <m:sub>
                                <m:r>
                                  <a:rPr lang="zh-CN" altLang="en-US" sz="2400" i="1">
                                    <a:latin typeface="Cambria Math" panose="02040503050406030204" pitchFamily="18" charset="0"/>
                                  </a:rPr>
                                  <m:t>2</m:t>
                                </m:r>
                              </m:sub>
                            </m:sSub>
                            <m:r>
                              <a:rPr lang="zh-CN" altLang="en-US" sz="2400" i="1">
                                <a:latin typeface="Cambria Math" panose="02040503050406030204" pitchFamily="18" charset="0"/>
                              </a:rPr>
                              <m:t>+</m:t>
                            </m:r>
                            <m:sSubSup>
                              <m:sSubSupPr>
                                <m:ctrlPr>
                                  <a:rPr lang="zh-CN" altLang="en-US" sz="2400" i="1">
                                    <a:latin typeface="Cambria Math" panose="02040503050406030204" pitchFamily="18" charset="0"/>
                                  </a:rPr>
                                </m:ctrlPr>
                              </m:sSubSupPr>
                              <m:e>
                                <m:r>
                                  <a:rPr lang="zh-CN" altLang="en-US" sz="2400" b="1" i="1">
                                    <a:latin typeface="Cambria Math" panose="02040503050406030204" pitchFamily="18" charset="0"/>
                                  </a:rPr>
                                  <m:t>𝑽</m:t>
                                </m:r>
                              </m:e>
                              <m:sub>
                                <m:r>
                                  <a:rPr lang="zh-CN" altLang="en-US" sz="2400" i="1">
                                    <a:latin typeface="Cambria Math" panose="02040503050406030204" pitchFamily="18" charset="0"/>
                                  </a:rPr>
                                  <m:t>1</m:t>
                                </m:r>
                              </m:sub>
                              <m:sup>
                                <m:r>
                                  <m:rPr>
                                    <m:nor/>
                                  </m:rPr>
                                  <a:rPr lang="zh-CN" altLang="en-US" sz="2400" i="1">
                                    <a:latin typeface="Cambria Math" panose="02040503050406030204" pitchFamily="18" charset="0"/>
                                  </a:rPr>
                                  <m:t>T</m:t>
                                </m:r>
                              </m:sup>
                            </m:sSubSup>
                            <m:sSubSup>
                              <m:sSubSupPr>
                                <m:ctrlPr>
                                  <a:rPr lang="zh-CN" altLang="en-US" sz="2400" i="1">
                                    <a:latin typeface="Cambria Math" panose="02040503050406030204" pitchFamily="18" charset="0"/>
                                  </a:rPr>
                                </m:ctrlPr>
                              </m:sSubSupPr>
                              <m:e>
                                <m:r>
                                  <a:rPr lang="zh-CN" altLang="en-US" sz="2400" b="1" i="1">
                                    <a:latin typeface="Cambria Math" panose="02040503050406030204" pitchFamily="18" charset="0"/>
                                  </a:rPr>
                                  <m:t>𝑩</m:t>
                                </m:r>
                              </m:e>
                              <m:sub>
                                <m:r>
                                  <a:rPr lang="zh-CN" altLang="en-US" sz="2400" i="1">
                                    <a:latin typeface="Cambria Math" panose="02040503050406030204" pitchFamily="18" charset="0"/>
                                  </a:rPr>
                                  <m:t>2</m:t>
                                </m:r>
                              </m:sub>
                              <m:sup>
                                <m:r>
                                  <m:rPr>
                                    <m:nor/>
                                  </m:rPr>
                                  <a:rPr lang="zh-CN" altLang="en-US" sz="2400" i="1">
                                    <a:latin typeface="Cambria Math" panose="02040503050406030204" pitchFamily="18" charset="0"/>
                                  </a:rPr>
                                  <m:t>T</m:t>
                                </m:r>
                              </m:sup>
                            </m:sSubSup>
                            <m:r>
                              <a:rPr lang="zh-CN" altLang="en-US" sz="2400" i="1">
                                <a:latin typeface="Cambria Math" panose="02040503050406030204" pitchFamily="18" charset="0"/>
                              </a:rPr>
                              <m:t>+</m:t>
                            </m:r>
                            <m:sSub>
                              <m:sSubPr>
                                <m:ctrlPr>
                                  <a:rPr lang="zh-CN" altLang="en-US" sz="2400" i="1">
                                    <a:latin typeface="Cambria Math" panose="02040503050406030204" pitchFamily="18" charset="0"/>
                                  </a:rPr>
                                </m:ctrlPr>
                              </m:sSubPr>
                              <m:e>
                                <m:r>
                                  <a:rPr lang="zh-CN" altLang="en-US" sz="2400" b="1" i="1">
                                    <a:latin typeface="Cambria Math" panose="02040503050406030204" pitchFamily="18" charset="0"/>
                                  </a:rPr>
                                  <m:t>𝑩</m:t>
                                </m:r>
                              </m:e>
                              <m:sub>
                                <m:r>
                                  <a:rPr lang="zh-CN" altLang="en-US" sz="2400" i="1">
                                    <a:latin typeface="Cambria Math" panose="02040503050406030204" pitchFamily="18" charset="0"/>
                                  </a:rPr>
                                  <m:t>2</m:t>
                                </m:r>
                              </m:sub>
                            </m:sSub>
                            <m:sSub>
                              <m:sSubPr>
                                <m:ctrlPr>
                                  <a:rPr lang="zh-CN" altLang="en-US" sz="2400" i="1">
                                    <a:latin typeface="Cambria Math" panose="02040503050406030204" pitchFamily="18" charset="0"/>
                                  </a:rPr>
                                </m:ctrlPr>
                              </m:sSubPr>
                              <m:e>
                                <m:r>
                                  <a:rPr lang="zh-CN" altLang="en-US" sz="2400" b="1" i="1">
                                    <a:latin typeface="Cambria Math" panose="02040503050406030204" pitchFamily="18" charset="0"/>
                                  </a:rPr>
                                  <m:t>𝑽</m:t>
                                </m:r>
                              </m:e>
                              <m:sub>
                                <m:r>
                                  <a:rPr lang="zh-CN" altLang="en-US" sz="2400" i="1">
                                    <a:latin typeface="Cambria Math" panose="02040503050406030204" pitchFamily="18" charset="0"/>
                                  </a:rPr>
                                  <m:t>1</m:t>
                                </m:r>
                              </m:sub>
                            </m:sSub>
                            <m:r>
                              <a:rPr lang="zh-CN" altLang="en-US" sz="2400" i="1">
                                <a:latin typeface="Cambria Math" panose="02040503050406030204" pitchFamily="18" charset="0"/>
                              </a:rPr>
                              <m:t>&lt;0</m:t>
                            </m:r>
                          </m:e>
                        </m:mr>
                        <m:mr>
                          <m:e>
                            <m:r>
                              <a:rPr lang="zh-CN" altLang="en-US" sz="2400" b="1" i="1">
                                <a:latin typeface="Cambria Math" panose="02040503050406030204" pitchFamily="18" charset="0"/>
                              </a:rPr>
                              <m:t>𝑸</m:t>
                            </m:r>
                            <m:sSubSup>
                              <m:sSubSupPr>
                                <m:ctrlPr>
                                  <a:rPr lang="zh-CN" altLang="en-US" sz="2400" b="1" i="1">
                                    <a:latin typeface="Cambria Math" panose="02040503050406030204" pitchFamily="18" charset="0"/>
                                  </a:rPr>
                                </m:ctrlPr>
                              </m:sSubSupPr>
                              <m:e>
                                <m:r>
                                  <a:rPr lang="zh-CN" altLang="en-US" sz="2400" b="1" i="1">
                                    <a:latin typeface="Cambria Math" panose="02040503050406030204" pitchFamily="18" charset="0"/>
                                  </a:rPr>
                                  <m:t>𝑨</m:t>
                                </m:r>
                              </m:e>
                              <m:sub>
                                <m:r>
                                  <a:rPr lang="zh-CN" altLang="en-US" sz="2400" i="1">
                                    <a:latin typeface="Cambria Math" panose="02040503050406030204" pitchFamily="18" charset="0"/>
                                  </a:rPr>
                                  <m:t>3</m:t>
                                </m:r>
                              </m:sub>
                              <m:sup>
                                <m:r>
                                  <m:rPr>
                                    <m:nor/>
                                  </m:rPr>
                                  <a:rPr lang="zh-CN" altLang="en-US" sz="2400" i="1">
                                    <a:latin typeface="Cambria Math" panose="02040503050406030204" pitchFamily="18" charset="0"/>
                                  </a:rPr>
                                  <m:t>T</m:t>
                                </m:r>
                              </m:sup>
                            </m:sSubSup>
                            <m:r>
                              <a:rPr lang="zh-CN" altLang="en-US" sz="2400" i="1">
                                <a:latin typeface="Cambria Math" panose="02040503050406030204" pitchFamily="18" charset="0"/>
                              </a:rPr>
                              <m:t>+</m:t>
                            </m:r>
                            <m:sSub>
                              <m:sSubPr>
                                <m:ctrlPr>
                                  <a:rPr lang="zh-CN" altLang="en-US" sz="2400" i="1">
                                    <a:latin typeface="Cambria Math" panose="02040503050406030204" pitchFamily="18" charset="0"/>
                                  </a:rPr>
                                </m:ctrlPr>
                              </m:sSubPr>
                              <m:e>
                                <m:r>
                                  <a:rPr lang="zh-CN" altLang="en-US" sz="2400" b="1" i="1">
                                    <a:latin typeface="Cambria Math" panose="02040503050406030204" pitchFamily="18" charset="0"/>
                                  </a:rPr>
                                  <m:t>𝑨</m:t>
                                </m:r>
                              </m:e>
                              <m:sub>
                                <m:r>
                                  <a:rPr lang="zh-CN" altLang="en-US" sz="2400" i="1">
                                    <a:latin typeface="Cambria Math" panose="02040503050406030204" pitchFamily="18" charset="0"/>
                                  </a:rPr>
                                  <m:t>3</m:t>
                                </m:r>
                              </m:sub>
                            </m:sSub>
                            <m:r>
                              <a:rPr lang="zh-CN" altLang="en-US" sz="2400" b="1" i="1">
                                <a:latin typeface="Cambria Math" panose="02040503050406030204" pitchFamily="18" charset="0"/>
                              </a:rPr>
                              <m:t>𝑸</m:t>
                            </m:r>
                            <m:r>
                              <a:rPr lang="zh-CN" altLang="en-US" sz="2400" i="1">
                                <a:latin typeface="Cambria Math" panose="02040503050406030204" pitchFamily="18" charset="0"/>
                              </a:rPr>
                              <m:t>+</m:t>
                            </m:r>
                            <m:r>
                              <a:rPr lang="zh-CN" altLang="en-US" sz="2400" b="1" i="1">
                                <a:latin typeface="Cambria Math" panose="02040503050406030204" pitchFamily="18" charset="0"/>
                              </a:rPr>
                              <m:t>𝑸</m:t>
                            </m:r>
                            <m:sSubSup>
                              <m:sSubSupPr>
                                <m:ctrlPr>
                                  <a:rPr lang="zh-CN" altLang="en-US" sz="2400" b="1" i="1">
                                    <a:latin typeface="Cambria Math" panose="02040503050406030204" pitchFamily="18" charset="0"/>
                                  </a:rPr>
                                </m:ctrlPr>
                              </m:sSubSupPr>
                              <m:e>
                                <m:r>
                                  <a:rPr lang="zh-CN" altLang="en-US" sz="2400" b="1" i="1">
                                    <a:latin typeface="Cambria Math" panose="02040503050406030204" pitchFamily="18" charset="0"/>
                                  </a:rPr>
                                  <m:t>𝑨</m:t>
                                </m:r>
                              </m:e>
                              <m:sub>
                                <m:r>
                                  <a:rPr lang="zh-CN" altLang="en-US" sz="2400" i="1">
                                    <a:latin typeface="Cambria Math" panose="02040503050406030204" pitchFamily="18" charset="0"/>
                                  </a:rPr>
                                  <m:t>4</m:t>
                                </m:r>
                              </m:sub>
                              <m:sup>
                                <m:r>
                                  <m:rPr>
                                    <m:nor/>
                                  </m:rPr>
                                  <a:rPr lang="zh-CN" altLang="en-US" sz="2400" i="1">
                                    <a:latin typeface="Cambria Math" panose="02040503050406030204" pitchFamily="18" charset="0"/>
                                  </a:rPr>
                                  <m:t>T</m:t>
                                </m:r>
                              </m:sup>
                            </m:sSubSup>
                            <m:r>
                              <a:rPr lang="zh-CN" altLang="en-US" sz="2400" i="1">
                                <a:latin typeface="Cambria Math" panose="02040503050406030204" pitchFamily="18" charset="0"/>
                              </a:rPr>
                              <m:t>+</m:t>
                            </m:r>
                            <m:sSub>
                              <m:sSubPr>
                                <m:ctrlPr>
                                  <a:rPr lang="zh-CN" altLang="en-US" sz="2400" i="1">
                                    <a:latin typeface="Cambria Math" panose="02040503050406030204" pitchFamily="18" charset="0"/>
                                  </a:rPr>
                                </m:ctrlPr>
                              </m:sSubPr>
                              <m:e>
                                <m:r>
                                  <a:rPr lang="zh-CN" altLang="en-US" sz="2400" b="1" i="1">
                                    <a:latin typeface="Cambria Math" panose="02040503050406030204" pitchFamily="18" charset="0"/>
                                  </a:rPr>
                                  <m:t>𝑨</m:t>
                                </m:r>
                              </m:e>
                              <m:sub>
                                <m:r>
                                  <a:rPr lang="zh-CN" altLang="en-US" sz="2400" i="1">
                                    <a:latin typeface="Cambria Math" panose="02040503050406030204" pitchFamily="18" charset="0"/>
                                  </a:rPr>
                                  <m:t>4</m:t>
                                </m:r>
                              </m:sub>
                            </m:sSub>
                            <m:r>
                              <a:rPr lang="zh-CN" altLang="en-US" sz="2400" b="1" i="1">
                                <a:latin typeface="Cambria Math" panose="02040503050406030204" pitchFamily="18" charset="0"/>
                              </a:rPr>
                              <m:t>𝑸</m:t>
                            </m:r>
                            <m:r>
                              <a:rPr lang="zh-CN" altLang="en-US" sz="2400" i="1">
                                <a:latin typeface="Cambria Math" panose="02040503050406030204" pitchFamily="18" charset="0"/>
                              </a:rPr>
                              <m:t>+</m:t>
                            </m:r>
                            <m:sSubSup>
                              <m:sSubSupPr>
                                <m:ctrlPr>
                                  <a:rPr lang="zh-CN" altLang="en-US" sz="2400" i="1">
                                    <a:latin typeface="Cambria Math" panose="02040503050406030204" pitchFamily="18" charset="0"/>
                                  </a:rPr>
                                </m:ctrlPr>
                              </m:sSubSupPr>
                              <m:e>
                                <m:r>
                                  <a:rPr lang="zh-CN" altLang="en-US" sz="2400" b="1" i="1">
                                    <a:latin typeface="Cambria Math" panose="02040503050406030204" pitchFamily="18" charset="0"/>
                                  </a:rPr>
                                  <m:t>𝑽</m:t>
                                </m:r>
                              </m:e>
                              <m:sub>
                                <m:r>
                                  <a:rPr lang="zh-CN" altLang="en-US" sz="2400" i="1">
                                    <a:latin typeface="Cambria Math" panose="02040503050406030204" pitchFamily="18" charset="0"/>
                                  </a:rPr>
                                  <m:t>4</m:t>
                                </m:r>
                              </m:sub>
                              <m:sup>
                                <m:r>
                                  <m:rPr>
                                    <m:nor/>
                                  </m:rPr>
                                  <a:rPr lang="zh-CN" altLang="en-US" sz="2400" i="1">
                                    <a:latin typeface="Cambria Math" panose="02040503050406030204" pitchFamily="18" charset="0"/>
                                  </a:rPr>
                                  <m:t>T</m:t>
                                </m:r>
                              </m:sup>
                            </m:sSubSup>
                            <m:sSubSup>
                              <m:sSubSupPr>
                                <m:ctrlPr>
                                  <a:rPr lang="zh-CN" altLang="en-US" sz="2400" i="1">
                                    <a:latin typeface="Cambria Math" panose="02040503050406030204" pitchFamily="18" charset="0"/>
                                  </a:rPr>
                                </m:ctrlPr>
                              </m:sSubSupPr>
                              <m:e>
                                <m:r>
                                  <a:rPr lang="zh-CN" altLang="en-US" sz="2400" b="1" i="1">
                                    <a:latin typeface="Cambria Math" panose="02040503050406030204" pitchFamily="18" charset="0"/>
                                  </a:rPr>
                                  <m:t>𝑩</m:t>
                                </m:r>
                              </m:e>
                              <m:sub>
                                <m:r>
                                  <a:rPr lang="zh-CN" altLang="en-US" sz="2400" i="1">
                                    <a:latin typeface="Cambria Math" panose="02040503050406030204" pitchFamily="18" charset="0"/>
                                  </a:rPr>
                                  <m:t>3</m:t>
                                </m:r>
                              </m:sub>
                              <m:sup>
                                <m:r>
                                  <m:rPr>
                                    <m:nor/>
                                  </m:rPr>
                                  <a:rPr lang="zh-CN" altLang="en-US" sz="2400" i="1">
                                    <a:latin typeface="Cambria Math" panose="02040503050406030204" pitchFamily="18" charset="0"/>
                                  </a:rPr>
                                  <m:t>T</m:t>
                                </m:r>
                              </m:sup>
                            </m:sSubSup>
                            <m:r>
                              <a:rPr lang="zh-CN" altLang="en-US" sz="2400" i="1">
                                <a:latin typeface="Cambria Math" panose="02040503050406030204" pitchFamily="18" charset="0"/>
                              </a:rPr>
                              <m:t>+</m:t>
                            </m:r>
                            <m:sSub>
                              <m:sSubPr>
                                <m:ctrlPr>
                                  <a:rPr lang="zh-CN" altLang="en-US" sz="2400" i="1">
                                    <a:latin typeface="Cambria Math" panose="02040503050406030204" pitchFamily="18" charset="0"/>
                                  </a:rPr>
                                </m:ctrlPr>
                              </m:sSubPr>
                              <m:e>
                                <m:r>
                                  <a:rPr lang="zh-CN" altLang="en-US" sz="2400" b="1" i="1">
                                    <a:latin typeface="Cambria Math" panose="02040503050406030204" pitchFamily="18" charset="0"/>
                                  </a:rPr>
                                  <m:t>𝑩</m:t>
                                </m:r>
                              </m:e>
                              <m:sub>
                                <m:r>
                                  <a:rPr lang="zh-CN" altLang="en-US" sz="2400" i="1">
                                    <a:latin typeface="Cambria Math" panose="02040503050406030204" pitchFamily="18" charset="0"/>
                                  </a:rPr>
                                  <m:t>3</m:t>
                                </m:r>
                              </m:sub>
                            </m:sSub>
                            <m:sSub>
                              <m:sSubPr>
                                <m:ctrlPr>
                                  <a:rPr lang="zh-CN" altLang="en-US" sz="2400" i="1">
                                    <a:latin typeface="Cambria Math" panose="02040503050406030204" pitchFamily="18" charset="0"/>
                                  </a:rPr>
                                </m:ctrlPr>
                              </m:sSubPr>
                              <m:e>
                                <m:r>
                                  <a:rPr lang="zh-CN" altLang="en-US" sz="2400" b="1" i="1">
                                    <a:latin typeface="Cambria Math" panose="02040503050406030204" pitchFamily="18" charset="0"/>
                                  </a:rPr>
                                  <m:t>𝑽</m:t>
                                </m:r>
                              </m:e>
                              <m:sub>
                                <m:r>
                                  <a:rPr lang="zh-CN" altLang="en-US" sz="2400" i="1">
                                    <a:latin typeface="Cambria Math" panose="02040503050406030204" pitchFamily="18" charset="0"/>
                                  </a:rPr>
                                  <m:t>4</m:t>
                                </m:r>
                              </m:sub>
                            </m:sSub>
                            <m:r>
                              <a:rPr lang="zh-CN" altLang="en-US" sz="2400" i="1">
                                <a:latin typeface="Cambria Math" panose="02040503050406030204" pitchFamily="18" charset="0"/>
                              </a:rPr>
                              <m:t>+</m:t>
                            </m:r>
                            <m:sSubSup>
                              <m:sSubSupPr>
                                <m:ctrlPr>
                                  <a:rPr lang="zh-CN" altLang="en-US" sz="2400" i="1">
                                    <a:latin typeface="Cambria Math" panose="02040503050406030204" pitchFamily="18" charset="0"/>
                                  </a:rPr>
                                </m:ctrlPr>
                              </m:sSubSupPr>
                              <m:e>
                                <m:r>
                                  <a:rPr lang="zh-CN" altLang="en-US" sz="2400" b="1" i="1">
                                    <a:latin typeface="Cambria Math" panose="02040503050406030204" pitchFamily="18" charset="0"/>
                                  </a:rPr>
                                  <m:t>𝑽</m:t>
                                </m:r>
                              </m:e>
                              <m:sub>
                                <m:r>
                                  <a:rPr lang="zh-CN" altLang="en-US" sz="2400" i="1">
                                    <a:latin typeface="Cambria Math" panose="02040503050406030204" pitchFamily="18" charset="0"/>
                                  </a:rPr>
                                  <m:t>3</m:t>
                                </m:r>
                              </m:sub>
                              <m:sup>
                                <m:r>
                                  <m:rPr>
                                    <m:nor/>
                                  </m:rPr>
                                  <a:rPr lang="zh-CN" altLang="en-US" sz="2400" i="1">
                                    <a:latin typeface="Cambria Math" panose="02040503050406030204" pitchFamily="18" charset="0"/>
                                  </a:rPr>
                                  <m:t>T</m:t>
                                </m:r>
                              </m:sup>
                            </m:sSubSup>
                            <m:sSubSup>
                              <m:sSubSupPr>
                                <m:ctrlPr>
                                  <a:rPr lang="zh-CN" altLang="en-US" sz="2400" i="1">
                                    <a:latin typeface="Cambria Math" panose="02040503050406030204" pitchFamily="18" charset="0"/>
                                  </a:rPr>
                                </m:ctrlPr>
                              </m:sSubSupPr>
                              <m:e>
                                <m:r>
                                  <a:rPr lang="zh-CN" altLang="en-US" sz="2400" b="1" i="1">
                                    <a:latin typeface="Cambria Math" panose="02040503050406030204" pitchFamily="18" charset="0"/>
                                  </a:rPr>
                                  <m:t>𝑩</m:t>
                                </m:r>
                              </m:e>
                              <m:sub>
                                <m:r>
                                  <a:rPr lang="zh-CN" altLang="en-US" sz="2400" i="1">
                                    <a:latin typeface="Cambria Math" panose="02040503050406030204" pitchFamily="18" charset="0"/>
                                  </a:rPr>
                                  <m:t>4</m:t>
                                </m:r>
                              </m:sub>
                              <m:sup>
                                <m:r>
                                  <m:rPr>
                                    <m:nor/>
                                  </m:rPr>
                                  <a:rPr lang="zh-CN" altLang="en-US" sz="2400" i="1">
                                    <a:latin typeface="Cambria Math" panose="02040503050406030204" pitchFamily="18" charset="0"/>
                                  </a:rPr>
                                  <m:t>T</m:t>
                                </m:r>
                              </m:sup>
                            </m:sSubSup>
                            <m:r>
                              <a:rPr lang="zh-CN" altLang="en-US" sz="2400" i="1">
                                <a:latin typeface="Cambria Math" panose="02040503050406030204" pitchFamily="18" charset="0"/>
                              </a:rPr>
                              <m:t>+</m:t>
                            </m:r>
                            <m:sSub>
                              <m:sSubPr>
                                <m:ctrlPr>
                                  <a:rPr lang="zh-CN" altLang="en-US" sz="2400" i="1">
                                    <a:latin typeface="Cambria Math" panose="02040503050406030204" pitchFamily="18" charset="0"/>
                                  </a:rPr>
                                </m:ctrlPr>
                              </m:sSubPr>
                              <m:e>
                                <m:r>
                                  <a:rPr lang="zh-CN" altLang="en-US" sz="2400" b="1" i="1">
                                    <a:latin typeface="Cambria Math" panose="02040503050406030204" pitchFamily="18" charset="0"/>
                                  </a:rPr>
                                  <m:t>𝑩</m:t>
                                </m:r>
                              </m:e>
                              <m:sub>
                                <m:r>
                                  <a:rPr lang="zh-CN" altLang="en-US" sz="2400" i="1">
                                    <a:latin typeface="Cambria Math" panose="02040503050406030204" pitchFamily="18" charset="0"/>
                                  </a:rPr>
                                  <m:t>4</m:t>
                                </m:r>
                              </m:sub>
                            </m:sSub>
                            <m:sSub>
                              <m:sSubPr>
                                <m:ctrlPr>
                                  <a:rPr lang="zh-CN" altLang="en-US" sz="2400" i="1">
                                    <a:latin typeface="Cambria Math" panose="02040503050406030204" pitchFamily="18" charset="0"/>
                                  </a:rPr>
                                </m:ctrlPr>
                              </m:sSubPr>
                              <m:e>
                                <m:r>
                                  <a:rPr lang="zh-CN" altLang="en-US" sz="2400" b="1" i="1">
                                    <a:latin typeface="Cambria Math" panose="02040503050406030204" pitchFamily="18" charset="0"/>
                                  </a:rPr>
                                  <m:t>𝑽</m:t>
                                </m:r>
                              </m:e>
                              <m:sub>
                                <m:r>
                                  <a:rPr lang="zh-CN" altLang="en-US" sz="2400" i="1">
                                    <a:latin typeface="Cambria Math" panose="02040503050406030204" pitchFamily="18" charset="0"/>
                                  </a:rPr>
                                  <m:t>3</m:t>
                                </m:r>
                              </m:sub>
                            </m:sSub>
                            <m:r>
                              <a:rPr lang="zh-CN" altLang="en-US" sz="2400" i="1">
                                <a:latin typeface="Cambria Math" panose="02040503050406030204" pitchFamily="18" charset="0"/>
                              </a:rPr>
                              <m:t>&lt;0</m:t>
                            </m:r>
                          </m:e>
                        </m:mr>
                      </m:m>
                    </m:oMath>
                  </m:oMathPara>
                </a14:m>
                <a:endParaRPr lang="zh-CN" altLang="en-US" sz="2400" i="1" dirty="0"/>
              </a:p>
              <a:p>
                <a:pPr marL="0" indent="0">
                  <a:buNone/>
                </a:pPr>
                <a:endParaRPr lang="en-US" altLang="zh-CN" sz="2200" dirty="0" smtClean="0"/>
              </a:p>
              <a:p>
                <a:pPr marL="0" indent="0">
                  <a:buNone/>
                </a:pPr>
                <a:r>
                  <a:rPr lang="zh-CN" altLang="en-US" sz="2200" dirty="0" smtClean="0"/>
                  <a:t>其中</a:t>
                </a:r>
                <a:endParaRPr lang="en-US" altLang="zh-CN" sz="2200" dirty="0"/>
              </a:p>
              <a:p>
                <a:pPr marL="0" indent="0" algn="ctr">
                  <a:buNone/>
                </a:pPr>
                <a14:m>
                  <m:oMath xmlns:m="http://schemas.openxmlformats.org/officeDocument/2006/math">
                    <m:sSub>
                      <m:sSubPr>
                        <m:ctrlPr>
                          <a:rPr lang="en-US" altLang="zh-CN" sz="2200" b="1" i="1" smtClean="0">
                            <a:latin typeface="Cambria Math" panose="02040503050406030204" pitchFamily="18" charset="0"/>
                          </a:rPr>
                        </m:ctrlPr>
                      </m:sSubPr>
                      <m:e>
                        <m:r>
                          <a:rPr lang="en-US" altLang="zh-CN" sz="2200" b="1" i="1" smtClean="0">
                            <a:latin typeface="Cambria Math" panose="02040503050406030204" pitchFamily="18" charset="0"/>
                          </a:rPr>
                          <m:t>𝑲</m:t>
                        </m:r>
                      </m:e>
                      <m:sub>
                        <m:r>
                          <a:rPr lang="en-US" altLang="zh-CN" sz="2200" b="1" i="1" smtClean="0">
                            <a:latin typeface="Cambria Math" panose="02040503050406030204" pitchFamily="18" charset="0"/>
                          </a:rPr>
                          <m:t>𝟏</m:t>
                        </m:r>
                      </m:sub>
                    </m:sSub>
                    <m:r>
                      <a:rPr lang="en-US" altLang="zh-CN" sz="2200" b="1" i="1" smtClean="0">
                        <a:latin typeface="Cambria Math" panose="02040503050406030204" pitchFamily="18" charset="0"/>
                      </a:rPr>
                      <m:t>=</m:t>
                    </m:r>
                    <m:sSub>
                      <m:sSubPr>
                        <m:ctrlPr>
                          <a:rPr lang="en-US" altLang="zh-CN" sz="2200" b="1" i="1" smtClean="0">
                            <a:latin typeface="Cambria Math" panose="02040503050406030204" pitchFamily="18" charset="0"/>
                          </a:rPr>
                        </m:ctrlPr>
                      </m:sSubPr>
                      <m:e>
                        <m:r>
                          <a:rPr lang="en-US" altLang="zh-CN" sz="2200" b="1" i="1" smtClean="0">
                            <a:latin typeface="Cambria Math" panose="02040503050406030204" pitchFamily="18" charset="0"/>
                          </a:rPr>
                          <m:t>𝑽</m:t>
                        </m:r>
                      </m:e>
                      <m:sub>
                        <m:r>
                          <a:rPr lang="en-US" altLang="zh-CN" sz="2200" b="1" i="1" smtClean="0">
                            <a:latin typeface="Cambria Math" panose="02040503050406030204" pitchFamily="18" charset="0"/>
                          </a:rPr>
                          <m:t>𝟏</m:t>
                        </m:r>
                      </m:sub>
                    </m:sSub>
                    <m:r>
                      <a:rPr lang="en-US" altLang="zh-CN" sz="2200" b="1" i="1" smtClean="0">
                        <a:latin typeface="Cambria Math" panose="02040503050406030204" pitchFamily="18" charset="0"/>
                      </a:rPr>
                      <m:t>𝑷</m:t>
                    </m:r>
                    <m:r>
                      <a:rPr lang="en-US" altLang="zh-CN" sz="2200" b="1" i="1" smtClean="0">
                        <a:latin typeface="Cambria Math" panose="02040503050406030204" pitchFamily="18" charset="0"/>
                      </a:rPr>
                      <m:t>,</m:t>
                    </m:r>
                    <m:sSub>
                      <m:sSubPr>
                        <m:ctrlPr>
                          <a:rPr lang="en-US" altLang="zh-CN" sz="2200" b="1" i="1">
                            <a:latin typeface="Cambria Math" panose="02040503050406030204" pitchFamily="18" charset="0"/>
                          </a:rPr>
                        </m:ctrlPr>
                      </m:sSubPr>
                      <m:e>
                        <m:r>
                          <a:rPr lang="en-US" altLang="zh-CN" sz="2200" b="1" i="1">
                            <a:latin typeface="Cambria Math" panose="02040503050406030204" pitchFamily="18" charset="0"/>
                          </a:rPr>
                          <m:t>𝑲</m:t>
                        </m:r>
                      </m:e>
                      <m:sub>
                        <m:r>
                          <a:rPr lang="en-US" altLang="zh-CN" sz="2200" b="1" i="1" smtClean="0">
                            <a:latin typeface="Cambria Math" panose="02040503050406030204" pitchFamily="18" charset="0"/>
                          </a:rPr>
                          <m:t>𝟐</m:t>
                        </m:r>
                      </m:sub>
                    </m:sSub>
                    <m:r>
                      <a:rPr lang="en-US" altLang="zh-CN" sz="2200" b="1" i="1">
                        <a:latin typeface="Cambria Math" panose="02040503050406030204" pitchFamily="18" charset="0"/>
                      </a:rPr>
                      <m:t>=</m:t>
                    </m:r>
                    <m:sSub>
                      <m:sSubPr>
                        <m:ctrlPr>
                          <a:rPr lang="en-US" altLang="zh-CN" sz="2200" b="1" i="1">
                            <a:latin typeface="Cambria Math" panose="02040503050406030204" pitchFamily="18" charset="0"/>
                          </a:rPr>
                        </m:ctrlPr>
                      </m:sSubPr>
                      <m:e>
                        <m:r>
                          <a:rPr lang="en-US" altLang="zh-CN" sz="2200" b="1" i="1">
                            <a:latin typeface="Cambria Math" panose="02040503050406030204" pitchFamily="18" charset="0"/>
                          </a:rPr>
                          <m:t>𝑽</m:t>
                        </m:r>
                      </m:e>
                      <m:sub>
                        <m:r>
                          <a:rPr lang="en-US" altLang="zh-CN" sz="2200" b="1" i="1" smtClean="0">
                            <a:latin typeface="Cambria Math" panose="02040503050406030204" pitchFamily="18" charset="0"/>
                          </a:rPr>
                          <m:t>𝟐</m:t>
                        </m:r>
                      </m:sub>
                    </m:sSub>
                    <m:r>
                      <a:rPr lang="en-US" altLang="zh-CN" sz="2200" b="1" i="1">
                        <a:latin typeface="Cambria Math" panose="02040503050406030204" pitchFamily="18" charset="0"/>
                      </a:rPr>
                      <m:t>𝑷</m:t>
                    </m:r>
                  </m:oMath>
                </a14:m>
                <a:r>
                  <a:rPr lang="en-US" altLang="zh-CN" sz="2200" b="1" dirty="0" smtClean="0"/>
                  <a:t>,</a:t>
                </a:r>
                <a:r>
                  <a:rPr lang="en-US" altLang="zh-CN" sz="2200" b="1" dirty="0"/>
                  <a:t> </a:t>
                </a:r>
                <a14:m>
                  <m:oMath xmlns:m="http://schemas.openxmlformats.org/officeDocument/2006/math">
                    <m:sSub>
                      <m:sSubPr>
                        <m:ctrlPr>
                          <a:rPr lang="en-US" altLang="zh-CN" sz="2200" b="1" i="1">
                            <a:latin typeface="Cambria Math" panose="02040503050406030204" pitchFamily="18" charset="0"/>
                          </a:rPr>
                        </m:ctrlPr>
                      </m:sSubPr>
                      <m:e>
                        <m:r>
                          <a:rPr lang="en-US" altLang="zh-CN" sz="2200" b="1" i="1">
                            <a:latin typeface="Cambria Math" panose="02040503050406030204" pitchFamily="18" charset="0"/>
                          </a:rPr>
                          <m:t>𝑲</m:t>
                        </m:r>
                      </m:e>
                      <m:sub>
                        <m:r>
                          <a:rPr lang="en-US" altLang="zh-CN" sz="2200" b="1" i="1" smtClean="0">
                            <a:latin typeface="Cambria Math" panose="02040503050406030204" pitchFamily="18" charset="0"/>
                          </a:rPr>
                          <m:t>𝟑</m:t>
                        </m:r>
                      </m:sub>
                    </m:sSub>
                    <m:r>
                      <a:rPr lang="en-US" altLang="zh-CN" sz="2200" b="1" i="1">
                        <a:latin typeface="Cambria Math" panose="02040503050406030204" pitchFamily="18" charset="0"/>
                      </a:rPr>
                      <m:t>=</m:t>
                    </m:r>
                    <m:sSub>
                      <m:sSubPr>
                        <m:ctrlPr>
                          <a:rPr lang="en-US" altLang="zh-CN" sz="2200" b="1" i="1">
                            <a:latin typeface="Cambria Math" panose="02040503050406030204" pitchFamily="18" charset="0"/>
                          </a:rPr>
                        </m:ctrlPr>
                      </m:sSubPr>
                      <m:e>
                        <m:r>
                          <a:rPr lang="en-US" altLang="zh-CN" sz="2200" b="1" i="1">
                            <a:latin typeface="Cambria Math" panose="02040503050406030204" pitchFamily="18" charset="0"/>
                          </a:rPr>
                          <m:t>𝑽</m:t>
                        </m:r>
                      </m:e>
                      <m:sub>
                        <m:r>
                          <a:rPr lang="en-US" altLang="zh-CN" sz="2200" b="1" i="1" smtClean="0">
                            <a:latin typeface="Cambria Math" panose="02040503050406030204" pitchFamily="18" charset="0"/>
                          </a:rPr>
                          <m:t>𝟑</m:t>
                        </m:r>
                      </m:sub>
                    </m:sSub>
                    <m:r>
                      <a:rPr lang="en-US" altLang="zh-CN" sz="2200" b="1" i="1">
                        <a:latin typeface="Cambria Math" panose="02040503050406030204" pitchFamily="18" charset="0"/>
                      </a:rPr>
                      <m:t>𝑷</m:t>
                    </m:r>
                  </m:oMath>
                </a14:m>
                <a:r>
                  <a:rPr lang="en-US" altLang="zh-CN" sz="2200" b="1" dirty="0" smtClean="0"/>
                  <a:t>,</a:t>
                </a:r>
                <a:r>
                  <a:rPr lang="en-US" altLang="zh-CN" sz="2200" b="1" dirty="0"/>
                  <a:t> </a:t>
                </a:r>
                <a14:m>
                  <m:oMath xmlns:m="http://schemas.openxmlformats.org/officeDocument/2006/math">
                    <m:sSub>
                      <m:sSubPr>
                        <m:ctrlPr>
                          <a:rPr lang="en-US" altLang="zh-CN" sz="2200" b="1" i="1">
                            <a:latin typeface="Cambria Math" panose="02040503050406030204" pitchFamily="18" charset="0"/>
                          </a:rPr>
                        </m:ctrlPr>
                      </m:sSubPr>
                      <m:e>
                        <m:r>
                          <a:rPr lang="en-US" altLang="zh-CN" sz="2200" b="1" i="1">
                            <a:latin typeface="Cambria Math" panose="02040503050406030204" pitchFamily="18" charset="0"/>
                          </a:rPr>
                          <m:t>𝑲</m:t>
                        </m:r>
                      </m:e>
                      <m:sub>
                        <m:r>
                          <a:rPr lang="en-US" altLang="zh-CN" sz="2200" b="1" i="1" smtClean="0">
                            <a:latin typeface="Cambria Math" panose="02040503050406030204" pitchFamily="18" charset="0"/>
                          </a:rPr>
                          <m:t>𝟒</m:t>
                        </m:r>
                      </m:sub>
                    </m:sSub>
                    <m:r>
                      <a:rPr lang="en-US" altLang="zh-CN" sz="2200" b="1" i="1">
                        <a:latin typeface="Cambria Math" panose="02040503050406030204" pitchFamily="18" charset="0"/>
                      </a:rPr>
                      <m:t>=</m:t>
                    </m:r>
                    <m:sSub>
                      <m:sSubPr>
                        <m:ctrlPr>
                          <a:rPr lang="en-US" altLang="zh-CN" sz="2200" b="1" i="1">
                            <a:latin typeface="Cambria Math" panose="02040503050406030204" pitchFamily="18" charset="0"/>
                          </a:rPr>
                        </m:ctrlPr>
                      </m:sSubPr>
                      <m:e>
                        <m:r>
                          <a:rPr lang="en-US" altLang="zh-CN" sz="2200" b="1" i="1">
                            <a:latin typeface="Cambria Math" panose="02040503050406030204" pitchFamily="18" charset="0"/>
                          </a:rPr>
                          <m:t>𝑽</m:t>
                        </m:r>
                      </m:e>
                      <m:sub>
                        <m:r>
                          <a:rPr lang="en-US" altLang="zh-CN" sz="2200" b="1" i="1" smtClean="0">
                            <a:latin typeface="Cambria Math" panose="02040503050406030204" pitchFamily="18" charset="0"/>
                          </a:rPr>
                          <m:t>𝟒</m:t>
                        </m:r>
                      </m:sub>
                    </m:sSub>
                    <m:r>
                      <a:rPr lang="en-US" altLang="zh-CN" sz="2200" b="1" i="1">
                        <a:latin typeface="Cambria Math" panose="02040503050406030204" pitchFamily="18" charset="0"/>
                      </a:rPr>
                      <m:t>𝑷</m:t>
                    </m:r>
                  </m:oMath>
                </a14:m>
                <a:endParaRPr lang="en-US" altLang="zh-CN" sz="2200" b="1" dirty="0" smtClean="0"/>
              </a:p>
              <a:p>
                <a:pPr marL="0" indent="0">
                  <a:buNone/>
                </a:pPr>
                <a:r>
                  <a:rPr lang="zh-CN" altLang="en-US" sz="2200" dirty="0"/>
                  <a:t>采用</a:t>
                </a:r>
                <a:r>
                  <a:rPr lang="en-US" altLang="zh-CN" sz="2200" dirty="0"/>
                  <a:t>PDC</a:t>
                </a:r>
                <a:r>
                  <a:rPr lang="zh-CN" altLang="en-US" sz="2200" dirty="0"/>
                  <a:t>方法，根据式（</a:t>
                </a:r>
                <a:r>
                  <a:rPr lang="en-US" altLang="zh-CN" sz="2200" dirty="0"/>
                  <a:t>5.11</a:t>
                </a:r>
                <a:r>
                  <a:rPr lang="zh-CN" altLang="en-US" sz="2200" dirty="0"/>
                  <a:t>），基于</a:t>
                </a:r>
                <a:r>
                  <a:rPr lang="en-US" altLang="zh-CN" sz="2200" dirty="0"/>
                  <a:t>T-S</a:t>
                </a:r>
                <a:r>
                  <a:rPr lang="zh-CN" altLang="en-US" sz="2200" dirty="0"/>
                  <a:t>型的模糊控制器为</a:t>
                </a:r>
                <a:r>
                  <a:rPr lang="zh-CN" altLang="en-US" sz="2200" dirty="0" smtClean="0"/>
                  <a:t>：</a:t>
                </a:r>
                <a:endParaRPr lang="en-US" altLang="zh-CN" sz="2200" dirty="0" smtClean="0"/>
              </a:p>
              <a:p>
                <a:pPr marL="0" indent="0">
                  <a:buNone/>
                </a:pPr>
                <a:endParaRPr lang="en-US" altLang="zh-CN" sz="2200" i="1" dirty="0" smtClean="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d>
                        <m:dPr>
                          <m:begChr m:val=""/>
                          <m:ctrlPr>
                            <a:rPr lang="zh-CN" altLang="en-US" sz="2200" i="1">
                              <a:latin typeface="Cambria Math" panose="02040503050406030204" pitchFamily="18" charset="0"/>
                            </a:rPr>
                          </m:ctrlPr>
                        </m:dPr>
                        <m:e>
                          <m:r>
                            <a:rPr lang="en-US" altLang="zh-CN" sz="2200" b="1" i="1" smtClean="0">
                              <a:latin typeface="Cambria Math" panose="02040503050406030204" pitchFamily="18" charset="0"/>
                            </a:rPr>
                            <m:t>𝒖</m:t>
                          </m:r>
                          <m:r>
                            <a:rPr lang="en-US" altLang="zh-CN" sz="2200" b="0" i="1" smtClean="0">
                              <a:latin typeface="Cambria Math" panose="02040503050406030204" pitchFamily="18" charset="0"/>
                            </a:rPr>
                            <m:t>=</m:t>
                          </m:r>
                          <m:sSub>
                            <m:sSubPr>
                              <m:ctrlPr>
                                <a:rPr lang="zh-CN" altLang="en-US" sz="2200" i="1">
                                  <a:latin typeface="Cambria Math" panose="02040503050406030204" pitchFamily="18" charset="0"/>
                                </a:rPr>
                              </m:ctrlPr>
                            </m:sSubPr>
                            <m:e>
                              <m:r>
                                <a:rPr lang="zh-CN" altLang="en-US" sz="2200" i="1">
                                  <a:latin typeface="Cambria Math" panose="02040503050406030204" pitchFamily="18" charset="0"/>
                                </a:rPr>
                                <m:t>h</m:t>
                              </m:r>
                            </m:e>
                            <m:sub>
                              <m:r>
                                <a:rPr lang="zh-CN" altLang="en-US" sz="2200" i="1">
                                  <a:latin typeface="Cambria Math" panose="02040503050406030204" pitchFamily="18" charset="0"/>
                                </a:rPr>
                                <m:t>1</m:t>
                              </m:r>
                            </m:sub>
                          </m:sSub>
                          <m:d>
                            <m:dPr>
                              <m:ctrlPr>
                                <a:rPr lang="zh-CN" altLang="en-US" sz="2200" i="1">
                                  <a:latin typeface="Cambria Math" panose="02040503050406030204" pitchFamily="18" charset="0"/>
                                </a:rPr>
                              </m:ctrlPr>
                            </m:dPr>
                            <m:e>
                              <m:sSub>
                                <m:sSubPr>
                                  <m:ctrlPr>
                                    <a:rPr lang="zh-CN" altLang="en-US" sz="2200" i="1">
                                      <a:latin typeface="Cambria Math" panose="02040503050406030204" pitchFamily="18" charset="0"/>
                                    </a:rPr>
                                  </m:ctrlPr>
                                </m:sSubPr>
                                <m:e>
                                  <m:r>
                                    <a:rPr lang="zh-CN" altLang="en-US" sz="2200" i="1">
                                      <a:latin typeface="Cambria Math" panose="02040503050406030204" pitchFamily="18" charset="0"/>
                                    </a:rPr>
                                    <m:t>𝑥</m:t>
                                  </m:r>
                                </m:e>
                                <m:sub>
                                  <m:r>
                                    <a:rPr lang="zh-CN" altLang="en-US" sz="2200" i="1">
                                      <a:latin typeface="Cambria Math" panose="02040503050406030204" pitchFamily="18" charset="0"/>
                                    </a:rPr>
                                    <m:t>1</m:t>
                                  </m:r>
                                </m:sub>
                              </m:sSub>
                            </m:e>
                          </m:d>
                          <m:sSub>
                            <m:sSubPr>
                              <m:ctrlPr>
                                <a:rPr lang="zh-CN" altLang="en-US" sz="2200" i="1">
                                  <a:latin typeface="Cambria Math" panose="02040503050406030204" pitchFamily="18" charset="0"/>
                                </a:rPr>
                              </m:ctrlPr>
                            </m:sSubPr>
                            <m:e>
                              <m:r>
                                <a:rPr lang="zh-CN" altLang="en-US" sz="2200" b="1" i="1">
                                  <a:latin typeface="Cambria Math" panose="02040503050406030204" pitchFamily="18" charset="0"/>
                                </a:rPr>
                                <m:t>𝑲</m:t>
                              </m:r>
                            </m:e>
                            <m:sub>
                              <m:r>
                                <a:rPr lang="zh-CN" altLang="en-US" sz="2200" i="1">
                                  <a:latin typeface="Cambria Math" panose="02040503050406030204" pitchFamily="18" charset="0"/>
                                </a:rPr>
                                <m:t>1</m:t>
                              </m:r>
                            </m:sub>
                          </m:sSub>
                          <m:r>
                            <a:rPr lang="zh-CN" altLang="en-US" sz="2200" b="1" i="1">
                              <a:latin typeface="Cambria Math" panose="02040503050406030204" pitchFamily="18" charset="0"/>
                            </a:rPr>
                            <m:t>𝒙</m:t>
                          </m:r>
                          <m:d>
                            <m:dPr>
                              <m:ctrlPr>
                                <a:rPr lang="zh-CN" altLang="en-US" sz="2200" b="1" i="1">
                                  <a:latin typeface="Cambria Math" panose="02040503050406030204" pitchFamily="18" charset="0"/>
                                </a:rPr>
                              </m:ctrlPr>
                            </m:dPr>
                            <m:e>
                              <m:r>
                                <a:rPr lang="zh-CN" altLang="en-US" sz="2200" i="1">
                                  <a:latin typeface="Cambria Math" panose="02040503050406030204" pitchFamily="18" charset="0"/>
                                </a:rPr>
                                <m:t>𝑡</m:t>
                              </m:r>
                            </m:e>
                          </m:d>
                          <m:r>
                            <a:rPr lang="zh-CN" altLang="en-US" sz="2200" i="1">
                              <a:latin typeface="Cambria Math" panose="02040503050406030204" pitchFamily="18" charset="0"/>
                            </a:rPr>
                            <m:t>+</m:t>
                          </m:r>
                          <m:sSub>
                            <m:sSubPr>
                              <m:ctrlPr>
                                <a:rPr lang="zh-CN" altLang="en-US" sz="2200" i="1">
                                  <a:latin typeface="Cambria Math" panose="02040503050406030204" pitchFamily="18" charset="0"/>
                                </a:rPr>
                              </m:ctrlPr>
                            </m:sSubPr>
                            <m:e>
                              <m:r>
                                <a:rPr lang="zh-CN" altLang="en-US" sz="2200" i="1">
                                  <a:latin typeface="Cambria Math" panose="02040503050406030204" pitchFamily="18" charset="0"/>
                                </a:rPr>
                                <m:t>h</m:t>
                              </m:r>
                            </m:e>
                            <m:sub>
                              <m:r>
                                <a:rPr lang="zh-CN" altLang="en-US" sz="2200" i="1">
                                  <a:latin typeface="Cambria Math" panose="02040503050406030204" pitchFamily="18" charset="0"/>
                                </a:rPr>
                                <m:t>2</m:t>
                              </m:r>
                            </m:sub>
                          </m:sSub>
                          <m:d>
                            <m:dPr>
                              <m:ctrlPr>
                                <a:rPr lang="zh-CN" altLang="en-US" sz="2200" i="1">
                                  <a:latin typeface="Cambria Math" panose="02040503050406030204" pitchFamily="18" charset="0"/>
                                </a:rPr>
                              </m:ctrlPr>
                            </m:dPr>
                            <m:e>
                              <m:sSub>
                                <m:sSubPr>
                                  <m:ctrlPr>
                                    <a:rPr lang="zh-CN" altLang="en-US" sz="2200" i="1">
                                      <a:latin typeface="Cambria Math" panose="02040503050406030204" pitchFamily="18" charset="0"/>
                                    </a:rPr>
                                  </m:ctrlPr>
                                </m:sSubPr>
                                <m:e>
                                  <m:r>
                                    <a:rPr lang="zh-CN" altLang="en-US" sz="2200" i="1">
                                      <a:latin typeface="Cambria Math" panose="02040503050406030204" pitchFamily="18" charset="0"/>
                                    </a:rPr>
                                    <m:t>𝑥</m:t>
                                  </m:r>
                                </m:e>
                                <m:sub>
                                  <m:r>
                                    <a:rPr lang="zh-CN" altLang="en-US" sz="2200" i="1">
                                      <a:latin typeface="Cambria Math" panose="02040503050406030204" pitchFamily="18" charset="0"/>
                                    </a:rPr>
                                    <m:t>1</m:t>
                                  </m:r>
                                </m:sub>
                              </m:sSub>
                            </m:e>
                          </m:d>
                          <m:sSub>
                            <m:sSubPr>
                              <m:ctrlPr>
                                <a:rPr lang="zh-CN" altLang="en-US" sz="2200" i="1">
                                  <a:latin typeface="Cambria Math" panose="02040503050406030204" pitchFamily="18" charset="0"/>
                                </a:rPr>
                              </m:ctrlPr>
                            </m:sSubPr>
                            <m:e>
                              <m:r>
                                <a:rPr lang="zh-CN" altLang="en-US" sz="2200" b="1" i="1">
                                  <a:latin typeface="Cambria Math" panose="02040503050406030204" pitchFamily="18" charset="0"/>
                                </a:rPr>
                                <m:t>𝑲</m:t>
                              </m:r>
                            </m:e>
                            <m:sub>
                              <m:r>
                                <a:rPr lang="zh-CN" altLang="en-US" sz="2200" i="1">
                                  <a:latin typeface="Cambria Math" panose="02040503050406030204" pitchFamily="18" charset="0"/>
                                </a:rPr>
                                <m:t>2</m:t>
                              </m:r>
                            </m:sub>
                          </m:sSub>
                          <m:r>
                            <a:rPr lang="zh-CN" altLang="en-US" sz="2200" b="1" i="1">
                              <a:latin typeface="Cambria Math" panose="02040503050406030204" pitchFamily="18" charset="0"/>
                            </a:rPr>
                            <m:t>𝒙</m:t>
                          </m:r>
                          <m:d>
                            <m:dPr>
                              <m:ctrlPr>
                                <a:rPr lang="zh-CN" altLang="en-US" sz="2200" b="1" i="1">
                                  <a:latin typeface="Cambria Math" panose="02040503050406030204" pitchFamily="18" charset="0"/>
                                </a:rPr>
                              </m:ctrlPr>
                            </m:dPr>
                            <m:e>
                              <m:r>
                                <a:rPr lang="zh-CN" altLang="en-US" sz="2200" i="1">
                                  <a:latin typeface="Cambria Math" panose="02040503050406030204" pitchFamily="18" charset="0"/>
                                </a:rPr>
                                <m:t>𝑡</m:t>
                              </m:r>
                            </m:e>
                          </m:d>
                          <m:r>
                            <a:rPr lang="zh-CN" altLang="en-US" sz="2200" i="1">
                              <a:latin typeface="Cambria Math" panose="02040503050406030204" pitchFamily="18" charset="0"/>
                            </a:rPr>
                            <m:t>+</m:t>
                          </m:r>
                          <m:sSub>
                            <m:sSubPr>
                              <m:ctrlPr>
                                <a:rPr lang="zh-CN" altLang="en-US" sz="2200" i="1">
                                  <a:latin typeface="Cambria Math" panose="02040503050406030204" pitchFamily="18" charset="0"/>
                                </a:rPr>
                              </m:ctrlPr>
                            </m:sSubPr>
                            <m:e>
                              <m:r>
                                <a:rPr lang="zh-CN" altLang="en-US" sz="2200" i="1">
                                  <a:latin typeface="Cambria Math" panose="02040503050406030204" pitchFamily="18" charset="0"/>
                                </a:rPr>
                                <m:t>h</m:t>
                              </m:r>
                            </m:e>
                            <m:sub>
                              <m:r>
                                <a:rPr lang="zh-CN" altLang="en-US" sz="2200" i="1">
                                  <a:latin typeface="Cambria Math" panose="02040503050406030204" pitchFamily="18" charset="0"/>
                                </a:rPr>
                                <m:t>3</m:t>
                              </m:r>
                            </m:sub>
                          </m:sSub>
                          <m:d>
                            <m:dPr>
                              <m:ctrlPr>
                                <a:rPr lang="zh-CN" altLang="en-US" sz="2200" i="1">
                                  <a:latin typeface="Cambria Math" panose="02040503050406030204" pitchFamily="18" charset="0"/>
                                </a:rPr>
                              </m:ctrlPr>
                            </m:dPr>
                            <m:e>
                              <m:sSub>
                                <m:sSubPr>
                                  <m:ctrlPr>
                                    <a:rPr lang="zh-CN" altLang="en-US" sz="2200" i="1">
                                      <a:latin typeface="Cambria Math" panose="02040503050406030204" pitchFamily="18" charset="0"/>
                                    </a:rPr>
                                  </m:ctrlPr>
                                </m:sSubPr>
                                <m:e>
                                  <m:r>
                                    <a:rPr lang="zh-CN" altLang="en-US" sz="2200" i="1">
                                      <a:latin typeface="Cambria Math" panose="02040503050406030204" pitchFamily="18" charset="0"/>
                                    </a:rPr>
                                    <m:t>𝑥</m:t>
                                  </m:r>
                                </m:e>
                                <m:sub>
                                  <m:r>
                                    <a:rPr lang="zh-CN" altLang="en-US" sz="2200" i="1">
                                      <a:latin typeface="Cambria Math" panose="02040503050406030204" pitchFamily="18" charset="0"/>
                                    </a:rPr>
                                    <m:t>1</m:t>
                                  </m:r>
                                </m:sub>
                              </m:sSub>
                            </m:e>
                          </m:d>
                          <m:sSub>
                            <m:sSubPr>
                              <m:ctrlPr>
                                <a:rPr lang="zh-CN" altLang="en-US" sz="2200" i="1">
                                  <a:latin typeface="Cambria Math" panose="02040503050406030204" pitchFamily="18" charset="0"/>
                                </a:rPr>
                              </m:ctrlPr>
                            </m:sSubPr>
                            <m:e>
                              <m:r>
                                <a:rPr lang="zh-CN" altLang="en-US" sz="2200" b="1" i="1">
                                  <a:latin typeface="Cambria Math" panose="02040503050406030204" pitchFamily="18" charset="0"/>
                                </a:rPr>
                                <m:t>𝑲</m:t>
                              </m:r>
                            </m:e>
                            <m:sub>
                              <m:r>
                                <a:rPr lang="zh-CN" altLang="en-US" sz="2200" i="1">
                                  <a:latin typeface="Cambria Math" panose="02040503050406030204" pitchFamily="18" charset="0"/>
                                </a:rPr>
                                <m:t>3</m:t>
                              </m:r>
                            </m:sub>
                          </m:sSub>
                          <m:r>
                            <a:rPr lang="zh-CN" altLang="en-US" sz="2200" b="1" i="1">
                              <a:latin typeface="Cambria Math" panose="02040503050406030204" pitchFamily="18" charset="0"/>
                            </a:rPr>
                            <m:t>𝒙</m:t>
                          </m:r>
                          <m:d>
                            <m:dPr>
                              <m:ctrlPr>
                                <a:rPr lang="zh-CN" altLang="en-US" sz="2200" b="1" i="1">
                                  <a:latin typeface="Cambria Math" panose="02040503050406030204" pitchFamily="18" charset="0"/>
                                </a:rPr>
                              </m:ctrlPr>
                            </m:dPr>
                            <m:e>
                              <m:r>
                                <a:rPr lang="zh-CN" altLang="en-US" sz="2200" i="1">
                                  <a:latin typeface="Cambria Math" panose="02040503050406030204" pitchFamily="18" charset="0"/>
                                </a:rPr>
                                <m:t>𝑡</m:t>
                              </m:r>
                            </m:e>
                          </m:d>
                          <m:r>
                            <a:rPr lang="en-US" altLang="zh-CN" sz="2200" b="0" i="1" smtClean="0">
                              <a:latin typeface="Cambria Math" panose="02040503050406030204" pitchFamily="18" charset="0"/>
                            </a:rPr>
                            <m:t>+</m:t>
                          </m:r>
                          <m:sSub>
                            <m:sSubPr>
                              <m:ctrlPr>
                                <a:rPr lang="zh-CN" altLang="en-US" sz="2200" i="1">
                                  <a:latin typeface="Cambria Math" panose="02040503050406030204" pitchFamily="18" charset="0"/>
                                </a:rPr>
                              </m:ctrlPr>
                            </m:sSubPr>
                            <m:e>
                              <m:r>
                                <a:rPr lang="zh-CN" altLang="en-US" sz="2200" i="1">
                                  <a:latin typeface="Cambria Math" panose="02040503050406030204" pitchFamily="18" charset="0"/>
                                </a:rPr>
                                <m:t>h</m:t>
                              </m:r>
                            </m:e>
                            <m:sub>
                              <m:r>
                                <a:rPr lang="zh-CN" altLang="en-US" sz="2200" i="1">
                                  <a:latin typeface="Cambria Math" panose="02040503050406030204" pitchFamily="18" charset="0"/>
                                </a:rPr>
                                <m:t>4</m:t>
                              </m:r>
                            </m:sub>
                          </m:sSub>
                          <m:r>
                            <a:rPr lang="zh-CN" altLang="en-US" sz="2200" i="1">
                              <a:latin typeface="Cambria Math" panose="02040503050406030204" pitchFamily="18" charset="0"/>
                            </a:rPr>
                            <m:t>(</m:t>
                          </m:r>
                          <m:sSub>
                            <m:sSubPr>
                              <m:ctrlPr>
                                <a:rPr lang="zh-CN" altLang="en-US" sz="2200" i="1">
                                  <a:latin typeface="Cambria Math" panose="02040503050406030204" pitchFamily="18" charset="0"/>
                                </a:rPr>
                              </m:ctrlPr>
                            </m:sSubPr>
                            <m:e>
                              <m:r>
                                <a:rPr lang="zh-CN" altLang="en-US" sz="2200" i="1">
                                  <a:latin typeface="Cambria Math" panose="02040503050406030204" pitchFamily="18" charset="0"/>
                                </a:rPr>
                                <m:t>𝑥</m:t>
                              </m:r>
                            </m:e>
                            <m:sub>
                              <m:r>
                                <a:rPr lang="zh-CN" altLang="en-US" sz="2200" i="1">
                                  <a:latin typeface="Cambria Math" panose="02040503050406030204" pitchFamily="18" charset="0"/>
                                </a:rPr>
                                <m:t>1</m:t>
                              </m:r>
                            </m:sub>
                          </m:sSub>
                          <m:r>
                            <a:rPr lang="zh-CN" altLang="en-US" sz="2200" i="1">
                              <a:latin typeface="Cambria Math" panose="02040503050406030204" pitchFamily="18" charset="0"/>
                            </a:rPr>
                            <m:t>)</m:t>
                          </m:r>
                          <m:sSub>
                            <m:sSubPr>
                              <m:ctrlPr>
                                <a:rPr lang="zh-CN" altLang="en-US" sz="2200" i="1">
                                  <a:latin typeface="Cambria Math" panose="02040503050406030204" pitchFamily="18" charset="0"/>
                                </a:rPr>
                              </m:ctrlPr>
                            </m:sSubPr>
                            <m:e>
                              <m:r>
                                <a:rPr lang="zh-CN" altLang="en-US" sz="2200" b="1" i="1">
                                  <a:latin typeface="Cambria Math" panose="02040503050406030204" pitchFamily="18" charset="0"/>
                                </a:rPr>
                                <m:t>𝑲</m:t>
                              </m:r>
                            </m:e>
                            <m:sub>
                              <m:r>
                                <a:rPr lang="zh-CN" altLang="en-US" sz="2200" i="1">
                                  <a:latin typeface="Cambria Math" panose="02040503050406030204" pitchFamily="18" charset="0"/>
                                </a:rPr>
                                <m:t>4</m:t>
                              </m:r>
                            </m:sub>
                          </m:sSub>
                          <m:r>
                            <a:rPr lang="zh-CN" altLang="en-US" sz="2200" b="1" i="1">
                              <a:latin typeface="Cambria Math" panose="02040503050406030204" pitchFamily="18" charset="0"/>
                            </a:rPr>
                            <m:t>𝒙</m:t>
                          </m:r>
                          <m:r>
                            <a:rPr lang="zh-CN" altLang="en-US" sz="2200" i="1">
                              <a:latin typeface="Cambria Math" panose="02040503050406030204" pitchFamily="18" charset="0"/>
                            </a:rPr>
                            <m:t>(</m:t>
                          </m:r>
                          <m:r>
                            <a:rPr lang="zh-CN" altLang="en-US" sz="2200" i="1">
                              <a:latin typeface="Cambria Math" panose="02040503050406030204" pitchFamily="18" charset="0"/>
                            </a:rPr>
                            <m:t>𝑡</m:t>
                          </m:r>
                        </m:e>
                      </m:d>
                    </m:oMath>
                  </m:oMathPara>
                </a14:m>
                <a:endParaRPr lang="zh-CN" altLang="en-US" sz="2200" i="1" dirty="0"/>
              </a:p>
              <a:p>
                <a:pPr marL="0" indent="0">
                  <a:buNone/>
                </a:pPr>
                <a:endParaRPr lang="zh-CN" altLang="en-US" sz="2200" dirty="0"/>
              </a:p>
            </p:txBody>
          </p:sp>
        </mc:Choice>
        <mc:Fallback>
          <p:sp>
            <p:nvSpPr>
              <p:cNvPr id="6" name="内容占位符 5"/>
              <p:cNvSpPr>
                <a:spLocks noGrp="1" noRot="1" noChangeAspect="1" noMove="1" noResize="1" noEditPoints="1" noAdjustHandles="1" noChangeArrowheads="1" noChangeShapeType="1" noTextEdit="1"/>
              </p:cNvSpPr>
              <p:nvPr>
                <p:ph idx="1"/>
              </p:nvPr>
            </p:nvSpPr>
            <p:spPr>
              <a:xfrm>
                <a:off x="467544" y="908720"/>
                <a:ext cx="8496944" cy="5187280"/>
              </a:xfrm>
              <a:blipFill>
                <a:blip r:embed="rId2"/>
                <a:stretch>
                  <a:fillRect l="-933" r="-789" b="-634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91789969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6" name="内容占位符 5"/>
              <p:cNvSpPr>
                <a:spLocks noGrp="1"/>
              </p:cNvSpPr>
              <p:nvPr>
                <p:ph idx="1"/>
              </p:nvPr>
            </p:nvSpPr>
            <p:spPr>
              <a:xfrm>
                <a:off x="467544" y="908720"/>
                <a:ext cx="8496944" cy="5187280"/>
              </a:xfrm>
            </p:spPr>
            <p:txBody>
              <a:bodyPr/>
              <a:lstStyle/>
              <a:p>
                <a:r>
                  <a:rPr lang="zh-CN" altLang="en-US" sz="2200" dirty="0" smtClean="0"/>
                  <a:t>隶属函数应按图</a:t>
                </a:r>
                <a:r>
                  <a:rPr lang="en-US" altLang="zh-CN" sz="2200" dirty="0"/>
                  <a:t>5.3</a:t>
                </a:r>
                <a:r>
                  <a:rPr lang="zh-CN" altLang="en-US" sz="2200" dirty="0"/>
                  <a:t>进行设计。仿真中采用三角形隶属函数实现摆</a:t>
                </a:r>
                <a:r>
                  <a:rPr lang="zh-CN" altLang="en-US" sz="2200" dirty="0" smtClean="0"/>
                  <a:t>角度</a:t>
                </a:r>
                <a14:m>
                  <m:oMath xmlns:m="http://schemas.openxmlformats.org/officeDocument/2006/math">
                    <m:sSub>
                      <m:sSubPr>
                        <m:ctrlPr>
                          <a:rPr lang="en-US" altLang="zh-CN" sz="2200" b="0" i="1" smtClean="0">
                            <a:latin typeface="Cambria Math" panose="02040503050406030204" pitchFamily="18" charset="0"/>
                          </a:rPr>
                        </m:ctrlPr>
                      </m:sSubPr>
                      <m:e>
                        <m:r>
                          <a:rPr lang="en-US" altLang="zh-CN" sz="2200" b="0" i="1" smtClean="0">
                            <a:latin typeface="Cambria Math" panose="02040503050406030204" pitchFamily="18" charset="0"/>
                          </a:rPr>
                          <m:t>𝑥</m:t>
                        </m:r>
                      </m:e>
                      <m:sub>
                        <m:r>
                          <a:rPr lang="en-US" altLang="zh-CN" sz="2200" b="0" i="1" smtClean="0">
                            <a:latin typeface="Cambria Math" panose="02040503050406030204" pitchFamily="18" charset="0"/>
                          </a:rPr>
                          <m:t>1</m:t>
                        </m:r>
                      </m:sub>
                    </m:sSub>
                    <m:r>
                      <a:rPr lang="en-US" altLang="zh-CN" sz="2200" b="0" i="1" smtClean="0">
                        <a:latin typeface="Cambria Math" panose="02040503050406030204" pitchFamily="18" charset="0"/>
                      </a:rPr>
                      <m:t>(</m:t>
                    </m:r>
                    <m:r>
                      <a:rPr lang="en-US" altLang="zh-CN" sz="2200" b="0" i="1" smtClean="0">
                        <a:latin typeface="Cambria Math" panose="02040503050406030204" pitchFamily="18" charset="0"/>
                      </a:rPr>
                      <m:t>𝑡</m:t>
                    </m:r>
                    <m:r>
                      <a:rPr lang="en-US" altLang="zh-CN" sz="2200" b="0" i="1" smtClean="0">
                        <a:latin typeface="Cambria Math" panose="02040503050406030204" pitchFamily="18" charset="0"/>
                      </a:rPr>
                      <m:t>)</m:t>
                    </m:r>
                  </m:oMath>
                </a14:m>
                <a:r>
                  <a:rPr lang="zh-CN" altLang="en-US" sz="2200" dirty="0" smtClean="0"/>
                  <a:t>的</a:t>
                </a:r>
                <a:r>
                  <a:rPr lang="zh-CN" altLang="en-US" sz="2200" dirty="0"/>
                  <a:t>模糊化，隶属函数设计程序为</a:t>
                </a:r>
                <a:r>
                  <a:rPr lang="en-US" altLang="zh-CN" sz="2200" dirty="0"/>
                  <a:t>chap5_4.m</a:t>
                </a:r>
                <a:r>
                  <a:rPr lang="zh-CN" altLang="en-US" sz="2200" dirty="0"/>
                  <a:t>。</a:t>
                </a:r>
              </a:p>
              <a:p>
                <a:r>
                  <a:rPr lang="zh-CN" altLang="en-US" sz="2200" dirty="0"/>
                  <a:t>被控对象为式（</a:t>
                </a:r>
                <a:r>
                  <a:rPr lang="en-US" altLang="zh-CN" sz="2200" dirty="0" smtClean="0"/>
                  <a:t>5.12</a:t>
                </a:r>
                <a:r>
                  <a:rPr lang="zh-CN" altLang="en-US" sz="2200" dirty="0" smtClean="0"/>
                  <a:t>），摆</a:t>
                </a:r>
                <a:r>
                  <a:rPr lang="zh-CN" altLang="en-US" sz="2200" dirty="0"/>
                  <a:t>角初始状态</a:t>
                </a:r>
                <a:r>
                  <a:rPr lang="zh-CN" altLang="en-US" sz="2200" dirty="0" smtClean="0"/>
                  <a:t>为</a:t>
                </a:r>
                <a14:m>
                  <m:oMath xmlns:m="http://schemas.openxmlformats.org/officeDocument/2006/math">
                    <m:r>
                      <a:rPr lang="en-US" altLang="zh-CN" sz="2200" b="0" i="1" smtClean="0">
                        <a:latin typeface="Cambria Math" panose="02040503050406030204" pitchFamily="18" charset="0"/>
                      </a:rPr>
                      <m:t>[</m:t>
                    </m:r>
                    <m:r>
                      <a:rPr lang="en-US" altLang="zh-CN" sz="2200" b="0" i="1" smtClean="0">
                        <a:latin typeface="Cambria Math" panose="02040503050406030204" pitchFamily="18" charset="0"/>
                      </a:rPr>
                      <m:t>𝜋</m:t>
                    </m:r>
                    <m:r>
                      <a:rPr lang="en-US" altLang="zh-CN" sz="2200" b="0" i="1" smtClean="0">
                        <a:latin typeface="Cambria Math" panose="02040503050406030204" pitchFamily="18" charset="0"/>
                      </a:rPr>
                      <m:t> 0]</m:t>
                    </m:r>
                  </m:oMath>
                </a14:m>
                <a:r>
                  <a:rPr lang="zh-CN" altLang="en-US" sz="2200" dirty="0" smtClean="0"/>
                  <a:t>。</a:t>
                </a:r>
                <a:r>
                  <a:rPr lang="zh-CN" altLang="en-US" sz="2200" dirty="0"/>
                  <a:t>采用</a:t>
                </a:r>
                <a:r>
                  <a:rPr lang="en-US" altLang="zh-CN" sz="2200" dirty="0"/>
                  <a:t>LMI</a:t>
                </a:r>
                <a:r>
                  <a:rPr lang="zh-CN" altLang="en-US" sz="2200" dirty="0"/>
                  <a:t>求解工具箱</a:t>
                </a:r>
                <a:r>
                  <a:rPr lang="en-US" altLang="zh-CN" sz="2200" dirty="0"/>
                  <a:t>-YALMIP</a:t>
                </a:r>
                <a:r>
                  <a:rPr lang="zh-CN" altLang="en-US" sz="2200" dirty="0"/>
                  <a:t>工具箱（见附录介绍），针对倒立摆的</a:t>
                </a:r>
                <a:r>
                  <a:rPr lang="en-US" altLang="zh-CN" sz="2200" dirty="0"/>
                  <a:t>4</a:t>
                </a:r>
                <a:r>
                  <a:rPr lang="zh-CN" altLang="en-US" sz="2200" dirty="0"/>
                  <a:t>条</a:t>
                </a:r>
                <a:r>
                  <a:rPr lang="en-US" altLang="zh-CN" sz="2200" dirty="0"/>
                  <a:t>T-S</a:t>
                </a:r>
                <a:r>
                  <a:rPr lang="zh-CN" altLang="en-US" sz="2200" dirty="0"/>
                  <a:t>模糊模型规则，求解线性矩阵不等式（</a:t>
                </a:r>
                <a:r>
                  <a:rPr lang="en-US" altLang="zh-CN" sz="2200" dirty="0"/>
                  <a:t>5.20</a:t>
                </a:r>
                <a:r>
                  <a:rPr lang="zh-CN" altLang="en-US" sz="2200" dirty="0"/>
                  <a:t>）和（</a:t>
                </a:r>
                <a:r>
                  <a:rPr lang="en-US" altLang="zh-CN" sz="2200" dirty="0"/>
                  <a:t>5.21</a:t>
                </a:r>
                <a:r>
                  <a:rPr lang="zh-CN" altLang="en-US" sz="2200" dirty="0"/>
                  <a:t>），控制器增益的</a:t>
                </a:r>
                <a:r>
                  <a:rPr lang="en-US" altLang="zh-CN" sz="2200" dirty="0"/>
                  <a:t>LMI</a:t>
                </a:r>
                <a:r>
                  <a:rPr lang="zh-CN" altLang="en-US" sz="2200" dirty="0"/>
                  <a:t>求解程序为</a:t>
                </a:r>
                <a:r>
                  <a:rPr lang="en-US" altLang="zh-CN" sz="2200" dirty="0"/>
                  <a:t>chap5_5LMI_design.m</a:t>
                </a:r>
                <a:r>
                  <a:rPr lang="zh-CN" altLang="en-US" sz="2200" dirty="0"/>
                  <a:t>，</a:t>
                </a:r>
                <a:r>
                  <a:rPr lang="zh-CN" altLang="en-US" sz="2200" dirty="0" smtClean="0"/>
                  <a:t>求得</a:t>
                </a:r>
                <a14:m>
                  <m:oMath xmlns:m="http://schemas.openxmlformats.org/officeDocument/2006/math">
                    <m:r>
                      <a:rPr lang="en-US" altLang="zh-CN" sz="2200" b="1" i="1" smtClean="0">
                        <a:latin typeface="Cambria Math" panose="02040503050406030204" pitchFamily="18" charset="0"/>
                      </a:rPr>
                      <m:t>𝑸</m:t>
                    </m:r>
                    <m:r>
                      <a:rPr lang="en-US" altLang="zh-CN" sz="2200" b="1" i="1" smtClean="0">
                        <a:latin typeface="Cambria Math" panose="02040503050406030204" pitchFamily="18" charset="0"/>
                      </a:rPr>
                      <m:t>,</m:t>
                    </m:r>
                    <m:sSub>
                      <m:sSubPr>
                        <m:ctrlPr>
                          <a:rPr lang="en-US" altLang="zh-CN" sz="2200" b="1" i="1" smtClean="0">
                            <a:latin typeface="Cambria Math" panose="02040503050406030204" pitchFamily="18" charset="0"/>
                          </a:rPr>
                        </m:ctrlPr>
                      </m:sSubPr>
                      <m:e>
                        <m:r>
                          <a:rPr lang="en-US" altLang="zh-CN" sz="2200" b="1" i="1" smtClean="0">
                            <a:latin typeface="Cambria Math" panose="02040503050406030204" pitchFamily="18" charset="0"/>
                          </a:rPr>
                          <m:t>𝑽</m:t>
                        </m:r>
                      </m:e>
                      <m:sub>
                        <m:r>
                          <a:rPr lang="en-US" altLang="zh-CN" sz="2200" b="1" i="1" smtClean="0">
                            <a:latin typeface="Cambria Math" panose="02040503050406030204" pitchFamily="18" charset="0"/>
                          </a:rPr>
                          <m:t>𝟏</m:t>
                        </m:r>
                      </m:sub>
                    </m:sSub>
                    <m:r>
                      <a:rPr lang="en-US" altLang="zh-CN" sz="2200" b="1" i="1" smtClean="0">
                        <a:latin typeface="Cambria Math" panose="02040503050406030204" pitchFamily="18" charset="0"/>
                      </a:rPr>
                      <m:t>,</m:t>
                    </m:r>
                    <m:sSub>
                      <m:sSubPr>
                        <m:ctrlPr>
                          <a:rPr lang="en-US" altLang="zh-CN" sz="2200" b="1" i="1" smtClean="0">
                            <a:latin typeface="Cambria Math" panose="02040503050406030204" pitchFamily="18" charset="0"/>
                          </a:rPr>
                        </m:ctrlPr>
                      </m:sSubPr>
                      <m:e>
                        <m:r>
                          <a:rPr lang="en-US" altLang="zh-CN" sz="2200" b="1" i="1" smtClean="0">
                            <a:latin typeface="Cambria Math" panose="02040503050406030204" pitchFamily="18" charset="0"/>
                          </a:rPr>
                          <m:t>𝑽</m:t>
                        </m:r>
                      </m:e>
                      <m:sub>
                        <m:r>
                          <a:rPr lang="en-US" altLang="zh-CN" sz="2200" b="1" i="1" smtClean="0">
                            <a:latin typeface="Cambria Math" panose="02040503050406030204" pitchFamily="18" charset="0"/>
                          </a:rPr>
                          <m:t>𝟐</m:t>
                        </m:r>
                      </m:sub>
                    </m:sSub>
                    <m:r>
                      <a:rPr lang="en-US" altLang="zh-CN" sz="2200" b="1" i="1" smtClean="0">
                        <a:latin typeface="Cambria Math" panose="02040503050406030204" pitchFamily="18" charset="0"/>
                      </a:rPr>
                      <m:t>,</m:t>
                    </m:r>
                    <m:sSub>
                      <m:sSubPr>
                        <m:ctrlPr>
                          <a:rPr lang="en-US" altLang="zh-CN" sz="2200" b="1" i="1" smtClean="0">
                            <a:latin typeface="Cambria Math" panose="02040503050406030204" pitchFamily="18" charset="0"/>
                          </a:rPr>
                        </m:ctrlPr>
                      </m:sSubPr>
                      <m:e>
                        <m:r>
                          <a:rPr lang="en-US" altLang="zh-CN" sz="2200" b="1" i="1" smtClean="0">
                            <a:latin typeface="Cambria Math" panose="02040503050406030204" pitchFamily="18" charset="0"/>
                          </a:rPr>
                          <m:t>𝑽</m:t>
                        </m:r>
                      </m:e>
                      <m:sub>
                        <m:r>
                          <a:rPr lang="en-US" altLang="zh-CN" sz="2200" b="1" i="1" smtClean="0">
                            <a:latin typeface="Cambria Math" panose="02040503050406030204" pitchFamily="18" charset="0"/>
                          </a:rPr>
                          <m:t>𝟑</m:t>
                        </m:r>
                      </m:sub>
                    </m:sSub>
                    <m:r>
                      <a:rPr lang="en-US" altLang="zh-CN" sz="2200" b="1" i="1" smtClean="0">
                        <a:latin typeface="Cambria Math" panose="02040503050406030204" pitchFamily="18" charset="0"/>
                      </a:rPr>
                      <m:t>,</m:t>
                    </m:r>
                    <m:sSub>
                      <m:sSubPr>
                        <m:ctrlPr>
                          <a:rPr lang="en-US" altLang="zh-CN" sz="2200" b="1" i="1" smtClean="0">
                            <a:latin typeface="Cambria Math" panose="02040503050406030204" pitchFamily="18" charset="0"/>
                          </a:rPr>
                        </m:ctrlPr>
                      </m:sSubPr>
                      <m:e>
                        <m:r>
                          <a:rPr lang="en-US" altLang="zh-CN" sz="2200" b="1" i="1" smtClean="0">
                            <a:latin typeface="Cambria Math" panose="02040503050406030204" pitchFamily="18" charset="0"/>
                          </a:rPr>
                          <m:t>𝑽</m:t>
                        </m:r>
                      </m:e>
                      <m:sub>
                        <m:r>
                          <a:rPr lang="en-US" altLang="zh-CN" sz="2200" b="1" i="1" smtClean="0">
                            <a:latin typeface="Cambria Math" panose="02040503050406030204" pitchFamily="18" charset="0"/>
                          </a:rPr>
                          <m:t>𝟒</m:t>
                        </m:r>
                      </m:sub>
                    </m:sSub>
                  </m:oMath>
                </a14:m>
                <a:r>
                  <a:rPr lang="zh-CN" altLang="en-US" sz="2200" dirty="0" smtClean="0"/>
                  <a:t> </a:t>
                </a:r>
                <a:r>
                  <a:rPr lang="zh-CN" altLang="en-US" sz="2200" dirty="0"/>
                  <a:t>，从而得到状态反馈增益</a:t>
                </a:r>
                <a:r>
                  <a:rPr lang="zh-CN" altLang="en-US" sz="2200" dirty="0" smtClean="0"/>
                  <a:t>：</a:t>
                </a:r>
                <a:endParaRPr lang="en-US" altLang="zh-CN" sz="2200" dirty="0" smtClean="0"/>
              </a:p>
              <a:p>
                <a:pPr marL="0" indent="0" algn="ctr">
                  <a:buNone/>
                </a:pPr>
                <a14:m>
                  <m:oMath xmlns:m="http://schemas.openxmlformats.org/officeDocument/2006/math">
                    <m:sSub>
                      <m:sSubPr>
                        <m:ctrlPr>
                          <a:rPr lang="zh-CN" altLang="en-US" sz="2200" b="1" i="1">
                            <a:latin typeface="Cambria Math" panose="02040503050406030204" pitchFamily="18" charset="0"/>
                          </a:rPr>
                        </m:ctrlPr>
                      </m:sSubPr>
                      <m:e>
                        <m:r>
                          <a:rPr lang="zh-CN" altLang="en-US" sz="2200" b="1" i="1">
                            <a:latin typeface="Cambria Math" panose="02040503050406030204" pitchFamily="18" charset="0"/>
                          </a:rPr>
                          <m:t>𝑲</m:t>
                        </m:r>
                      </m:e>
                      <m:sub>
                        <m:r>
                          <a:rPr lang="zh-CN" altLang="en-US" sz="2200" i="1">
                            <a:latin typeface="Cambria Math" panose="02040503050406030204" pitchFamily="18" charset="0"/>
                          </a:rPr>
                          <m:t>1</m:t>
                        </m:r>
                      </m:sub>
                    </m:sSub>
                    <m:r>
                      <a:rPr lang="zh-CN" altLang="en-US" sz="2200" i="1">
                        <a:latin typeface="Cambria Math" panose="02040503050406030204" pitchFamily="18" charset="0"/>
                      </a:rPr>
                      <m:t>=</m:t>
                    </m:r>
                    <m:d>
                      <m:dPr>
                        <m:begChr m:val="["/>
                        <m:endChr m:val="]"/>
                        <m:ctrlPr>
                          <a:rPr lang="zh-CN" altLang="en-US" sz="2200" i="1">
                            <a:latin typeface="Cambria Math" panose="02040503050406030204" pitchFamily="18" charset="0"/>
                          </a:rPr>
                        </m:ctrlPr>
                      </m:dPr>
                      <m:e>
                        <m:m>
                          <m:mPr>
                            <m:mcs>
                              <m:mc>
                                <m:mcPr>
                                  <m:count m:val="2"/>
                                  <m:mcJc m:val="center"/>
                                </m:mcPr>
                              </m:mc>
                            </m:mcs>
                            <m:ctrlPr>
                              <a:rPr lang="zh-CN" altLang="en-US" sz="2200" i="1">
                                <a:latin typeface="Cambria Math" panose="02040503050406030204" pitchFamily="18" charset="0"/>
                              </a:rPr>
                            </m:ctrlPr>
                          </m:mPr>
                          <m:mr>
                            <m:e>
                              <m:r>
                                <m:rPr>
                                  <m:nor/>
                                </m:rPr>
                                <a:rPr lang="zh-CN" altLang="en-US" sz="2200" i="1">
                                  <a:latin typeface="Cambria Math" panose="02040503050406030204" pitchFamily="18" charset="0"/>
                                </a:rPr>
                                <m:t>3301.3</m:t>
                              </m:r>
                            </m:e>
                            <m:e>
                              <m:r>
                                <m:rPr>
                                  <m:nor/>
                                </m:rPr>
                                <a:rPr lang="zh-CN" altLang="en-US" sz="2200" i="1">
                                  <a:latin typeface="Cambria Math" panose="02040503050406030204" pitchFamily="18" charset="0"/>
                                </a:rPr>
                                <m:t>969.9</m:t>
                              </m:r>
                            </m:e>
                          </m:mr>
                        </m:m>
                      </m:e>
                    </m:d>
                  </m:oMath>
                </a14:m>
                <a:r>
                  <a:rPr lang="en-US" altLang="zh-CN" sz="2200" i="1" dirty="0" smtClean="0"/>
                  <a:t>,</a:t>
                </a:r>
                <a:r>
                  <a:rPr lang="zh-CN" altLang="en-US" sz="2200" b="1" dirty="0"/>
                  <a:t> </a:t>
                </a:r>
                <a14:m>
                  <m:oMath xmlns:m="http://schemas.openxmlformats.org/officeDocument/2006/math">
                    <m:sSub>
                      <m:sSubPr>
                        <m:ctrlPr>
                          <a:rPr lang="zh-CN" altLang="en-US" sz="2200" b="1" i="1">
                            <a:latin typeface="Cambria Math" panose="02040503050406030204" pitchFamily="18" charset="0"/>
                          </a:rPr>
                        </m:ctrlPr>
                      </m:sSubPr>
                      <m:e>
                        <m:r>
                          <a:rPr lang="zh-CN" altLang="en-US" sz="2200" b="1" i="1">
                            <a:latin typeface="Cambria Math" panose="02040503050406030204" pitchFamily="18" charset="0"/>
                          </a:rPr>
                          <m:t>𝑲</m:t>
                        </m:r>
                      </m:e>
                      <m:sub>
                        <m:r>
                          <a:rPr lang="zh-CN" altLang="en-US" sz="2200" i="1">
                            <a:latin typeface="Cambria Math" panose="02040503050406030204" pitchFamily="18" charset="0"/>
                          </a:rPr>
                          <m:t>2</m:t>
                        </m:r>
                      </m:sub>
                    </m:sSub>
                    <m:r>
                      <a:rPr lang="zh-CN" altLang="en-US" sz="2200" i="1">
                        <a:latin typeface="Cambria Math" panose="02040503050406030204" pitchFamily="18" charset="0"/>
                      </a:rPr>
                      <m:t>=</m:t>
                    </m:r>
                    <m:d>
                      <m:dPr>
                        <m:begChr m:val="["/>
                        <m:endChr m:val="]"/>
                        <m:ctrlPr>
                          <a:rPr lang="zh-CN" altLang="en-US" sz="2200" i="1">
                            <a:latin typeface="Cambria Math" panose="02040503050406030204" pitchFamily="18" charset="0"/>
                          </a:rPr>
                        </m:ctrlPr>
                      </m:dPr>
                      <m:e>
                        <m:m>
                          <m:mPr>
                            <m:mcs>
                              <m:mc>
                                <m:mcPr>
                                  <m:count m:val="2"/>
                                  <m:mcJc m:val="center"/>
                                </m:mcPr>
                              </m:mc>
                            </m:mcs>
                            <m:ctrlPr>
                              <a:rPr lang="zh-CN" altLang="en-US" sz="2200" i="1">
                                <a:latin typeface="Cambria Math" panose="02040503050406030204" pitchFamily="18" charset="0"/>
                              </a:rPr>
                            </m:ctrlPr>
                          </m:mPr>
                          <m:mr>
                            <m:e>
                              <m:r>
                                <m:rPr>
                                  <m:nor/>
                                </m:rPr>
                                <a:rPr lang="zh-CN" altLang="en-US" sz="2200" i="1">
                                  <a:latin typeface="Cambria Math" panose="02040503050406030204" pitchFamily="18" charset="0"/>
                                </a:rPr>
                                <m:t>6366.3</m:t>
                              </m:r>
                            </m:e>
                            <m:e>
                              <m:r>
                                <m:rPr>
                                  <m:nor/>
                                </m:rPr>
                                <a:rPr lang="zh-CN" altLang="en-US" sz="2200" i="1">
                                  <a:latin typeface="Cambria Math" panose="02040503050406030204" pitchFamily="18" charset="0"/>
                                </a:rPr>
                                <m:t>1879.7</m:t>
                              </m:r>
                            </m:e>
                          </m:mr>
                        </m:m>
                      </m:e>
                    </m:d>
                  </m:oMath>
                </a14:m>
                <a:endParaRPr lang="en-US" altLang="zh-CN" sz="2200" i="1" dirty="0" smtClean="0">
                  <a:latin typeface="Cambria Math" panose="02040503050406030204" pitchFamily="18" charset="0"/>
                </a:endParaRPr>
              </a:p>
              <a:p>
                <a:pPr marL="0" indent="0" algn="ctr">
                  <a:buNone/>
                </a:pPr>
                <a14:m>
                  <m:oMath xmlns:m="http://schemas.openxmlformats.org/officeDocument/2006/math">
                    <m:sSub>
                      <m:sSubPr>
                        <m:ctrlPr>
                          <a:rPr lang="zh-CN" altLang="en-US" sz="2200" b="1" i="1" smtClean="0">
                            <a:latin typeface="Cambria Math" panose="02040503050406030204" pitchFamily="18" charset="0"/>
                          </a:rPr>
                        </m:ctrlPr>
                      </m:sSubPr>
                      <m:e>
                        <m:r>
                          <a:rPr lang="zh-CN" altLang="en-US" sz="2200" b="1" i="1">
                            <a:latin typeface="Cambria Math" panose="02040503050406030204" pitchFamily="18" charset="0"/>
                          </a:rPr>
                          <m:t>𝑲</m:t>
                        </m:r>
                      </m:e>
                      <m:sub>
                        <m:r>
                          <a:rPr lang="zh-CN" altLang="en-US" sz="2200" i="1">
                            <a:latin typeface="Cambria Math" panose="02040503050406030204" pitchFamily="18" charset="0"/>
                          </a:rPr>
                          <m:t>3</m:t>
                        </m:r>
                      </m:sub>
                    </m:sSub>
                    <m:r>
                      <a:rPr lang="zh-CN" altLang="en-US" sz="2200" i="1">
                        <a:latin typeface="Cambria Math" panose="02040503050406030204" pitchFamily="18" charset="0"/>
                      </a:rPr>
                      <m:t>=</m:t>
                    </m:r>
                    <m:d>
                      <m:dPr>
                        <m:begChr m:val="["/>
                        <m:endChr m:val="]"/>
                        <m:ctrlPr>
                          <a:rPr lang="zh-CN" altLang="en-US" sz="2200" i="1">
                            <a:latin typeface="Cambria Math" panose="02040503050406030204" pitchFamily="18" charset="0"/>
                          </a:rPr>
                        </m:ctrlPr>
                      </m:dPr>
                      <m:e>
                        <m:m>
                          <m:mPr>
                            <m:mcs>
                              <m:mc>
                                <m:mcPr>
                                  <m:count m:val="2"/>
                                  <m:mcJc m:val="center"/>
                                </m:mcPr>
                              </m:mc>
                            </m:mcs>
                            <m:ctrlPr>
                              <a:rPr lang="zh-CN" altLang="en-US" sz="2200" i="1">
                                <a:latin typeface="Cambria Math" panose="02040503050406030204" pitchFamily="18" charset="0"/>
                              </a:rPr>
                            </m:ctrlPr>
                          </m:mPr>
                          <m:mr>
                            <m:e>
                              <m:r>
                                <m:rPr>
                                  <m:nor/>
                                </m:rPr>
                                <a:rPr lang="zh-CN" altLang="en-US" sz="2200" i="1">
                                  <a:latin typeface="Cambria Math" panose="02040503050406030204" pitchFamily="18" charset="0"/>
                                </a:rPr>
                                <m:t>−6189.6</m:t>
                              </m:r>
                            </m:e>
                            <m:e>
                              <m:r>
                                <m:rPr>
                                  <m:nor/>
                                </m:rPr>
                                <a:rPr lang="zh-CN" altLang="en-US" sz="2200" i="1">
                                  <a:latin typeface="Cambria Math" panose="02040503050406030204" pitchFamily="18" charset="0"/>
                                </a:rPr>
                                <m:t>−1883.7</m:t>
                              </m:r>
                            </m:e>
                          </m:mr>
                        </m:m>
                      </m:e>
                    </m:d>
                  </m:oMath>
                </a14:m>
                <a:r>
                  <a:rPr lang="en-US" altLang="zh-CN" sz="2200" i="1" dirty="0" smtClean="0"/>
                  <a:t>,</a:t>
                </a:r>
                <a:r>
                  <a:rPr lang="zh-CN" altLang="en-US" sz="2200" b="1" dirty="0"/>
                  <a:t> </a:t>
                </a:r>
                <a14:m>
                  <m:oMath xmlns:m="http://schemas.openxmlformats.org/officeDocument/2006/math">
                    <m:sSub>
                      <m:sSubPr>
                        <m:ctrlPr>
                          <a:rPr lang="zh-CN" altLang="en-US" sz="2200" b="1" i="1">
                            <a:latin typeface="Cambria Math" panose="02040503050406030204" pitchFamily="18" charset="0"/>
                          </a:rPr>
                        </m:ctrlPr>
                      </m:sSubPr>
                      <m:e>
                        <m:r>
                          <a:rPr lang="zh-CN" altLang="en-US" sz="2200" b="1" i="1">
                            <a:latin typeface="Cambria Math" panose="02040503050406030204" pitchFamily="18" charset="0"/>
                          </a:rPr>
                          <m:t>𝑲</m:t>
                        </m:r>
                      </m:e>
                      <m:sub>
                        <m:r>
                          <a:rPr lang="zh-CN" altLang="en-US" sz="2200" i="1">
                            <a:latin typeface="Cambria Math" panose="02040503050406030204" pitchFamily="18" charset="0"/>
                          </a:rPr>
                          <m:t>4</m:t>
                        </m:r>
                      </m:sub>
                    </m:sSub>
                    <m:r>
                      <a:rPr lang="zh-CN" altLang="en-US" sz="2200" i="1">
                        <a:latin typeface="Cambria Math" panose="02040503050406030204" pitchFamily="18" charset="0"/>
                      </a:rPr>
                      <m:t>=</m:t>
                    </m:r>
                    <m:d>
                      <m:dPr>
                        <m:begChr m:val="["/>
                        <m:endChr m:val="]"/>
                        <m:ctrlPr>
                          <a:rPr lang="zh-CN" altLang="en-US" sz="2200" i="1">
                            <a:latin typeface="Cambria Math" panose="02040503050406030204" pitchFamily="18" charset="0"/>
                          </a:rPr>
                        </m:ctrlPr>
                      </m:dPr>
                      <m:e>
                        <m:m>
                          <m:mPr>
                            <m:mcs>
                              <m:mc>
                                <m:mcPr>
                                  <m:count m:val="2"/>
                                  <m:mcJc m:val="center"/>
                                </m:mcPr>
                              </m:mc>
                            </m:mcs>
                            <m:ctrlPr>
                              <a:rPr lang="zh-CN" altLang="en-US" sz="2200" i="1">
                                <a:latin typeface="Cambria Math" panose="02040503050406030204" pitchFamily="18" charset="0"/>
                              </a:rPr>
                            </m:ctrlPr>
                          </m:mPr>
                          <m:mr>
                            <m:e>
                              <m:r>
                                <m:rPr>
                                  <m:nor/>
                                </m:rPr>
                                <a:rPr lang="zh-CN" altLang="en-US" sz="2200" i="1">
                                  <a:latin typeface="Cambria Math" panose="02040503050406030204" pitchFamily="18" charset="0"/>
                                </a:rPr>
                                <m:t>−3105.2</m:t>
                              </m:r>
                            </m:e>
                            <m:e>
                              <m:r>
                                <m:rPr>
                                  <m:nor/>
                                </m:rPr>
                                <a:rPr lang="zh-CN" altLang="en-US" sz="2200" i="1">
                                  <a:latin typeface="Cambria Math" panose="02040503050406030204" pitchFamily="18" charset="0"/>
                                </a:rPr>
                                <m:t>−969.9</m:t>
                              </m:r>
                            </m:e>
                          </m:mr>
                        </m:m>
                      </m:e>
                    </m:d>
                  </m:oMath>
                </a14:m>
                <a:endParaRPr lang="en-US" altLang="zh-CN" sz="2200" i="1" dirty="0" smtClean="0"/>
              </a:p>
              <a:p>
                <a:r>
                  <a:rPr lang="zh-CN" altLang="zh-CN" sz="2200" dirty="0"/>
                  <a:t>然后运行</a:t>
                </a:r>
                <a:r>
                  <a:rPr lang="en-US" altLang="zh-CN" sz="2200" dirty="0"/>
                  <a:t>Simulink</a:t>
                </a:r>
                <a:r>
                  <a:rPr lang="zh-CN" altLang="zh-CN" sz="2200" dirty="0"/>
                  <a:t>主程序</a:t>
                </a:r>
                <a:r>
                  <a:rPr lang="en-US" altLang="zh-CN" sz="2200" dirty="0"/>
                  <a:t>chap5_5sim.mdl</a:t>
                </a:r>
                <a:r>
                  <a:rPr lang="zh-CN" altLang="zh-CN" sz="2200" dirty="0"/>
                  <a:t>，仿真结果如图</a:t>
                </a:r>
                <a:r>
                  <a:rPr lang="en-US" altLang="zh-CN" sz="2200" dirty="0"/>
                  <a:t>5.6</a:t>
                </a:r>
                <a:r>
                  <a:rPr lang="zh-CN" altLang="zh-CN" sz="2200" dirty="0"/>
                  <a:t>至图</a:t>
                </a:r>
                <a:r>
                  <a:rPr lang="en-US" altLang="zh-CN" sz="2200" dirty="0"/>
                  <a:t>5.8</a:t>
                </a:r>
                <a:r>
                  <a:rPr lang="zh-CN" altLang="zh-CN" sz="2200" dirty="0"/>
                  <a:t>所示</a:t>
                </a:r>
                <a:r>
                  <a:rPr lang="zh-CN" altLang="zh-CN" sz="2200" dirty="0" smtClean="0"/>
                  <a:t>。</a:t>
                </a:r>
                <a:endParaRPr lang="zh-CN" altLang="en-US" sz="2200" dirty="0"/>
              </a:p>
            </p:txBody>
          </p:sp>
        </mc:Choice>
        <mc:Fallback>
          <p:sp>
            <p:nvSpPr>
              <p:cNvPr id="6" name="内容占位符 5"/>
              <p:cNvSpPr>
                <a:spLocks noGrp="1" noRot="1" noChangeAspect="1" noMove="1" noResize="1" noEditPoints="1" noAdjustHandles="1" noChangeArrowheads="1" noChangeShapeType="1" noTextEdit="1"/>
              </p:cNvSpPr>
              <p:nvPr>
                <p:ph idx="1"/>
              </p:nvPr>
            </p:nvSpPr>
            <p:spPr>
              <a:xfrm>
                <a:off x="467544" y="908720"/>
                <a:ext cx="8496944" cy="5187280"/>
              </a:xfrm>
              <a:blipFill>
                <a:blip r:embed="rId2"/>
                <a:stretch>
                  <a:fillRect l="-717" r="-933"/>
                </a:stretch>
              </a:blipFill>
            </p:spPr>
            <p:txBody>
              <a:bodyPr/>
              <a:lstStyle/>
              <a:p>
                <a:r>
                  <a:rPr lang="zh-CN" altLang="en-US">
                    <a:noFill/>
                  </a:rPr>
                  <a:t> </a:t>
                </a:r>
              </a:p>
            </p:txBody>
          </p:sp>
        </mc:Fallback>
      </mc:AlternateContent>
      <p:sp>
        <p:nvSpPr>
          <p:cNvPr id="2" name="标题 1"/>
          <p:cNvSpPr>
            <a:spLocks noGrp="1"/>
          </p:cNvSpPr>
          <p:nvPr>
            <p:ph type="title"/>
          </p:nvPr>
        </p:nvSpPr>
        <p:spPr/>
        <p:txBody>
          <a:bodyPr/>
          <a:lstStyle/>
          <a:p>
            <a:r>
              <a:rPr lang="en-US" altLang="zh-CN" sz="3200" b="1" dirty="0"/>
              <a:t>5.4.4</a:t>
            </a:r>
            <a:r>
              <a:rPr lang="zh-CN" altLang="zh-CN" sz="3200" b="1" dirty="0"/>
              <a:t>基于</a:t>
            </a:r>
            <a:r>
              <a:rPr lang="en-US" altLang="zh-CN" sz="3200" b="1" dirty="0"/>
              <a:t>LMI</a:t>
            </a:r>
            <a:r>
              <a:rPr lang="zh-CN" altLang="zh-CN" sz="3200" b="1" dirty="0"/>
              <a:t>的倒立摆</a:t>
            </a:r>
            <a:r>
              <a:rPr lang="en-US" altLang="zh-CN" sz="3200" b="1" dirty="0"/>
              <a:t>T-S</a:t>
            </a:r>
            <a:r>
              <a:rPr lang="zh-CN" altLang="zh-CN" sz="3200" b="1" dirty="0"/>
              <a:t>模糊控制</a:t>
            </a:r>
            <a:endParaRPr lang="zh-CN" altLang="zh-CN" sz="3200" dirty="0"/>
          </a:p>
        </p:txBody>
      </p:sp>
    </p:spTree>
    <p:extLst>
      <p:ext uri="{BB962C8B-B14F-4D97-AF65-F5344CB8AC3E}">
        <p14:creationId xmlns:p14="http://schemas.microsoft.com/office/powerpoint/2010/main" val="147858122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200" b="1" dirty="0"/>
              <a:t>5.4.4</a:t>
            </a:r>
            <a:r>
              <a:rPr lang="zh-CN" altLang="zh-CN" sz="3200" b="1" dirty="0"/>
              <a:t>基于</a:t>
            </a:r>
            <a:r>
              <a:rPr lang="en-US" altLang="zh-CN" sz="3200" b="1" dirty="0"/>
              <a:t>LMI</a:t>
            </a:r>
            <a:r>
              <a:rPr lang="zh-CN" altLang="zh-CN" sz="3200" b="1" dirty="0"/>
              <a:t>的倒立摆</a:t>
            </a:r>
            <a:r>
              <a:rPr lang="en-US" altLang="zh-CN" sz="3200" b="1" dirty="0"/>
              <a:t>T-S</a:t>
            </a:r>
            <a:r>
              <a:rPr lang="zh-CN" altLang="zh-CN" sz="3200" b="1" dirty="0"/>
              <a:t>模糊控制</a:t>
            </a:r>
            <a:endParaRPr lang="zh-CN" altLang="zh-CN" sz="3200" dirty="0"/>
          </a:p>
        </p:txBody>
      </p:sp>
      <p:pic>
        <p:nvPicPr>
          <p:cNvPr id="4" name="图片 3"/>
          <p:cNvPicPr/>
          <p:nvPr/>
        </p:nvPicPr>
        <p:blipFill>
          <a:blip r:embed="rId2" cstate="print"/>
          <a:srcRect/>
          <a:stretch>
            <a:fillRect/>
          </a:stretch>
        </p:blipFill>
        <p:spPr bwMode="auto">
          <a:xfrm>
            <a:off x="1835696" y="1124744"/>
            <a:ext cx="5400600" cy="4320480"/>
          </a:xfrm>
          <a:prstGeom prst="rect">
            <a:avLst/>
          </a:prstGeom>
          <a:noFill/>
          <a:ln w="9525">
            <a:noFill/>
            <a:miter lim="800000"/>
            <a:headEnd/>
            <a:tailEnd/>
          </a:ln>
        </p:spPr>
      </p:pic>
      <p:sp>
        <p:nvSpPr>
          <p:cNvPr id="3" name="矩形 2"/>
          <p:cNvSpPr/>
          <p:nvPr/>
        </p:nvSpPr>
        <p:spPr>
          <a:xfrm>
            <a:off x="2339752" y="5421885"/>
            <a:ext cx="3895938" cy="738664"/>
          </a:xfrm>
          <a:prstGeom prst="rect">
            <a:avLst/>
          </a:prstGeom>
        </p:spPr>
        <p:txBody>
          <a:bodyPr wrap="none">
            <a:spAutoFit/>
          </a:bodyPr>
          <a:lstStyle/>
          <a:p>
            <a:pPr marL="297180">
              <a:lnSpc>
                <a:spcPct val="150000"/>
              </a:lnSpc>
              <a:spcAft>
                <a:spcPts val="0"/>
              </a:spcAft>
            </a:pPr>
            <a:r>
              <a:rPr lang="zh-CN" altLang="zh-CN" kern="100" dirty="0">
                <a:solidFill>
                  <a:srgbClr val="000000"/>
                </a:solidFill>
              </a:rPr>
              <a:t>图</a:t>
            </a:r>
            <a:r>
              <a:rPr lang="en-US" altLang="zh-CN" kern="100" dirty="0">
                <a:solidFill>
                  <a:srgbClr val="000000"/>
                </a:solidFill>
              </a:rPr>
              <a:t>5.6 </a:t>
            </a:r>
            <a:r>
              <a:rPr lang="zh-CN" altLang="zh-CN" kern="100" dirty="0">
                <a:solidFill>
                  <a:srgbClr val="000000"/>
                </a:solidFill>
              </a:rPr>
              <a:t>模糊隶属度函数</a:t>
            </a:r>
            <a:endParaRPr lang="zh-CN" altLang="zh-CN" kern="100" dirty="0"/>
          </a:p>
        </p:txBody>
      </p:sp>
    </p:spTree>
    <p:extLst>
      <p:ext uri="{BB962C8B-B14F-4D97-AF65-F5344CB8AC3E}">
        <p14:creationId xmlns:p14="http://schemas.microsoft.com/office/powerpoint/2010/main" val="194251073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200" b="1" dirty="0"/>
              <a:t>5.4.4</a:t>
            </a:r>
            <a:r>
              <a:rPr lang="zh-CN" altLang="zh-CN" sz="3200" b="1" dirty="0"/>
              <a:t>基于</a:t>
            </a:r>
            <a:r>
              <a:rPr lang="en-US" altLang="zh-CN" sz="3200" b="1" dirty="0"/>
              <a:t>LMI</a:t>
            </a:r>
            <a:r>
              <a:rPr lang="zh-CN" altLang="zh-CN" sz="3200" b="1" dirty="0"/>
              <a:t>的倒立摆</a:t>
            </a:r>
            <a:r>
              <a:rPr lang="en-US" altLang="zh-CN" sz="3200" b="1" dirty="0"/>
              <a:t>T-S</a:t>
            </a:r>
            <a:r>
              <a:rPr lang="zh-CN" altLang="zh-CN" sz="3200" b="1" dirty="0"/>
              <a:t>模糊控制</a:t>
            </a:r>
            <a:endParaRPr lang="zh-CN" altLang="zh-CN" sz="3200" dirty="0"/>
          </a:p>
        </p:txBody>
      </p:sp>
      <p:sp>
        <p:nvSpPr>
          <p:cNvPr id="3" name="矩形 2"/>
          <p:cNvSpPr/>
          <p:nvPr/>
        </p:nvSpPr>
        <p:spPr>
          <a:xfrm>
            <a:off x="2489793" y="5421885"/>
            <a:ext cx="3595857" cy="523220"/>
          </a:xfrm>
          <a:prstGeom prst="rect">
            <a:avLst/>
          </a:prstGeom>
        </p:spPr>
        <p:txBody>
          <a:bodyPr wrap="none">
            <a:spAutoFit/>
          </a:bodyPr>
          <a:lstStyle/>
          <a:p>
            <a:r>
              <a:rPr lang="zh-CN" altLang="zh-CN" dirty="0"/>
              <a:t>图</a:t>
            </a:r>
            <a:r>
              <a:rPr lang="en-US" altLang="zh-CN" dirty="0"/>
              <a:t>5.7 </a:t>
            </a:r>
            <a:r>
              <a:rPr lang="zh-CN" altLang="zh-CN" dirty="0"/>
              <a:t>角度和速度响应</a:t>
            </a:r>
          </a:p>
        </p:txBody>
      </p:sp>
      <p:pic>
        <p:nvPicPr>
          <p:cNvPr id="5" name="图片 4"/>
          <p:cNvPicPr/>
          <p:nvPr/>
        </p:nvPicPr>
        <p:blipFill>
          <a:blip r:embed="rId2" cstate="print"/>
          <a:srcRect/>
          <a:stretch>
            <a:fillRect/>
          </a:stretch>
        </p:blipFill>
        <p:spPr bwMode="auto">
          <a:xfrm>
            <a:off x="1333789" y="1124744"/>
            <a:ext cx="6443598" cy="4212039"/>
          </a:xfrm>
          <a:prstGeom prst="rect">
            <a:avLst/>
          </a:prstGeom>
          <a:noFill/>
          <a:ln w="9525">
            <a:noFill/>
            <a:miter lim="800000"/>
            <a:headEnd/>
            <a:tailEnd/>
          </a:ln>
        </p:spPr>
      </p:pic>
    </p:spTree>
    <p:extLst>
      <p:ext uri="{BB962C8B-B14F-4D97-AF65-F5344CB8AC3E}">
        <p14:creationId xmlns:p14="http://schemas.microsoft.com/office/powerpoint/2010/main" val="127947285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200" b="1" dirty="0"/>
              <a:t>5.4.4</a:t>
            </a:r>
            <a:r>
              <a:rPr lang="zh-CN" altLang="zh-CN" sz="3200" b="1" dirty="0"/>
              <a:t>基于</a:t>
            </a:r>
            <a:r>
              <a:rPr lang="en-US" altLang="zh-CN" sz="3200" b="1" dirty="0"/>
              <a:t>LMI</a:t>
            </a:r>
            <a:r>
              <a:rPr lang="zh-CN" altLang="zh-CN" sz="3200" b="1" dirty="0"/>
              <a:t>的倒立摆</a:t>
            </a:r>
            <a:r>
              <a:rPr lang="en-US" altLang="zh-CN" sz="3200" b="1" dirty="0"/>
              <a:t>T-S</a:t>
            </a:r>
            <a:r>
              <a:rPr lang="zh-CN" altLang="zh-CN" sz="3200" b="1" dirty="0"/>
              <a:t>模糊控制</a:t>
            </a:r>
            <a:endParaRPr lang="zh-CN" altLang="zh-CN" sz="3200" dirty="0"/>
          </a:p>
        </p:txBody>
      </p:sp>
      <p:sp>
        <p:nvSpPr>
          <p:cNvPr id="3" name="矩形 2"/>
          <p:cNvSpPr/>
          <p:nvPr/>
        </p:nvSpPr>
        <p:spPr>
          <a:xfrm>
            <a:off x="3028402" y="5421885"/>
            <a:ext cx="2518638" cy="523220"/>
          </a:xfrm>
          <a:prstGeom prst="rect">
            <a:avLst/>
          </a:prstGeom>
        </p:spPr>
        <p:txBody>
          <a:bodyPr wrap="none">
            <a:spAutoFit/>
          </a:bodyPr>
          <a:lstStyle/>
          <a:p>
            <a:r>
              <a:rPr lang="zh-CN" altLang="zh-CN" dirty="0"/>
              <a:t>图</a:t>
            </a:r>
            <a:r>
              <a:rPr lang="en-US" altLang="zh-CN" dirty="0"/>
              <a:t>5.8 </a:t>
            </a:r>
            <a:r>
              <a:rPr lang="zh-CN" altLang="zh-CN"/>
              <a:t>控制输入</a:t>
            </a:r>
          </a:p>
        </p:txBody>
      </p:sp>
      <p:pic>
        <p:nvPicPr>
          <p:cNvPr id="5" name="图片 4"/>
          <p:cNvPicPr/>
          <p:nvPr/>
        </p:nvPicPr>
        <p:blipFill>
          <a:blip r:embed="rId2" cstate="print"/>
          <a:srcRect/>
          <a:stretch>
            <a:fillRect/>
          </a:stretch>
        </p:blipFill>
        <p:spPr bwMode="auto">
          <a:xfrm>
            <a:off x="1257490" y="1149078"/>
            <a:ext cx="6060461" cy="3888432"/>
          </a:xfrm>
          <a:prstGeom prst="rect">
            <a:avLst/>
          </a:prstGeom>
          <a:noFill/>
          <a:ln w="9525">
            <a:noFill/>
            <a:miter lim="800000"/>
            <a:headEnd/>
            <a:tailEnd/>
          </a:ln>
        </p:spPr>
      </p:pic>
    </p:spTree>
    <p:extLst>
      <p:ext uri="{BB962C8B-B14F-4D97-AF65-F5344CB8AC3E}">
        <p14:creationId xmlns:p14="http://schemas.microsoft.com/office/powerpoint/2010/main" val="31357538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5.1  T-S</a:t>
            </a:r>
            <a:r>
              <a:rPr lang="zh-CN" altLang="zh-CN" b="1" dirty="0"/>
              <a:t>模糊模型</a:t>
            </a:r>
            <a:endParaRPr lang="zh-CN" altLang="en-US" dirty="0"/>
          </a:p>
        </p:txBody>
      </p:sp>
      <mc:AlternateContent xmlns:mc="http://schemas.openxmlformats.org/markup-compatibility/2006" xmlns:a14="http://schemas.microsoft.com/office/drawing/2010/main">
        <mc:Choice Requires="a14">
          <p:sp>
            <p:nvSpPr>
              <p:cNvPr id="8" name="内容占位符 7"/>
              <p:cNvSpPr>
                <a:spLocks noGrp="1"/>
              </p:cNvSpPr>
              <p:nvPr>
                <p:ph idx="1"/>
              </p:nvPr>
            </p:nvSpPr>
            <p:spPr/>
            <p:txBody>
              <a:bodyPr>
                <a:normAutofit fontScale="92500" lnSpcReduction="20000"/>
              </a:bodyPr>
              <a:lstStyle/>
              <a:p>
                <a:r>
                  <a:rPr lang="en-US" altLang="zh-CN" dirty="0" smtClean="0"/>
                  <a:t>T-S</a:t>
                </a:r>
                <a:r>
                  <a:rPr lang="zh-CN" altLang="en-US" dirty="0"/>
                  <a:t>模型非常适合于分段线性控制系统，譬如飞机、导弹等对象</a:t>
                </a:r>
                <a:endParaRPr lang="en-US" altLang="zh-CN" dirty="0"/>
              </a:p>
              <a:p>
                <a:r>
                  <a:rPr lang="zh-CN" altLang="en-US" dirty="0"/>
                  <a:t>飞机的气动参数一般随高度、速度由很大的变化，因此可以构造</a:t>
                </a:r>
                <a14:m>
                  <m:oMath xmlns:m="http://schemas.openxmlformats.org/officeDocument/2006/math">
                    <m:r>
                      <a:rPr lang="en-US" altLang="zh-CN" smtClean="0">
                        <a:latin typeface="Cambria Math" panose="02040503050406030204" pitchFamily="18" charset="0"/>
                      </a:rPr>
                      <m:t>𝐻</m:t>
                    </m:r>
                    <m:r>
                      <a:rPr lang="en-US" altLang="zh-CN" smtClean="0">
                        <a:latin typeface="Cambria Math" panose="02040503050406030204" pitchFamily="18" charset="0"/>
                      </a:rPr>
                      <m:t>,</m:t>
                    </m:r>
                    <m:r>
                      <a:rPr lang="en-US" altLang="zh-CN" smtClean="0">
                        <a:latin typeface="Cambria Math" panose="02040503050406030204" pitchFamily="18" charset="0"/>
                      </a:rPr>
                      <m:t>𝑉</m:t>
                    </m:r>
                  </m:oMath>
                </a14:m>
                <a:r>
                  <a:rPr lang="zh-CN" altLang="en-US" dirty="0"/>
                  <a:t>作为输入的模糊控制器</a:t>
                </a:r>
                <a:endParaRPr lang="en-US" altLang="zh-CN" dirty="0"/>
              </a:p>
              <a:p>
                <a:r>
                  <a:rPr lang="zh-CN" altLang="en-US" dirty="0"/>
                  <a:t>如果高度“很高”，速度“很快”，则采用控制律</a:t>
                </a:r>
                <a14:m>
                  <m:oMath xmlns:m="http://schemas.openxmlformats.org/officeDocument/2006/math">
                    <m:r>
                      <a:rPr lang="en-US" altLang="zh-CN" smtClean="0">
                        <a:latin typeface="Cambria Math" panose="02040503050406030204" pitchFamily="18" charset="0"/>
                      </a:rPr>
                      <m:t>𝑦</m:t>
                    </m:r>
                    <m:r>
                      <a:rPr lang="en-US" altLang="zh-CN"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smtClean="0">
                            <a:latin typeface="Cambria Math" panose="02040503050406030204" pitchFamily="18" charset="0"/>
                          </a:rPr>
                          <m:t>𝐾</m:t>
                        </m:r>
                      </m:e>
                      <m:sub>
                        <m:r>
                          <a:rPr lang="en-US" altLang="zh-CN" smtClean="0">
                            <a:latin typeface="Cambria Math" panose="02040503050406030204" pitchFamily="18" charset="0"/>
                          </a:rPr>
                          <m:t>1</m:t>
                        </m:r>
                      </m:sub>
                    </m:sSub>
                    <m:r>
                      <a:rPr lang="en-US" altLang="zh-CN" smtClean="0">
                        <a:latin typeface="Cambria Math" panose="02040503050406030204" pitchFamily="18" charset="0"/>
                      </a:rPr>
                      <m:t>𝑥</m:t>
                    </m:r>
                  </m:oMath>
                </a14:m>
                <a:endParaRPr lang="en-US" altLang="zh-CN" dirty="0"/>
              </a:p>
              <a:p>
                <a:r>
                  <a:rPr lang="zh-CN" altLang="en-US" dirty="0"/>
                  <a:t>如果高度“很低”，速度“很快”，则采用控制律</a:t>
                </a:r>
                <a14:m>
                  <m:oMath xmlns:m="http://schemas.openxmlformats.org/officeDocument/2006/math">
                    <m:r>
                      <a:rPr lang="en-US" altLang="zh-CN" smtClean="0">
                        <a:latin typeface="Cambria Math" panose="02040503050406030204" pitchFamily="18" charset="0"/>
                      </a:rPr>
                      <m:t>𝑦</m:t>
                    </m:r>
                    <m:r>
                      <a:rPr lang="en-US" altLang="zh-CN"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smtClean="0">
                            <a:latin typeface="Cambria Math" panose="02040503050406030204" pitchFamily="18" charset="0"/>
                          </a:rPr>
                          <m:t>𝐾</m:t>
                        </m:r>
                      </m:e>
                      <m:sub>
                        <m:r>
                          <a:rPr lang="en-US" altLang="zh-CN" smtClean="0">
                            <a:latin typeface="Cambria Math" panose="02040503050406030204" pitchFamily="18" charset="0"/>
                          </a:rPr>
                          <m:t>2</m:t>
                        </m:r>
                      </m:sub>
                    </m:sSub>
                    <m:r>
                      <a:rPr lang="en-US" altLang="zh-CN" smtClean="0">
                        <a:latin typeface="Cambria Math" panose="02040503050406030204" pitchFamily="18" charset="0"/>
                      </a:rPr>
                      <m:t>𝑥</m:t>
                    </m:r>
                  </m:oMath>
                </a14:m>
                <a:endParaRPr lang="en-US" altLang="zh-CN" dirty="0"/>
              </a:p>
              <a:p>
                <a:pPr marL="0" indent="0">
                  <a:buNone/>
                </a:pPr>
                <a:r>
                  <a:rPr lang="en-US" altLang="zh-CN" dirty="0"/>
                  <a:t>	……</a:t>
                </a:r>
                <a:endParaRPr lang="zh-CN" altLang="en-US" dirty="0"/>
              </a:p>
            </p:txBody>
          </p:sp>
        </mc:Choice>
        <mc:Fallback xmlns="">
          <p:sp>
            <p:nvSpPr>
              <p:cNvPr id="8" name="内容占位符 7"/>
              <p:cNvSpPr>
                <a:spLocks noGrp="1" noRot="1" noChangeAspect="1" noMove="1" noResize="1" noEditPoints="1" noAdjustHandles="1" noChangeArrowheads="1" noChangeShapeType="1" noTextEdit="1"/>
              </p:cNvSpPr>
              <p:nvPr>
                <p:ph idx="1"/>
              </p:nvPr>
            </p:nvSpPr>
            <p:spPr>
              <a:blipFill>
                <a:blip r:embed="rId2"/>
                <a:stretch>
                  <a:fillRect l="-1490" t="-1528" r="-180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2630805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ext Box 2"/>
          <p:cNvSpPr txBox="1">
            <a:spLocks noChangeArrowheads="1"/>
          </p:cNvSpPr>
          <p:nvPr/>
        </p:nvSpPr>
        <p:spPr bwMode="auto">
          <a:xfrm>
            <a:off x="228600" y="111125"/>
            <a:ext cx="8458200" cy="6491008"/>
          </a:xfrm>
          <a:prstGeom prst="rect">
            <a:avLst/>
          </a:prstGeom>
          <a:noFill/>
          <a:ln>
            <a:noFill/>
          </a:ln>
          <a:extLst/>
        </p:spPr>
        <p:txBody>
          <a:bodyPr>
            <a:spAutoFit/>
          </a:bodyPr>
          <a:lstStyle/>
          <a:p>
            <a:pPr algn="just">
              <a:lnSpc>
                <a:spcPct val="135000"/>
              </a:lnSpc>
              <a:defRPr/>
            </a:pPr>
            <a:r>
              <a:rPr lang="en-US" altLang="zh-CN" sz="2800" b="1" dirty="0">
                <a:effectLst>
                  <a:outerShdw blurRad="38100" dist="38100" dir="2700000" algn="tl">
                    <a:srgbClr val="C0C0C0"/>
                  </a:outerShdw>
                </a:effectLst>
                <a:latin typeface="等线" panose="02010600030101010101" pitchFamily="2" charset="-122"/>
                <a:ea typeface="等线" panose="02010600030101010101" pitchFamily="2" charset="-122"/>
              </a:rPr>
              <a:t>2  </a:t>
            </a:r>
            <a:r>
              <a:rPr lang="zh-CN" altLang="en-US" sz="2800" b="1" dirty="0">
                <a:effectLst>
                  <a:outerShdw blurRad="38100" dist="38100" dir="2700000" algn="tl">
                    <a:srgbClr val="C0C0C0"/>
                  </a:outerShdw>
                </a:effectLst>
                <a:latin typeface="等线" panose="02010600030101010101" pitchFamily="2" charset="-122"/>
                <a:ea typeface="等线" panose="02010600030101010101" pitchFamily="2" charset="-122"/>
              </a:rPr>
              <a:t>仿真实例</a:t>
            </a:r>
          </a:p>
          <a:p>
            <a:pPr algn="just">
              <a:lnSpc>
                <a:spcPct val="135000"/>
              </a:lnSpc>
              <a:defRPr/>
            </a:pPr>
            <a:r>
              <a:rPr lang="zh-CN" altLang="en-US" sz="2800" dirty="0">
                <a:latin typeface="等线" panose="02010600030101010101" pitchFamily="2" charset="-122"/>
                <a:ea typeface="等线" panose="02010600030101010101" pitchFamily="2" charset="-122"/>
              </a:rPr>
              <a:t>     </a:t>
            </a:r>
            <a:r>
              <a:rPr lang="zh-CN" altLang="en-US" sz="2800" dirty="0">
                <a:effectLst>
                  <a:outerShdw blurRad="38100" dist="38100" dir="2700000" algn="tl">
                    <a:srgbClr val="C0C0C0"/>
                  </a:outerShdw>
                </a:effectLst>
                <a:latin typeface="等线" panose="02010600030101010101" pitchFamily="2" charset="-122"/>
                <a:ea typeface="等线" panose="02010600030101010101" pitchFamily="2" charset="-122"/>
              </a:rPr>
              <a:t>设</a:t>
            </a:r>
            <a:r>
              <a:rPr lang="zh-CN" altLang="en-US" sz="2800" dirty="0" smtClean="0">
                <a:effectLst>
                  <a:outerShdw blurRad="38100" dist="38100" dir="2700000" algn="tl">
                    <a:srgbClr val="C0C0C0"/>
                  </a:outerShdw>
                </a:effectLst>
                <a:latin typeface="等线" panose="02010600030101010101" pitchFamily="2" charset="-122"/>
                <a:ea typeface="等线" panose="02010600030101010101" pitchFamily="2" charset="-122"/>
              </a:rPr>
              <a:t>输入             </a:t>
            </a:r>
            <a:r>
              <a:rPr lang="zh-CN" altLang="en-US" sz="2800" dirty="0">
                <a:effectLst>
                  <a:outerShdw blurRad="38100" dist="38100" dir="2700000" algn="tl">
                    <a:srgbClr val="C0C0C0"/>
                  </a:outerShdw>
                </a:effectLst>
                <a:latin typeface="等线" panose="02010600030101010101" pitchFamily="2" charset="-122"/>
                <a:ea typeface="等线" panose="02010600030101010101" pitchFamily="2" charset="-122"/>
              </a:rPr>
              <a:t>和   </a:t>
            </a:r>
            <a:r>
              <a:rPr lang="zh-CN" altLang="en-US" sz="2800" dirty="0" smtClean="0">
                <a:effectLst>
                  <a:outerShdw blurRad="38100" dist="38100" dir="2700000" algn="tl">
                    <a:srgbClr val="C0C0C0"/>
                  </a:outerShdw>
                </a:effectLst>
                <a:latin typeface="等线" panose="02010600030101010101" pitchFamily="2" charset="-122"/>
                <a:ea typeface="等线" panose="02010600030101010101" pitchFamily="2" charset="-122"/>
              </a:rPr>
              <a:t>           </a:t>
            </a:r>
            <a:r>
              <a:rPr lang="zh-CN" altLang="en-US" sz="2800" dirty="0">
                <a:effectLst>
                  <a:outerShdw blurRad="38100" dist="38100" dir="2700000" algn="tl">
                    <a:srgbClr val="C0C0C0"/>
                  </a:outerShdw>
                </a:effectLst>
                <a:latin typeface="等线" panose="02010600030101010101" pitchFamily="2" charset="-122"/>
                <a:ea typeface="等线" panose="02010600030101010101" pitchFamily="2" charset="-122"/>
              </a:rPr>
              <a:t>，将它们模糊化为两个模糊量：小，大。输出</a:t>
            </a:r>
            <a:r>
              <a:rPr lang="en-US" altLang="zh-CN" sz="2800" dirty="0">
                <a:effectLst>
                  <a:outerShdw blurRad="38100" dist="38100" dir="2700000" algn="tl">
                    <a:srgbClr val="C0C0C0"/>
                  </a:outerShdw>
                </a:effectLst>
                <a:latin typeface="等线" panose="02010600030101010101" pitchFamily="2" charset="-122"/>
                <a:ea typeface="等线" panose="02010600030101010101" pitchFamily="2" charset="-122"/>
              </a:rPr>
              <a:t>Z</a:t>
            </a:r>
            <a:r>
              <a:rPr lang="zh-CN" altLang="en-US" sz="2800" dirty="0">
                <a:effectLst>
                  <a:outerShdw blurRad="38100" dist="38100" dir="2700000" algn="tl">
                    <a:srgbClr val="C0C0C0"/>
                  </a:outerShdw>
                </a:effectLst>
                <a:latin typeface="等线" panose="02010600030101010101" pitchFamily="2" charset="-122"/>
                <a:ea typeface="等线" panose="02010600030101010101" pitchFamily="2" charset="-122"/>
              </a:rPr>
              <a:t>为输入</a:t>
            </a:r>
            <a:r>
              <a:rPr lang="en-US" altLang="zh-CN" sz="2800" dirty="0">
                <a:effectLst>
                  <a:outerShdw blurRad="38100" dist="38100" dir="2700000" algn="tl">
                    <a:srgbClr val="C0C0C0"/>
                  </a:outerShdw>
                </a:effectLst>
                <a:latin typeface="等线" panose="02010600030101010101" pitchFamily="2" charset="-122"/>
                <a:ea typeface="等线" panose="02010600030101010101" pitchFamily="2" charset="-122"/>
              </a:rPr>
              <a:t>(X,Y)</a:t>
            </a:r>
            <a:r>
              <a:rPr lang="zh-CN" altLang="en-US" sz="2800" dirty="0">
                <a:effectLst>
                  <a:outerShdw blurRad="38100" dist="38100" dir="2700000" algn="tl">
                    <a:srgbClr val="C0C0C0"/>
                  </a:outerShdw>
                </a:effectLst>
                <a:latin typeface="等线" panose="02010600030101010101" pitchFamily="2" charset="-122"/>
                <a:ea typeface="等线" panose="02010600030101010101" pitchFamily="2" charset="-122"/>
              </a:rPr>
              <a:t>的线性函数，模糊规则为</a:t>
            </a:r>
            <a:r>
              <a:rPr lang="zh-CN" altLang="en-US" sz="2800" dirty="0" smtClean="0">
                <a:effectLst>
                  <a:outerShdw blurRad="38100" dist="38100" dir="2700000" algn="tl">
                    <a:srgbClr val="C0C0C0"/>
                  </a:outerShdw>
                </a:effectLst>
                <a:latin typeface="等线" panose="02010600030101010101" pitchFamily="2" charset="-122"/>
                <a:ea typeface="等线" panose="02010600030101010101" pitchFamily="2" charset="-122"/>
              </a:rPr>
              <a:t>：</a:t>
            </a:r>
            <a:endParaRPr lang="en-US" altLang="zh-CN" sz="2800" dirty="0" smtClean="0">
              <a:effectLst>
                <a:outerShdw blurRad="38100" dist="38100" dir="2700000" algn="tl">
                  <a:srgbClr val="C0C0C0"/>
                </a:outerShdw>
              </a:effectLst>
              <a:latin typeface="等线" panose="02010600030101010101" pitchFamily="2" charset="-122"/>
              <a:ea typeface="等线" panose="02010600030101010101" pitchFamily="2" charset="-122"/>
            </a:endParaRPr>
          </a:p>
          <a:p>
            <a:pPr algn="just">
              <a:lnSpc>
                <a:spcPct val="135000"/>
              </a:lnSpc>
              <a:defRPr/>
            </a:pPr>
            <a:endParaRPr lang="en-US" altLang="zh-CN" b="1" dirty="0">
              <a:effectLst>
                <a:outerShdw blurRad="38100" dist="38100" dir="2700000" algn="tl">
                  <a:srgbClr val="C0C0C0"/>
                </a:outerShdw>
              </a:effectLst>
              <a:latin typeface="等线" panose="02010600030101010101" pitchFamily="2" charset="-122"/>
              <a:ea typeface="等线" panose="02010600030101010101" pitchFamily="2" charset="-122"/>
            </a:endParaRPr>
          </a:p>
          <a:p>
            <a:pPr algn="just">
              <a:lnSpc>
                <a:spcPct val="135000"/>
              </a:lnSpc>
              <a:defRPr/>
            </a:pPr>
            <a:endParaRPr lang="en-US" altLang="zh-CN" sz="2800" b="1" dirty="0" smtClean="0">
              <a:effectLst>
                <a:outerShdw blurRad="38100" dist="38100" dir="2700000" algn="tl">
                  <a:srgbClr val="C0C0C0"/>
                </a:outerShdw>
              </a:effectLst>
              <a:latin typeface="等线" panose="02010600030101010101" pitchFamily="2" charset="-122"/>
              <a:ea typeface="等线" panose="02010600030101010101" pitchFamily="2" charset="-122"/>
            </a:endParaRPr>
          </a:p>
          <a:p>
            <a:pPr algn="just">
              <a:lnSpc>
                <a:spcPct val="135000"/>
              </a:lnSpc>
              <a:defRPr/>
            </a:pPr>
            <a:endParaRPr lang="en-US" altLang="zh-CN" b="1" dirty="0">
              <a:effectLst>
                <a:outerShdw blurRad="38100" dist="38100" dir="2700000" algn="tl">
                  <a:srgbClr val="C0C0C0"/>
                </a:outerShdw>
              </a:effectLst>
              <a:latin typeface="等线" panose="02010600030101010101" pitchFamily="2" charset="-122"/>
              <a:ea typeface="等线" panose="02010600030101010101" pitchFamily="2" charset="-122"/>
            </a:endParaRPr>
          </a:p>
          <a:p>
            <a:pPr algn="just">
              <a:lnSpc>
                <a:spcPct val="135000"/>
              </a:lnSpc>
              <a:defRPr/>
            </a:pPr>
            <a:endParaRPr lang="en-US" altLang="zh-CN" sz="2800" b="1" dirty="0" smtClean="0">
              <a:effectLst>
                <a:outerShdw blurRad="38100" dist="38100" dir="2700000" algn="tl">
                  <a:srgbClr val="C0C0C0"/>
                </a:outerShdw>
              </a:effectLst>
              <a:latin typeface="等线" panose="02010600030101010101" pitchFamily="2" charset="-122"/>
              <a:ea typeface="等线" panose="02010600030101010101" pitchFamily="2" charset="-122"/>
            </a:endParaRPr>
          </a:p>
          <a:p>
            <a:pPr algn="just">
              <a:lnSpc>
                <a:spcPct val="135000"/>
              </a:lnSpc>
              <a:defRPr/>
            </a:pPr>
            <a:r>
              <a:rPr lang="zh-CN" altLang="zh-CN" dirty="0">
                <a:latin typeface="等线" panose="02010600030101010101" pitchFamily="2" charset="-122"/>
                <a:ea typeface="等线" panose="02010600030101010101" pitchFamily="2" charset="-122"/>
              </a:rPr>
              <a:t>仿真程序见</a:t>
            </a:r>
            <a:r>
              <a:rPr lang="en-US" altLang="zh-CN" dirty="0">
                <a:latin typeface="等线" panose="02010600030101010101" pitchFamily="2" charset="-122"/>
                <a:ea typeface="等线" panose="02010600030101010101" pitchFamily="2" charset="-122"/>
              </a:rPr>
              <a:t>chap5_1.m</a:t>
            </a:r>
            <a:r>
              <a:rPr lang="zh-CN" altLang="zh-CN" dirty="0">
                <a:latin typeface="等线" panose="02010600030101010101" pitchFamily="2" charset="-122"/>
                <a:ea typeface="等线" panose="02010600030101010101" pitchFamily="2" charset="-122"/>
              </a:rPr>
              <a:t>。采用高斯隶属函数对输入进行模糊化，模糊推理系统的输入隶属函数曲线及输入</a:t>
            </a:r>
            <a:r>
              <a:rPr lang="en-US" altLang="zh-CN" dirty="0">
                <a:latin typeface="等线" panose="02010600030101010101" pitchFamily="2" charset="-122"/>
                <a:ea typeface="等线" panose="02010600030101010101" pitchFamily="2" charset="-122"/>
              </a:rPr>
              <a:t>/</a:t>
            </a:r>
            <a:r>
              <a:rPr lang="zh-CN" altLang="zh-CN" dirty="0">
                <a:latin typeface="等线" panose="02010600030101010101" pitchFamily="2" charset="-122"/>
                <a:ea typeface="等线" panose="02010600030101010101" pitchFamily="2" charset="-122"/>
              </a:rPr>
              <a:t>输出曲线如图</a:t>
            </a:r>
            <a:r>
              <a:rPr lang="en-US" altLang="zh-CN" dirty="0">
                <a:latin typeface="等线" panose="02010600030101010101" pitchFamily="2" charset="-122"/>
                <a:ea typeface="等线" panose="02010600030101010101" pitchFamily="2" charset="-122"/>
              </a:rPr>
              <a:t>5.1</a:t>
            </a:r>
            <a:r>
              <a:rPr lang="zh-CN" altLang="zh-CN" dirty="0">
                <a:latin typeface="等线" panose="02010600030101010101" pitchFamily="2" charset="-122"/>
                <a:ea typeface="等线" panose="02010600030101010101" pitchFamily="2" charset="-122"/>
              </a:rPr>
              <a:t>和</a:t>
            </a:r>
            <a:r>
              <a:rPr lang="en-US" altLang="zh-CN" dirty="0">
                <a:latin typeface="等线" panose="02010600030101010101" pitchFamily="2" charset="-122"/>
                <a:ea typeface="等线" panose="02010600030101010101" pitchFamily="2" charset="-122"/>
              </a:rPr>
              <a:t>5.2</a:t>
            </a:r>
            <a:r>
              <a:rPr lang="zh-CN" altLang="zh-CN" dirty="0">
                <a:latin typeface="等线" panose="02010600030101010101" pitchFamily="2" charset="-122"/>
                <a:ea typeface="等线" panose="02010600030101010101" pitchFamily="2" charset="-122"/>
              </a:rPr>
              <a:t>所示</a:t>
            </a:r>
            <a:r>
              <a:rPr lang="zh-CN" altLang="zh-CN" dirty="0" smtClean="0">
                <a:latin typeface="等线" panose="02010600030101010101" pitchFamily="2" charset="-122"/>
                <a:ea typeface="等线" panose="02010600030101010101" pitchFamily="2" charset="-122"/>
              </a:rPr>
              <a:t>。</a:t>
            </a:r>
            <a:endParaRPr lang="zh-CN" altLang="zh-CN" dirty="0">
              <a:latin typeface="等线" panose="02010600030101010101" pitchFamily="2" charset="-122"/>
              <a:ea typeface="等线" panose="02010600030101010101" pitchFamily="2" charset="-122"/>
            </a:endParaRPr>
          </a:p>
        </p:txBody>
      </p:sp>
      <p:graphicFrame>
        <p:nvGraphicFramePr>
          <p:cNvPr id="52226" name="Object 4"/>
          <p:cNvGraphicFramePr>
            <a:graphicFrameLocks noChangeAspect="1"/>
          </p:cNvGraphicFramePr>
          <p:nvPr/>
        </p:nvGraphicFramePr>
        <p:xfrm>
          <a:off x="1565275" y="2781300"/>
          <a:ext cx="5786438" cy="442913"/>
        </p:xfrm>
        <a:graphic>
          <a:graphicData uri="http://schemas.openxmlformats.org/presentationml/2006/ole">
            <mc:AlternateContent xmlns:mc="http://schemas.openxmlformats.org/markup-compatibility/2006">
              <mc:Choice xmlns:v="urn:schemas-microsoft-com:vml" Requires="v">
                <p:oleObj spid="_x0000_s78958" name="公式" r:id="rId3" imgW="4152900" imgH="292100" progId="Equation.3">
                  <p:embed/>
                </p:oleObj>
              </mc:Choice>
              <mc:Fallback>
                <p:oleObj name="公式" r:id="rId3" imgW="4152900" imgH="292100" progId="Equation.3">
                  <p:embed/>
                  <p:pic>
                    <p:nvPicPr>
                      <p:cNvPr id="52226"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65275" y="2781300"/>
                        <a:ext cx="5786438" cy="442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2227" name="Object 5"/>
          <p:cNvGraphicFramePr>
            <a:graphicFrameLocks noChangeAspect="1"/>
          </p:cNvGraphicFramePr>
          <p:nvPr>
            <p:extLst>
              <p:ext uri="{D42A27DB-BD31-4B8C-83A1-F6EECF244321}">
                <p14:modId xmlns:p14="http://schemas.microsoft.com/office/powerpoint/2010/main" val="1514276952"/>
              </p:ext>
            </p:extLst>
          </p:nvPr>
        </p:nvGraphicFramePr>
        <p:xfrm>
          <a:off x="1600200" y="3284984"/>
          <a:ext cx="5715000" cy="442912"/>
        </p:xfrm>
        <a:graphic>
          <a:graphicData uri="http://schemas.openxmlformats.org/presentationml/2006/ole">
            <mc:AlternateContent xmlns:mc="http://schemas.openxmlformats.org/markup-compatibility/2006">
              <mc:Choice xmlns:v="urn:schemas-microsoft-com:vml" Requires="v">
                <p:oleObj spid="_x0000_s78959" name="公式" r:id="rId5" imgW="3886200" imgH="292100" progId="Equation.3">
                  <p:embed/>
                </p:oleObj>
              </mc:Choice>
              <mc:Fallback>
                <p:oleObj name="公式" r:id="rId5" imgW="3886200" imgH="292100" progId="Equation.3">
                  <p:embed/>
                  <p:pic>
                    <p:nvPicPr>
                      <p:cNvPr id="52227"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00200" y="3284984"/>
                        <a:ext cx="5715000" cy="442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2228" name="Object 6"/>
          <p:cNvGraphicFramePr>
            <a:graphicFrameLocks noChangeAspect="1"/>
          </p:cNvGraphicFramePr>
          <p:nvPr>
            <p:extLst>
              <p:ext uri="{D42A27DB-BD31-4B8C-83A1-F6EECF244321}">
                <p14:modId xmlns:p14="http://schemas.microsoft.com/office/powerpoint/2010/main" val="1409899599"/>
              </p:ext>
            </p:extLst>
          </p:nvPr>
        </p:nvGraphicFramePr>
        <p:xfrm>
          <a:off x="1600200" y="3861618"/>
          <a:ext cx="5791200" cy="436563"/>
        </p:xfrm>
        <a:graphic>
          <a:graphicData uri="http://schemas.openxmlformats.org/presentationml/2006/ole">
            <mc:AlternateContent xmlns:mc="http://schemas.openxmlformats.org/markup-compatibility/2006">
              <mc:Choice xmlns:v="urn:schemas-microsoft-com:vml" Requires="v">
                <p:oleObj spid="_x0000_s78960" name="公式" r:id="rId7" imgW="3810000" imgH="292100" progId="Equation.3">
                  <p:embed/>
                </p:oleObj>
              </mc:Choice>
              <mc:Fallback>
                <p:oleObj name="公式" r:id="rId7" imgW="3810000" imgH="292100" progId="Equation.3">
                  <p:embed/>
                  <p:pic>
                    <p:nvPicPr>
                      <p:cNvPr id="52228"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00200" y="3861618"/>
                        <a:ext cx="5791200" cy="436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2229" name="Object 7"/>
          <p:cNvGraphicFramePr>
            <a:graphicFrameLocks noChangeAspect="1"/>
          </p:cNvGraphicFramePr>
          <p:nvPr>
            <p:extLst>
              <p:ext uri="{D42A27DB-BD31-4B8C-83A1-F6EECF244321}">
                <p14:modId xmlns:p14="http://schemas.microsoft.com/office/powerpoint/2010/main" val="3293508118"/>
              </p:ext>
            </p:extLst>
          </p:nvPr>
        </p:nvGraphicFramePr>
        <p:xfrm>
          <a:off x="1600200" y="4453036"/>
          <a:ext cx="5791200" cy="442912"/>
        </p:xfrm>
        <a:graphic>
          <a:graphicData uri="http://schemas.openxmlformats.org/presentationml/2006/ole">
            <mc:AlternateContent xmlns:mc="http://schemas.openxmlformats.org/markup-compatibility/2006">
              <mc:Choice xmlns:v="urn:schemas-microsoft-com:vml" Requires="v">
                <p:oleObj spid="_x0000_s78961" name="公式" r:id="rId9" imgW="3848100" imgH="292100" progId="Equation.3">
                  <p:embed/>
                </p:oleObj>
              </mc:Choice>
              <mc:Fallback>
                <p:oleObj name="公式" r:id="rId9" imgW="3848100" imgH="292100" progId="Equation.3">
                  <p:embed/>
                  <p:pic>
                    <p:nvPicPr>
                      <p:cNvPr id="52229"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600200" y="4453036"/>
                        <a:ext cx="5791200" cy="442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2230" name="Object 8"/>
          <p:cNvGraphicFramePr>
            <a:graphicFrameLocks noChangeAspect="1"/>
          </p:cNvGraphicFramePr>
          <p:nvPr>
            <p:extLst>
              <p:ext uri="{D42A27DB-BD31-4B8C-83A1-F6EECF244321}">
                <p14:modId xmlns:p14="http://schemas.microsoft.com/office/powerpoint/2010/main" val="976110103"/>
              </p:ext>
            </p:extLst>
          </p:nvPr>
        </p:nvGraphicFramePr>
        <p:xfrm>
          <a:off x="1776413" y="830640"/>
          <a:ext cx="1447800" cy="488950"/>
        </p:xfrm>
        <a:graphic>
          <a:graphicData uri="http://schemas.openxmlformats.org/presentationml/2006/ole">
            <mc:AlternateContent xmlns:mc="http://schemas.openxmlformats.org/markup-compatibility/2006">
              <mc:Choice xmlns:v="urn:schemas-microsoft-com:vml" Requires="v">
                <p:oleObj spid="_x0000_s78962" name="公式" r:id="rId11" imgW="494870" imgH="177646" progId="Equation.3">
                  <p:embed/>
                </p:oleObj>
              </mc:Choice>
              <mc:Fallback>
                <p:oleObj name="公式" r:id="rId11" imgW="494870" imgH="177646" progId="Equation.3">
                  <p:embed/>
                  <p:pic>
                    <p:nvPicPr>
                      <p:cNvPr id="52230" name="Object 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776413" y="830640"/>
                        <a:ext cx="1447800"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2231" name="Object 9"/>
          <p:cNvGraphicFramePr>
            <a:graphicFrameLocks noChangeAspect="1"/>
          </p:cNvGraphicFramePr>
          <p:nvPr>
            <p:extLst>
              <p:ext uri="{D42A27DB-BD31-4B8C-83A1-F6EECF244321}">
                <p14:modId xmlns:p14="http://schemas.microsoft.com/office/powerpoint/2010/main" val="523406933"/>
              </p:ext>
            </p:extLst>
          </p:nvPr>
        </p:nvGraphicFramePr>
        <p:xfrm>
          <a:off x="3555206" y="778253"/>
          <a:ext cx="1600200" cy="541337"/>
        </p:xfrm>
        <a:graphic>
          <a:graphicData uri="http://schemas.openxmlformats.org/presentationml/2006/ole">
            <mc:AlternateContent xmlns:mc="http://schemas.openxmlformats.org/markup-compatibility/2006">
              <mc:Choice xmlns:v="urn:schemas-microsoft-com:vml" Requires="v">
                <p:oleObj spid="_x0000_s78963" name="公式" r:id="rId13" imgW="520248" imgH="177646" progId="Equation.3">
                  <p:embed/>
                </p:oleObj>
              </mc:Choice>
              <mc:Fallback>
                <p:oleObj name="公式" r:id="rId13" imgW="520248" imgH="177646" progId="Equation.3">
                  <p:embed/>
                  <p:pic>
                    <p:nvPicPr>
                      <p:cNvPr id="52231" name="Object 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555206" y="778253"/>
                        <a:ext cx="1600200" cy="541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8441055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3"/>
          <p:cNvSpPr>
            <a:spLocks noChangeArrowheads="1"/>
          </p:cNvSpPr>
          <p:nvPr/>
        </p:nvSpPr>
        <p:spPr bwMode="auto">
          <a:xfrm>
            <a:off x="2462213" y="18621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lang="zh-CN" altLang="en-US"/>
          </a:p>
        </p:txBody>
      </p:sp>
      <p:pic>
        <p:nvPicPr>
          <p:cNvPr id="11878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609600"/>
            <a:ext cx="5562600" cy="3830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8788" name="Rectangle 4"/>
          <p:cNvSpPr>
            <a:spLocks noGrp="1" noChangeArrowheads="1"/>
          </p:cNvSpPr>
          <p:nvPr>
            <p:ph type="title"/>
          </p:nvPr>
        </p:nvSpPr>
        <p:spPr>
          <a:xfrm>
            <a:off x="762000" y="4495800"/>
            <a:ext cx="7772400" cy="1143000"/>
          </a:xfrm>
        </p:spPr>
        <p:txBody>
          <a:bodyPr/>
          <a:lstStyle/>
          <a:p>
            <a:pPr eaLnBrk="1" hangingPunct="1"/>
            <a:r>
              <a:rPr lang="en-US" altLang="zh-CN" sz="3200" dirty="0" smtClean="0"/>
              <a:t>5.1 T-S</a:t>
            </a:r>
            <a:r>
              <a:rPr lang="zh-CN" altLang="zh-CN" sz="3200" dirty="0"/>
              <a:t>模糊推理系统的输入隶属函数曲线</a:t>
            </a:r>
            <a:endParaRPr lang="zh-CN" altLang="en-US" sz="3200" b="1" dirty="0" smtClean="0"/>
          </a:p>
        </p:txBody>
      </p:sp>
    </p:spTree>
    <p:extLst>
      <p:ext uri="{BB962C8B-B14F-4D97-AF65-F5344CB8AC3E}">
        <p14:creationId xmlns:p14="http://schemas.microsoft.com/office/powerpoint/2010/main" val="10184450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3"/>
          <p:cNvSpPr>
            <a:spLocks noChangeArrowheads="1"/>
          </p:cNvSpPr>
          <p:nvPr/>
        </p:nvSpPr>
        <p:spPr bwMode="auto">
          <a:xfrm>
            <a:off x="2395538" y="20145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lang="zh-CN" altLang="en-US"/>
          </a:p>
        </p:txBody>
      </p:sp>
      <p:pic>
        <p:nvPicPr>
          <p:cNvPr id="11981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664" y="980728"/>
            <a:ext cx="6221261" cy="40435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9812" name="Rectangle 4"/>
          <p:cNvSpPr>
            <a:spLocks noGrp="1" noChangeArrowheads="1"/>
          </p:cNvSpPr>
          <p:nvPr>
            <p:ph type="ctrTitle"/>
          </p:nvPr>
        </p:nvSpPr>
        <p:spPr>
          <a:xfrm>
            <a:off x="1061591" y="5105401"/>
            <a:ext cx="7368480" cy="609600"/>
          </a:xfrm>
        </p:spPr>
        <p:txBody>
          <a:bodyPr/>
          <a:lstStyle/>
          <a:p>
            <a:r>
              <a:rPr lang="zh-CN" altLang="zh-CN" sz="3200" dirty="0"/>
              <a:t>图</a:t>
            </a:r>
            <a:r>
              <a:rPr lang="en-US" altLang="zh-CN" sz="3200" dirty="0"/>
              <a:t>5.2 T-S</a:t>
            </a:r>
            <a:r>
              <a:rPr lang="zh-CN" altLang="zh-CN" sz="3200" dirty="0"/>
              <a:t>模糊推理系统的输入</a:t>
            </a:r>
            <a:r>
              <a:rPr lang="en-US" altLang="zh-CN" sz="3200" dirty="0"/>
              <a:t>/</a:t>
            </a:r>
            <a:r>
              <a:rPr lang="zh-CN" altLang="zh-CN" sz="3200" dirty="0"/>
              <a:t>输出曲线</a:t>
            </a:r>
          </a:p>
        </p:txBody>
      </p:sp>
    </p:spTree>
    <p:extLst>
      <p:ext uri="{BB962C8B-B14F-4D97-AF65-F5344CB8AC3E}">
        <p14:creationId xmlns:p14="http://schemas.microsoft.com/office/powerpoint/2010/main" val="8805485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200" b="1" dirty="0"/>
              <a:t>5.1.3 </a:t>
            </a:r>
            <a:r>
              <a:rPr lang="zh-CN" altLang="zh-CN" sz="3200" b="1" dirty="0"/>
              <a:t>一类非线性系统的</a:t>
            </a:r>
            <a:r>
              <a:rPr lang="en-US" altLang="zh-CN" sz="3200" b="1" dirty="0"/>
              <a:t>T-S</a:t>
            </a:r>
            <a:r>
              <a:rPr lang="zh-CN" altLang="zh-CN" sz="3200" b="1" dirty="0"/>
              <a:t>模糊</a:t>
            </a:r>
            <a:r>
              <a:rPr lang="zh-CN" altLang="zh-CN" sz="3200" b="1" dirty="0" smtClean="0"/>
              <a:t>建模</a:t>
            </a:r>
            <a:endParaRPr lang="zh-CN" altLang="en-US" sz="3200"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zh-CN" sz="2800" dirty="0" smtClean="0"/>
                  <a:t>考虑如下非线性系统</a:t>
                </a:r>
                <a:endParaRPr lang="en-US" altLang="zh-CN" sz="2800" dirty="0" smtClean="0"/>
              </a:p>
              <a:p>
                <a:pPr marL="0" indent="0">
                  <a:buNone/>
                </a:pPr>
                <a14:m>
                  <m:oMathPara xmlns:m="http://schemas.openxmlformats.org/officeDocument/2006/math">
                    <m:oMathParaPr>
                      <m:jc m:val="centerGroup"/>
                    </m:oMathParaPr>
                    <m:oMath xmlns:m="http://schemas.openxmlformats.org/officeDocument/2006/math">
                      <m:m>
                        <m:mPr>
                          <m:mcs>
                            <m:mc>
                              <m:mcPr>
                                <m:count m:val="1"/>
                                <m:mcJc m:val="center"/>
                              </m:mcPr>
                            </m:mc>
                          </m:mcs>
                          <m:ctrlPr>
                            <a:rPr lang="zh-CN" altLang="en-US" sz="2800" i="1">
                              <a:latin typeface="Cambria Math" panose="02040503050406030204" pitchFamily="18" charset="0"/>
                            </a:rPr>
                          </m:ctrlPr>
                        </m:mPr>
                        <m:mr>
                          <m:e>
                            <m:sSub>
                              <m:sSubPr>
                                <m:ctrlPr>
                                  <a:rPr lang="zh-CN" altLang="en-US" sz="2800" i="1">
                                    <a:latin typeface="Cambria Math" panose="02040503050406030204" pitchFamily="18" charset="0"/>
                                  </a:rPr>
                                </m:ctrlPr>
                              </m:sSubPr>
                              <m:e>
                                <m:acc>
                                  <m:accPr>
                                    <m:chr m:val="̇"/>
                                    <m:ctrlPr>
                                      <a:rPr lang="zh-CN" altLang="en-US" sz="2800" i="1">
                                        <a:latin typeface="Cambria Math" panose="02040503050406030204" pitchFamily="18" charset="0"/>
                                      </a:rPr>
                                    </m:ctrlPr>
                                  </m:accPr>
                                  <m:e>
                                    <m:r>
                                      <a:rPr lang="zh-CN" altLang="en-US" sz="2800" b="0" i="1">
                                        <a:latin typeface="Cambria Math" panose="02040503050406030204" pitchFamily="18" charset="0"/>
                                      </a:rPr>
                                      <m:t>𝑥</m:t>
                                    </m:r>
                                  </m:e>
                                </m:acc>
                              </m:e>
                              <m:sub>
                                <m:r>
                                  <a:rPr lang="zh-CN" altLang="en-US" sz="2800" b="0" i="1">
                                    <a:latin typeface="Cambria Math" panose="02040503050406030204" pitchFamily="18" charset="0"/>
                                  </a:rPr>
                                  <m:t>1</m:t>
                                </m:r>
                              </m:sub>
                            </m:sSub>
                            <m:d>
                              <m:dPr>
                                <m:ctrlPr>
                                  <a:rPr lang="zh-CN" altLang="en-US" sz="2800" i="1">
                                    <a:latin typeface="Cambria Math" panose="02040503050406030204" pitchFamily="18" charset="0"/>
                                  </a:rPr>
                                </m:ctrlPr>
                              </m:dPr>
                              <m:e>
                                <m:r>
                                  <a:rPr lang="zh-CN" altLang="en-US" sz="2800" b="0" i="1">
                                    <a:latin typeface="Cambria Math" panose="02040503050406030204" pitchFamily="18" charset="0"/>
                                  </a:rPr>
                                  <m:t>𝑡</m:t>
                                </m:r>
                              </m:e>
                            </m:d>
                            <m:r>
                              <a:rPr lang="zh-CN" altLang="en-US" sz="2800" b="0">
                                <a:latin typeface="Cambria Math" panose="02040503050406030204" pitchFamily="18" charset="0"/>
                              </a:rPr>
                              <m:t>=−</m:t>
                            </m:r>
                            <m:sSub>
                              <m:sSubPr>
                                <m:ctrlPr>
                                  <a:rPr lang="zh-CN" altLang="en-US" sz="2800" i="1">
                                    <a:latin typeface="Cambria Math" panose="02040503050406030204" pitchFamily="18" charset="0"/>
                                  </a:rPr>
                                </m:ctrlPr>
                              </m:sSubPr>
                              <m:e>
                                <m:r>
                                  <a:rPr lang="zh-CN" altLang="en-US" sz="2800" b="0" i="1">
                                    <a:latin typeface="Cambria Math" panose="02040503050406030204" pitchFamily="18" charset="0"/>
                                  </a:rPr>
                                  <m:t>𝑥</m:t>
                                </m:r>
                              </m:e>
                              <m:sub>
                                <m:r>
                                  <a:rPr lang="zh-CN" altLang="en-US" sz="2800" b="0" i="1">
                                    <a:latin typeface="Cambria Math" panose="02040503050406030204" pitchFamily="18" charset="0"/>
                                  </a:rPr>
                                  <m:t>1</m:t>
                                </m:r>
                              </m:sub>
                            </m:sSub>
                            <m:d>
                              <m:dPr>
                                <m:ctrlPr>
                                  <a:rPr lang="zh-CN" altLang="en-US" sz="2800" i="1">
                                    <a:latin typeface="Cambria Math" panose="02040503050406030204" pitchFamily="18" charset="0"/>
                                  </a:rPr>
                                </m:ctrlPr>
                              </m:dPr>
                              <m:e>
                                <m:r>
                                  <a:rPr lang="zh-CN" altLang="en-US" sz="2800" b="0" i="1">
                                    <a:latin typeface="Cambria Math" panose="02040503050406030204" pitchFamily="18" charset="0"/>
                                  </a:rPr>
                                  <m:t>𝑡</m:t>
                                </m:r>
                              </m:e>
                            </m:d>
                            <m:r>
                              <a:rPr lang="zh-CN" altLang="en-US" sz="2800" b="0">
                                <a:latin typeface="Cambria Math" panose="02040503050406030204" pitchFamily="18" charset="0"/>
                              </a:rPr>
                              <m:t>+</m:t>
                            </m:r>
                            <m:sSub>
                              <m:sSubPr>
                                <m:ctrlPr>
                                  <a:rPr lang="zh-CN" altLang="en-US" sz="2800" i="1">
                                    <a:latin typeface="Cambria Math" panose="02040503050406030204" pitchFamily="18" charset="0"/>
                                  </a:rPr>
                                </m:ctrlPr>
                              </m:sSubPr>
                              <m:e>
                                <m:r>
                                  <a:rPr lang="zh-CN" altLang="en-US" sz="2800" b="0" i="1">
                                    <a:latin typeface="Cambria Math" panose="02040503050406030204" pitchFamily="18" charset="0"/>
                                  </a:rPr>
                                  <m:t>𝑥</m:t>
                                </m:r>
                              </m:e>
                              <m:sub>
                                <m:r>
                                  <a:rPr lang="zh-CN" altLang="en-US" sz="2800" b="0" i="1">
                                    <a:latin typeface="Cambria Math" panose="02040503050406030204" pitchFamily="18" charset="0"/>
                                  </a:rPr>
                                  <m:t>1</m:t>
                                </m:r>
                              </m:sub>
                            </m:sSub>
                            <m:d>
                              <m:dPr>
                                <m:ctrlPr>
                                  <a:rPr lang="zh-CN" altLang="en-US" sz="2800" i="1">
                                    <a:latin typeface="Cambria Math" panose="02040503050406030204" pitchFamily="18" charset="0"/>
                                  </a:rPr>
                                </m:ctrlPr>
                              </m:dPr>
                              <m:e>
                                <m:r>
                                  <a:rPr lang="zh-CN" altLang="en-US" sz="2800" b="0" i="1">
                                    <a:latin typeface="Cambria Math" panose="02040503050406030204" pitchFamily="18" charset="0"/>
                                  </a:rPr>
                                  <m:t>𝑡</m:t>
                                </m:r>
                              </m:e>
                            </m:d>
                            <m:sSubSup>
                              <m:sSubSupPr>
                                <m:ctrlPr>
                                  <a:rPr lang="zh-CN" altLang="en-US" sz="2800" i="1">
                                    <a:latin typeface="Cambria Math" panose="02040503050406030204" pitchFamily="18" charset="0"/>
                                  </a:rPr>
                                </m:ctrlPr>
                              </m:sSubSupPr>
                              <m:e>
                                <m:r>
                                  <a:rPr lang="zh-CN" altLang="en-US" sz="2800" b="0" i="1">
                                    <a:latin typeface="Cambria Math" panose="02040503050406030204" pitchFamily="18" charset="0"/>
                                  </a:rPr>
                                  <m:t>𝑥</m:t>
                                </m:r>
                              </m:e>
                              <m:sub>
                                <m:r>
                                  <a:rPr lang="zh-CN" altLang="en-US" sz="2800" b="0" i="1">
                                    <a:latin typeface="Cambria Math" panose="02040503050406030204" pitchFamily="18" charset="0"/>
                                  </a:rPr>
                                  <m:t>2</m:t>
                                </m:r>
                              </m:sub>
                              <m:sup>
                                <m:r>
                                  <a:rPr lang="zh-CN" altLang="en-US" sz="2800" b="0" i="1">
                                    <a:latin typeface="Cambria Math" panose="02040503050406030204" pitchFamily="18" charset="0"/>
                                  </a:rPr>
                                  <m:t>3</m:t>
                                </m:r>
                              </m:sup>
                            </m:sSubSup>
                            <m:d>
                              <m:dPr>
                                <m:ctrlPr>
                                  <a:rPr lang="zh-CN" altLang="en-US" sz="2800" i="1">
                                    <a:latin typeface="Cambria Math" panose="02040503050406030204" pitchFamily="18" charset="0"/>
                                  </a:rPr>
                                </m:ctrlPr>
                              </m:dPr>
                              <m:e>
                                <m:r>
                                  <a:rPr lang="zh-CN" altLang="en-US" sz="2800" b="0" i="1">
                                    <a:latin typeface="Cambria Math" panose="02040503050406030204" pitchFamily="18" charset="0"/>
                                  </a:rPr>
                                  <m:t>𝑡</m:t>
                                </m:r>
                              </m:e>
                            </m:d>
                          </m:e>
                        </m:mr>
                        <m:mr>
                          <m:e>
                            <m:sSub>
                              <m:sSubPr>
                                <m:ctrlPr>
                                  <a:rPr lang="zh-CN" altLang="en-US" sz="2800" i="1">
                                    <a:latin typeface="Cambria Math" panose="02040503050406030204" pitchFamily="18" charset="0"/>
                                  </a:rPr>
                                </m:ctrlPr>
                              </m:sSubPr>
                              <m:e>
                                <m:acc>
                                  <m:accPr>
                                    <m:chr m:val="̇"/>
                                    <m:ctrlPr>
                                      <a:rPr lang="zh-CN" altLang="en-US" sz="2800" i="1">
                                        <a:latin typeface="Cambria Math" panose="02040503050406030204" pitchFamily="18" charset="0"/>
                                      </a:rPr>
                                    </m:ctrlPr>
                                  </m:accPr>
                                  <m:e>
                                    <m:r>
                                      <a:rPr lang="zh-CN" altLang="en-US" sz="2800" b="0" i="1">
                                        <a:latin typeface="Cambria Math" panose="02040503050406030204" pitchFamily="18" charset="0"/>
                                      </a:rPr>
                                      <m:t>𝑥</m:t>
                                    </m:r>
                                  </m:e>
                                </m:acc>
                              </m:e>
                              <m:sub>
                                <m:r>
                                  <a:rPr lang="zh-CN" altLang="en-US" sz="2800" b="0" i="1">
                                    <a:latin typeface="Cambria Math" panose="02040503050406030204" pitchFamily="18" charset="0"/>
                                  </a:rPr>
                                  <m:t>2</m:t>
                                </m:r>
                              </m:sub>
                            </m:sSub>
                            <m:d>
                              <m:dPr>
                                <m:ctrlPr>
                                  <a:rPr lang="zh-CN" altLang="en-US" sz="2800" i="1">
                                    <a:latin typeface="Cambria Math" panose="02040503050406030204" pitchFamily="18" charset="0"/>
                                  </a:rPr>
                                </m:ctrlPr>
                              </m:dPr>
                              <m:e>
                                <m:r>
                                  <a:rPr lang="zh-CN" altLang="en-US" sz="2800" b="0" i="1">
                                    <a:latin typeface="Cambria Math" panose="02040503050406030204" pitchFamily="18" charset="0"/>
                                  </a:rPr>
                                  <m:t>𝑡</m:t>
                                </m:r>
                              </m:e>
                            </m:d>
                            <m:r>
                              <a:rPr lang="zh-CN" altLang="en-US" sz="2800" b="0">
                                <a:latin typeface="Cambria Math" panose="02040503050406030204" pitchFamily="18" charset="0"/>
                              </a:rPr>
                              <m:t>=−</m:t>
                            </m:r>
                            <m:sSub>
                              <m:sSubPr>
                                <m:ctrlPr>
                                  <a:rPr lang="zh-CN" altLang="en-US" sz="2800" i="1">
                                    <a:latin typeface="Cambria Math" panose="02040503050406030204" pitchFamily="18" charset="0"/>
                                  </a:rPr>
                                </m:ctrlPr>
                              </m:sSubPr>
                              <m:e>
                                <m:r>
                                  <a:rPr lang="zh-CN" altLang="en-US" sz="2800" b="0" i="1">
                                    <a:latin typeface="Cambria Math" panose="02040503050406030204" pitchFamily="18" charset="0"/>
                                  </a:rPr>
                                  <m:t>𝑥</m:t>
                                </m:r>
                              </m:e>
                              <m:sub>
                                <m:r>
                                  <a:rPr lang="zh-CN" altLang="en-US" sz="2800" b="0" i="1">
                                    <a:latin typeface="Cambria Math" panose="02040503050406030204" pitchFamily="18" charset="0"/>
                                  </a:rPr>
                                  <m:t>2</m:t>
                                </m:r>
                              </m:sub>
                            </m:sSub>
                            <m:d>
                              <m:dPr>
                                <m:ctrlPr>
                                  <a:rPr lang="zh-CN" altLang="en-US" sz="2800" i="1">
                                    <a:latin typeface="Cambria Math" panose="02040503050406030204" pitchFamily="18" charset="0"/>
                                  </a:rPr>
                                </m:ctrlPr>
                              </m:dPr>
                              <m:e>
                                <m:r>
                                  <a:rPr lang="zh-CN" altLang="en-US" sz="2800" b="0" i="1">
                                    <a:latin typeface="Cambria Math" panose="02040503050406030204" pitchFamily="18" charset="0"/>
                                  </a:rPr>
                                  <m:t>𝑡</m:t>
                                </m:r>
                              </m:e>
                            </m:d>
                            <m:r>
                              <a:rPr lang="zh-CN" altLang="en-US" sz="2800" b="0">
                                <a:latin typeface="Cambria Math" panose="02040503050406030204" pitchFamily="18" charset="0"/>
                              </a:rPr>
                              <m:t>+</m:t>
                            </m:r>
                            <m:d>
                              <m:dPr>
                                <m:ctrlPr>
                                  <a:rPr lang="zh-CN" altLang="en-US" sz="2800" i="1">
                                    <a:latin typeface="Cambria Math" panose="02040503050406030204" pitchFamily="18" charset="0"/>
                                  </a:rPr>
                                </m:ctrlPr>
                              </m:dPr>
                              <m:e>
                                <m:r>
                                  <a:rPr lang="zh-CN" altLang="en-US" sz="2800" b="0" i="1">
                                    <a:latin typeface="Cambria Math" panose="02040503050406030204" pitchFamily="18" charset="0"/>
                                  </a:rPr>
                                  <m:t>3</m:t>
                                </m:r>
                                <m:r>
                                  <a:rPr lang="zh-CN" altLang="en-US" sz="2800" b="0">
                                    <a:latin typeface="Cambria Math" panose="02040503050406030204" pitchFamily="18" charset="0"/>
                                  </a:rPr>
                                  <m:t>+</m:t>
                                </m:r>
                                <m:sSub>
                                  <m:sSubPr>
                                    <m:ctrlPr>
                                      <a:rPr lang="zh-CN" altLang="en-US" sz="2800" i="1">
                                        <a:latin typeface="Cambria Math" panose="02040503050406030204" pitchFamily="18" charset="0"/>
                                      </a:rPr>
                                    </m:ctrlPr>
                                  </m:sSubPr>
                                  <m:e>
                                    <m:r>
                                      <a:rPr lang="zh-CN" altLang="en-US" sz="2800" b="0" i="1">
                                        <a:latin typeface="Cambria Math" panose="02040503050406030204" pitchFamily="18" charset="0"/>
                                      </a:rPr>
                                      <m:t>𝑥</m:t>
                                    </m:r>
                                  </m:e>
                                  <m:sub>
                                    <m:r>
                                      <a:rPr lang="zh-CN" altLang="en-US" sz="2800" b="0" i="1">
                                        <a:latin typeface="Cambria Math" panose="02040503050406030204" pitchFamily="18" charset="0"/>
                                      </a:rPr>
                                      <m:t>2</m:t>
                                    </m:r>
                                  </m:sub>
                                </m:sSub>
                                <m:d>
                                  <m:dPr>
                                    <m:ctrlPr>
                                      <a:rPr lang="zh-CN" altLang="en-US" sz="2800" i="1">
                                        <a:latin typeface="Cambria Math" panose="02040503050406030204" pitchFamily="18" charset="0"/>
                                      </a:rPr>
                                    </m:ctrlPr>
                                  </m:dPr>
                                  <m:e>
                                    <m:r>
                                      <a:rPr lang="zh-CN" altLang="en-US" sz="2800" b="0" i="1">
                                        <a:latin typeface="Cambria Math" panose="02040503050406030204" pitchFamily="18" charset="0"/>
                                      </a:rPr>
                                      <m:t>𝑡</m:t>
                                    </m:r>
                                  </m:e>
                                </m:d>
                              </m:e>
                            </m:d>
                            <m:sSubSup>
                              <m:sSubSupPr>
                                <m:ctrlPr>
                                  <a:rPr lang="zh-CN" altLang="en-US" sz="2800" i="1">
                                    <a:latin typeface="Cambria Math" panose="02040503050406030204" pitchFamily="18" charset="0"/>
                                  </a:rPr>
                                </m:ctrlPr>
                              </m:sSubSupPr>
                              <m:e>
                                <m:r>
                                  <a:rPr lang="zh-CN" altLang="en-US" sz="2800" b="0" i="1">
                                    <a:latin typeface="Cambria Math" panose="02040503050406030204" pitchFamily="18" charset="0"/>
                                  </a:rPr>
                                  <m:t>𝑥</m:t>
                                </m:r>
                              </m:e>
                              <m:sub>
                                <m:r>
                                  <a:rPr lang="zh-CN" altLang="en-US" sz="2800" b="0" i="1">
                                    <a:latin typeface="Cambria Math" panose="02040503050406030204" pitchFamily="18" charset="0"/>
                                  </a:rPr>
                                  <m:t>1</m:t>
                                </m:r>
                              </m:sub>
                              <m:sup>
                                <m:r>
                                  <a:rPr lang="zh-CN" altLang="en-US" sz="2800" b="0" i="1">
                                    <a:latin typeface="Cambria Math" panose="02040503050406030204" pitchFamily="18" charset="0"/>
                                  </a:rPr>
                                  <m:t>3</m:t>
                                </m:r>
                              </m:sup>
                            </m:sSubSup>
                            <m:d>
                              <m:dPr>
                                <m:ctrlPr>
                                  <a:rPr lang="zh-CN" altLang="en-US" sz="2800" i="1">
                                    <a:latin typeface="Cambria Math" panose="02040503050406030204" pitchFamily="18" charset="0"/>
                                  </a:rPr>
                                </m:ctrlPr>
                              </m:dPr>
                              <m:e>
                                <m:r>
                                  <a:rPr lang="zh-CN" altLang="en-US" sz="2800" b="0" i="1">
                                    <a:latin typeface="Cambria Math" panose="02040503050406030204" pitchFamily="18" charset="0"/>
                                  </a:rPr>
                                  <m:t>𝑡</m:t>
                                </m:r>
                              </m:e>
                            </m:d>
                          </m:e>
                        </m:mr>
                      </m:m>
                    </m:oMath>
                  </m:oMathPara>
                </a14:m>
                <a:endParaRPr lang="en-US" altLang="zh-CN" sz="2800" dirty="0" smtClean="0"/>
              </a:p>
              <a:p>
                <a:pPr marL="0" indent="0">
                  <a:buNone/>
                </a:pPr>
                <a:r>
                  <a:rPr lang="zh-CN" altLang="zh-CN" sz="2800" dirty="0"/>
                  <a:t>其中</a:t>
                </a:r>
                <a14:m>
                  <m:oMath xmlns:m="http://schemas.openxmlformats.org/officeDocument/2006/math">
                    <m:sSub>
                      <m:sSubPr>
                        <m:ctrlPr>
                          <a:rPr lang="zh-CN" altLang="en-US" sz="2800" i="1">
                            <a:latin typeface="Cambria Math" panose="02040503050406030204" pitchFamily="18" charset="0"/>
                          </a:rPr>
                        </m:ctrlPr>
                      </m:sSubPr>
                      <m:e>
                        <m:r>
                          <a:rPr lang="zh-CN" altLang="en-US" sz="2800" b="0" i="1">
                            <a:latin typeface="Cambria Math" panose="02040503050406030204" pitchFamily="18" charset="0"/>
                          </a:rPr>
                          <m:t>𝑥</m:t>
                        </m:r>
                      </m:e>
                      <m:sub>
                        <m:r>
                          <a:rPr lang="zh-CN" altLang="en-US" sz="2800" b="0" i="1">
                            <a:latin typeface="Cambria Math" panose="02040503050406030204" pitchFamily="18" charset="0"/>
                          </a:rPr>
                          <m:t>1</m:t>
                        </m:r>
                      </m:sub>
                    </m:sSub>
                    <m:d>
                      <m:dPr>
                        <m:ctrlPr>
                          <a:rPr lang="zh-CN" altLang="en-US" sz="2800" i="1">
                            <a:latin typeface="Cambria Math" panose="02040503050406030204" pitchFamily="18" charset="0"/>
                          </a:rPr>
                        </m:ctrlPr>
                      </m:dPr>
                      <m:e>
                        <m:r>
                          <a:rPr lang="zh-CN" altLang="en-US" sz="2800" b="0" i="1">
                            <a:latin typeface="Cambria Math" panose="02040503050406030204" pitchFamily="18" charset="0"/>
                          </a:rPr>
                          <m:t>𝑡</m:t>
                        </m:r>
                      </m:e>
                    </m:d>
                    <m:r>
                      <a:rPr lang="zh-CN" altLang="en-US" sz="2800" b="0">
                        <a:latin typeface="Cambria Math" panose="02040503050406030204" pitchFamily="18" charset="0"/>
                      </a:rPr>
                      <m:t>∈</m:t>
                    </m:r>
                    <m:d>
                      <m:dPr>
                        <m:begChr m:val="["/>
                        <m:endChr m:val="]"/>
                        <m:ctrlPr>
                          <a:rPr lang="zh-CN" altLang="en-US" sz="2800" i="1">
                            <a:latin typeface="Cambria Math" panose="02040503050406030204" pitchFamily="18" charset="0"/>
                          </a:rPr>
                        </m:ctrlPr>
                      </m:dPr>
                      <m:e>
                        <m:r>
                          <a:rPr lang="zh-CN" altLang="en-US" sz="2800" b="0">
                            <a:latin typeface="Cambria Math" panose="02040503050406030204" pitchFamily="18" charset="0"/>
                          </a:rPr>
                          <m:t>−</m:t>
                        </m:r>
                        <m:r>
                          <a:rPr lang="zh-CN" altLang="en-US" sz="2800" b="0" i="1">
                            <a:latin typeface="Cambria Math" panose="02040503050406030204" pitchFamily="18" charset="0"/>
                          </a:rPr>
                          <m:t>1</m:t>
                        </m:r>
                        <m:r>
                          <a:rPr lang="zh-CN" altLang="en-US" sz="2800" b="0">
                            <a:latin typeface="Cambria Math" panose="02040503050406030204" pitchFamily="18" charset="0"/>
                          </a:rPr>
                          <m:t>,</m:t>
                        </m:r>
                        <m:r>
                          <a:rPr lang="zh-CN" altLang="en-US" sz="2800" b="0" i="1">
                            <a:latin typeface="Cambria Math" panose="02040503050406030204" pitchFamily="18" charset="0"/>
                          </a:rPr>
                          <m:t>1</m:t>
                        </m:r>
                      </m:e>
                    </m:d>
                    <m:r>
                      <a:rPr lang="en-US" altLang="zh-CN" sz="2800" b="0" i="1" smtClean="0">
                        <a:latin typeface="Cambria Math" panose="02040503050406030204" pitchFamily="18" charset="0"/>
                      </a:rPr>
                      <m:t>,</m:t>
                    </m:r>
                    <m:sSub>
                      <m:sSubPr>
                        <m:ctrlPr>
                          <a:rPr lang="zh-CN" altLang="en-US" sz="2800" i="1">
                            <a:latin typeface="Cambria Math" panose="02040503050406030204" pitchFamily="18" charset="0"/>
                          </a:rPr>
                        </m:ctrlPr>
                      </m:sSubPr>
                      <m:e>
                        <m:r>
                          <a:rPr lang="zh-CN" altLang="en-US" sz="2800" b="0" i="1">
                            <a:latin typeface="Cambria Math" panose="02040503050406030204" pitchFamily="18" charset="0"/>
                          </a:rPr>
                          <m:t>𝑥</m:t>
                        </m:r>
                      </m:e>
                      <m:sub>
                        <m:r>
                          <a:rPr lang="zh-CN" altLang="en-US" sz="2800" b="0" i="1">
                            <a:latin typeface="Cambria Math" panose="02040503050406030204" pitchFamily="18" charset="0"/>
                          </a:rPr>
                          <m:t>2</m:t>
                        </m:r>
                      </m:sub>
                    </m:sSub>
                    <m:d>
                      <m:dPr>
                        <m:ctrlPr>
                          <a:rPr lang="zh-CN" altLang="en-US" sz="2800" i="1">
                            <a:latin typeface="Cambria Math" panose="02040503050406030204" pitchFamily="18" charset="0"/>
                          </a:rPr>
                        </m:ctrlPr>
                      </m:dPr>
                      <m:e>
                        <m:r>
                          <a:rPr lang="zh-CN" altLang="en-US" sz="2800" b="0" i="1">
                            <a:latin typeface="Cambria Math" panose="02040503050406030204" pitchFamily="18" charset="0"/>
                          </a:rPr>
                          <m:t>𝑡</m:t>
                        </m:r>
                      </m:e>
                    </m:d>
                    <m:r>
                      <a:rPr lang="zh-CN" altLang="en-US" sz="2800" b="0">
                        <a:latin typeface="Cambria Math" panose="02040503050406030204" pitchFamily="18" charset="0"/>
                      </a:rPr>
                      <m:t>∈</m:t>
                    </m:r>
                    <m:d>
                      <m:dPr>
                        <m:begChr m:val="["/>
                        <m:endChr m:val="]"/>
                        <m:ctrlPr>
                          <a:rPr lang="zh-CN" altLang="en-US" sz="2800" i="1">
                            <a:latin typeface="Cambria Math" panose="02040503050406030204" pitchFamily="18" charset="0"/>
                          </a:rPr>
                        </m:ctrlPr>
                      </m:dPr>
                      <m:e>
                        <m:r>
                          <a:rPr lang="zh-CN" altLang="en-US" sz="2800" b="0">
                            <a:latin typeface="Cambria Math" panose="02040503050406030204" pitchFamily="18" charset="0"/>
                          </a:rPr>
                          <m:t>−</m:t>
                        </m:r>
                        <m:r>
                          <a:rPr lang="zh-CN" altLang="en-US" sz="2800" b="0" i="1">
                            <a:latin typeface="Cambria Math" panose="02040503050406030204" pitchFamily="18" charset="0"/>
                          </a:rPr>
                          <m:t>1</m:t>
                        </m:r>
                        <m:r>
                          <a:rPr lang="zh-CN" altLang="en-US" sz="2800" b="0">
                            <a:latin typeface="Cambria Math" panose="02040503050406030204" pitchFamily="18" charset="0"/>
                          </a:rPr>
                          <m:t>,</m:t>
                        </m:r>
                        <m:r>
                          <a:rPr lang="zh-CN" altLang="en-US" sz="2800" b="0" i="1">
                            <a:latin typeface="Cambria Math" panose="02040503050406030204" pitchFamily="18" charset="0"/>
                          </a:rPr>
                          <m:t>1</m:t>
                        </m:r>
                      </m:e>
                    </m:d>
                  </m:oMath>
                </a14:m>
                <a:endParaRPr lang="zh-CN" altLang="en-US" sz="2800" dirty="0"/>
              </a:p>
              <a:p>
                <a:pPr marL="0" indent="0">
                  <a:buNone/>
                </a:pPr>
                <a:r>
                  <a:rPr lang="en-US" altLang="zh-CN" sz="2800" dirty="0"/>
                  <a:t> </a:t>
                </a:r>
                <a:r>
                  <a:rPr lang="en-US" altLang="zh-CN" sz="2800" dirty="0" smtClean="0"/>
                  <a:t>    </a:t>
                </a:r>
                <a:r>
                  <a:rPr lang="zh-CN" altLang="zh-CN" sz="2800" dirty="0" smtClean="0"/>
                  <a:t>上</a:t>
                </a:r>
                <a:r>
                  <a:rPr lang="zh-CN" altLang="zh-CN" sz="2800" dirty="0"/>
                  <a:t>式可写为</a:t>
                </a:r>
              </a:p>
              <a:p>
                <a:pPr marL="0" indent="0">
                  <a:buNone/>
                </a:pPr>
                <a14:m>
                  <m:oMathPara xmlns:m="http://schemas.openxmlformats.org/officeDocument/2006/math">
                    <m:oMathParaPr>
                      <m:jc m:val="centerGroup"/>
                    </m:oMathParaPr>
                    <m:oMath xmlns:m="http://schemas.openxmlformats.org/officeDocument/2006/math">
                      <m:acc>
                        <m:accPr>
                          <m:chr m:val="̇"/>
                          <m:ctrlPr>
                            <a:rPr lang="zh-CN" altLang="en-US" sz="2800" i="1">
                              <a:latin typeface="Cambria Math" panose="02040503050406030204" pitchFamily="18" charset="0"/>
                            </a:rPr>
                          </m:ctrlPr>
                        </m:accPr>
                        <m:e>
                          <m:r>
                            <a:rPr lang="zh-CN" altLang="en-US" sz="2800" b="0" i="1">
                              <a:latin typeface="Cambria Math" panose="02040503050406030204" pitchFamily="18" charset="0"/>
                            </a:rPr>
                            <m:t>𝑥</m:t>
                          </m:r>
                        </m:e>
                      </m:acc>
                      <m:d>
                        <m:dPr>
                          <m:ctrlPr>
                            <a:rPr lang="zh-CN" altLang="en-US" sz="2800" i="1">
                              <a:latin typeface="Cambria Math" panose="02040503050406030204" pitchFamily="18" charset="0"/>
                            </a:rPr>
                          </m:ctrlPr>
                        </m:dPr>
                        <m:e>
                          <m:r>
                            <a:rPr lang="zh-CN" altLang="en-US" sz="2800" b="0" i="1">
                              <a:latin typeface="Cambria Math" panose="02040503050406030204" pitchFamily="18" charset="0"/>
                            </a:rPr>
                            <m:t>𝑡</m:t>
                          </m:r>
                        </m:e>
                      </m:d>
                      <m:r>
                        <a:rPr lang="zh-CN" altLang="en-US" sz="2800" b="0">
                          <a:latin typeface="Cambria Math" panose="02040503050406030204" pitchFamily="18" charset="0"/>
                        </a:rPr>
                        <m:t>=</m:t>
                      </m:r>
                      <m:d>
                        <m:dPr>
                          <m:begChr m:val="["/>
                          <m:endChr m:val="]"/>
                          <m:ctrlPr>
                            <a:rPr lang="zh-CN" altLang="en-US" sz="2800" i="1">
                              <a:latin typeface="Cambria Math" panose="02040503050406030204" pitchFamily="18" charset="0"/>
                            </a:rPr>
                          </m:ctrlPr>
                        </m:dPr>
                        <m:e>
                          <m:m>
                            <m:mPr>
                              <m:mcs>
                                <m:mc>
                                  <m:mcPr>
                                    <m:count m:val="2"/>
                                    <m:mcJc m:val="center"/>
                                  </m:mcPr>
                                </m:mc>
                              </m:mcs>
                              <m:ctrlPr>
                                <a:rPr lang="zh-CN" altLang="en-US" sz="2800" i="1">
                                  <a:latin typeface="Cambria Math" panose="02040503050406030204" pitchFamily="18" charset="0"/>
                                </a:rPr>
                              </m:ctrlPr>
                            </m:mPr>
                            <m:mr>
                              <m:e>
                                <m:r>
                                  <a:rPr lang="zh-CN" altLang="en-US" sz="2800" b="0">
                                    <a:latin typeface="Cambria Math" panose="02040503050406030204" pitchFamily="18" charset="0"/>
                                  </a:rPr>
                                  <m:t>−</m:t>
                                </m:r>
                                <m:r>
                                  <a:rPr lang="zh-CN" altLang="en-US" sz="2800" b="0" i="1">
                                    <a:latin typeface="Cambria Math" panose="02040503050406030204" pitchFamily="18" charset="0"/>
                                  </a:rPr>
                                  <m:t>1</m:t>
                                </m:r>
                              </m:e>
                              <m:e>
                                <m:sSub>
                                  <m:sSubPr>
                                    <m:ctrlPr>
                                      <a:rPr lang="zh-CN" altLang="en-US" sz="2800" i="1">
                                        <a:latin typeface="Cambria Math" panose="02040503050406030204" pitchFamily="18" charset="0"/>
                                      </a:rPr>
                                    </m:ctrlPr>
                                  </m:sSubPr>
                                  <m:e>
                                    <m:r>
                                      <a:rPr lang="zh-CN" altLang="en-US" sz="2800" b="0" i="1">
                                        <a:latin typeface="Cambria Math" panose="02040503050406030204" pitchFamily="18" charset="0"/>
                                      </a:rPr>
                                      <m:t>𝑥</m:t>
                                    </m:r>
                                  </m:e>
                                  <m:sub>
                                    <m:r>
                                      <a:rPr lang="zh-CN" altLang="en-US" sz="2800" b="0" i="1">
                                        <a:latin typeface="Cambria Math" panose="02040503050406030204" pitchFamily="18" charset="0"/>
                                      </a:rPr>
                                      <m:t>1</m:t>
                                    </m:r>
                                  </m:sub>
                                </m:sSub>
                                <m:d>
                                  <m:dPr>
                                    <m:ctrlPr>
                                      <a:rPr lang="zh-CN" altLang="en-US" sz="2800" i="1">
                                        <a:latin typeface="Cambria Math" panose="02040503050406030204" pitchFamily="18" charset="0"/>
                                      </a:rPr>
                                    </m:ctrlPr>
                                  </m:dPr>
                                  <m:e>
                                    <m:r>
                                      <a:rPr lang="zh-CN" altLang="en-US" sz="2800" b="0" i="1">
                                        <a:latin typeface="Cambria Math" panose="02040503050406030204" pitchFamily="18" charset="0"/>
                                      </a:rPr>
                                      <m:t>𝑡</m:t>
                                    </m:r>
                                  </m:e>
                                </m:d>
                                <m:sSubSup>
                                  <m:sSubSupPr>
                                    <m:ctrlPr>
                                      <a:rPr lang="zh-CN" altLang="en-US" sz="2800" i="1">
                                        <a:latin typeface="Cambria Math" panose="02040503050406030204" pitchFamily="18" charset="0"/>
                                      </a:rPr>
                                    </m:ctrlPr>
                                  </m:sSubSupPr>
                                  <m:e>
                                    <m:r>
                                      <a:rPr lang="zh-CN" altLang="en-US" sz="2800" b="0" i="1">
                                        <a:latin typeface="Cambria Math" panose="02040503050406030204" pitchFamily="18" charset="0"/>
                                      </a:rPr>
                                      <m:t>𝑥</m:t>
                                    </m:r>
                                  </m:e>
                                  <m:sub>
                                    <m:r>
                                      <a:rPr lang="zh-CN" altLang="en-US" sz="2800" b="0" i="1">
                                        <a:latin typeface="Cambria Math" panose="02040503050406030204" pitchFamily="18" charset="0"/>
                                      </a:rPr>
                                      <m:t>2</m:t>
                                    </m:r>
                                  </m:sub>
                                  <m:sup>
                                    <m:r>
                                      <a:rPr lang="zh-CN" altLang="en-US" sz="2800" b="0" i="1">
                                        <a:latin typeface="Cambria Math" panose="02040503050406030204" pitchFamily="18" charset="0"/>
                                      </a:rPr>
                                      <m:t>2</m:t>
                                    </m:r>
                                  </m:sup>
                                </m:sSubSup>
                                <m:d>
                                  <m:dPr>
                                    <m:ctrlPr>
                                      <a:rPr lang="zh-CN" altLang="en-US" sz="2800" i="1">
                                        <a:latin typeface="Cambria Math" panose="02040503050406030204" pitchFamily="18" charset="0"/>
                                      </a:rPr>
                                    </m:ctrlPr>
                                  </m:dPr>
                                  <m:e>
                                    <m:r>
                                      <a:rPr lang="zh-CN" altLang="en-US" sz="2800" b="0" i="1">
                                        <a:latin typeface="Cambria Math" panose="02040503050406030204" pitchFamily="18" charset="0"/>
                                      </a:rPr>
                                      <m:t>𝑡</m:t>
                                    </m:r>
                                  </m:e>
                                </m:d>
                              </m:e>
                            </m:mr>
                            <m:mr>
                              <m:e>
                                <m:d>
                                  <m:dPr>
                                    <m:ctrlPr>
                                      <a:rPr lang="zh-CN" altLang="en-US" sz="2800" i="1">
                                        <a:latin typeface="Cambria Math" panose="02040503050406030204" pitchFamily="18" charset="0"/>
                                      </a:rPr>
                                    </m:ctrlPr>
                                  </m:dPr>
                                  <m:e>
                                    <m:r>
                                      <a:rPr lang="zh-CN" altLang="en-US" sz="2800" b="0" i="1">
                                        <a:latin typeface="Cambria Math" panose="02040503050406030204" pitchFamily="18" charset="0"/>
                                      </a:rPr>
                                      <m:t>3</m:t>
                                    </m:r>
                                    <m:r>
                                      <a:rPr lang="zh-CN" altLang="en-US" sz="2800" b="0">
                                        <a:latin typeface="Cambria Math" panose="02040503050406030204" pitchFamily="18" charset="0"/>
                                      </a:rPr>
                                      <m:t>+</m:t>
                                    </m:r>
                                    <m:sSub>
                                      <m:sSubPr>
                                        <m:ctrlPr>
                                          <a:rPr lang="zh-CN" altLang="en-US" sz="2800" i="1">
                                            <a:latin typeface="Cambria Math" panose="02040503050406030204" pitchFamily="18" charset="0"/>
                                          </a:rPr>
                                        </m:ctrlPr>
                                      </m:sSubPr>
                                      <m:e>
                                        <m:r>
                                          <a:rPr lang="zh-CN" altLang="en-US" sz="2800" b="0" i="1">
                                            <a:latin typeface="Cambria Math" panose="02040503050406030204" pitchFamily="18" charset="0"/>
                                          </a:rPr>
                                          <m:t>𝑥</m:t>
                                        </m:r>
                                      </m:e>
                                      <m:sub>
                                        <m:r>
                                          <a:rPr lang="zh-CN" altLang="en-US" sz="2800" b="0" i="1">
                                            <a:latin typeface="Cambria Math" panose="02040503050406030204" pitchFamily="18" charset="0"/>
                                          </a:rPr>
                                          <m:t>2</m:t>
                                        </m:r>
                                      </m:sub>
                                    </m:sSub>
                                    <m:d>
                                      <m:dPr>
                                        <m:ctrlPr>
                                          <a:rPr lang="zh-CN" altLang="en-US" sz="2800" i="1">
                                            <a:latin typeface="Cambria Math" panose="02040503050406030204" pitchFamily="18" charset="0"/>
                                          </a:rPr>
                                        </m:ctrlPr>
                                      </m:dPr>
                                      <m:e>
                                        <m:r>
                                          <a:rPr lang="zh-CN" altLang="en-US" sz="2800" b="0" i="1">
                                            <a:latin typeface="Cambria Math" panose="02040503050406030204" pitchFamily="18" charset="0"/>
                                          </a:rPr>
                                          <m:t>𝑡</m:t>
                                        </m:r>
                                      </m:e>
                                    </m:d>
                                  </m:e>
                                </m:d>
                                <m:sSubSup>
                                  <m:sSubSupPr>
                                    <m:ctrlPr>
                                      <a:rPr lang="zh-CN" altLang="en-US" sz="2800" i="1">
                                        <a:latin typeface="Cambria Math" panose="02040503050406030204" pitchFamily="18" charset="0"/>
                                      </a:rPr>
                                    </m:ctrlPr>
                                  </m:sSubSupPr>
                                  <m:e>
                                    <m:r>
                                      <a:rPr lang="zh-CN" altLang="en-US" sz="2800" b="0" i="1">
                                        <a:latin typeface="Cambria Math" panose="02040503050406030204" pitchFamily="18" charset="0"/>
                                      </a:rPr>
                                      <m:t>𝑥</m:t>
                                    </m:r>
                                  </m:e>
                                  <m:sub>
                                    <m:r>
                                      <a:rPr lang="zh-CN" altLang="en-US" sz="2800" b="0" i="1">
                                        <a:latin typeface="Cambria Math" panose="02040503050406030204" pitchFamily="18" charset="0"/>
                                      </a:rPr>
                                      <m:t>1</m:t>
                                    </m:r>
                                  </m:sub>
                                  <m:sup>
                                    <m:r>
                                      <a:rPr lang="zh-CN" altLang="en-US" sz="2800" b="0" i="1">
                                        <a:latin typeface="Cambria Math" panose="02040503050406030204" pitchFamily="18" charset="0"/>
                                      </a:rPr>
                                      <m:t>2</m:t>
                                    </m:r>
                                  </m:sup>
                                </m:sSubSup>
                                <m:d>
                                  <m:dPr>
                                    <m:ctrlPr>
                                      <a:rPr lang="zh-CN" altLang="en-US" sz="2800" i="1">
                                        <a:latin typeface="Cambria Math" panose="02040503050406030204" pitchFamily="18" charset="0"/>
                                      </a:rPr>
                                    </m:ctrlPr>
                                  </m:dPr>
                                  <m:e>
                                    <m:r>
                                      <a:rPr lang="zh-CN" altLang="en-US" sz="2800" b="0" i="1">
                                        <a:latin typeface="Cambria Math" panose="02040503050406030204" pitchFamily="18" charset="0"/>
                                      </a:rPr>
                                      <m:t>𝑡</m:t>
                                    </m:r>
                                  </m:e>
                                </m:d>
                              </m:e>
                              <m:e>
                                <m:r>
                                  <a:rPr lang="zh-CN" altLang="en-US" sz="2800" b="0">
                                    <a:latin typeface="Cambria Math" panose="02040503050406030204" pitchFamily="18" charset="0"/>
                                  </a:rPr>
                                  <m:t>−</m:t>
                                </m:r>
                                <m:r>
                                  <a:rPr lang="zh-CN" altLang="en-US" sz="2800" b="0" i="1">
                                    <a:latin typeface="Cambria Math" panose="02040503050406030204" pitchFamily="18" charset="0"/>
                                  </a:rPr>
                                  <m:t>1</m:t>
                                </m:r>
                              </m:e>
                            </m:mr>
                          </m:m>
                        </m:e>
                      </m:d>
                      <m:r>
                        <a:rPr lang="en-US" altLang="zh-CN" sz="2800" b="0" i="1" smtClean="0">
                          <a:latin typeface="Cambria Math" panose="02040503050406030204" pitchFamily="18" charset="0"/>
                        </a:rPr>
                        <m:t>𝑥</m:t>
                      </m:r>
                      <m:d>
                        <m:dPr>
                          <m:ctrlPr>
                            <a:rPr lang="zh-CN" altLang="en-US" sz="2800" i="1">
                              <a:latin typeface="Cambria Math" panose="02040503050406030204" pitchFamily="18" charset="0"/>
                            </a:rPr>
                          </m:ctrlPr>
                        </m:dPr>
                        <m:e>
                          <m:r>
                            <a:rPr lang="zh-CN" altLang="en-US" sz="2800" b="0" i="1">
                              <a:latin typeface="Cambria Math" panose="02040503050406030204" pitchFamily="18" charset="0"/>
                            </a:rPr>
                            <m:t>𝑡</m:t>
                          </m:r>
                        </m:e>
                      </m:d>
                    </m:oMath>
                  </m:oMathPara>
                </a14:m>
                <a:endParaRPr lang="zh-CN" altLang="en-US" sz="2800" dirty="0"/>
              </a:p>
              <a:p>
                <a:pPr marL="0" indent="0">
                  <a:buNone/>
                </a:pPr>
                <a:r>
                  <a:rPr lang="zh-CN" altLang="zh-CN" sz="2800" dirty="0" smtClean="0"/>
                  <a:t>其中</a:t>
                </a:r>
                <a:endParaRPr lang="en-US" altLang="zh-CN" sz="2800" dirty="0" smtClean="0"/>
              </a:p>
              <a:p>
                <a:pPr marL="0" indent="0">
                  <a:buNone/>
                </a:pPr>
                <a14:m>
                  <m:oMathPara xmlns:m="http://schemas.openxmlformats.org/officeDocument/2006/math">
                    <m:oMathParaPr>
                      <m:jc m:val="centerGroup"/>
                    </m:oMathParaPr>
                    <m:oMath xmlns:m="http://schemas.openxmlformats.org/officeDocument/2006/math">
                      <m:r>
                        <a:rPr lang="zh-CN" altLang="en-US" sz="2800" b="1" i="1">
                          <a:latin typeface="Cambria Math" panose="02040503050406030204" pitchFamily="18" charset="0"/>
                        </a:rPr>
                        <m:t>𝒙</m:t>
                      </m:r>
                      <m:d>
                        <m:dPr>
                          <m:ctrlPr>
                            <a:rPr lang="zh-CN" altLang="en-US" sz="2800" b="1" i="1">
                              <a:latin typeface="Cambria Math" panose="02040503050406030204" pitchFamily="18" charset="0"/>
                            </a:rPr>
                          </m:ctrlPr>
                        </m:dPr>
                        <m:e>
                          <m:r>
                            <a:rPr lang="zh-CN" altLang="en-US" sz="2800" i="1">
                              <a:latin typeface="Cambria Math" panose="02040503050406030204" pitchFamily="18" charset="0"/>
                            </a:rPr>
                            <m:t>𝑡</m:t>
                          </m:r>
                        </m:e>
                      </m:d>
                      <m:r>
                        <a:rPr lang="zh-CN" altLang="en-US" sz="2800">
                          <a:latin typeface="Cambria Math" panose="02040503050406030204" pitchFamily="18" charset="0"/>
                        </a:rPr>
                        <m:t>=</m:t>
                      </m:r>
                      <m:sSup>
                        <m:sSupPr>
                          <m:ctrlPr>
                            <a:rPr lang="zh-CN" altLang="en-US" sz="2800" i="1">
                              <a:latin typeface="Cambria Math" panose="02040503050406030204" pitchFamily="18" charset="0"/>
                            </a:rPr>
                          </m:ctrlPr>
                        </m:sSupPr>
                        <m:e>
                          <m:d>
                            <m:dPr>
                              <m:begChr m:val="["/>
                              <m:endChr m:val="]"/>
                              <m:ctrlPr>
                                <a:rPr lang="zh-CN" altLang="en-US" sz="2800" i="1">
                                  <a:latin typeface="Cambria Math" panose="02040503050406030204" pitchFamily="18" charset="0"/>
                                </a:rPr>
                              </m:ctrlPr>
                            </m:dPr>
                            <m:e>
                              <m:m>
                                <m:mPr>
                                  <m:mcs>
                                    <m:mc>
                                      <m:mcPr>
                                        <m:count m:val="2"/>
                                        <m:mcJc m:val="center"/>
                                      </m:mcPr>
                                    </m:mc>
                                  </m:mcs>
                                  <m:ctrlPr>
                                    <a:rPr lang="zh-CN" altLang="en-US" sz="2800" i="1">
                                      <a:latin typeface="Cambria Math" panose="02040503050406030204" pitchFamily="18" charset="0"/>
                                    </a:rPr>
                                  </m:ctrlPr>
                                </m:mPr>
                                <m:mr>
                                  <m:e>
                                    <m:sSub>
                                      <m:sSubPr>
                                        <m:ctrlPr>
                                          <a:rPr lang="zh-CN" altLang="en-US" sz="2800" i="1">
                                            <a:latin typeface="Cambria Math" panose="02040503050406030204" pitchFamily="18" charset="0"/>
                                          </a:rPr>
                                        </m:ctrlPr>
                                      </m:sSubPr>
                                      <m:e>
                                        <m:r>
                                          <a:rPr lang="zh-CN" altLang="en-US" sz="2800" i="1">
                                            <a:latin typeface="Cambria Math" panose="02040503050406030204" pitchFamily="18" charset="0"/>
                                          </a:rPr>
                                          <m:t>𝑥</m:t>
                                        </m:r>
                                      </m:e>
                                      <m:sub>
                                        <m:r>
                                          <a:rPr lang="zh-CN" altLang="en-US" sz="2800">
                                            <a:latin typeface="Cambria Math" panose="02040503050406030204" pitchFamily="18" charset="0"/>
                                          </a:rPr>
                                          <m:t>1</m:t>
                                        </m:r>
                                      </m:sub>
                                    </m:sSub>
                                    <m:d>
                                      <m:dPr>
                                        <m:ctrlPr>
                                          <a:rPr lang="zh-CN" altLang="en-US" sz="2800" i="1">
                                            <a:latin typeface="Cambria Math" panose="02040503050406030204" pitchFamily="18" charset="0"/>
                                          </a:rPr>
                                        </m:ctrlPr>
                                      </m:dPr>
                                      <m:e>
                                        <m:r>
                                          <a:rPr lang="zh-CN" altLang="en-US" sz="2800" i="1">
                                            <a:latin typeface="Cambria Math" panose="02040503050406030204" pitchFamily="18" charset="0"/>
                                          </a:rPr>
                                          <m:t>𝑡</m:t>
                                        </m:r>
                                      </m:e>
                                    </m:d>
                                  </m:e>
                                  <m:e>
                                    <m:sSub>
                                      <m:sSubPr>
                                        <m:ctrlPr>
                                          <a:rPr lang="zh-CN" altLang="en-US" sz="2800" i="1">
                                            <a:latin typeface="Cambria Math" panose="02040503050406030204" pitchFamily="18" charset="0"/>
                                          </a:rPr>
                                        </m:ctrlPr>
                                      </m:sSubPr>
                                      <m:e>
                                        <m:r>
                                          <a:rPr lang="zh-CN" altLang="en-US" sz="2800" i="1">
                                            <a:latin typeface="Cambria Math" panose="02040503050406030204" pitchFamily="18" charset="0"/>
                                          </a:rPr>
                                          <m:t>𝑥</m:t>
                                        </m:r>
                                      </m:e>
                                      <m:sub>
                                        <m:r>
                                          <a:rPr lang="zh-CN" altLang="en-US" sz="2800">
                                            <a:latin typeface="Cambria Math" panose="02040503050406030204" pitchFamily="18" charset="0"/>
                                          </a:rPr>
                                          <m:t>2</m:t>
                                        </m:r>
                                      </m:sub>
                                    </m:sSub>
                                    <m:d>
                                      <m:dPr>
                                        <m:ctrlPr>
                                          <a:rPr lang="zh-CN" altLang="en-US" sz="2800" i="1">
                                            <a:latin typeface="Cambria Math" panose="02040503050406030204" pitchFamily="18" charset="0"/>
                                          </a:rPr>
                                        </m:ctrlPr>
                                      </m:dPr>
                                      <m:e>
                                        <m:r>
                                          <a:rPr lang="zh-CN" altLang="en-US" sz="2800" i="1">
                                            <a:latin typeface="Cambria Math" panose="02040503050406030204" pitchFamily="18" charset="0"/>
                                          </a:rPr>
                                          <m:t>𝑡</m:t>
                                        </m:r>
                                      </m:e>
                                    </m:d>
                                  </m:e>
                                </m:mr>
                              </m:m>
                            </m:e>
                          </m:d>
                        </m:e>
                        <m:sup>
                          <m:r>
                            <m:rPr>
                              <m:nor/>
                            </m:rPr>
                            <a:rPr lang="zh-CN" altLang="en-US" sz="2800" i="1">
                              <a:latin typeface="Cambria Math" panose="02040503050406030204" pitchFamily="18" charset="0"/>
                            </a:rPr>
                            <m:t>T</m:t>
                          </m:r>
                        </m:sup>
                      </m:sSup>
                    </m:oMath>
                  </m:oMathPara>
                </a14:m>
                <a:endParaRPr lang="zh-CN" altLang="en-US" sz="2800" dirty="0"/>
              </a:p>
              <a:p>
                <a:pPr marL="0" indent="0">
                  <a:buNone/>
                </a:pPr>
                <a:endParaRPr lang="zh-CN" altLang="en-US" sz="2800"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647" t="-23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6393900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200" b="1" dirty="0"/>
              <a:t>5.1.3 </a:t>
            </a:r>
            <a:r>
              <a:rPr lang="zh-CN" altLang="zh-CN" sz="3200" b="1" dirty="0"/>
              <a:t>一类非线性系统的</a:t>
            </a:r>
            <a:r>
              <a:rPr lang="en-US" altLang="zh-CN" sz="3200" b="1" dirty="0"/>
              <a:t>T-S</a:t>
            </a:r>
            <a:r>
              <a:rPr lang="zh-CN" altLang="zh-CN" sz="3200" b="1" dirty="0"/>
              <a:t>模糊</a:t>
            </a:r>
            <a:r>
              <a:rPr lang="zh-CN" altLang="zh-CN" sz="3200" b="1" dirty="0" smtClean="0"/>
              <a:t>建模</a:t>
            </a:r>
            <a:endParaRPr lang="zh-CN" altLang="en-US" sz="3200"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pPr marL="0" indent="0">
                  <a:buNone/>
                </a:pPr>
                <a:r>
                  <a:rPr lang="zh-CN" altLang="zh-CN" sz="2600" dirty="0" smtClean="0"/>
                  <a:t>定义</a:t>
                </a:r>
                <a:endParaRPr lang="en-US" altLang="zh-CN" sz="2600" dirty="0" smtClean="0"/>
              </a:p>
              <a:p>
                <a:pPr marL="0" indent="0">
                  <a:buNone/>
                </a:pPr>
                <a14:m>
                  <m:oMathPara xmlns:m="http://schemas.openxmlformats.org/officeDocument/2006/math">
                    <m:oMathParaPr>
                      <m:jc m:val="centerGroup"/>
                    </m:oMathParaPr>
                    <m:oMath xmlns:m="http://schemas.openxmlformats.org/officeDocument/2006/math">
                      <m:sSub>
                        <m:sSubPr>
                          <m:ctrlPr>
                            <a:rPr lang="zh-CN" altLang="en-US" sz="2600" i="1">
                              <a:latin typeface="Cambria Math" panose="02040503050406030204" pitchFamily="18" charset="0"/>
                            </a:rPr>
                          </m:ctrlPr>
                        </m:sSubPr>
                        <m:e>
                          <m:r>
                            <a:rPr lang="zh-CN" altLang="en-US" sz="2600" i="1">
                              <a:latin typeface="Cambria Math" panose="02040503050406030204" pitchFamily="18" charset="0"/>
                            </a:rPr>
                            <m:t>𝑧</m:t>
                          </m:r>
                        </m:e>
                        <m:sub>
                          <m:r>
                            <a:rPr lang="zh-CN" altLang="en-US" sz="2600">
                              <a:latin typeface="Cambria Math" panose="02040503050406030204" pitchFamily="18" charset="0"/>
                            </a:rPr>
                            <m:t>1</m:t>
                          </m:r>
                        </m:sub>
                      </m:sSub>
                      <m:d>
                        <m:dPr>
                          <m:ctrlPr>
                            <a:rPr lang="zh-CN" altLang="en-US" sz="2600" i="1">
                              <a:latin typeface="Cambria Math" panose="02040503050406030204" pitchFamily="18" charset="0"/>
                            </a:rPr>
                          </m:ctrlPr>
                        </m:dPr>
                        <m:e>
                          <m:r>
                            <a:rPr lang="zh-CN" altLang="en-US" sz="2600" i="1">
                              <a:latin typeface="Cambria Math" panose="02040503050406030204" pitchFamily="18" charset="0"/>
                            </a:rPr>
                            <m:t>𝑡</m:t>
                          </m:r>
                        </m:e>
                      </m:d>
                      <m:r>
                        <a:rPr lang="zh-CN" altLang="en-US" sz="2600">
                          <a:latin typeface="Cambria Math" panose="02040503050406030204" pitchFamily="18" charset="0"/>
                        </a:rPr>
                        <m:t>=</m:t>
                      </m:r>
                      <m:sSub>
                        <m:sSubPr>
                          <m:ctrlPr>
                            <a:rPr lang="zh-CN" altLang="en-US" sz="2600" i="1">
                              <a:latin typeface="Cambria Math" panose="02040503050406030204" pitchFamily="18" charset="0"/>
                            </a:rPr>
                          </m:ctrlPr>
                        </m:sSubPr>
                        <m:e>
                          <m:r>
                            <a:rPr lang="zh-CN" altLang="en-US" sz="2600" i="1">
                              <a:latin typeface="Cambria Math" panose="02040503050406030204" pitchFamily="18" charset="0"/>
                            </a:rPr>
                            <m:t>𝑥</m:t>
                          </m:r>
                        </m:e>
                        <m:sub>
                          <m:r>
                            <a:rPr lang="zh-CN" altLang="en-US" sz="2600">
                              <a:latin typeface="Cambria Math" panose="02040503050406030204" pitchFamily="18" charset="0"/>
                            </a:rPr>
                            <m:t>1</m:t>
                          </m:r>
                        </m:sub>
                      </m:sSub>
                      <m:d>
                        <m:dPr>
                          <m:ctrlPr>
                            <a:rPr lang="zh-CN" altLang="en-US" sz="2600" i="1">
                              <a:latin typeface="Cambria Math" panose="02040503050406030204" pitchFamily="18" charset="0"/>
                            </a:rPr>
                          </m:ctrlPr>
                        </m:dPr>
                        <m:e>
                          <m:r>
                            <a:rPr lang="zh-CN" altLang="en-US" sz="2600" i="1">
                              <a:latin typeface="Cambria Math" panose="02040503050406030204" pitchFamily="18" charset="0"/>
                            </a:rPr>
                            <m:t>𝑡</m:t>
                          </m:r>
                        </m:e>
                      </m:d>
                      <m:sSubSup>
                        <m:sSubSupPr>
                          <m:ctrlPr>
                            <a:rPr lang="zh-CN" altLang="en-US" sz="2600" i="1">
                              <a:latin typeface="Cambria Math" panose="02040503050406030204" pitchFamily="18" charset="0"/>
                            </a:rPr>
                          </m:ctrlPr>
                        </m:sSubSupPr>
                        <m:e>
                          <m:r>
                            <a:rPr lang="zh-CN" altLang="en-US" sz="2600" i="1">
                              <a:latin typeface="Cambria Math" panose="02040503050406030204" pitchFamily="18" charset="0"/>
                            </a:rPr>
                            <m:t>𝑥</m:t>
                          </m:r>
                        </m:e>
                        <m:sub>
                          <m:r>
                            <a:rPr lang="zh-CN" altLang="en-US" sz="2600">
                              <a:latin typeface="Cambria Math" panose="02040503050406030204" pitchFamily="18" charset="0"/>
                            </a:rPr>
                            <m:t>2</m:t>
                          </m:r>
                        </m:sub>
                        <m:sup>
                          <m:r>
                            <a:rPr lang="zh-CN" altLang="en-US" sz="2600">
                              <a:latin typeface="Cambria Math" panose="02040503050406030204" pitchFamily="18" charset="0"/>
                            </a:rPr>
                            <m:t>2</m:t>
                          </m:r>
                        </m:sup>
                      </m:sSubSup>
                      <m:d>
                        <m:dPr>
                          <m:ctrlPr>
                            <a:rPr lang="zh-CN" altLang="en-US" sz="2600" i="1">
                              <a:latin typeface="Cambria Math" panose="02040503050406030204" pitchFamily="18" charset="0"/>
                            </a:rPr>
                          </m:ctrlPr>
                        </m:dPr>
                        <m:e>
                          <m:r>
                            <a:rPr lang="zh-CN" altLang="en-US" sz="2600" i="1">
                              <a:latin typeface="Cambria Math" panose="02040503050406030204" pitchFamily="18" charset="0"/>
                            </a:rPr>
                            <m:t>𝑡</m:t>
                          </m:r>
                        </m:e>
                      </m:d>
                    </m:oMath>
                  </m:oMathPara>
                </a14:m>
                <a:endParaRPr lang="zh-CN" altLang="en-US" sz="2600" dirty="0"/>
              </a:p>
              <a:p>
                <a:pPr marL="0" indent="0">
                  <a:buNone/>
                </a:pPr>
                <a14:m>
                  <m:oMathPara xmlns:m="http://schemas.openxmlformats.org/officeDocument/2006/math">
                    <m:oMathParaPr>
                      <m:jc m:val="centerGroup"/>
                    </m:oMathParaPr>
                    <m:oMath xmlns:m="http://schemas.openxmlformats.org/officeDocument/2006/math">
                      <m:sSub>
                        <m:sSubPr>
                          <m:ctrlPr>
                            <a:rPr lang="zh-CN" altLang="en-US" sz="2600" i="1">
                              <a:latin typeface="Cambria Math" panose="02040503050406030204" pitchFamily="18" charset="0"/>
                            </a:rPr>
                          </m:ctrlPr>
                        </m:sSubPr>
                        <m:e>
                          <m:r>
                            <a:rPr lang="zh-CN" altLang="en-US" sz="2600" i="1">
                              <a:latin typeface="Cambria Math" panose="02040503050406030204" pitchFamily="18" charset="0"/>
                            </a:rPr>
                            <m:t>𝑧</m:t>
                          </m:r>
                        </m:e>
                        <m:sub>
                          <m:r>
                            <a:rPr lang="zh-CN" altLang="en-US" sz="2600">
                              <a:latin typeface="Cambria Math" panose="02040503050406030204" pitchFamily="18" charset="0"/>
                            </a:rPr>
                            <m:t>2</m:t>
                          </m:r>
                        </m:sub>
                      </m:sSub>
                      <m:d>
                        <m:dPr>
                          <m:ctrlPr>
                            <a:rPr lang="zh-CN" altLang="en-US" sz="2600" i="1">
                              <a:latin typeface="Cambria Math" panose="02040503050406030204" pitchFamily="18" charset="0"/>
                            </a:rPr>
                          </m:ctrlPr>
                        </m:dPr>
                        <m:e>
                          <m:r>
                            <a:rPr lang="zh-CN" altLang="en-US" sz="2600" i="1">
                              <a:latin typeface="Cambria Math" panose="02040503050406030204" pitchFamily="18" charset="0"/>
                            </a:rPr>
                            <m:t>𝑡</m:t>
                          </m:r>
                        </m:e>
                      </m:d>
                      <m:r>
                        <a:rPr lang="zh-CN" altLang="en-US" sz="2600">
                          <a:latin typeface="Cambria Math" panose="02040503050406030204" pitchFamily="18" charset="0"/>
                        </a:rPr>
                        <m:t>=</m:t>
                      </m:r>
                      <m:d>
                        <m:dPr>
                          <m:ctrlPr>
                            <a:rPr lang="zh-CN" altLang="en-US" sz="2600" i="1">
                              <a:latin typeface="Cambria Math" panose="02040503050406030204" pitchFamily="18" charset="0"/>
                            </a:rPr>
                          </m:ctrlPr>
                        </m:dPr>
                        <m:e>
                          <m:r>
                            <a:rPr lang="zh-CN" altLang="en-US" sz="2600">
                              <a:latin typeface="Cambria Math" panose="02040503050406030204" pitchFamily="18" charset="0"/>
                            </a:rPr>
                            <m:t>3+</m:t>
                          </m:r>
                          <m:sSub>
                            <m:sSubPr>
                              <m:ctrlPr>
                                <a:rPr lang="zh-CN" altLang="en-US" sz="2600" i="1">
                                  <a:latin typeface="Cambria Math" panose="02040503050406030204" pitchFamily="18" charset="0"/>
                                </a:rPr>
                              </m:ctrlPr>
                            </m:sSubPr>
                            <m:e>
                              <m:r>
                                <a:rPr lang="zh-CN" altLang="en-US" sz="2600" i="1">
                                  <a:latin typeface="Cambria Math" panose="02040503050406030204" pitchFamily="18" charset="0"/>
                                </a:rPr>
                                <m:t>𝑥</m:t>
                              </m:r>
                            </m:e>
                            <m:sub>
                              <m:r>
                                <a:rPr lang="zh-CN" altLang="en-US" sz="2600">
                                  <a:latin typeface="Cambria Math" panose="02040503050406030204" pitchFamily="18" charset="0"/>
                                </a:rPr>
                                <m:t>2</m:t>
                              </m:r>
                            </m:sub>
                          </m:sSub>
                          <m:d>
                            <m:dPr>
                              <m:ctrlPr>
                                <a:rPr lang="zh-CN" altLang="en-US" sz="2600" i="1">
                                  <a:latin typeface="Cambria Math" panose="02040503050406030204" pitchFamily="18" charset="0"/>
                                </a:rPr>
                              </m:ctrlPr>
                            </m:dPr>
                            <m:e>
                              <m:r>
                                <a:rPr lang="zh-CN" altLang="en-US" sz="2600" i="1">
                                  <a:latin typeface="Cambria Math" panose="02040503050406030204" pitchFamily="18" charset="0"/>
                                </a:rPr>
                                <m:t>𝑡</m:t>
                              </m:r>
                            </m:e>
                          </m:d>
                        </m:e>
                      </m:d>
                      <m:sSubSup>
                        <m:sSubSupPr>
                          <m:ctrlPr>
                            <a:rPr lang="zh-CN" altLang="en-US" sz="2600" i="1">
                              <a:latin typeface="Cambria Math" panose="02040503050406030204" pitchFamily="18" charset="0"/>
                            </a:rPr>
                          </m:ctrlPr>
                        </m:sSubSupPr>
                        <m:e>
                          <m:r>
                            <a:rPr lang="zh-CN" altLang="en-US" sz="2600" i="1">
                              <a:latin typeface="Cambria Math" panose="02040503050406030204" pitchFamily="18" charset="0"/>
                            </a:rPr>
                            <m:t>𝑥</m:t>
                          </m:r>
                        </m:e>
                        <m:sub>
                          <m:r>
                            <a:rPr lang="zh-CN" altLang="en-US" sz="2600">
                              <a:latin typeface="Cambria Math" panose="02040503050406030204" pitchFamily="18" charset="0"/>
                            </a:rPr>
                            <m:t>1</m:t>
                          </m:r>
                        </m:sub>
                        <m:sup>
                          <m:r>
                            <a:rPr lang="zh-CN" altLang="en-US" sz="2600">
                              <a:latin typeface="Cambria Math" panose="02040503050406030204" pitchFamily="18" charset="0"/>
                            </a:rPr>
                            <m:t>2</m:t>
                          </m:r>
                        </m:sup>
                      </m:sSubSup>
                      <m:d>
                        <m:dPr>
                          <m:ctrlPr>
                            <a:rPr lang="zh-CN" altLang="en-US" sz="2600" i="1">
                              <a:latin typeface="Cambria Math" panose="02040503050406030204" pitchFamily="18" charset="0"/>
                            </a:rPr>
                          </m:ctrlPr>
                        </m:dPr>
                        <m:e>
                          <m:r>
                            <a:rPr lang="zh-CN" altLang="en-US" sz="2600" i="1">
                              <a:latin typeface="Cambria Math" panose="02040503050406030204" pitchFamily="18" charset="0"/>
                            </a:rPr>
                            <m:t>𝑡</m:t>
                          </m:r>
                        </m:e>
                      </m:d>
                    </m:oMath>
                  </m:oMathPara>
                </a14:m>
                <a:endParaRPr lang="zh-CN" altLang="en-US" sz="2600" dirty="0"/>
              </a:p>
              <a:p>
                <a:pPr marL="0" indent="0">
                  <a:buNone/>
                </a:pPr>
                <a:r>
                  <a:rPr lang="zh-CN" altLang="en-US" sz="2600" dirty="0" smtClean="0"/>
                  <a:t>则</a:t>
                </a:r>
                <a:endParaRPr lang="en-US" altLang="zh-CN" sz="2600" dirty="0" smtClean="0"/>
              </a:p>
              <a:p>
                <a:pPr marL="0" indent="0">
                  <a:buNone/>
                </a:pPr>
                <a14:m>
                  <m:oMathPara xmlns:m="http://schemas.openxmlformats.org/officeDocument/2006/math">
                    <m:oMathParaPr>
                      <m:jc m:val="centerGroup"/>
                    </m:oMathParaPr>
                    <m:oMath xmlns:m="http://schemas.openxmlformats.org/officeDocument/2006/math">
                      <m:acc>
                        <m:accPr>
                          <m:chr m:val="̇"/>
                          <m:ctrlPr>
                            <a:rPr lang="zh-CN" altLang="en-US" sz="2600" b="1" i="1">
                              <a:latin typeface="Cambria Math" panose="02040503050406030204" pitchFamily="18" charset="0"/>
                            </a:rPr>
                          </m:ctrlPr>
                        </m:accPr>
                        <m:e>
                          <m:r>
                            <a:rPr lang="zh-CN" altLang="en-US" sz="2600" b="1" i="1">
                              <a:latin typeface="Cambria Math" panose="02040503050406030204" pitchFamily="18" charset="0"/>
                            </a:rPr>
                            <m:t>𝒙</m:t>
                          </m:r>
                        </m:e>
                      </m:acc>
                      <m:d>
                        <m:dPr>
                          <m:ctrlPr>
                            <a:rPr lang="zh-CN" altLang="en-US" sz="2600" b="1" i="1">
                              <a:latin typeface="Cambria Math" panose="02040503050406030204" pitchFamily="18" charset="0"/>
                            </a:rPr>
                          </m:ctrlPr>
                        </m:dPr>
                        <m:e>
                          <m:r>
                            <a:rPr lang="zh-CN" altLang="en-US" sz="2600" i="1">
                              <a:latin typeface="Cambria Math" panose="02040503050406030204" pitchFamily="18" charset="0"/>
                            </a:rPr>
                            <m:t>𝑡</m:t>
                          </m:r>
                        </m:e>
                      </m:d>
                      <m:r>
                        <a:rPr lang="zh-CN" altLang="en-US" sz="2600" i="1">
                          <a:latin typeface="Cambria Math" panose="02040503050406030204" pitchFamily="18" charset="0"/>
                        </a:rPr>
                        <m:t>=</m:t>
                      </m:r>
                      <m:d>
                        <m:dPr>
                          <m:begChr m:val="["/>
                          <m:endChr m:val="]"/>
                          <m:ctrlPr>
                            <a:rPr lang="zh-CN" altLang="en-US" sz="2600" i="1">
                              <a:latin typeface="Cambria Math" panose="02040503050406030204" pitchFamily="18" charset="0"/>
                            </a:rPr>
                          </m:ctrlPr>
                        </m:dPr>
                        <m:e>
                          <m:m>
                            <m:mPr>
                              <m:mcs>
                                <m:mc>
                                  <m:mcPr>
                                    <m:count m:val="2"/>
                                    <m:mcJc m:val="center"/>
                                  </m:mcPr>
                                </m:mc>
                              </m:mcs>
                              <m:ctrlPr>
                                <a:rPr lang="zh-CN" altLang="en-US" sz="2600" i="1">
                                  <a:latin typeface="Cambria Math" panose="02040503050406030204" pitchFamily="18" charset="0"/>
                                </a:rPr>
                              </m:ctrlPr>
                            </m:mPr>
                            <m:mr>
                              <m:e>
                                <m:r>
                                  <a:rPr lang="zh-CN" altLang="en-US" sz="2600" i="1">
                                    <a:latin typeface="Cambria Math" panose="02040503050406030204" pitchFamily="18" charset="0"/>
                                  </a:rPr>
                                  <m:t>−1</m:t>
                                </m:r>
                              </m:e>
                              <m:e>
                                <m:sSub>
                                  <m:sSubPr>
                                    <m:ctrlPr>
                                      <a:rPr lang="zh-CN" altLang="en-US" sz="2600" i="1">
                                        <a:latin typeface="Cambria Math" panose="02040503050406030204" pitchFamily="18" charset="0"/>
                                      </a:rPr>
                                    </m:ctrlPr>
                                  </m:sSubPr>
                                  <m:e>
                                    <m:r>
                                      <a:rPr lang="zh-CN" altLang="en-US" sz="2600" i="1">
                                        <a:latin typeface="Cambria Math" panose="02040503050406030204" pitchFamily="18" charset="0"/>
                                      </a:rPr>
                                      <m:t>𝑧</m:t>
                                    </m:r>
                                  </m:e>
                                  <m:sub>
                                    <m:r>
                                      <a:rPr lang="zh-CN" altLang="en-US" sz="2600" i="1">
                                        <a:latin typeface="Cambria Math" panose="02040503050406030204" pitchFamily="18" charset="0"/>
                                      </a:rPr>
                                      <m:t>1</m:t>
                                    </m:r>
                                  </m:sub>
                                </m:sSub>
                                <m:d>
                                  <m:dPr>
                                    <m:ctrlPr>
                                      <a:rPr lang="zh-CN" altLang="en-US" sz="2600" i="1">
                                        <a:latin typeface="Cambria Math" panose="02040503050406030204" pitchFamily="18" charset="0"/>
                                      </a:rPr>
                                    </m:ctrlPr>
                                  </m:dPr>
                                  <m:e>
                                    <m:r>
                                      <a:rPr lang="zh-CN" altLang="en-US" sz="2600" i="1">
                                        <a:latin typeface="Cambria Math" panose="02040503050406030204" pitchFamily="18" charset="0"/>
                                      </a:rPr>
                                      <m:t>𝑡</m:t>
                                    </m:r>
                                  </m:e>
                                </m:d>
                              </m:e>
                            </m:mr>
                            <m:mr>
                              <m:e>
                                <m:sSub>
                                  <m:sSubPr>
                                    <m:ctrlPr>
                                      <a:rPr lang="zh-CN" altLang="en-US" sz="2600" i="1">
                                        <a:latin typeface="Cambria Math" panose="02040503050406030204" pitchFamily="18" charset="0"/>
                                      </a:rPr>
                                    </m:ctrlPr>
                                  </m:sSubPr>
                                  <m:e>
                                    <m:r>
                                      <a:rPr lang="zh-CN" altLang="en-US" sz="2600" i="1">
                                        <a:latin typeface="Cambria Math" panose="02040503050406030204" pitchFamily="18" charset="0"/>
                                      </a:rPr>
                                      <m:t>𝑧</m:t>
                                    </m:r>
                                  </m:e>
                                  <m:sub>
                                    <m:r>
                                      <a:rPr lang="zh-CN" altLang="en-US" sz="2600" i="1">
                                        <a:latin typeface="Cambria Math" panose="02040503050406030204" pitchFamily="18" charset="0"/>
                                      </a:rPr>
                                      <m:t>2</m:t>
                                    </m:r>
                                  </m:sub>
                                </m:sSub>
                                <m:d>
                                  <m:dPr>
                                    <m:ctrlPr>
                                      <a:rPr lang="zh-CN" altLang="en-US" sz="2600" i="1">
                                        <a:latin typeface="Cambria Math" panose="02040503050406030204" pitchFamily="18" charset="0"/>
                                      </a:rPr>
                                    </m:ctrlPr>
                                  </m:dPr>
                                  <m:e>
                                    <m:r>
                                      <a:rPr lang="zh-CN" altLang="en-US" sz="2600" i="1">
                                        <a:latin typeface="Cambria Math" panose="02040503050406030204" pitchFamily="18" charset="0"/>
                                      </a:rPr>
                                      <m:t>𝑡</m:t>
                                    </m:r>
                                  </m:e>
                                </m:d>
                              </m:e>
                              <m:e>
                                <m:r>
                                  <a:rPr lang="zh-CN" altLang="en-US" sz="2600" i="1">
                                    <a:latin typeface="Cambria Math" panose="02040503050406030204" pitchFamily="18" charset="0"/>
                                  </a:rPr>
                                  <m:t>−1</m:t>
                                </m:r>
                              </m:e>
                            </m:mr>
                          </m:m>
                        </m:e>
                      </m:d>
                      <m:r>
                        <a:rPr lang="zh-CN" altLang="en-US" sz="2600" b="1" i="1">
                          <a:latin typeface="Cambria Math" panose="02040503050406030204" pitchFamily="18" charset="0"/>
                        </a:rPr>
                        <m:t>𝒙</m:t>
                      </m:r>
                      <m:d>
                        <m:dPr>
                          <m:ctrlPr>
                            <a:rPr lang="zh-CN" altLang="en-US" sz="2600" b="1" i="1">
                              <a:latin typeface="Cambria Math" panose="02040503050406030204" pitchFamily="18" charset="0"/>
                            </a:rPr>
                          </m:ctrlPr>
                        </m:dPr>
                        <m:e>
                          <m:r>
                            <a:rPr lang="zh-CN" altLang="en-US" sz="2600" i="1">
                              <a:latin typeface="Cambria Math" panose="02040503050406030204" pitchFamily="18" charset="0"/>
                            </a:rPr>
                            <m:t>𝑡</m:t>
                          </m:r>
                        </m:e>
                      </m:d>
                    </m:oMath>
                  </m:oMathPara>
                </a14:m>
                <a:endParaRPr lang="en-US" altLang="zh-CN" sz="2600" i="1" dirty="0" smtClean="0"/>
              </a:p>
              <a:p>
                <a:pPr marL="0" indent="0">
                  <a:buNone/>
                </a:pPr>
                <a:r>
                  <a:rPr lang="zh-CN" altLang="en-US" sz="2600" i="0" dirty="0" smtClean="0">
                    <a:latin typeface="+mj-lt"/>
                  </a:rPr>
                  <a:t>考虑</a:t>
                </a:r>
                <a14:m>
                  <m:oMath xmlns:m="http://schemas.openxmlformats.org/officeDocument/2006/math">
                    <m:sSub>
                      <m:sSubPr>
                        <m:ctrlPr>
                          <a:rPr lang="zh-CN" altLang="en-US" sz="2600" i="1">
                            <a:latin typeface="Cambria Math" panose="02040503050406030204" pitchFamily="18" charset="0"/>
                          </a:rPr>
                        </m:ctrlPr>
                      </m:sSubPr>
                      <m:e>
                        <m:r>
                          <a:rPr lang="zh-CN" altLang="en-US" sz="2600" i="1">
                            <a:latin typeface="Cambria Math" panose="02040503050406030204" pitchFamily="18" charset="0"/>
                          </a:rPr>
                          <m:t>𝑥</m:t>
                        </m:r>
                      </m:e>
                      <m:sub>
                        <m:r>
                          <a:rPr lang="zh-CN" altLang="en-US" sz="2600" i="1">
                            <a:latin typeface="Cambria Math" panose="02040503050406030204" pitchFamily="18" charset="0"/>
                          </a:rPr>
                          <m:t>1</m:t>
                        </m:r>
                      </m:sub>
                    </m:sSub>
                    <m:d>
                      <m:dPr>
                        <m:ctrlPr>
                          <a:rPr lang="zh-CN" altLang="en-US" sz="2600" i="1">
                            <a:latin typeface="Cambria Math" panose="02040503050406030204" pitchFamily="18" charset="0"/>
                          </a:rPr>
                        </m:ctrlPr>
                      </m:dPr>
                      <m:e>
                        <m:r>
                          <a:rPr lang="zh-CN" altLang="en-US" sz="2600" i="1">
                            <a:latin typeface="Cambria Math" panose="02040503050406030204" pitchFamily="18" charset="0"/>
                          </a:rPr>
                          <m:t>𝑡</m:t>
                        </m:r>
                      </m:e>
                    </m:d>
                    <m:r>
                      <a:rPr lang="zh-CN" altLang="en-US" sz="2600">
                        <a:latin typeface="Cambria Math" panose="02040503050406030204" pitchFamily="18" charset="0"/>
                      </a:rPr>
                      <m:t>∈</m:t>
                    </m:r>
                    <m:d>
                      <m:dPr>
                        <m:begChr m:val="["/>
                        <m:endChr m:val="]"/>
                        <m:ctrlPr>
                          <a:rPr lang="zh-CN" altLang="en-US" sz="2600" i="1">
                            <a:latin typeface="Cambria Math" panose="02040503050406030204" pitchFamily="18" charset="0"/>
                          </a:rPr>
                        </m:ctrlPr>
                      </m:dPr>
                      <m:e>
                        <m:r>
                          <a:rPr lang="zh-CN" altLang="en-US" sz="2600">
                            <a:latin typeface="Cambria Math" panose="02040503050406030204" pitchFamily="18" charset="0"/>
                          </a:rPr>
                          <m:t>−</m:t>
                        </m:r>
                        <m:r>
                          <a:rPr lang="zh-CN" altLang="en-US" sz="2600" i="1">
                            <a:latin typeface="Cambria Math" panose="02040503050406030204" pitchFamily="18" charset="0"/>
                          </a:rPr>
                          <m:t>1</m:t>
                        </m:r>
                        <m:r>
                          <a:rPr lang="zh-CN" altLang="en-US" sz="2600">
                            <a:latin typeface="Cambria Math" panose="02040503050406030204" pitchFamily="18" charset="0"/>
                          </a:rPr>
                          <m:t>,</m:t>
                        </m:r>
                        <m:r>
                          <a:rPr lang="zh-CN" altLang="en-US" sz="2600" i="1">
                            <a:latin typeface="Cambria Math" panose="02040503050406030204" pitchFamily="18" charset="0"/>
                          </a:rPr>
                          <m:t>1</m:t>
                        </m:r>
                      </m:e>
                    </m:d>
                    <m:r>
                      <a:rPr lang="en-US" altLang="zh-CN" sz="2600" i="1">
                        <a:latin typeface="Cambria Math" panose="02040503050406030204" pitchFamily="18" charset="0"/>
                      </a:rPr>
                      <m:t>,</m:t>
                    </m:r>
                    <m:sSub>
                      <m:sSubPr>
                        <m:ctrlPr>
                          <a:rPr lang="zh-CN" altLang="en-US" sz="2600" i="1">
                            <a:latin typeface="Cambria Math" panose="02040503050406030204" pitchFamily="18" charset="0"/>
                          </a:rPr>
                        </m:ctrlPr>
                      </m:sSubPr>
                      <m:e>
                        <m:r>
                          <a:rPr lang="zh-CN" altLang="en-US" sz="2600" i="1">
                            <a:latin typeface="Cambria Math" panose="02040503050406030204" pitchFamily="18" charset="0"/>
                          </a:rPr>
                          <m:t>𝑥</m:t>
                        </m:r>
                      </m:e>
                      <m:sub>
                        <m:r>
                          <a:rPr lang="zh-CN" altLang="en-US" sz="2600" i="1">
                            <a:latin typeface="Cambria Math" panose="02040503050406030204" pitchFamily="18" charset="0"/>
                          </a:rPr>
                          <m:t>2</m:t>
                        </m:r>
                      </m:sub>
                    </m:sSub>
                    <m:d>
                      <m:dPr>
                        <m:ctrlPr>
                          <a:rPr lang="zh-CN" altLang="en-US" sz="2600" i="1">
                            <a:latin typeface="Cambria Math" panose="02040503050406030204" pitchFamily="18" charset="0"/>
                          </a:rPr>
                        </m:ctrlPr>
                      </m:dPr>
                      <m:e>
                        <m:r>
                          <a:rPr lang="zh-CN" altLang="en-US" sz="2600" i="1">
                            <a:latin typeface="Cambria Math" panose="02040503050406030204" pitchFamily="18" charset="0"/>
                          </a:rPr>
                          <m:t>𝑡</m:t>
                        </m:r>
                      </m:e>
                    </m:d>
                    <m:r>
                      <a:rPr lang="zh-CN" altLang="en-US" sz="2600">
                        <a:latin typeface="Cambria Math" panose="02040503050406030204" pitchFamily="18" charset="0"/>
                      </a:rPr>
                      <m:t>∈</m:t>
                    </m:r>
                    <m:d>
                      <m:dPr>
                        <m:begChr m:val="["/>
                        <m:endChr m:val="]"/>
                        <m:ctrlPr>
                          <a:rPr lang="zh-CN" altLang="en-US" sz="2600" i="1">
                            <a:latin typeface="Cambria Math" panose="02040503050406030204" pitchFamily="18" charset="0"/>
                          </a:rPr>
                        </m:ctrlPr>
                      </m:dPr>
                      <m:e>
                        <m:r>
                          <a:rPr lang="zh-CN" altLang="en-US" sz="2600">
                            <a:latin typeface="Cambria Math" panose="02040503050406030204" pitchFamily="18" charset="0"/>
                          </a:rPr>
                          <m:t>−</m:t>
                        </m:r>
                        <m:r>
                          <a:rPr lang="zh-CN" altLang="en-US" sz="2600" i="1">
                            <a:latin typeface="Cambria Math" panose="02040503050406030204" pitchFamily="18" charset="0"/>
                          </a:rPr>
                          <m:t>1</m:t>
                        </m:r>
                        <m:r>
                          <a:rPr lang="zh-CN" altLang="en-US" sz="2600">
                            <a:latin typeface="Cambria Math" panose="02040503050406030204" pitchFamily="18" charset="0"/>
                          </a:rPr>
                          <m:t>,</m:t>
                        </m:r>
                        <m:r>
                          <a:rPr lang="zh-CN" altLang="en-US" sz="2600" i="1">
                            <a:latin typeface="Cambria Math" panose="02040503050406030204" pitchFamily="18" charset="0"/>
                          </a:rPr>
                          <m:t>1</m:t>
                        </m:r>
                      </m:e>
                    </m:d>
                    <m:r>
                      <a:rPr lang="zh-CN" altLang="en-US" sz="2600" i="1">
                        <a:latin typeface="Cambria Math" panose="02040503050406030204" pitchFamily="18" charset="0"/>
                      </a:rPr>
                      <m:t>，</m:t>
                    </m:r>
                  </m:oMath>
                </a14:m>
                <a:r>
                  <a:rPr lang="zh-CN" altLang="en-US" sz="2600" dirty="0" smtClean="0"/>
                  <a:t>有</a:t>
                </a:r>
                <a:endParaRPr lang="en-US" altLang="zh-CN" sz="2600" dirty="0" smtClean="0"/>
              </a:p>
              <a:p>
                <a:pPr marL="0" indent="0" algn="ctr">
                  <a:buNone/>
                </a:pPr>
                <a14:m>
                  <m:oMath xmlns:m="http://schemas.openxmlformats.org/officeDocument/2006/math">
                    <m:limLow>
                      <m:limLowPr>
                        <m:ctrlPr>
                          <a:rPr lang="zh-CN" altLang="en-US" sz="2600" i="1">
                            <a:latin typeface="Cambria Math" panose="02040503050406030204" pitchFamily="18" charset="0"/>
                          </a:rPr>
                        </m:ctrlPr>
                      </m:limLowPr>
                      <m:e>
                        <m:r>
                          <m:rPr>
                            <m:sty m:val="p"/>
                          </m:rPr>
                          <a:rPr lang="zh-CN" altLang="en-US" sz="2600">
                            <a:latin typeface="Cambria Math" panose="02040503050406030204" pitchFamily="18" charset="0"/>
                          </a:rPr>
                          <m:t>max</m:t>
                        </m:r>
                      </m:e>
                      <m:lim>
                        <m:sSub>
                          <m:sSubPr>
                            <m:ctrlPr>
                              <a:rPr lang="zh-CN" altLang="en-US" sz="2600" i="1">
                                <a:latin typeface="Cambria Math" panose="02040503050406030204" pitchFamily="18" charset="0"/>
                              </a:rPr>
                            </m:ctrlPr>
                          </m:sSubPr>
                          <m:e>
                            <m:r>
                              <a:rPr lang="zh-CN" altLang="en-US" sz="2600" i="1">
                                <a:latin typeface="Cambria Math" panose="02040503050406030204" pitchFamily="18" charset="0"/>
                              </a:rPr>
                              <m:t>𝑥</m:t>
                            </m:r>
                          </m:e>
                          <m:sub>
                            <m:r>
                              <a:rPr lang="zh-CN" altLang="en-US" sz="2600">
                                <a:latin typeface="Cambria Math" panose="02040503050406030204" pitchFamily="18" charset="0"/>
                              </a:rPr>
                              <m:t>1</m:t>
                            </m:r>
                          </m:sub>
                        </m:sSub>
                        <m:d>
                          <m:dPr>
                            <m:ctrlPr>
                              <a:rPr lang="zh-CN" altLang="en-US" sz="2600" i="1">
                                <a:latin typeface="Cambria Math" panose="02040503050406030204" pitchFamily="18" charset="0"/>
                              </a:rPr>
                            </m:ctrlPr>
                          </m:dPr>
                          <m:e>
                            <m:r>
                              <a:rPr lang="zh-CN" altLang="en-US" sz="2600" i="1">
                                <a:latin typeface="Cambria Math" panose="02040503050406030204" pitchFamily="18" charset="0"/>
                              </a:rPr>
                              <m:t>𝑡</m:t>
                            </m:r>
                          </m:e>
                        </m:d>
                        <m:r>
                          <a:rPr lang="zh-CN" altLang="en-US" sz="2600">
                            <a:latin typeface="Cambria Math" panose="02040503050406030204" pitchFamily="18" charset="0"/>
                          </a:rPr>
                          <m:t>,</m:t>
                        </m:r>
                        <m:sSub>
                          <m:sSubPr>
                            <m:ctrlPr>
                              <a:rPr lang="zh-CN" altLang="en-US" sz="2600" i="1">
                                <a:latin typeface="Cambria Math" panose="02040503050406030204" pitchFamily="18" charset="0"/>
                              </a:rPr>
                            </m:ctrlPr>
                          </m:sSubPr>
                          <m:e>
                            <m:r>
                              <a:rPr lang="zh-CN" altLang="en-US" sz="2600" i="1">
                                <a:latin typeface="Cambria Math" panose="02040503050406030204" pitchFamily="18" charset="0"/>
                              </a:rPr>
                              <m:t>𝑥</m:t>
                            </m:r>
                          </m:e>
                          <m:sub>
                            <m:r>
                              <a:rPr lang="zh-CN" altLang="en-US" sz="2600">
                                <a:latin typeface="Cambria Math" panose="02040503050406030204" pitchFamily="18" charset="0"/>
                              </a:rPr>
                              <m:t>2</m:t>
                            </m:r>
                          </m:sub>
                        </m:sSub>
                        <m:d>
                          <m:dPr>
                            <m:ctrlPr>
                              <a:rPr lang="zh-CN" altLang="en-US" sz="2600" i="1">
                                <a:latin typeface="Cambria Math" panose="02040503050406030204" pitchFamily="18" charset="0"/>
                              </a:rPr>
                            </m:ctrlPr>
                          </m:dPr>
                          <m:e>
                            <m:r>
                              <a:rPr lang="zh-CN" altLang="en-US" sz="2600" i="1">
                                <a:latin typeface="Cambria Math" panose="02040503050406030204" pitchFamily="18" charset="0"/>
                              </a:rPr>
                              <m:t>𝑡</m:t>
                            </m:r>
                          </m:e>
                        </m:d>
                      </m:lim>
                    </m:limLow>
                    <m:sSub>
                      <m:sSubPr>
                        <m:ctrlPr>
                          <a:rPr lang="zh-CN" altLang="en-US" sz="2600" i="1">
                            <a:latin typeface="Cambria Math" panose="02040503050406030204" pitchFamily="18" charset="0"/>
                          </a:rPr>
                        </m:ctrlPr>
                      </m:sSubPr>
                      <m:e>
                        <m:r>
                          <a:rPr lang="zh-CN" altLang="en-US" sz="2600" i="1">
                            <a:latin typeface="Cambria Math" panose="02040503050406030204" pitchFamily="18" charset="0"/>
                          </a:rPr>
                          <m:t>𝑧</m:t>
                        </m:r>
                      </m:e>
                      <m:sub>
                        <m:r>
                          <a:rPr lang="zh-CN" altLang="en-US" sz="2600">
                            <a:latin typeface="Cambria Math" panose="02040503050406030204" pitchFamily="18" charset="0"/>
                          </a:rPr>
                          <m:t>1</m:t>
                        </m:r>
                      </m:sub>
                    </m:sSub>
                    <m:d>
                      <m:dPr>
                        <m:ctrlPr>
                          <a:rPr lang="zh-CN" altLang="en-US" sz="2600" i="1">
                            <a:latin typeface="Cambria Math" panose="02040503050406030204" pitchFamily="18" charset="0"/>
                          </a:rPr>
                        </m:ctrlPr>
                      </m:dPr>
                      <m:e>
                        <m:r>
                          <a:rPr lang="zh-CN" altLang="en-US" sz="2600" i="1">
                            <a:latin typeface="Cambria Math" panose="02040503050406030204" pitchFamily="18" charset="0"/>
                          </a:rPr>
                          <m:t>𝑡</m:t>
                        </m:r>
                      </m:e>
                    </m:d>
                    <m:r>
                      <a:rPr lang="zh-CN" altLang="en-US" sz="2600">
                        <a:latin typeface="Cambria Math" panose="02040503050406030204" pitchFamily="18" charset="0"/>
                      </a:rPr>
                      <m:t>=1</m:t>
                    </m:r>
                    <m:r>
                      <a:rPr lang="en-US" altLang="zh-CN" sz="2600" b="0" i="0" smtClean="0">
                        <a:latin typeface="Cambria Math" panose="02040503050406030204" pitchFamily="18" charset="0"/>
                      </a:rPr>
                      <m:t>,</m:t>
                    </m:r>
                  </m:oMath>
                </a14:m>
                <a:r>
                  <a:rPr lang="zh-CN" altLang="en-US" sz="2600" dirty="0"/>
                  <a:t> </a:t>
                </a:r>
                <a14:m>
                  <m:oMath xmlns:m="http://schemas.openxmlformats.org/officeDocument/2006/math">
                    <m:limLow>
                      <m:limLowPr>
                        <m:ctrlPr>
                          <a:rPr lang="zh-CN" altLang="en-US" sz="2600" i="1">
                            <a:latin typeface="Cambria Math" panose="02040503050406030204" pitchFamily="18" charset="0"/>
                          </a:rPr>
                        </m:ctrlPr>
                      </m:limLowPr>
                      <m:e>
                        <m:r>
                          <m:rPr>
                            <m:sty m:val="p"/>
                          </m:rPr>
                          <a:rPr lang="en-US" altLang="zh-CN" sz="2600" b="0" i="0" smtClean="0">
                            <a:latin typeface="Cambria Math" panose="02040503050406030204" pitchFamily="18" charset="0"/>
                          </a:rPr>
                          <m:t>min</m:t>
                        </m:r>
                      </m:e>
                      <m:lim>
                        <m:sSub>
                          <m:sSubPr>
                            <m:ctrlPr>
                              <a:rPr lang="zh-CN" altLang="en-US" sz="2600" i="1">
                                <a:latin typeface="Cambria Math" panose="02040503050406030204" pitchFamily="18" charset="0"/>
                              </a:rPr>
                            </m:ctrlPr>
                          </m:sSubPr>
                          <m:e>
                            <m:r>
                              <a:rPr lang="zh-CN" altLang="en-US" sz="2600" i="1">
                                <a:latin typeface="Cambria Math" panose="02040503050406030204" pitchFamily="18" charset="0"/>
                              </a:rPr>
                              <m:t>𝑥</m:t>
                            </m:r>
                          </m:e>
                          <m:sub>
                            <m:r>
                              <a:rPr lang="zh-CN" altLang="en-US" sz="2600">
                                <a:latin typeface="Cambria Math" panose="02040503050406030204" pitchFamily="18" charset="0"/>
                              </a:rPr>
                              <m:t>1</m:t>
                            </m:r>
                          </m:sub>
                        </m:sSub>
                        <m:d>
                          <m:dPr>
                            <m:ctrlPr>
                              <a:rPr lang="zh-CN" altLang="en-US" sz="2600" i="1">
                                <a:latin typeface="Cambria Math" panose="02040503050406030204" pitchFamily="18" charset="0"/>
                              </a:rPr>
                            </m:ctrlPr>
                          </m:dPr>
                          <m:e>
                            <m:r>
                              <a:rPr lang="zh-CN" altLang="en-US" sz="2600" i="1">
                                <a:latin typeface="Cambria Math" panose="02040503050406030204" pitchFamily="18" charset="0"/>
                              </a:rPr>
                              <m:t>𝑡</m:t>
                            </m:r>
                          </m:e>
                        </m:d>
                        <m:r>
                          <a:rPr lang="zh-CN" altLang="en-US" sz="2600">
                            <a:latin typeface="Cambria Math" panose="02040503050406030204" pitchFamily="18" charset="0"/>
                          </a:rPr>
                          <m:t>,</m:t>
                        </m:r>
                        <m:sSub>
                          <m:sSubPr>
                            <m:ctrlPr>
                              <a:rPr lang="zh-CN" altLang="en-US" sz="2600" i="1">
                                <a:latin typeface="Cambria Math" panose="02040503050406030204" pitchFamily="18" charset="0"/>
                              </a:rPr>
                            </m:ctrlPr>
                          </m:sSubPr>
                          <m:e>
                            <m:r>
                              <a:rPr lang="zh-CN" altLang="en-US" sz="2600" i="1">
                                <a:latin typeface="Cambria Math" panose="02040503050406030204" pitchFamily="18" charset="0"/>
                              </a:rPr>
                              <m:t>𝑥</m:t>
                            </m:r>
                          </m:e>
                          <m:sub>
                            <m:r>
                              <a:rPr lang="zh-CN" altLang="en-US" sz="2600">
                                <a:latin typeface="Cambria Math" panose="02040503050406030204" pitchFamily="18" charset="0"/>
                              </a:rPr>
                              <m:t>2</m:t>
                            </m:r>
                          </m:sub>
                        </m:sSub>
                        <m:d>
                          <m:dPr>
                            <m:ctrlPr>
                              <a:rPr lang="zh-CN" altLang="en-US" sz="2600" i="1">
                                <a:latin typeface="Cambria Math" panose="02040503050406030204" pitchFamily="18" charset="0"/>
                              </a:rPr>
                            </m:ctrlPr>
                          </m:dPr>
                          <m:e>
                            <m:r>
                              <a:rPr lang="zh-CN" altLang="en-US" sz="2600" i="1">
                                <a:latin typeface="Cambria Math" panose="02040503050406030204" pitchFamily="18" charset="0"/>
                              </a:rPr>
                              <m:t>𝑡</m:t>
                            </m:r>
                          </m:e>
                        </m:d>
                      </m:lim>
                    </m:limLow>
                    <m:sSub>
                      <m:sSubPr>
                        <m:ctrlPr>
                          <a:rPr lang="zh-CN" altLang="en-US" sz="2600" i="1">
                            <a:latin typeface="Cambria Math" panose="02040503050406030204" pitchFamily="18" charset="0"/>
                          </a:rPr>
                        </m:ctrlPr>
                      </m:sSubPr>
                      <m:e>
                        <m:r>
                          <a:rPr lang="zh-CN" altLang="en-US" sz="2600" i="1">
                            <a:latin typeface="Cambria Math" panose="02040503050406030204" pitchFamily="18" charset="0"/>
                          </a:rPr>
                          <m:t>𝑧</m:t>
                        </m:r>
                      </m:e>
                      <m:sub>
                        <m:r>
                          <a:rPr lang="zh-CN" altLang="en-US" sz="2600">
                            <a:latin typeface="Cambria Math" panose="02040503050406030204" pitchFamily="18" charset="0"/>
                          </a:rPr>
                          <m:t>1</m:t>
                        </m:r>
                      </m:sub>
                    </m:sSub>
                    <m:d>
                      <m:dPr>
                        <m:ctrlPr>
                          <a:rPr lang="zh-CN" altLang="en-US" sz="2600" i="1">
                            <a:latin typeface="Cambria Math" panose="02040503050406030204" pitchFamily="18" charset="0"/>
                          </a:rPr>
                        </m:ctrlPr>
                      </m:dPr>
                      <m:e>
                        <m:r>
                          <a:rPr lang="zh-CN" altLang="en-US" sz="2600" i="1">
                            <a:latin typeface="Cambria Math" panose="02040503050406030204" pitchFamily="18" charset="0"/>
                          </a:rPr>
                          <m:t>𝑡</m:t>
                        </m:r>
                      </m:e>
                    </m:d>
                    <m:r>
                      <a:rPr lang="zh-CN" altLang="en-US" sz="2600">
                        <a:latin typeface="Cambria Math" panose="02040503050406030204" pitchFamily="18" charset="0"/>
                      </a:rPr>
                      <m:t>=</m:t>
                    </m:r>
                    <m:r>
                      <a:rPr lang="en-US" altLang="zh-CN" sz="2600" b="0" i="0" smtClean="0">
                        <a:latin typeface="Cambria Math" panose="02040503050406030204" pitchFamily="18" charset="0"/>
                      </a:rPr>
                      <m:t>−</m:t>
                    </m:r>
                    <m:r>
                      <a:rPr lang="zh-CN" altLang="en-US" sz="2600">
                        <a:latin typeface="Cambria Math" panose="02040503050406030204" pitchFamily="18" charset="0"/>
                      </a:rPr>
                      <m:t>1</m:t>
                    </m:r>
                  </m:oMath>
                </a14:m>
                <a:endParaRPr lang="en-US" altLang="zh-CN" sz="2600" dirty="0" smtClean="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limLow>
                        <m:limLowPr>
                          <m:ctrlPr>
                            <a:rPr lang="zh-CN" altLang="en-US" sz="2600" i="1">
                              <a:latin typeface="Cambria Math" panose="02040503050406030204" pitchFamily="18" charset="0"/>
                            </a:rPr>
                          </m:ctrlPr>
                        </m:limLowPr>
                        <m:e>
                          <m:r>
                            <m:rPr>
                              <m:sty m:val="p"/>
                            </m:rPr>
                            <a:rPr lang="zh-CN" altLang="en-US" sz="2600">
                              <a:latin typeface="Cambria Math" panose="02040503050406030204" pitchFamily="18" charset="0"/>
                            </a:rPr>
                            <m:t>max</m:t>
                          </m:r>
                        </m:e>
                        <m:lim>
                          <m:sSub>
                            <m:sSubPr>
                              <m:ctrlPr>
                                <a:rPr lang="zh-CN" altLang="en-US" sz="2600" i="1">
                                  <a:latin typeface="Cambria Math" panose="02040503050406030204" pitchFamily="18" charset="0"/>
                                </a:rPr>
                              </m:ctrlPr>
                            </m:sSubPr>
                            <m:e>
                              <m:r>
                                <a:rPr lang="zh-CN" altLang="en-US" sz="2600" i="1">
                                  <a:latin typeface="Cambria Math" panose="02040503050406030204" pitchFamily="18" charset="0"/>
                                </a:rPr>
                                <m:t>𝑥</m:t>
                              </m:r>
                            </m:e>
                            <m:sub>
                              <m:r>
                                <a:rPr lang="zh-CN" altLang="en-US" sz="2600">
                                  <a:latin typeface="Cambria Math" panose="02040503050406030204" pitchFamily="18" charset="0"/>
                                </a:rPr>
                                <m:t>1</m:t>
                              </m:r>
                            </m:sub>
                          </m:sSub>
                          <m:d>
                            <m:dPr>
                              <m:ctrlPr>
                                <a:rPr lang="zh-CN" altLang="en-US" sz="2600" i="1">
                                  <a:latin typeface="Cambria Math" panose="02040503050406030204" pitchFamily="18" charset="0"/>
                                </a:rPr>
                              </m:ctrlPr>
                            </m:dPr>
                            <m:e>
                              <m:r>
                                <a:rPr lang="zh-CN" altLang="en-US" sz="2600" i="1">
                                  <a:latin typeface="Cambria Math" panose="02040503050406030204" pitchFamily="18" charset="0"/>
                                </a:rPr>
                                <m:t>𝑡</m:t>
                              </m:r>
                            </m:e>
                          </m:d>
                          <m:r>
                            <a:rPr lang="zh-CN" altLang="en-US" sz="2600">
                              <a:latin typeface="Cambria Math" panose="02040503050406030204" pitchFamily="18" charset="0"/>
                            </a:rPr>
                            <m:t>,</m:t>
                          </m:r>
                          <m:sSub>
                            <m:sSubPr>
                              <m:ctrlPr>
                                <a:rPr lang="zh-CN" altLang="en-US" sz="2600" i="1">
                                  <a:latin typeface="Cambria Math" panose="02040503050406030204" pitchFamily="18" charset="0"/>
                                </a:rPr>
                              </m:ctrlPr>
                            </m:sSubPr>
                            <m:e>
                              <m:r>
                                <a:rPr lang="zh-CN" altLang="en-US" sz="2600" i="1">
                                  <a:latin typeface="Cambria Math" panose="02040503050406030204" pitchFamily="18" charset="0"/>
                                </a:rPr>
                                <m:t>𝑥</m:t>
                              </m:r>
                            </m:e>
                            <m:sub>
                              <m:r>
                                <a:rPr lang="zh-CN" altLang="en-US" sz="2600">
                                  <a:latin typeface="Cambria Math" panose="02040503050406030204" pitchFamily="18" charset="0"/>
                                </a:rPr>
                                <m:t>2</m:t>
                              </m:r>
                            </m:sub>
                          </m:sSub>
                          <m:d>
                            <m:dPr>
                              <m:ctrlPr>
                                <a:rPr lang="zh-CN" altLang="en-US" sz="2600" i="1">
                                  <a:latin typeface="Cambria Math" panose="02040503050406030204" pitchFamily="18" charset="0"/>
                                </a:rPr>
                              </m:ctrlPr>
                            </m:dPr>
                            <m:e>
                              <m:r>
                                <a:rPr lang="zh-CN" altLang="en-US" sz="2600" i="1">
                                  <a:latin typeface="Cambria Math" panose="02040503050406030204" pitchFamily="18" charset="0"/>
                                </a:rPr>
                                <m:t>𝑡</m:t>
                              </m:r>
                            </m:e>
                          </m:d>
                        </m:lim>
                      </m:limLow>
                      <m:sSub>
                        <m:sSubPr>
                          <m:ctrlPr>
                            <a:rPr lang="zh-CN" altLang="en-US" sz="2600" i="1">
                              <a:latin typeface="Cambria Math" panose="02040503050406030204" pitchFamily="18" charset="0"/>
                            </a:rPr>
                          </m:ctrlPr>
                        </m:sSubPr>
                        <m:e>
                          <m:r>
                            <a:rPr lang="zh-CN" altLang="en-US" sz="2600" i="1">
                              <a:latin typeface="Cambria Math" panose="02040503050406030204" pitchFamily="18" charset="0"/>
                            </a:rPr>
                            <m:t>𝑧</m:t>
                          </m:r>
                        </m:e>
                        <m:sub>
                          <m:r>
                            <a:rPr lang="en-US" altLang="zh-CN" sz="2600" b="0" i="0" smtClean="0">
                              <a:latin typeface="Cambria Math" panose="02040503050406030204" pitchFamily="18" charset="0"/>
                            </a:rPr>
                            <m:t>2</m:t>
                          </m:r>
                        </m:sub>
                      </m:sSub>
                      <m:d>
                        <m:dPr>
                          <m:ctrlPr>
                            <a:rPr lang="zh-CN" altLang="en-US" sz="2600" i="1">
                              <a:latin typeface="Cambria Math" panose="02040503050406030204" pitchFamily="18" charset="0"/>
                            </a:rPr>
                          </m:ctrlPr>
                        </m:dPr>
                        <m:e>
                          <m:r>
                            <a:rPr lang="zh-CN" altLang="en-US" sz="2600" i="1">
                              <a:latin typeface="Cambria Math" panose="02040503050406030204" pitchFamily="18" charset="0"/>
                            </a:rPr>
                            <m:t>𝑡</m:t>
                          </m:r>
                        </m:e>
                      </m:d>
                      <m:r>
                        <a:rPr lang="zh-CN" altLang="en-US" sz="2600">
                          <a:latin typeface="Cambria Math" panose="02040503050406030204" pitchFamily="18" charset="0"/>
                        </a:rPr>
                        <m:t>=</m:t>
                      </m:r>
                      <m:r>
                        <a:rPr lang="en-US" altLang="zh-CN" sz="2600" b="0" i="1" smtClean="0">
                          <a:latin typeface="Cambria Math" panose="02040503050406030204" pitchFamily="18" charset="0"/>
                        </a:rPr>
                        <m:t>4,</m:t>
                      </m:r>
                      <m:limLow>
                        <m:limLowPr>
                          <m:ctrlPr>
                            <a:rPr lang="zh-CN" altLang="en-US" sz="2600" i="1">
                              <a:latin typeface="Cambria Math" panose="02040503050406030204" pitchFamily="18" charset="0"/>
                            </a:rPr>
                          </m:ctrlPr>
                        </m:limLowPr>
                        <m:e>
                          <m:r>
                            <m:rPr>
                              <m:sty m:val="p"/>
                            </m:rPr>
                            <a:rPr lang="en-US" altLang="zh-CN" sz="2600" b="0" i="0" smtClean="0">
                              <a:latin typeface="Cambria Math" panose="02040503050406030204" pitchFamily="18" charset="0"/>
                            </a:rPr>
                            <m:t>min</m:t>
                          </m:r>
                        </m:e>
                        <m:lim>
                          <m:sSub>
                            <m:sSubPr>
                              <m:ctrlPr>
                                <a:rPr lang="zh-CN" altLang="en-US" sz="2600" i="1">
                                  <a:latin typeface="Cambria Math" panose="02040503050406030204" pitchFamily="18" charset="0"/>
                                </a:rPr>
                              </m:ctrlPr>
                            </m:sSubPr>
                            <m:e>
                              <m:r>
                                <a:rPr lang="zh-CN" altLang="en-US" sz="2600" i="1">
                                  <a:latin typeface="Cambria Math" panose="02040503050406030204" pitchFamily="18" charset="0"/>
                                </a:rPr>
                                <m:t>𝑥</m:t>
                              </m:r>
                            </m:e>
                            <m:sub>
                              <m:r>
                                <a:rPr lang="zh-CN" altLang="en-US" sz="2600">
                                  <a:latin typeface="Cambria Math" panose="02040503050406030204" pitchFamily="18" charset="0"/>
                                </a:rPr>
                                <m:t>1</m:t>
                              </m:r>
                            </m:sub>
                          </m:sSub>
                          <m:d>
                            <m:dPr>
                              <m:ctrlPr>
                                <a:rPr lang="zh-CN" altLang="en-US" sz="2600" i="1">
                                  <a:latin typeface="Cambria Math" panose="02040503050406030204" pitchFamily="18" charset="0"/>
                                </a:rPr>
                              </m:ctrlPr>
                            </m:dPr>
                            <m:e>
                              <m:r>
                                <a:rPr lang="zh-CN" altLang="en-US" sz="2600" i="1">
                                  <a:latin typeface="Cambria Math" panose="02040503050406030204" pitchFamily="18" charset="0"/>
                                </a:rPr>
                                <m:t>𝑡</m:t>
                              </m:r>
                            </m:e>
                          </m:d>
                          <m:r>
                            <a:rPr lang="zh-CN" altLang="en-US" sz="2600">
                              <a:latin typeface="Cambria Math" panose="02040503050406030204" pitchFamily="18" charset="0"/>
                            </a:rPr>
                            <m:t>,</m:t>
                          </m:r>
                          <m:sSub>
                            <m:sSubPr>
                              <m:ctrlPr>
                                <a:rPr lang="zh-CN" altLang="en-US" sz="2600" i="1">
                                  <a:latin typeface="Cambria Math" panose="02040503050406030204" pitchFamily="18" charset="0"/>
                                </a:rPr>
                              </m:ctrlPr>
                            </m:sSubPr>
                            <m:e>
                              <m:r>
                                <a:rPr lang="zh-CN" altLang="en-US" sz="2600" i="1">
                                  <a:latin typeface="Cambria Math" panose="02040503050406030204" pitchFamily="18" charset="0"/>
                                </a:rPr>
                                <m:t>𝑥</m:t>
                              </m:r>
                            </m:e>
                            <m:sub>
                              <m:r>
                                <a:rPr lang="zh-CN" altLang="en-US" sz="2600">
                                  <a:latin typeface="Cambria Math" panose="02040503050406030204" pitchFamily="18" charset="0"/>
                                </a:rPr>
                                <m:t>2</m:t>
                              </m:r>
                            </m:sub>
                          </m:sSub>
                          <m:d>
                            <m:dPr>
                              <m:ctrlPr>
                                <a:rPr lang="zh-CN" altLang="en-US" sz="2600" i="1">
                                  <a:latin typeface="Cambria Math" panose="02040503050406030204" pitchFamily="18" charset="0"/>
                                </a:rPr>
                              </m:ctrlPr>
                            </m:dPr>
                            <m:e>
                              <m:r>
                                <a:rPr lang="zh-CN" altLang="en-US" sz="2600" i="1">
                                  <a:latin typeface="Cambria Math" panose="02040503050406030204" pitchFamily="18" charset="0"/>
                                </a:rPr>
                                <m:t>𝑡</m:t>
                              </m:r>
                            </m:e>
                          </m:d>
                        </m:lim>
                      </m:limLow>
                      <m:sSub>
                        <m:sSubPr>
                          <m:ctrlPr>
                            <a:rPr lang="zh-CN" altLang="en-US" sz="2600" i="1">
                              <a:latin typeface="Cambria Math" panose="02040503050406030204" pitchFamily="18" charset="0"/>
                            </a:rPr>
                          </m:ctrlPr>
                        </m:sSubPr>
                        <m:e>
                          <m:r>
                            <a:rPr lang="zh-CN" altLang="en-US" sz="2600" i="1">
                              <a:latin typeface="Cambria Math" panose="02040503050406030204" pitchFamily="18" charset="0"/>
                            </a:rPr>
                            <m:t>𝑧</m:t>
                          </m:r>
                        </m:e>
                        <m:sub>
                          <m:r>
                            <a:rPr lang="en-US" altLang="zh-CN" sz="2600" b="0" i="0" smtClean="0">
                              <a:latin typeface="Cambria Math" panose="02040503050406030204" pitchFamily="18" charset="0"/>
                            </a:rPr>
                            <m:t>2</m:t>
                          </m:r>
                        </m:sub>
                      </m:sSub>
                      <m:d>
                        <m:dPr>
                          <m:ctrlPr>
                            <a:rPr lang="zh-CN" altLang="en-US" sz="2600" i="1">
                              <a:latin typeface="Cambria Math" panose="02040503050406030204" pitchFamily="18" charset="0"/>
                            </a:rPr>
                          </m:ctrlPr>
                        </m:dPr>
                        <m:e>
                          <m:r>
                            <a:rPr lang="zh-CN" altLang="en-US" sz="2600" i="1">
                              <a:latin typeface="Cambria Math" panose="02040503050406030204" pitchFamily="18" charset="0"/>
                            </a:rPr>
                            <m:t>𝑡</m:t>
                          </m:r>
                        </m:e>
                      </m:d>
                      <m:r>
                        <a:rPr lang="zh-CN" altLang="en-US" sz="2600">
                          <a:latin typeface="Cambria Math" panose="02040503050406030204" pitchFamily="18" charset="0"/>
                        </a:rPr>
                        <m:t>=</m:t>
                      </m:r>
                      <m:r>
                        <a:rPr lang="en-US" altLang="zh-CN" sz="2600" b="0" i="0" smtClean="0">
                          <a:latin typeface="Cambria Math" panose="02040503050406030204" pitchFamily="18" charset="0"/>
                        </a:rPr>
                        <m:t>0</m:t>
                      </m:r>
                    </m:oMath>
                  </m:oMathPara>
                </a14:m>
                <a:endParaRPr lang="zh-CN" altLang="en-US" sz="2600"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41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706410533"/>
      </p:ext>
    </p:extLst>
  </p:cSld>
  <p:clrMapOvr>
    <a:masterClrMapping/>
  </p:clrMapOvr>
</p:sld>
</file>

<file path=ppt/theme/theme1.xml><?xml version="1.0" encoding="utf-8"?>
<a:theme xmlns:a="http://schemas.openxmlformats.org/drawingml/2006/main" name="默认设计模板">
  <a:themeElements>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默认设计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1" lang="zh-CN" altLang="en-US" sz="28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1" lang="zh-CN" altLang="en-US" sz="28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默认设计模板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1037</TotalTime>
  <Words>3055</Words>
  <Application>Microsoft Office PowerPoint</Application>
  <PresentationFormat>全屏显示(4:3)</PresentationFormat>
  <Paragraphs>204</Paragraphs>
  <Slides>34</Slides>
  <Notes>0</Notes>
  <HiddenSlides>0</HiddenSlides>
  <MMClips>0</MMClips>
  <ScaleCrop>false</ScaleCrop>
  <HeadingPairs>
    <vt:vector size="8" baseType="variant">
      <vt:variant>
        <vt:lpstr>已用的字体</vt:lpstr>
      </vt:variant>
      <vt:variant>
        <vt:i4>5</vt:i4>
      </vt:variant>
      <vt:variant>
        <vt:lpstr>主题</vt:lpstr>
      </vt:variant>
      <vt:variant>
        <vt:i4>1</vt:i4>
      </vt:variant>
      <vt:variant>
        <vt:lpstr>嵌入 OLE 服务器</vt:lpstr>
      </vt:variant>
      <vt:variant>
        <vt:i4>3</vt:i4>
      </vt:variant>
      <vt:variant>
        <vt:lpstr>幻灯片标题</vt:lpstr>
      </vt:variant>
      <vt:variant>
        <vt:i4>34</vt:i4>
      </vt:variant>
    </vt:vector>
  </HeadingPairs>
  <TitlesOfParts>
    <vt:vector size="43" baseType="lpstr">
      <vt:lpstr>等线</vt:lpstr>
      <vt:lpstr>宋体</vt:lpstr>
      <vt:lpstr>Arial</vt:lpstr>
      <vt:lpstr>Cambria Math</vt:lpstr>
      <vt:lpstr>Times New Roman</vt:lpstr>
      <vt:lpstr>默认设计模板</vt:lpstr>
      <vt:lpstr>Equation</vt:lpstr>
      <vt:lpstr>公式</vt:lpstr>
      <vt:lpstr>MathType 6.0 Equation</vt:lpstr>
      <vt:lpstr>第5章 基于T-S模糊建模的控制</vt:lpstr>
      <vt:lpstr>第5章 基于T-S模糊建模的控制</vt:lpstr>
      <vt:lpstr>5.1  T-S模糊模型</vt:lpstr>
      <vt:lpstr>5.1  T-S模糊模型</vt:lpstr>
      <vt:lpstr>PowerPoint 演示文稿</vt:lpstr>
      <vt:lpstr>5.1 T-S模糊推理系统的输入隶属函数曲线</vt:lpstr>
      <vt:lpstr>图5.2 T-S模糊推理系统的输入/输出曲线</vt:lpstr>
      <vt:lpstr>5.1.3 一类非线性系统的T-S模糊建模</vt:lpstr>
      <vt:lpstr>5.1.3 一类非线性系统的T-S模糊建模</vt:lpstr>
      <vt:lpstr>5.1.3 一类非线性系统的T-S模糊建模</vt:lpstr>
      <vt:lpstr>5.1.3 一类非线性系统的T-S模糊建模</vt:lpstr>
      <vt:lpstr>5.1.3 一类非线性系统的T-S模糊建模</vt:lpstr>
      <vt:lpstr>5.1.3 一类非线性系统的T-S模糊建模</vt:lpstr>
      <vt:lpstr>5.2 T-S型模糊控制器的设计</vt:lpstr>
      <vt:lpstr>5.2 T-S型模糊控制器的设计</vt:lpstr>
      <vt:lpstr>5.3倒立摆系统的T-S模糊模型</vt:lpstr>
      <vt:lpstr>5.3倒立摆系统的T-S模糊模型</vt:lpstr>
      <vt:lpstr>5.3倒立摆系统的T-S模糊模型</vt:lpstr>
      <vt:lpstr>5.3倒立摆系统的T-S模糊模型</vt:lpstr>
      <vt:lpstr>5.3倒立摆系统的T-S模糊模型</vt:lpstr>
      <vt:lpstr>5.3倒立摆系统的T-S模糊模型</vt:lpstr>
      <vt:lpstr>5.3倒立摆系统的T-S模糊模型</vt:lpstr>
      <vt:lpstr>5.3倒立摆系统的T-S模糊模型</vt:lpstr>
      <vt:lpstr>5.4.1 LMI不等式的设计及分析</vt:lpstr>
      <vt:lpstr>5.4.2 不等式的转换</vt:lpstr>
      <vt:lpstr>5.4.2 不等式的转换</vt:lpstr>
      <vt:lpstr>5.4.3 LMI设计实例</vt:lpstr>
      <vt:lpstr>5.4.3 LMI设计实例</vt:lpstr>
      <vt:lpstr>5.4.3 LMI设计实例</vt:lpstr>
      <vt:lpstr>5.4.3 LMI设计实例</vt:lpstr>
      <vt:lpstr>5.4.4基于LMI的倒立摆T-S模糊控制</vt:lpstr>
      <vt:lpstr>5.4.4基于LMI的倒立摆T-S模糊控制</vt:lpstr>
      <vt:lpstr>5.4.4基于LMI的倒立摆T-S模糊控制</vt:lpstr>
      <vt:lpstr>5.4.4基于LMI的倒立摆T-S模糊控制</vt:lpstr>
    </vt:vector>
  </TitlesOfParts>
  <Company>Microsoft China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beihang</dc:creator>
  <cp:lastModifiedBy>LingyuYang</cp:lastModifiedBy>
  <cp:revision>184</cp:revision>
  <dcterms:created xsi:type="dcterms:W3CDTF">2005-06-01T06:43:45Z</dcterms:created>
  <dcterms:modified xsi:type="dcterms:W3CDTF">2020-01-08T09:09:01Z</dcterms:modified>
</cp:coreProperties>
</file>