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8"/>
  </p:notesMasterIdLst>
  <p:handoutMasterIdLst>
    <p:handoutMasterId r:id="rId29"/>
  </p:handoutMasterIdLst>
  <p:sldIdLst>
    <p:sldId id="273" r:id="rId3"/>
    <p:sldId id="265" r:id="rId4"/>
    <p:sldId id="267" r:id="rId5"/>
    <p:sldId id="299" r:id="rId6"/>
    <p:sldId id="275" r:id="rId7"/>
    <p:sldId id="270" r:id="rId8"/>
    <p:sldId id="300" r:id="rId9"/>
    <p:sldId id="284" r:id="rId10"/>
    <p:sldId id="286" r:id="rId11"/>
    <p:sldId id="301" r:id="rId12"/>
    <p:sldId id="287" r:id="rId13"/>
    <p:sldId id="291" r:id="rId14"/>
    <p:sldId id="302" r:id="rId15"/>
    <p:sldId id="290" r:id="rId16"/>
    <p:sldId id="303" r:id="rId17"/>
    <p:sldId id="292" r:id="rId18"/>
    <p:sldId id="294" r:id="rId19"/>
    <p:sldId id="295" r:id="rId20"/>
    <p:sldId id="305" r:id="rId21"/>
    <p:sldId id="306" r:id="rId22"/>
    <p:sldId id="297" r:id="rId23"/>
    <p:sldId id="307" r:id="rId24"/>
    <p:sldId id="296" r:id="rId25"/>
    <p:sldId id="298" r:id="rId26"/>
    <p:sldId id="372" r:id="rId27"/>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p15:clr>
            <a:srgbClr val="A4A3A4"/>
          </p15:clr>
        </p15:guide>
        <p15:guide id="2" pos="28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er ~"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3" y="51"/>
      </p:cViewPr>
      <p:guideLst>
        <p:guide orient="horz" pos="2165"/>
        <p:guide pos="2876"/>
      </p:guideLst>
    </p:cSldViewPr>
  </p:slideViewPr>
  <p:notesTextViewPr>
    <p:cViewPr>
      <p:scale>
        <a:sx n="1" d="1"/>
        <a:sy n="1" d="1"/>
      </p:scale>
      <p:origin x="0" y="0"/>
    </p:cViewPr>
  </p:notesTextViewPr>
  <p:sorterViewPr>
    <p:cViewPr>
      <p:scale>
        <a:sx n="66" d="100"/>
        <a:sy n="66" d="100"/>
      </p:scale>
      <p:origin x="0" y="-22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1E15489A-22FB-4F5A-A7CE-A5678440F890}" type="datetimeFigureOut">
              <a:rPr lang="zh-CN" altLang="en-US" smtClean="0"/>
              <a:pPr/>
              <a:t>2020/5/20</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6402A31-B59B-4A2F-B0BD-004A907E5FE5}" type="slidenum">
              <a:rPr lang="zh-CN" altLang="en-US" smtClean="0"/>
              <a:pPr/>
              <a:t>‹#›</a:t>
            </a:fld>
            <a:endParaRPr lang="zh-CN" altLang="en-US"/>
          </a:p>
        </p:txBody>
      </p:sp>
    </p:spTree>
    <p:extLst>
      <p:ext uri="{BB962C8B-B14F-4D97-AF65-F5344CB8AC3E}">
        <p14:creationId xmlns:p14="http://schemas.microsoft.com/office/powerpoint/2010/main" val="86662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360F25AF-70B2-41F1-ABE4-FAE75C8F1A5C}" type="datetimeFigureOut">
              <a:rPr lang="zh-CN" altLang="en-US" smtClean="0"/>
              <a:pPr/>
              <a:t>2020/5/20</a:t>
            </a:fld>
            <a:endParaRPr lang="zh-CN" altLang="en-US"/>
          </a:p>
        </p:txBody>
      </p:sp>
      <p:sp>
        <p:nvSpPr>
          <p:cNvPr id="4" name="幻灯片图像占位符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993E9D0D-4CD3-4A41-98B5-DB959E38227F}" type="slidenum">
              <a:rPr lang="zh-CN" altLang="en-US" smtClean="0"/>
              <a:pPr/>
              <a:t>‹#›</a:t>
            </a:fld>
            <a:endParaRPr lang="zh-CN" altLang="en-US"/>
          </a:p>
        </p:txBody>
      </p:sp>
    </p:spTree>
    <p:extLst>
      <p:ext uri="{BB962C8B-B14F-4D97-AF65-F5344CB8AC3E}">
        <p14:creationId xmlns:p14="http://schemas.microsoft.com/office/powerpoint/2010/main" val="359961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3C1BDDBB-433F-45FB-8D68-754D3F7B1F7E}"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1C9D36FF-F239-4356-9F34-C05C155BA028}"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A9D8609A-1057-4363-90B5-104B8448BAA7}"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EF70D6F-9FDB-4854-97EF-A8433B846AA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99DA422-CDDE-4292-A007-6494A1FC3A3C}"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0D3B0B54-12B8-4A96-A937-A78E9F353CE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4B094391-B3C3-4888-AF2B-91EF87A519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FC3CEAAE-E549-4C43-97C5-C37C9E8DA6B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0006963-8D88-4AC1-BFE0-99B41A20E819}"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B21155E7-9F70-4CB2-80A2-BC1FD84EB5B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00113" y="1354138"/>
            <a:ext cx="7127875" cy="4522787"/>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00113"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3532188"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5"/>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4" name="Flowchart: Connector 6"/>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900113"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3532188"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900113"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Content Placeholder 5"/>
          <p:cNvSpPr>
            <a:spLocks noGrp="1"/>
          </p:cNvSpPr>
          <p:nvPr>
            <p:ph sz="quarter" idx="4"/>
          </p:nvPr>
        </p:nvSpPr>
        <p:spPr>
          <a:xfrm>
            <a:off x="3532188"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FC9CF88-022E-4F09-B0FF-1EAF7DFB6A55}"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31154E4C-EA88-496D-B9A0-3391A65FC5C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817B1D5D-0D7A-4310-AE6D-E3A9250186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3A62B83-4FF8-4859-BBE0-A742A520F13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94478016-3228-44AF-AA37-9B0B1D9D3711}"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745B6068-592B-4926-BB7C-3816721A1C11}"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AE83E61-E184-40A0-B2D2-EA21051B06D0}"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85382858-80E1-45F2-ADB6-5CDFB3F5B7EC}"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1366FAA-EFB3-4DC3-85FF-E82C2A48B63F}"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CD2EB236-1FEB-4380-BB67-7D6045ADC22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BBBE0597-9114-4C54-8834-13F715136D9B}"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5C843FD3-B701-41A5-A78B-F6B345072733}"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1" descr="BDRLC0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6" name="Rectangle 52"/>
          <p:cNvSpPr>
            <a:spLocks noChangeArrowheads="1"/>
          </p:cNvSpPr>
          <p:nvPr userDrawn="1"/>
        </p:nvSpPr>
        <p:spPr bwMode="auto">
          <a:xfrm>
            <a:off x="533400" y="228600"/>
            <a:ext cx="827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038" rIns="0" bIns="46038" anchor="b"/>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lang="zh-CN" altLang="en-US" sz="2600" dirty="0">
                <a:solidFill>
                  <a:srgbClr val="FF0000"/>
                </a:solidFill>
                <a:latin typeface="隶书" panose="02010509060101010101" pitchFamily="49" charset="-122"/>
                <a:ea typeface="隶书" panose="02010509060101010101" pitchFamily="49" charset="-122"/>
              </a:rPr>
              <a:t>先进控制系统设计</a:t>
            </a:r>
            <a:endParaRPr lang="en-US" altLang="zh-CN" sz="2600" dirty="0">
              <a:solidFill>
                <a:srgbClr val="FF0000"/>
              </a:solidFill>
              <a:latin typeface="隶书" panose="02010509060101010101" pitchFamily="49" charset="-122"/>
              <a:ea typeface="隶书" panose="02010509060101010101" pitchFamily="49" charset="-122"/>
            </a:endParaRPr>
          </a:p>
        </p:txBody>
      </p:sp>
      <p:sp>
        <p:nvSpPr>
          <p:cNvPr id="1028" name="Line 53"/>
          <p:cNvSpPr>
            <a:spLocks noChangeShapeType="1"/>
          </p:cNvSpPr>
          <p:nvPr userDrawn="1"/>
        </p:nvSpPr>
        <p:spPr bwMode="auto">
          <a:xfrm>
            <a:off x="550863" y="685800"/>
            <a:ext cx="83058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6600">
          <a:solidFill>
            <a:schemeClr val="tx1"/>
          </a:solidFill>
          <a:latin typeface="+mj-lt"/>
          <a:ea typeface="+mj-ea"/>
          <a:cs typeface="+mj-cs"/>
        </a:defRPr>
      </a:lvl1pPr>
      <a:lvl2pPr algn="ctr" rtl="0" eaLnBrk="0" fontAlgn="base" hangingPunct="0">
        <a:spcBef>
          <a:spcPct val="0"/>
        </a:spcBef>
        <a:spcAft>
          <a:spcPct val="0"/>
        </a:spcAft>
        <a:defRPr sz="6600">
          <a:solidFill>
            <a:schemeClr val="tx1"/>
          </a:solidFill>
          <a:latin typeface="Freestyle Script" panose="030804020302050B0404" pitchFamily="66" charset="0"/>
        </a:defRPr>
      </a:lvl2pPr>
      <a:lvl3pPr algn="ctr" rtl="0" eaLnBrk="0" fontAlgn="base" hangingPunct="0">
        <a:spcBef>
          <a:spcPct val="0"/>
        </a:spcBef>
        <a:spcAft>
          <a:spcPct val="0"/>
        </a:spcAft>
        <a:defRPr sz="6600">
          <a:solidFill>
            <a:schemeClr val="tx1"/>
          </a:solidFill>
          <a:latin typeface="Freestyle Script" panose="030804020302050B0404" pitchFamily="66" charset="0"/>
        </a:defRPr>
      </a:lvl3pPr>
      <a:lvl4pPr algn="ctr" rtl="0" eaLnBrk="0" fontAlgn="base" hangingPunct="0">
        <a:spcBef>
          <a:spcPct val="0"/>
        </a:spcBef>
        <a:spcAft>
          <a:spcPct val="0"/>
        </a:spcAft>
        <a:defRPr sz="6600">
          <a:solidFill>
            <a:schemeClr val="tx1"/>
          </a:solidFill>
          <a:latin typeface="Freestyle Script" panose="030804020302050B0404" pitchFamily="66" charset="0"/>
        </a:defRPr>
      </a:lvl4pPr>
      <a:lvl5pPr algn="ctr" rtl="0" eaLnBrk="0" fontAlgn="base" hangingPunct="0">
        <a:spcBef>
          <a:spcPct val="0"/>
        </a:spcBef>
        <a:spcAft>
          <a:spcPct val="0"/>
        </a:spcAft>
        <a:defRPr sz="6600">
          <a:solidFill>
            <a:schemeClr val="tx1"/>
          </a:solidFill>
          <a:latin typeface="Freestyle Script" panose="030804020302050B0404" pitchFamily="66" charset="0"/>
        </a:defRPr>
      </a:lvl5pPr>
      <a:lvl6pPr marL="457200" algn="ctr" rtl="0" fontAlgn="base">
        <a:spcBef>
          <a:spcPct val="0"/>
        </a:spcBef>
        <a:spcAft>
          <a:spcPct val="0"/>
        </a:spcAft>
        <a:defRPr sz="6600">
          <a:solidFill>
            <a:schemeClr val="tx1"/>
          </a:solidFill>
          <a:latin typeface="Freestyle Script" panose="030804020302050B0404" pitchFamily="66" charset="0"/>
        </a:defRPr>
      </a:lvl6pPr>
      <a:lvl7pPr marL="914400" algn="ctr" rtl="0" fontAlgn="base">
        <a:spcBef>
          <a:spcPct val="0"/>
        </a:spcBef>
        <a:spcAft>
          <a:spcPct val="0"/>
        </a:spcAft>
        <a:defRPr sz="6600">
          <a:solidFill>
            <a:schemeClr val="tx1"/>
          </a:solidFill>
          <a:latin typeface="Freestyle Script" panose="030804020302050B0404" pitchFamily="66" charset="0"/>
        </a:defRPr>
      </a:lvl7pPr>
      <a:lvl8pPr marL="1371600" algn="ctr" rtl="0" fontAlgn="base">
        <a:spcBef>
          <a:spcPct val="0"/>
        </a:spcBef>
        <a:spcAft>
          <a:spcPct val="0"/>
        </a:spcAft>
        <a:defRPr sz="6600">
          <a:solidFill>
            <a:schemeClr val="tx1"/>
          </a:solidFill>
          <a:latin typeface="Freestyle Script" panose="030804020302050B0404" pitchFamily="66" charset="0"/>
        </a:defRPr>
      </a:lvl8pPr>
      <a:lvl9pPr marL="1828800" algn="ctr" rtl="0" fontAlgn="base">
        <a:spcBef>
          <a:spcPct val="0"/>
        </a:spcBef>
        <a:spcAft>
          <a:spcPct val="0"/>
        </a:spcAft>
        <a:defRPr sz="6600">
          <a:solidFill>
            <a:schemeClr val="tx1"/>
          </a:solidFill>
          <a:latin typeface="Freestyle Script" panose="030804020302050B0404" pitchFamily="66" charset="0"/>
        </a:defRPr>
      </a:lvl9pPr>
    </p:titleStyle>
    <p:body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8" descr="buaa_1"/>
          <p:cNvPicPr>
            <a:picLocks noChangeAspect="1"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9" name="Flowchart: Connector 8"/>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9" y="90187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1. </a:t>
            </a:r>
            <a:r>
              <a:rPr lang="zh-CN" altLang="zh-CN" sz="2800" b="1" dirty="0">
                <a:solidFill>
                  <a:srgbClr val="FF0000"/>
                </a:solidFill>
                <a:latin typeface="微软雅黑" panose="020B0503020204020204" pitchFamily="34" charset="-122"/>
                <a:ea typeface="微软雅黑" panose="020B0503020204020204" pitchFamily="34" charset="-122"/>
              </a:rPr>
              <a:t>智能控制的提出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20510" y="1747951"/>
            <a:ext cx="850297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10000"/>
              </a:lnSpc>
              <a:buNone/>
            </a:pPr>
            <a:r>
              <a:rPr lang="en-US" altLang="zh-CN" sz="2200" kern="0" dirty="0">
                <a:latin typeface="微软雅黑" panose="020B0503020204020204" pitchFamily="34" charset="-122"/>
                <a:ea typeface="微软雅黑" panose="020B0503020204020204" pitchFamily="34" charset="-122"/>
              </a:rPr>
              <a:t>    </a:t>
            </a:r>
            <a:r>
              <a:rPr lang="zh-CN" altLang="zh-CN" sz="2200" kern="0" dirty="0">
                <a:latin typeface="微软雅黑" panose="020B0503020204020204" pitchFamily="34" charset="-122"/>
                <a:ea typeface="微软雅黑" panose="020B0503020204020204" pitchFamily="34" charset="-122"/>
              </a:rPr>
              <a:t>传统控制方法包括经典控制和现代控制，基于被控对象精确模型的控制方式，缺乏灵活性和应变能力，适于解决线性、时不变性等相对简单的控制问题。传统控制方法在实际应用中遇到很多难解决的问题，主要表现以下几点：</a:t>
            </a:r>
          </a:p>
          <a:p>
            <a:pPr marL="0" indent="0">
              <a:lnSpc>
                <a:spcPct val="110000"/>
              </a:lnSpc>
              <a:buNone/>
            </a:pPr>
            <a:r>
              <a:rPr lang="zh-CN" altLang="zh-CN" sz="2200" kern="0" dirty="0">
                <a:latin typeface="微软雅黑" panose="020B0503020204020204" pitchFamily="34" charset="-122"/>
                <a:ea typeface="微软雅黑" panose="020B0503020204020204" pitchFamily="34" charset="-122"/>
              </a:rPr>
              <a:t>（</a:t>
            </a:r>
            <a:r>
              <a:rPr lang="en-US" altLang="zh-CN" sz="2200" kern="0" dirty="0">
                <a:latin typeface="微软雅黑" panose="020B0503020204020204" pitchFamily="34" charset="-122"/>
                <a:ea typeface="微软雅黑" panose="020B0503020204020204" pitchFamily="34" charset="-122"/>
              </a:rPr>
              <a:t>1</a:t>
            </a:r>
            <a:r>
              <a:rPr lang="zh-CN" altLang="zh-CN" sz="2200" kern="0" dirty="0">
                <a:latin typeface="微软雅黑" panose="020B0503020204020204" pitchFamily="34" charset="-122"/>
                <a:ea typeface="微软雅黑" panose="020B0503020204020204" pitchFamily="34" charset="-122"/>
              </a:rPr>
              <a:t>）实际系统由于存在复杂性、非线性、时变性、不确定性和不完全性等，无法获得精确的数学模型。</a:t>
            </a:r>
          </a:p>
          <a:p>
            <a:pPr marL="0" indent="0">
              <a:lnSpc>
                <a:spcPct val="110000"/>
              </a:lnSpc>
              <a:buNone/>
            </a:pPr>
            <a:r>
              <a:rPr lang="zh-CN" altLang="zh-CN" sz="2200" kern="0" dirty="0">
                <a:latin typeface="微软雅黑" panose="020B0503020204020204" pitchFamily="34" charset="-122"/>
                <a:ea typeface="微软雅黑" panose="020B0503020204020204" pitchFamily="34" charset="-122"/>
              </a:rPr>
              <a:t>（</a:t>
            </a:r>
            <a:r>
              <a:rPr lang="en-US" altLang="zh-CN" sz="2200" kern="0" dirty="0">
                <a:latin typeface="微软雅黑" panose="020B0503020204020204" pitchFamily="34" charset="-122"/>
                <a:ea typeface="微软雅黑" panose="020B0503020204020204" pitchFamily="34" charset="-122"/>
              </a:rPr>
              <a:t>2</a:t>
            </a:r>
            <a:r>
              <a:rPr lang="zh-CN" altLang="zh-CN" sz="2200" kern="0" dirty="0">
                <a:latin typeface="微软雅黑" panose="020B0503020204020204" pitchFamily="34" charset="-122"/>
                <a:ea typeface="微软雅黑" panose="020B0503020204020204" pitchFamily="34" charset="-122"/>
              </a:rPr>
              <a:t>）某些复杂的和包含不确定性的控制过程无法用传统的数学模型来描述，即无法解决建模问题。</a:t>
            </a:r>
          </a:p>
          <a:p>
            <a:pPr marL="0" indent="0">
              <a:lnSpc>
                <a:spcPct val="110000"/>
              </a:lnSpc>
              <a:buNone/>
            </a:pPr>
            <a:r>
              <a:rPr lang="zh-CN" altLang="zh-CN" sz="2200" kern="0" dirty="0">
                <a:latin typeface="微软雅黑" panose="020B0503020204020204" pitchFamily="34" charset="-122"/>
                <a:ea typeface="微软雅黑" panose="020B0503020204020204" pitchFamily="34" charset="-122"/>
              </a:rPr>
              <a:t>（</a:t>
            </a:r>
            <a:r>
              <a:rPr lang="en-US" altLang="zh-CN" sz="2200" kern="0" dirty="0">
                <a:latin typeface="微软雅黑" panose="020B0503020204020204" pitchFamily="34" charset="-122"/>
                <a:ea typeface="微软雅黑" panose="020B0503020204020204" pitchFamily="34" charset="-122"/>
              </a:rPr>
              <a:t>3</a:t>
            </a:r>
            <a:r>
              <a:rPr lang="zh-CN" altLang="zh-CN" sz="2200" kern="0" dirty="0">
                <a:latin typeface="微软雅黑" panose="020B0503020204020204" pitchFamily="34" charset="-122"/>
                <a:ea typeface="微软雅黑" panose="020B0503020204020204" pitchFamily="34" charset="-122"/>
              </a:rPr>
              <a:t>）针对实际系统往往需要进行一些比较苛刻的线性化假设，而这些假设往往与实际系统不符合。</a:t>
            </a:r>
          </a:p>
          <a:p>
            <a:pPr marL="0" indent="0">
              <a:lnSpc>
                <a:spcPct val="110000"/>
              </a:lnSpc>
              <a:buNone/>
            </a:pPr>
            <a:r>
              <a:rPr lang="zh-CN" altLang="zh-CN" sz="2200" kern="0" dirty="0">
                <a:latin typeface="微软雅黑" panose="020B0503020204020204" pitchFamily="34" charset="-122"/>
                <a:ea typeface="微软雅黑" panose="020B0503020204020204" pitchFamily="34" charset="-122"/>
              </a:rPr>
              <a:t>（</a:t>
            </a:r>
            <a:r>
              <a:rPr lang="en-US" altLang="zh-CN" sz="2200" kern="0" dirty="0">
                <a:latin typeface="微软雅黑" panose="020B0503020204020204" pitchFamily="34" charset="-122"/>
                <a:ea typeface="微软雅黑" panose="020B0503020204020204" pitchFamily="34" charset="-122"/>
              </a:rPr>
              <a:t>4</a:t>
            </a:r>
            <a:r>
              <a:rPr lang="zh-CN" altLang="zh-CN" sz="2200" kern="0" dirty="0">
                <a:latin typeface="微软雅黑" panose="020B0503020204020204" pitchFamily="34" charset="-122"/>
                <a:ea typeface="微软雅黑" panose="020B0503020204020204" pitchFamily="34" charset="-122"/>
              </a:rPr>
              <a:t>）实际控制任务复杂，而传统的控制任务要求低，对复杂的控制任务，如智能机器人控制、社会经济管理系统等无能为力。</a:t>
            </a:r>
          </a:p>
        </p:txBody>
      </p:sp>
    </p:spTree>
    <p:extLst>
      <p:ext uri="{BB962C8B-B14F-4D97-AF65-F5344CB8AC3E}">
        <p14:creationId xmlns:p14="http://schemas.microsoft.com/office/powerpoint/2010/main" val="369860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9" y="92704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4. </a:t>
            </a:r>
            <a:r>
              <a:rPr lang="zh-CN" altLang="zh-CN" sz="2800" b="1" dirty="0">
                <a:solidFill>
                  <a:srgbClr val="FF0000"/>
                </a:solidFill>
                <a:latin typeface="微软雅黑" panose="020B0503020204020204" pitchFamily="34" charset="-122"/>
                <a:ea typeface="微软雅黑" panose="020B0503020204020204" pitchFamily="34" charset="-122"/>
              </a:rPr>
              <a:t>智能控制的</a:t>
            </a:r>
            <a:r>
              <a:rPr lang="zh-CN" altLang="en-US" sz="2800" b="1" dirty="0">
                <a:solidFill>
                  <a:srgbClr val="FF0000"/>
                </a:solidFill>
                <a:latin typeface="微软雅黑" panose="020B0503020204020204" pitchFamily="34" charset="-122"/>
                <a:ea typeface="微软雅黑" panose="020B0503020204020204" pitchFamily="34" charset="-122"/>
              </a:rPr>
              <a:t>几个重要分支：</a:t>
            </a:r>
            <a:r>
              <a:rPr lang="zh-CN" altLang="zh-CN" sz="2800" b="1" dirty="0">
                <a:solidFill>
                  <a:srgbClr val="FF0000"/>
                </a:solidFill>
                <a:latin typeface="微软雅黑" panose="020B0503020204020204" pitchFamily="34" charset="-122"/>
                <a:ea typeface="微软雅黑" panose="020B0503020204020204" pitchFamily="34" charset="-122"/>
              </a:rPr>
              <a:t>模糊控制</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20511" y="1823365"/>
            <a:ext cx="850297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5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以往的各种传统控制方法均是建立在被控对象精确数学模型基础上的，然而，随着系统复杂程度的提高，将难以建立系统的精确数学模型。</a:t>
            </a:r>
          </a:p>
          <a:p>
            <a:pPr marL="0" indent="0">
              <a:lnSpc>
                <a:spcPct val="15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在工程实践中，人们发现，一个复杂的控制系统可由一个操作人员凭着丰富的实践经验得到满意的控制效果。这说明，如果通过模拟人脑的思维方法设计控制器，可实现复杂系统的控制，由此产生了模糊控制。</a:t>
            </a: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580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505838" y="1546500"/>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457200" algn="just" eaLnBrk="1" hangingPunct="1">
              <a:lnSpc>
                <a:spcPct val="125000"/>
              </a:lnSpc>
              <a:buNone/>
            </a:pPr>
            <a:r>
              <a:rPr lang="en-US" altLang="zh-CN" sz="2400" kern="0">
                <a:latin typeface="微软雅黑" panose="020B0503020204020204" pitchFamily="34" charset="-122"/>
                <a:ea typeface="微软雅黑" panose="020B0503020204020204" pitchFamily="34" charset="-122"/>
              </a:rPr>
              <a:t>1965</a:t>
            </a:r>
            <a:r>
              <a:rPr lang="zh-CN" altLang="zh-CN" sz="2400" kern="0">
                <a:latin typeface="微软雅黑" panose="020B0503020204020204" pitchFamily="34" charset="-122"/>
                <a:ea typeface="微软雅黑" panose="020B0503020204020204" pitchFamily="34" charset="-122"/>
              </a:rPr>
              <a:t>年美国加州大学自动控制系</a:t>
            </a:r>
            <a:r>
              <a:rPr lang="en-US" altLang="zh-CN" sz="2400" kern="0">
                <a:latin typeface="微软雅黑" panose="020B0503020204020204" pitchFamily="34" charset="-122"/>
                <a:ea typeface="微软雅黑" panose="020B0503020204020204" pitchFamily="34" charset="-122"/>
              </a:rPr>
              <a:t>L.A.Zedeh</a:t>
            </a:r>
            <a:r>
              <a:rPr lang="zh-CN" altLang="zh-CN" sz="2400" kern="0">
                <a:latin typeface="微软雅黑" panose="020B0503020204020204" pitchFamily="34" charset="-122"/>
                <a:ea typeface="微软雅黑" panose="020B0503020204020204" pitchFamily="34" charset="-122"/>
              </a:rPr>
              <a:t>提出模糊集合理论，奠定了模糊控制的基础；</a:t>
            </a:r>
            <a:r>
              <a:rPr lang="en-US" altLang="zh-CN" sz="2400" kern="0">
                <a:latin typeface="微软雅黑" panose="020B0503020204020204" pitchFamily="34" charset="-122"/>
                <a:ea typeface="微软雅黑" panose="020B0503020204020204" pitchFamily="34" charset="-122"/>
              </a:rPr>
              <a:t>1974</a:t>
            </a:r>
            <a:r>
              <a:rPr lang="zh-CN" altLang="zh-CN" sz="2400" kern="0">
                <a:latin typeface="微软雅黑" panose="020B0503020204020204" pitchFamily="34" charset="-122"/>
                <a:ea typeface="微软雅黑" panose="020B0503020204020204" pitchFamily="34" charset="-122"/>
              </a:rPr>
              <a:t>年伦敦大学的</a:t>
            </a:r>
            <a:r>
              <a:rPr lang="en-US" altLang="zh-CN" sz="2400" kern="0">
                <a:latin typeface="微软雅黑" panose="020B0503020204020204" pitchFamily="34" charset="-122"/>
                <a:ea typeface="微软雅黑" panose="020B0503020204020204" pitchFamily="34" charset="-122"/>
              </a:rPr>
              <a:t>Mamdani</a:t>
            </a:r>
            <a:r>
              <a:rPr lang="zh-CN" altLang="zh-CN" sz="2400" kern="0">
                <a:latin typeface="微软雅黑" panose="020B0503020204020204" pitchFamily="34" charset="-122"/>
                <a:ea typeface="微软雅黑" panose="020B0503020204020204" pitchFamily="34" charset="-122"/>
              </a:rPr>
              <a:t>博士利用模糊逻辑，开发了世界上第一台模糊控制的蒸汽机，从而开创了模糊控制的历史；</a:t>
            </a:r>
            <a:r>
              <a:rPr lang="en-US" altLang="zh-CN" sz="2400" kern="0">
                <a:latin typeface="微软雅黑" panose="020B0503020204020204" pitchFamily="34" charset="-122"/>
                <a:ea typeface="微软雅黑" panose="020B0503020204020204" pitchFamily="34" charset="-122"/>
              </a:rPr>
              <a:t>1983</a:t>
            </a:r>
            <a:r>
              <a:rPr lang="zh-CN" altLang="zh-CN" sz="2400" kern="0">
                <a:latin typeface="微软雅黑" panose="020B0503020204020204" pitchFamily="34" charset="-122"/>
                <a:ea typeface="微软雅黑" panose="020B0503020204020204" pitchFamily="34" charset="-122"/>
              </a:rPr>
              <a:t>年日本富士电机开创了模糊控制在日本的第一项应用—水净化处理，之后，富士电机致力于模糊逻辑元件的开发与研究，并于</a:t>
            </a:r>
            <a:r>
              <a:rPr lang="en-US" altLang="zh-CN" sz="2400" kern="0">
                <a:latin typeface="微软雅黑" panose="020B0503020204020204" pitchFamily="34" charset="-122"/>
                <a:ea typeface="微软雅黑" panose="020B0503020204020204" pitchFamily="34" charset="-122"/>
              </a:rPr>
              <a:t>1987</a:t>
            </a:r>
            <a:r>
              <a:rPr lang="zh-CN" altLang="zh-CN" sz="2400" kern="0">
                <a:latin typeface="微软雅黑" panose="020B0503020204020204" pitchFamily="34" charset="-122"/>
                <a:ea typeface="微软雅黑" panose="020B0503020204020204" pitchFamily="34" charset="-122"/>
              </a:rPr>
              <a:t>年在仙台地铁线上采用了模糊控制技术，</a:t>
            </a:r>
            <a:r>
              <a:rPr lang="en-US" altLang="zh-CN" sz="2400" kern="0">
                <a:latin typeface="微软雅黑" panose="020B0503020204020204" pitchFamily="34" charset="-122"/>
                <a:ea typeface="微软雅黑" panose="020B0503020204020204" pitchFamily="34" charset="-122"/>
              </a:rPr>
              <a:t>1989</a:t>
            </a:r>
            <a:r>
              <a:rPr lang="zh-CN" altLang="zh-CN" sz="2400" kern="0">
                <a:latin typeface="微软雅黑" panose="020B0503020204020204" pitchFamily="34" charset="-122"/>
                <a:ea typeface="微软雅黑" panose="020B0503020204020204" pitchFamily="34" charset="-122"/>
              </a:rPr>
              <a:t>年将模糊控制消费品推向高潮，使日本成为模糊控制技术的主导国家。</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260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457200" y="1198503"/>
            <a:ext cx="8229600" cy="5584082"/>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10000"/>
              </a:lnSpc>
              <a:buNone/>
            </a:pPr>
            <a:r>
              <a:rPr lang="zh-CN" altLang="en-US" sz="2400" kern="0">
                <a:latin typeface="微软雅黑" panose="020B0503020204020204" pitchFamily="34" charset="-122"/>
                <a:ea typeface="微软雅黑" panose="020B0503020204020204" pitchFamily="34" charset="-122"/>
              </a:rPr>
              <a:t>    基于</a:t>
            </a:r>
            <a:r>
              <a:rPr lang="zh-CN" altLang="zh-CN" sz="2400" kern="0">
                <a:latin typeface="微软雅黑" panose="020B0503020204020204" pitchFamily="34" charset="-122"/>
                <a:ea typeface="微软雅黑" panose="020B0503020204020204" pitchFamily="34" charset="-122"/>
              </a:rPr>
              <a:t>模糊控制的发展可分为三个阶段：</a:t>
            </a:r>
          </a:p>
          <a:p>
            <a:pPr marL="0" indent="0" algn="just">
              <a:lnSpc>
                <a:spcPct val="110000"/>
              </a:lnSpc>
              <a:buNone/>
            </a:pPr>
            <a:r>
              <a:rPr lang="zh-CN" altLang="zh-CN" sz="2400" kern="0">
                <a:latin typeface="微软雅黑" panose="020B0503020204020204" pitchFamily="34" charset="-122"/>
                <a:ea typeface="微软雅黑" panose="020B0503020204020204" pitchFamily="34" charset="-122"/>
              </a:rPr>
              <a:t>（</a:t>
            </a:r>
            <a:r>
              <a:rPr lang="en-US" altLang="zh-CN" sz="2400" kern="0">
                <a:latin typeface="微软雅黑" panose="020B0503020204020204" pitchFamily="34" charset="-122"/>
                <a:ea typeface="微软雅黑" panose="020B0503020204020204" pitchFamily="34" charset="-122"/>
              </a:rPr>
              <a:t>1</a:t>
            </a:r>
            <a:r>
              <a:rPr lang="zh-CN" altLang="zh-CN" sz="2400" kern="0">
                <a:latin typeface="微软雅黑" panose="020B0503020204020204" pitchFamily="34" charset="-122"/>
                <a:ea typeface="微软雅黑" panose="020B0503020204020204" pitchFamily="34" charset="-122"/>
              </a:rPr>
              <a:t>）</a:t>
            </a:r>
            <a:r>
              <a:rPr lang="en-US" altLang="zh-CN" sz="2400" kern="0">
                <a:latin typeface="微软雅黑" panose="020B0503020204020204" pitchFamily="34" charset="-122"/>
                <a:ea typeface="微软雅黑" panose="020B0503020204020204" pitchFamily="34" charset="-122"/>
              </a:rPr>
              <a:t>1965</a:t>
            </a:r>
            <a:r>
              <a:rPr lang="zh-CN" altLang="zh-CN" sz="2400" kern="0">
                <a:latin typeface="微软雅黑" panose="020B0503020204020204" pitchFamily="34" charset="-122"/>
                <a:ea typeface="微软雅黑" panose="020B0503020204020204" pitchFamily="34" charset="-122"/>
              </a:rPr>
              <a:t>年</a:t>
            </a:r>
            <a:r>
              <a:rPr lang="en-US" altLang="zh-CN" sz="2400" kern="0">
                <a:latin typeface="微软雅黑" panose="020B0503020204020204" pitchFamily="34" charset="-122"/>
                <a:ea typeface="微软雅黑" panose="020B0503020204020204" pitchFamily="34" charset="-122"/>
              </a:rPr>
              <a:t>-1974</a:t>
            </a:r>
            <a:r>
              <a:rPr lang="zh-CN" altLang="zh-CN" sz="2400" kern="0">
                <a:latin typeface="微软雅黑" panose="020B0503020204020204" pitchFamily="34" charset="-122"/>
                <a:ea typeface="微软雅黑" panose="020B0503020204020204" pitchFamily="34" charset="-122"/>
              </a:rPr>
              <a:t>年为模糊控制发展的第一阶段，即模糊数学发展和形成阶段；</a:t>
            </a:r>
          </a:p>
          <a:p>
            <a:pPr marL="0" indent="0" algn="just">
              <a:lnSpc>
                <a:spcPct val="110000"/>
              </a:lnSpc>
              <a:buNone/>
            </a:pPr>
            <a:r>
              <a:rPr lang="zh-CN" altLang="zh-CN" sz="2400" kern="0">
                <a:latin typeface="微软雅黑" panose="020B0503020204020204" pitchFamily="34" charset="-122"/>
                <a:ea typeface="微软雅黑" panose="020B0503020204020204" pitchFamily="34" charset="-122"/>
              </a:rPr>
              <a:t>（</a:t>
            </a:r>
            <a:r>
              <a:rPr lang="en-US" altLang="zh-CN" sz="2400" kern="0">
                <a:latin typeface="微软雅黑" panose="020B0503020204020204" pitchFamily="34" charset="-122"/>
                <a:ea typeface="微软雅黑" panose="020B0503020204020204" pitchFamily="34" charset="-122"/>
              </a:rPr>
              <a:t>2</a:t>
            </a:r>
            <a:r>
              <a:rPr lang="zh-CN" altLang="zh-CN" sz="2400" kern="0">
                <a:latin typeface="微软雅黑" panose="020B0503020204020204" pitchFamily="34" charset="-122"/>
                <a:ea typeface="微软雅黑" panose="020B0503020204020204" pitchFamily="34" charset="-122"/>
              </a:rPr>
              <a:t>）</a:t>
            </a:r>
            <a:r>
              <a:rPr lang="en-US" altLang="zh-CN" sz="2400" kern="0">
                <a:latin typeface="微软雅黑" panose="020B0503020204020204" pitchFamily="34" charset="-122"/>
                <a:ea typeface="微软雅黑" panose="020B0503020204020204" pitchFamily="34" charset="-122"/>
              </a:rPr>
              <a:t>1974</a:t>
            </a:r>
            <a:r>
              <a:rPr lang="zh-CN" altLang="zh-CN" sz="2400" kern="0">
                <a:latin typeface="微软雅黑" panose="020B0503020204020204" pitchFamily="34" charset="-122"/>
                <a:ea typeface="微软雅黑" panose="020B0503020204020204" pitchFamily="34" charset="-122"/>
              </a:rPr>
              <a:t>年</a:t>
            </a:r>
            <a:r>
              <a:rPr lang="en-US" altLang="zh-CN" sz="2400" kern="0">
                <a:latin typeface="微软雅黑" panose="020B0503020204020204" pitchFamily="34" charset="-122"/>
                <a:ea typeface="微软雅黑" panose="020B0503020204020204" pitchFamily="34" charset="-122"/>
              </a:rPr>
              <a:t>-1979</a:t>
            </a:r>
            <a:r>
              <a:rPr lang="zh-CN" altLang="zh-CN" sz="2400" kern="0">
                <a:latin typeface="微软雅黑" panose="020B0503020204020204" pitchFamily="34" charset="-122"/>
                <a:ea typeface="微软雅黑" panose="020B0503020204020204" pitchFamily="34" charset="-122"/>
              </a:rPr>
              <a:t>年为模糊控制发展的第二阶段，产生了简单的模糊控制器；</a:t>
            </a:r>
          </a:p>
          <a:p>
            <a:pPr marL="0" indent="0" algn="just">
              <a:lnSpc>
                <a:spcPct val="110000"/>
              </a:lnSpc>
              <a:buNone/>
            </a:pPr>
            <a:r>
              <a:rPr lang="zh-CN" altLang="zh-CN" sz="2400" kern="0">
                <a:latin typeface="微软雅黑" panose="020B0503020204020204" pitchFamily="34" charset="-122"/>
                <a:ea typeface="微软雅黑" panose="020B0503020204020204" pitchFamily="34" charset="-122"/>
              </a:rPr>
              <a:t>（</a:t>
            </a:r>
            <a:r>
              <a:rPr lang="en-US" altLang="zh-CN" sz="2400" kern="0">
                <a:latin typeface="微软雅黑" panose="020B0503020204020204" pitchFamily="34" charset="-122"/>
                <a:ea typeface="微软雅黑" panose="020B0503020204020204" pitchFamily="34" charset="-122"/>
              </a:rPr>
              <a:t>3</a:t>
            </a:r>
            <a:r>
              <a:rPr lang="zh-CN" altLang="zh-CN" sz="2400" kern="0">
                <a:latin typeface="微软雅黑" panose="020B0503020204020204" pitchFamily="34" charset="-122"/>
                <a:ea typeface="微软雅黑" panose="020B0503020204020204" pitchFamily="34" charset="-122"/>
              </a:rPr>
              <a:t>）</a:t>
            </a:r>
            <a:r>
              <a:rPr lang="en-US" altLang="zh-CN" sz="2400" kern="0">
                <a:latin typeface="微软雅黑" panose="020B0503020204020204" pitchFamily="34" charset="-122"/>
                <a:ea typeface="微软雅黑" panose="020B0503020204020204" pitchFamily="34" charset="-122"/>
              </a:rPr>
              <a:t>1979</a:t>
            </a:r>
            <a:r>
              <a:rPr lang="zh-CN" altLang="zh-CN" sz="2400" kern="0">
                <a:latin typeface="微软雅黑" panose="020B0503020204020204" pitchFamily="34" charset="-122"/>
                <a:ea typeface="微软雅黑" panose="020B0503020204020204" pitchFamily="34" charset="-122"/>
              </a:rPr>
              <a:t>年—现在为模糊控制发展的第三阶段，即高性能模糊控制阶段。</a:t>
            </a:r>
          </a:p>
          <a:p>
            <a:pPr marL="0" indent="0" algn="just">
              <a:lnSpc>
                <a:spcPct val="110000"/>
              </a:lnSpc>
              <a:buNone/>
            </a:pPr>
            <a:r>
              <a:rPr lang="en-US" altLang="zh-CN" sz="2400" kern="0">
                <a:latin typeface="微软雅黑" panose="020B0503020204020204" pitchFamily="34" charset="-122"/>
                <a:ea typeface="微软雅黑" panose="020B0503020204020204" pitchFamily="34" charset="-122"/>
              </a:rPr>
              <a:t>    </a:t>
            </a:r>
            <a:r>
              <a:rPr lang="zh-CN" altLang="zh-CN" sz="2400" kern="0">
                <a:latin typeface="微软雅黑" panose="020B0503020204020204" pitchFamily="34" charset="-122"/>
                <a:ea typeface="微软雅黑" panose="020B0503020204020204" pitchFamily="34" charset="-122"/>
              </a:rPr>
              <a:t>模糊逻辑控制器的设计不依靠被控对象的模型，但它却非常依靠控制专家或操作者的经验知识。模糊逻辑控制的突出优点是能够比较容易地将人的控制经验溶入到控制器中，但若缺乏这样的控制经验，很难设计出高水平的模糊控制器。</a:t>
            </a:r>
            <a:endParaRPr lang="en-US" altLang="zh-CN" sz="2400" kern="0">
              <a:latin typeface="微软雅黑" panose="020B0503020204020204" pitchFamily="34" charset="-122"/>
              <a:ea typeface="微软雅黑" panose="020B0503020204020204" pitchFamily="34" charset="-122"/>
            </a:endParaRPr>
          </a:p>
          <a:p>
            <a:pPr marL="0" indent="0" algn="just">
              <a:lnSpc>
                <a:spcPct val="110000"/>
              </a:lnSpc>
              <a:buNone/>
            </a:pPr>
            <a:r>
              <a:rPr lang="en-US" altLang="zh-CN" sz="2400" kern="0">
                <a:latin typeface="微软雅黑" panose="020B0503020204020204" pitchFamily="34" charset="-122"/>
                <a:ea typeface="微软雅黑" panose="020B0503020204020204" pitchFamily="34" charset="-122"/>
              </a:rPr>
              <a:t>    </a:t>
            </a:r>
            <a:r>
              <a:rPr lang="zh-CN" altLang="zh-CN" sz="2400" kern="0">
                <a:latin typeface="微软雅黑" panose="020B0503020204020204" pitchFamily="34" charset="-122"/>
                <a:ea typeface="微软雅黑" panose="020B0503020204020204" pitchFamily="34" charset="-122"/>
              </a:rPr>
              <a:t>采用模糊系统可充分逼近任意复杂的非线性系统，基于模糊系统逼近的自适应模糊控制是模糊控制的更高形式。</a:t>
            </a:r>
          </a:p>
          <a:p>
            <a:pPr marL="0" indent="457200" algn="just" eaLnBrk="1" hangingPunct="1">
              <a:lnSpc>
                <a:spcPct val="110000"/>
              </a:lnSpc>
              <a:buNone/>
            </a:pP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882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4. </a:t>
            </a:r>
            <a:r>
              <a:rPr lang="zh-CN" altLang="zh-CN" sz="2800" b="1" dirty="0">
                <a:solidFill>
                  <a:srgbClr val="FF0000"/>
                </a:solidFill>
                <a:latin typeface="微软雅黑" panose="020B0503020204020204" pitchFamily="34" charset="-122"/>
                <a:ea typeface="微软雅黑" panose="020B0503020204020204" pitchFamily="34" charset="-122"/>
              </a:rPr>
              <a:t>智能控制的</a:t>
            </a:r>
            <a:r>
              <a:rPr lang="zh-CN" altLang="en-US" sz="2800" b="1" dirty="0">
                <a:solidFill>
                  <a:srgbClr val="FF0000"/>
                </a:solidFill>
                <a:latin typeface="微软雅黑" panose="020B0503020204020204" pitchFamily="34" charset="-122"/>
                <a:ea typeface="微软雅黑" panose="020B0503020204020204" pitchFamily="34" charset="-122"/>
              </a:rPr>
              <a:t>几个重要分支：</a:t>
            </a:r>
            <a:r>
              <a:rPr lang="en-US" altLang="zh-CN" sz="2800" b="1" kern="0"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神经网络</a:t>
            </a:r>
            <a:r>
              <a:rPr lang="zh-CN" altLang="zh-CN" sz="2800" b="1" dirty="0">
                <a:solidFill>
                  <a:srgbClr val="FF0000"/>
                </a:solidFill>
                <a:latin typeface="微软雅黑" panose="020B0503020204020204" pitchFamily="34" charset="-122"/>
                <a:ea typeface="微软雅黑" panose="020B0503020204020204" pitchFamily="34" charset="-122"/>
              </a:rPr>
              <a:t>控制</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20510" y="2044870"/>
            <a:ext cx="850297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ts val="35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神经网络的研究已经有几十年的历史了。</a:t>
            </a:r>
            <a:r>
              <a:rPr lang="en-US" altLang="zh-CN" sz="2400">
                <a:latin typeface="微软雅黑" panose="020B0503020204020204" pitchFamily="34" charset="-122"/>
                <a:ea typeface="微软雅黑" panose="020B0503020204020204" pitchFamily="34" charset="-122"/>
              </a:rPr>
              <a:t>1943</a:t>
            </a:r>
            <a:r>
              <a:rPr lang="zh-CN" altLang="zh-CN"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McCulloch</a:t>
            </a:r>
            <a:r>
              <a:rPr lang="zh-CN" altLang="zh-CN"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Pitts</a:t>
            </a:r>
            <a:r>
              <a:rPr lang="zh-CN" altLang="zh-CN" sz="2400">
                <a:latin typeface="微软雅黑" panose="020B0503020204020204" pitchFamily="34" charset="-122"/>
                <a:ea typeface="微软雅黑" panose="020B0503020204020204" pitchFamily="34" charset="-122"/>
              </a:rPr>
              <a:t>提出了神经元数学模型；</a:t>
            </a:r>
            <a:r>
              <a:rPr lang="en-US" altLang="zh-CN" sz="2400">
                <a:latin typeface="微软雅黑" panose="020B0503020204020204" pitchFamily="34" charset="-122"/>
                <a:ea typeface="微软雅黑" panose="020B0503020204020204" pitchFamily="34" charset="-122"/>
              </a:rPr>
              <a:t>1950</a:t>
            </a:r>
            <a:r>
              <a:rPr lang="zh-CN" altLang="zh-CN"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-1980</a:t>
            </a:r>
            <a:r>
              <a:rPr lang="zh-CN" altLang="zh-CN" sz="2400">
                <a:latin typeface="微软雅黑" panose="020B0503020204020204" pitchFamily="34" charset="-122"/>
                <a:ea typeface="微软雅黑" panose="020B0503020204020204" pitchFamily="34" charset="-122"/>
              </a:rPr>
              <a:t>年为神经网络的形成期，有少量成果，如</a:t>
            </a:r>
            <a:r>
              <a:rPr lang="en-US" altLang="zh-CN" sz="2400">
                <a:latin typeface="微软雅黑" panose="020B0503020204020204" pitchFamily="34" charset="-122"/>
                <a:ea typeface="微软雅黑" panose="020B0503020204020204" pitchFamily="34" charset="-122"/>
              </a:rPr>
              <a:t>1975</a:t>
            </a:r>
            <a:r>
              <a:rPr lang="zh-CN" altLang="zh-CN"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Albus</a:t>
            </a:r>
            <a:r>
              <a:rPr lang="zh-CN" altLang="zh-CN" sz="2400">
                <a:latin typeface="微软雅黑" panose="020B0503020204020204" pitchFamily="34" charset="-122"/>
                <a:ea typeface="微软雅黑" panose="020B0503020204020204" pitchFamily="34" charset="-122"/>
              </a:rPr>
              <a:t>提出了人脑记忆模型</a:t>
            </a:r>
            <a:r>
              <a:rPr lang="en-US" altLang="zh-CN" sz="2400">
                <a:latin typeface="微软雅黑" panose="020B0503020204020204" pitchFamily="34" charset="-122"/>
                <a:ea typeface="微软雅黑" panose="020B0503020204020204" pitchFamily="34" charset="-122"/>
              </a:rPr>
              <a:t>CMAC</a:t>
            </a:r>
            <a:r>
              <a:rPr lang="zh-CN" altLang="zh-CN" sz="2400">
                <a:latin typeface="微软雅黑" panose="020B0503020204020204" pitchFamily="34" charset="-122"/>
                <a:ea typeface="微软雅黑" panose="020B0503020204020204" pitchFamily="34" charset="-122"/>
              </a:rPr>
              <a:t>网络，</a:t>
            </a:r>
            <a:r>
              <a:rPr lang="en-US" altLang="zh-CN" sz="2400">
                <a:latin typeface="微软雅黑" panose="020B0503020204020204" pitchFamily="34" charset="-122"/>
                <a:ea typeface="微软雅黑" panose="020B0503020204020204" pitchFamily="34" charset="-122"/>
              </a:rPr>
              <a:t>1976</a:t>
            </a:r>
            <a:r>
              <a:rPr lang="zh-CN" altLang="zh-CN"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Grossberg</a:t>
            </a:r>
            <a:r>
              <a:rPr lang="zh-CN" altLang="zh-CN" sz="2400">
                <a:latin typeface="微软雅黑" panose="020B0503020204020204" pitchFamily="34" charset="-122"/>
                <a:ea typeface="微软雅黑" panose="020B0503020204020204" pitchFamily="34" charset="-122"/>
              </a:rPr>
              <a:t>提出了用于无导师指导下模式分类的自组织网络；</a:t>
            </a:r>
            <a:r>
              <a:rPr lang="en-US" altLang="zh-CN" sz="2400">
                <a:latin typeface="微软雅黑" panose="020B0503020204020204" pitchFamily="34" charset="-122"/>
                <a:ea typeface="微软雅黑" panose="020B0503020204020204" pitchFamily="34" charset="-122"/>
              </a:rPr>
              <a:t>1980</a:t>
            </a:r>
            <a:r>
              <a:rPr lang="zh-CN" altLang="zh-CN" sz="2400">
                <a:latin typeface="微软雅黑" panose="020B0503020204020204" pitchFamily="34" charset="-122"/>
                <a:ea typeface="微软雅黑" panose="020B0503020204020204" pitchFamily="34" charset="-122"/>
              </a:rPr>
              <a:t>年以后为神经网络的发展期，</a:t>
            </a:r>
            <a:r>
              <a:rPr lang="en-US" altLang="zh-CN" sz="2400">
                <a:latin typeface="微软雅黑" panose="020B0503020204020204" pitchFamily="34" charset="-122"/>
                <a:ea typeface="微软雅黑" panose="020B0503020204020204" pitchFamily="34" charset="-122"/>
              </a:rPr>
              <a:t>1982</a:t>
            </a:r>
            <a:r>
              <a:rPr lang="zh-CN" altLang="zh-CN" sz="2400">
                <a:latin typeface="微软雅黑" panose="020B0503020204020204" pitchFamily="34" charset="-122"/>
                <a:ea typeface="微软雅黑" panose="020B0503020204020204" pitchFamily="34" charset="-122"/>
              </a:rPr>
              <a:t>年</a:t>
            </a:r>
            <a:r>
              <a:rPr lang="en-US" altLang="zh-CN" sz="2400">
                <a:latin typeface="微软雅黑" panose="020B0503020204020204" pitchFamily="34" charset="-122"/>
                <a:ea typeface="微软雅黑" panose="020B0503020204020204" pitchFamily="34" charset="-122"/>
              </a:rPr>
              <a:t>Hopfield</a:t>
            </a:r>
            <a:r>
              <a:rPr lang="zh-CN" altLang="zh-CN" sz="2400">
                <a:latin typeface="微软雅黑" panose="020B0503020204020204" pitchFamily="34" charset="-122"/>
                <a:ea typeface="微软雅黑" panose="020B0503020204020204" pitchFamily="34" charset="-122"/>
              </a:rPr>
              <a:t>提出了</a:t>
            </a:r>
            <a:r>
              <a:rPr lang="en-US" altLang="zh-CN" sz="2400">
                <a:latin typeface="微软雅黑" panose="020B0503020204020204" pitchFamily="34" charset="-122"/>
                <a:ea typeface="微软雅黑" panose="020B0503020204020204" pitchFamily="34" charset="-122"/>
              </a:rPr>
              <a:t>Hopfield</a:t>
            </a:r>
            <a:r>
              <a:rPr lang="zh-CN" altLang="zh-CN" sz="2400">
                <a:latin typeface="微软雅黑" panose="020B0503020204020204" pitchFamily="34" charset="-122"/>
                <a:ea typeface="微软雅黑" panose="020B0503020204020204" pitchFamily="34" charset="-122"/>
              </a:rPr>
              <a:t>网络，解决了回归网络的学习问题。</a:t>
            </a:r>
            <a:r>
              <a:rPr lang="en-US" altLang="zh-CN" sz="2400">
                <a:latin typeface="微软雅黑" panose="020B0503020204020204" pitchFamily="34" charset="-122"/>
                <a:ea typeface="微软雅黑" panose="020B0503020204020204" pitchFamily="34" charset="-122"/>
              </a:rPr>
              <a:t>1986</a:t>
            </a:r>
            <a:r>
              <a:rPr lang="zh-CN" altLang="zh-CN" sz="2400">
                <a:latin typeface="微软雅黑" panose="020B0503020204020204" pitchFamily="34" charset="-122"/>
                <a:ea typeface="微软雅黑" panose="020B0503020204020204" pitchFamily="34" charset="-122"/>
              </a:rPr>
              <a:t>年美国</a:t>
            </a:r>
            <a:r>
              <a:rPr lang="en-US" altLang="zh-CN" sz="2400">
                <a:latin typeface="微软雅黑" panose="020B0503020204020204" pitchFamily="34" charset="-122"/>
                <a:ea typeface="微软雅黑" panose="020B0503020204020204" pitchFamily="34" charset="-122"/>
              </a:rPr>
              <a:t>Rumelhart</a:t>
            </a:r>
            <a:r>
              <a:rPr lang="zh-CN" altLang="zh-CN" sz="2400">
                <a:latin typeface="微软雅黑" panose="020B0503020204020204" pitchFamily="34" charset="-122"/>
                <a:ea typeface="微软雅黑" panose="020B0503020204020204" pitchFamily="34" charset="-122"/>
              </a:rPr>
              <a:t>等提出了</a:t>
            </a:r>
            <a:r>
              <a:rPr lang="en-US" altLang="zh-CN" sz="2400">
                <a:latin typeface="微软雅黑" panose="020B0503020204020204" pitchFamily="34" charset="-122"/>
                <a:ea typeface="微软雅黑" panose="020B0503020204020204" pitchFamily="34" charset="-122"/>
              </a:rPr>
              <a:t>BP</a:t>
            </a:r>
            <a:r>
              <a:rPr lang="zh-CN" altLang="zh-CN" sz="2400">
                <a:latin typeface="微软雅黑" panose="020B0503020204020204" pitchFamily="34" charset="-122"/>
                <a:ea typeface="微软雅黑" panose="020B0503020204020204" pitchFamily="34" charset="-122"/>
              </a:rPr>
              <a:t>网络，该网络是一种按照误差逆向传播算法训练的多层前馈神经网络，为神经网络的应用开辟了广阔的发展前景。</a:t>
            </a:r>
          </a:p>
        </p:txBody>
      </p:sp>
    </p:spTree>
    <p:extLst>
      <p:ext uri="{BB962C8B-B14F-4D97-AF65-F5344CB8AC3E}">
        <p14:creationId xmlns:p14="http://schemas.microsoft.com/office/powerpoint/2010/main" val="197433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457200" y="1592359"/>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457200" algn="just" eaLnBrk="1" hangingPunct="1">
              <a:lnSpc>
                <a:spcPct val="125000"/>
              </a:lnSpc>
              <a:buNone/>
            </a:pPr>
            <a:r>
              <a:rPr lang="zh-CN" altLang="zh-CN" sz="2400" kern="0">
                <a:latin typeface="微软雅黑" panose="020B0503020204020204" pitchFamily="34" charset="-122"/>
                <a:ea typeface="微软雅黑" panose="020B0503020204020204" pitchFamily="34" charset="-122"/>
              </a:rPr>
              <a:t>将神经网络引入控制领域就形成了神经网络控制。神经网络控制是从机理上对人脑生理系统进行简单结构模拟的一种新兴智能控制方法。神经网络具有并行机制、模式识别、记忆和自学习能力的特点，它能够学习与适应不确定系统的动态特性，有很强的鲁棒性和容错性等。采用神经网络可充分逼近任意复杂的非线性系统，基于神经网络逼近的自适应神经网络控制是神经网络控制的更高形式。神经网络控制在控制领域有广泛的应用。</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0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4. </a:t>
            </a:r>
            <a:r>
              <a:rPr lang="zh-CN" altLang="zh-CN" sz="2800" b="1" dirty="0">
                <a:solidFill>
                  <a:srgbClr val="FF0000"/>
                </a:solidFill>
                <a:latin typeface="微软雅黑" panose="020B0503020204020204" pitchFamily="34" charset="-122"/>
                <a:ea typeface="微软雅黑" panose="020B0503020204020204" pitchFamily="34" charset="-122"/>
              </a:rPr>
              <a:t>智能控制的</a:t>
            </a:r>
            <a:r>
              <a:rPr lang="zh-CN" altLang="en-US" sz="2800" b="1" dirty="0">
                <a:solidFill>
                  <a:srgbClr val="FF0000"/>
                </a:solidFill>
                <a:latin typeface="微软雅黑" panose="020B0503020204020204" pitchFamily="34" charset="-122"/>
                <a:ea typeface="微软雅黑" panose="020B0503020204020204" pitchFamily="34" charset="-122"/>
              </a:rPr>
              <a:t>几个重要分支：</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zh-CN" sz="2800" b="1" dirty="0">
                <a:solidFill>
                  <a:srgbClr val="FF0000"/>
                </a:solidFill>
                <a:latin typeface="微软雅黑" panose="020B0503020204020204" pitchFamily="34" charset="-122"/>
                <a:ea typeface="微软雅黑" panose="020B0503020204020204" pitchFamily="34" charset="-122"/>
              </a:rPr>
              <a:t>智能搜索算法</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20509" y="2155622"/>
            <a:ext cx="8502977" cy="657122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ts val="35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智能搜索算法是人工智能的一个重要分支。随着优化理论的发展，智能算法得到了迅速发展和广泛应用，成为解决搜索问题的新方法，如遗传算法、粒子群算法、差分进化算法等。这些优化算法都是通过模拟揭示自然现象和过程来实现，其优点和机制的独特，为具有搜索问题提供了切实可行的解决方案。</a:t>
            </a:r>
          </a:p>
        </p:txBody>
      </p:sp>
    </p:spTree>
    <p:extLst>
      <p:ext uri="{BB962C8B-B14F-4D97-AF65-F5344CB8AC3E}">
        <p14:creationId xmlns:p14="http://schemas.microsoft.com/office/powerpoint/2010/main" val="320660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457200" y="1460384"/>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ts val="3500"/>
              </a:lnSpc>
              <a:buNone/>
            </a:pPr>
            <a:r>
              <a:rPr lang="en-US" altLang="zh-CN" sz="2400">
                <a:latin typeface="微软雅黑" panose="020B0503020204020204" pitchFamily="34" charset="-122"/>
                <a:ea typeface="微软雅黑" panose="020B0503020204020204" pitchFamily="34" charset="-122"/>
              </a:rPr>
              <a:t>    20</a:t>
            </a:r>
            <a:r>
              <a:rPr lang="zh-CN" altLang="zh-CN" sz="2400">
                <a:latin typeface="微软雅黑" panose="020B0503020204020204" pitchFamily="34" charset="-122"/>
                <a:ea typeface="微软雅黑" panose="020B0503020204020204" pitchFamily="34" charset="-122"/>
              </a:rPr>
              <a:t>世纪</a:t>
            </a:r>
            <a:r>
              <a:rPr lang="en-US" altLang="zh-CN" sz="2400">
                <a:latin typeface="微软雅黑" panose="020B0503020204020204" pitchFamily="34" charset="-122"/>
                <a:ea typeface="微软雅黑" panose="020B0503020204020204" pitchFamily="34" charset="-122"/>
              </a:rPr>
              <a:t>70</a:t>
            </a:r>
            <a:r>
              <a:rPr lang="zh-CN" altLang="zh-CN" sz="2400">
                <a:latin typeface="微软雅黑" panose="020B0503020204020204" pitchFamily="34" charset="-122"/>
                <a:ea typeface="微软雅黑" panose="020B0503020204020204" pitchFamily="34" charset="-122"/>
              </a:rPr>
              <a:t>年代初，美国密西根大学的霍兰教授和他的学生提出并创立了一种新型的优化算法—遗传算法。遗传算法的基本思想来源于达尔文的进化论，该算法将待求的问题表示成串</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或称染色体</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即为二进制码或者整数码串，从而构成一群串，并将他们置于问题的求解环境中。根据适者生存的原则，从中选择出适应环境的串进行复制，并且通过交换、变异两种基因操作产生出新的一代更加适应环境的串群。经过一代代的不断变化，最后收敛到一个最适应环境的串上，即求得问题的最优解。</a:t>
            </a:r>
          </a:p>
        </p:txBody>
      </p:sp>
    </p:spTree>
    <p:extLst>
      <p:ext uri="{BB962C8B-B14F-4D97-AF65-F5344CB8AC3E}">
        <p14:creationId xmlns:p14="http://schemas.microsoft.com/office/powerpoint/2010/main" val="144959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1800" y="1370192"/>
            <a:ext cx="8280400" cy="520028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b="1">
                <a:solidFill>
                  <a:srgbClr val="0070C0"/>
                </a:solidFill>
                <a:latin typeface="微软雅黑" panose="020B0503020204020204" pitchFamily="34" charset="-122"/>
                <a:ea typeface="微软雅黑" panose="020B0503020204020204" pitchFamily="34" charset="-122"/>
              </a:rPr>
              <a:t>    </a:t>
            </a:r>
            <a:r>
              <a:rPr lang="zh-CN" altLang="zh-CN" sz="2400" b="1">
                <a:solidFill>
                  <a:srgbClr val="0070C0"/>
                </a:solidFill>
                <a:latin typeface="微软雅黑" panose="020B0503020204020204" pitchFamily="34" charset="-122"/>
                <a:ea typeface="微软雅黑" panose="020B0503020204020204" pitchFamily="34" charset="-122"/>
              </a:rPr>
              <a:t>粒子群优化算法</a:t>
            </a:r>
            <a:r>
              <a:rPr lang="zh-CN" altLang="zh-CN" sz="2400">
                <a:latin typeface="微软雅黑" panose="020B0503020204020204" pitchFamily="34" charset="-122"/>
                <a:ea typeface="微软雅黑" panose="020B0503020204020204" pitchFamily="34" charset="-122"/>
              </a:rPr>
              <a:t>也是一种进化计算技术，</a:t>
            </a:r>
            <a:r>
              <a:rPr lang="en-US" altLang="zh-CN" sz="2400">
                <a:latin typeface="微软雅黑" panose="020B0503020204020204" pitchFamily="34" charset="-122"/>
                <a:ea typeface="微软雅黑" panose="020B0503020204020204" pitchFamily="34" charset="-122"/>
              </a:rPr>
              <a:t>1995</a:t>
            </a:r>
            <a:r>
              <a:rPr lang="zh-CN" altLang="zh-CN" sz="2400">
                <a:latin typeface="微软雅黑" panose="020B0503020204020204" pitchFamily="34" charset="-122"/>
                <a:ea typeface="微软雅黑" panose="020B0503020204020204" pitchFamily="34" charset="-122"/>
              </a:rPr>
              <a:t>年由</a:t>
            </a:r>
            <a:r>
              <a:rPr lang="en-US" altLang="zh-CN" sz="2400">
                <a:latin typeface="微软雅黑" panose="020B0503020204020204" pitchFamily="34" charset="-122"/>
                <a:ea typeface="微软雅黑" panose="020B0503020204020204" pitchFamily="34" charset="-122"/>
              </a:rPr>
              <a:t>Eberhart</a:t>
            </a:r>
            <a:r>
              <a:rPr lang="zh-CN" altLang="zh-CN" sz="2400">
                <a:latin typeface="微软雅黑" panose="020B0503020204020204" pitchFamily="34" charset="-122"/>
                <a:ea typeface="微软雅黑" panose="020B0503020204020204" pitchFamily="34" charset="-122"/>
              </a:rPr>
              <a:t>博士和</a:t>
            </a:r>
            <a:r>
              <a:rPr lang="en-US" altLang="zh-CN" sz="2400">
                <a:latin typeface="微软雅黑" panose="020B0503020204020204" pitchFamily="34" charset="-122"/>
                <a:ea typeface="微软雅黑" panose="020B0503020204020204" pitchFamily="34" charset="-122"/>
              </a:rPr>
              <a:t>Kennedy</a:t>
            </a:r>
            <a:r>
              <a:rPr lang="zh-CN" altLang="zh-CN" sz="2400">
                <a:latin typeface="微软雅黑" panose="020B0503020204020204" pitchFamily="34" charset="-122"/>
                <a:ea typeface="微软雅黑" panose="020B0503020204020204" pitchFamily="34" charset="-122"/>
              </a:rPr>
              <a:t>博士提出，该算法源于对鸟群捕食的行为研究。与遗传算法相似，粒子群算法也是从随机解出发，通过迭代寻找最优解，它也是通过适应度来评价解的品质，但它比遗传算法规则更为简单，没有遗传算法的</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交叉</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变异</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操作，通过追随当前搜索到的最优值来寻找全局最优。这种算法以其实现容易、精度高、收敛快等优点引起了学术界的重视，并且在解决系统辨识问题中展示了其特殊的优越性。</a:t>
            </a:r>
          </a:p>
          <a:p>
            <a:pPr algn="just">
              <a:lnSpc>
                <a:spcPct val="12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02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1800" y="1238217"/>
            <a:ext cx="8280400" cy="519086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b="1">
                <a:solidFill>
                  <a:srgbClr val="0070C0"/>
                </a:solidFill>
                <a:latin typeface="微软雅黑" panose="020B0503020204020204" pitchFamily="34" charset="-122"/>
                <a:ea typeface="微软雅黑" panose="020B0503020204020204" pitchFamily="34" charset="-122"/>
              </a:rPr>
              <a:t>    </a:t>
            </a:r>
            <a:r>
              <a:rPr lang="zh-CN" altLang="zh-CN" sz="2400" b="1">
                <a:solidFill>
                  <a:srgbClr val="0070C0"/>
                </a:solidFill>
                <a:latin typeface="微软雅黑" panose="020B0503020204020204" pitchFamily="34" charset="-122"/>
                <a:ea typeface="微软雅黑" panose="020B0503020204020204" pitchFamily="34" charset="-122"/>
              </a:rPr>
              <a:t>差分进化算法</a:t>
            </a:r>
            <a:r>
              <a:rPr lang="zh-CN" altLang="zh-CN" sz="2400">
                <a:latin typeface="微软雅黑" panose="020B0503020204020204" pitchFamily="34" charset="-122"/>
                <a:ea typeface="微软雅黑" panose="020B0503020204020204" pitchFamily="34" charset="-122"/>
              </a:rPr>
              <a:t>是一种新兴的进化计算技术，它是由</a:t>
            </a:r>
            <a:r>
              <a:rPr lang="en-US" altLang="zh-CN" sz="2400">
                <a:latin typeface="微软雅黑" panose="020B0503020204020204" pitchFamily="34" charset="-122"/>
                <a:ea typeface="微软雅黑" panose="020B0503020204020204" pitchFamily="34" charset="-122"/>
              </a:rPr>
              <a:t>Storn</a:t>
            </a:r>
            <a:r>
              <a:rPr lang="zh-CN" altLang="zh-CN" sz="2400">
                <a:latin typeface="微软雅黑" panose="020B0503020204020204" pitchFamily="34" charset="-122"/>
                <a:ea typeface="微软雅黑" panose="020B0503020204020204" pitchFamily="34" charset="-122"/>
              </a:rPr>
              <a:t>等人于</a:t>
            </a:r>
            <a:r>
              <a:rPr lang="en-US" altLang="zh-CN" sz="2400">
                <a:latin typeface="微软雅黑" panose="020B0503020204020204" pitchFamily="34" charset="-122"/>
                <a:ea typeface="微软雅黑" panose="020B0503020204020204" pitchFamily="34" charset="-122"/>
              </a:rPr>
              <a:t>1995</a:t>
            </a:r>
            <a:r>
              <a:rPr lang="zh-CN" altLang="zh-CN" sz="2400">
                <a:latin typeface="微软雅黑" panose="020B0503020204020204" pitchFamily="34" charset="-122"/>
                <a:ea typeface="微软雅黑" panose="020B0503020204020204" pitchFamily="34" charset="-122"/>
              </a:rPr>
              <a:t>年提出的。该算法保留了基于种群的全局搜索策略，采用实数编码、基于差分的简单变异操作和一对一的竞争生存策略，降低了遗传操作的复杂性。同时，差分进化算法特有的记忆能力使其可以动态跟踪当前的搜索情况，以调整其搜索策略，具有较强的全局收敛能力和鲁棒性</a:t>
            </a: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且不需要借助问题的特征信息，适于求解一些利用常规的数学规划方法所无法求解的复杂环境中的优化问题。</a:t>
            </a:r>
            <a:endParaRPr lang="en-US" altLang="zh-CN" sz="2400">
              <a:latin typeface="微软雅黑" panose="020B0503020204020204" pitchFamily="34" charset="-122"/>
              <a:ea typeface="微软雅黑" panose="020B0503020204020204" pitchFamily="34" charset="-122"/>
            </a:endParaRPr>
          </a:p>
          <a:p>
            <a:pPr marL="0" indent="0" algn="just">
              <a:lnSpc>
                <a:spcPct val="120000"/>
              </a:lnSpc>
              <a:buNone/>
            </a:pPr>
            <a:endParaRPr lang="en-US" altLang="zh-CN" sz="2400">
              <a:latin typeface="微软雅黑" panose="020B0503020204020204" pitchFamily="34" charset="-122"/>
              <a:ea typeface="微软雅黑" panose="020B0503020204020204" pitchFamily="34" charset="-122"/>
            </a:endParaRPr>
          </a:p>
          <a:p>
            <a:pPr marL="0" indent="0" algn="just">
              <a:lnSpc>
                <a:spcPct val="120000"/>
              </a:lnSpc>
              <a:buNone/>
            </a:pPr>
            <a:r>
              <a:rPr lang="en-US" altLang="zh-CN" sz="2400" b="1">
                <a:solidFill>
                  <a:srgbClr val="0070C0"/>
                </a:solidFill>
                <a:latin typeface="微软雅黑" panose="020B0503020204020204" pitchFamily="34" charset="-122"/>
                <a:ea typeface="微软雅黑" panose="020B0503020204020204" pitchFamily="34" charset="-122"/>
              </a:rPr>
              <a:t>    </a:t>
            </a:r>
            <a:r>
              <a:rPr lang="zh-CN" altLang="zh-CN" sz="2400" b="1">
                <a:solidFill>
                  <a:srgbClr val="0070C0"/>
                </a:solidFill>
                <a:latin typeface="微软雅黑" panose="020B0503020204020204" pitchFamily="34" charset="-122"/>
                <a:ea typeface="微软雅黑" panose="020B0503020204020204" pitchFamily="34" charset="-122"/>
              </a:rPr>
              <a:t>智能算法</a:t>
            </a:r>
            <a:r>
              <a:rPr lang="zh-CN" altLang="zh-CN" sz="2400">
                <a:latin typeface="微软雅黑" panose="020B0503020204020204" pitchFamily="34" charset="-122"/>
                <a:ea typeface="微软雅黑" panose="020B0503020204020204" pitchFamily="34" charset="-122"/>
              </a:rPr>
              <a:t>不依赖于问题模型本身的特性，能够快速有效的搜索复杂、高度非线性和多维空间，为智能控制的研究与应用开辟一条新的途径。</a:t>
            </a:r>
            <a:endParaRPr lang="en-US" altLang="zh-CN" sz="2400" dirty="0">
              <a:latin typeface="微软雅黑" panose="020B0503020204020204" pitchFamily="34" charset="-122"/>
              <a:ea typeface="Cambria Math" panose="02040503050406030204" pitchFamily="18" charset="0"/>
            </a:endParaRPr>
          </a:p>
        </p:txBody>
      </p:sp>
    </p:spTree>
    <p:extLst>
      <p:ext uri="{BB962C8B-B14F-4D97-AF65-F5344CB8AC3E}">
        <p14:creationId xmlns:p14="http://schemas.microsoft.com/office/powerpoint/2010/main" val="117398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5. </a:t>
            </a:r>
            <a:r>
              <a:rPr lang="zh-CN" altLang="zh-CN" sz="2800" b="1" dirty="0">
                <a:solidFill>
                  <a:srgbClr val="FF0000"/>
                </a:solidFill>
                <a:latin typeface="微软雅黑" panose="020B0503020204020204" pitchFamily="34" charset="-122"/>
                <a:ea typeface="微软雅黑" panose="020B0503020204020204" pitchFamily="34" charset="-122"/>
              </a:rPr>
              <a:t>智能控制的特点</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34648" y="1956602"/>
            <a:ext cx="8474699" cy="4433714"/>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zh-CN" sz="2400">
                <a:latin typeface="微软雅黑" panose="020B0503020204020204" pitchFamily="34" charset="-122"/>
                <a:ea typeface="微软雅黑" panose="020B0503020204020204" pitchFamily="34" charset="-122"/>
              </a:rPr>
              <a:t>）学习功能：智能控制器能通过从外界环境所获得的信息进行学习，不断积累知识，使系统的控制性能得到改善；</a:t>
            </a:r>
          </a:p>
          <a:p>
            <a:pPr marL="0" indent="0" algn="just">
              <a:lnSpc>
                <a:spcPct val="120000"/>
              </a:lnSpc>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zh-CN" sz="2400">
                <a:latin typeface="微软雅黑" panose="020B0503020204020204" pitchFamily="34" charset="-122"/>
                <a:ea typeface="微软雅黑" panose="020B0503020204020204" pitchFamily="34" charset="-122"/>
              </a:rPr>
              <a:t>）适应功能：智能控制器具有从输入到输出的映射关系，可实现不依赖于模型的自适应控制，当系统某一部分出现故障时，也能进行控制；</a:t>
            </a:r>
          </a:p>
          <a:p>
            <a:pPr marL="0" indent="0" algn="just">
              <a:lnSpc>
                <a:spcPct val="120000"/>
              </a:lnSpc>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3</a:t>
            </a:r>
            <a:r>
              <a:rPr lang="zh-CN" altLang="zh-CN" sz="2400">
                <a:latin typeface="微软雅黑" panose="020B0503020204020204" pitchFamily="34" charset="-122"/>
                <a:ea typeface="微软雅黑" panose="020B0503020204020204" pitchFamily="34" charset="-122"/>
              </a:rPr>
              <a:t>）自组织功能：智能控制器对复杂的分布式信息具有自组织和协调的功能，当出现多目标冲突时，它可以在任务要求的范围内自行决策，主动采取行动。</a:t>
            </a:r>
          </a:p>
          <a:p>
            <a:pPr marL="0" indent="0" algn="just">
              <a:lnSpc>
                <a:spcPct val="120000"/>
              </a:lnSpc>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4</a:t>
            </a:r>
            <a:r>
              <a:rPr lang="zh-CN" altLang="zh-CN" sz="2400">
                <a:latin typeface="微软雅黑" panose="020B0503020204020204" pitchFamily="34" charset="-122"/>
                <a:ea typeface="微软雅黑" panose="020B0503020204020204" pitchFamily="34" charset="-122"/>
              </a:rPr>
              <a:t>）优化能力：智能控制能够通过不断优化控制参数和寻找控制器的最佳结构形式，获得整体最优的控制性能。</a:t>
            </a:r>
          </a:p>
        </p:txBody>
      </p:sp>
    </p:spTree>
    <p:extLst>
      <p:ext uri="{BB962C8B-B14F-4D97-AF65-F5344CB8AC3E}">
        <p14:creationId xmlns:p14="http://schemas.microsoft.com/office/powerpoint/2010/main" val="115173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437745" y="1206824"/>
            <a:ext cx="8229600" cy="382708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eaLnBrk="1" hangingPunct="1">
              <a:lnSpc>
                <a:spcPct val="125000"/>
              </a:lnSpc>
              <a:buNone/>
            </a:pPr>
            <a:endParaRPr lang="en-US" altLang="zh-CN" sz="2400" kern="0" dirty="0">
              <a:latin typeface="微软雅黑" panose="020B0503020204020204" pitchFamily="34" charset="-122"/>
              <a:ea typeface="微软雅黑" panose="020B0503020204020204" pitchFamily="34" charset="-122"/>
            </a:endParaRPr>
          </a:p>
          <a:p>
            <a:pPr marL="0" indent="0" algn="just" eaLnBrk="1" hangingPunct="1">
              <a:lnSpc>
                <a:spcPct val="125000"/>
              </a:lnSpc>
              <a:buNone/>
            </a:pPr>
            <a:r>
              <a:rPr lang="en-US" altLang="zh-CN" sz="2400" kern="0" dirty="0">
                <a:latin typeface="微软雅黑" panose="020B0503020204020204" pitchFamily="34" charset="-122"/>
                <a:ea typeface="微软雅黑" panose="020B0503020204020204" pitchFamily="34" charset="-122"/>
              </a:rPr>
              <a:t>     </a:t>
            </a:r>
            <a:r>
              <a:rPr lang="zh-CN" altLang="zh-CN" sz="2400" kern="0" dirty="0">
                <a:latin typeface="微软雅黑" panose="020B0503020204020204" pitchFamily="34" charset="-122"/>
                <a:ea typeface="微软雅黑" panose="020B0503020204020204" pitchFamily="34" charset="-122"/>
              </a:rPr>
              <a:t>在生产实践中，复杂控制问题可通过熟练操作人员的经验和控制理论相结合去解决，由此，产生了智能控制。智能控制采取了人的思维方式，建立逻辑模型，使用类似人脑的控制方法来进行控制</a:t>
            </a:r>
            <a:r>
              <a:rPr lang="zh-CN" altLang="en-US" sz="2400" kern="0" dirty="0">
                <a:latin typeface="微软雅黑" panose="020B0503020204020204" pitchFamily="34" charset="-122"/>
                <a:ea typeface="微软雅黑" panose="020B0503020204020204" pitchFamily="34" charset="-122"/>
              </a:rPr>
              <a:t>。</a:t>
            </a:r>
            <a:endParaRPr lang="en-US" altLang="zh-CN" sz="2400" kern="0" dirty="0">
              <a:latin typeface="微软雅黑" panose="020B0503020204020204" pitchFamily="34" charset="-122"/>
              <a:ea typeface="微软雅黑" panose="020B0503020204020204" pitchFamily="34" charset="-122"/>
            </a:endParaRPr>
          </a:p>
          <a:p>
            <a:pPr marL="0" indent="0" algn="just" eaLnBrk="1" hangingPunct="1">
              <a:lnSpc>
                <a:spcPct val="125000"/>
              </a:lnSpc>
              <a:buNone/>
            </a:pPr>
            <a:r>
              <a:rPr lang="en-US" altLang="zh-CN" sz="2400" kern="0" dirty="0">
                <a:latin typeface="微软雅黑" panose="020B0503020204020204" pitchFamily="34" charset="-122"/>
                <a:ea typeface="微软雅黑" panose="020B0503020204020204" pitchFamily="34" charset="-122"/>
              </a:rPr>
              <a:t>    </a:t>
            </a:r>
            <a:r>
              <a:rPr lang="zh-CN" altLang="zh-CN" sz="2400" kern="0" dirty="0">
                <a:latin typeface="微软雅黑" panose="020B0503020204020204" pitchFamily="34" charset="-122"/>
                <a:ea typeface="微软雅黑" panose="020B0503020204020204" pitchFamily="34" charset="-122"/>
              </a:rPr>
              <a:t>智能控制将控制理论的方法和人工智能技术灵活地结合起来，其控制方法适应对象的复杂性和不确定性</a:t>
            </a:r>
            <a:r>
              <a:rPr lang="zh-CN" altLang="en-US" sz="2400" kern="0" dirty="0">
                <a:latin typeface="微软雅黑" panose="020B0503020204020204" pitchFamily="34" charset="-122"/>
                <a:ea typeface="微软雅黑" panose="020B0503020204020204" pitchFamily="34" charset="-122"/>
              </a:rPr>
              <a:t>。</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589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6. </a:t>
            </a:r>
            <a:r>
              <a:rPr lang="zh-CN" altLang="zh-CN" sz="2800" b="1" dirty="0">
                <a:solidFill>
                  <a:srgbClr val="FF0000"/>
                </a:solidFill>
                <a:latin typeface="微软雅黑" panose="020B0503020204020204" pitchFamily="34" charset="-122"/>
                <a:ea typeface="微软雅黑" panose="020B0503020204020204" pitchFamily="34" charset="-122"/>
              </a:rPr>
              <a:t>智能控制的研究工具</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34648" y="1868644"/>
            <a:ext cx="8474699" cy="491394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10000"/>
              </a:lnSpc>
              <a:buNone/>
            </a:pP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符号推理与数值计算的结合</a:t>
            </a:r>
          </a:p>
          <a:p>
            <a:pPr marL="0" indent="0">
              <a:lnSpc>
                <a:spcPct val="110000"/>
              </a:lnSpc>
              <a:buNone/>
            </a:pPr>
            <a:r>
              <a:rPr lang="zh-CN" altLang="zh-CN" sz="2400">
                <a:latin typeface="微软雅黑" panose="020B0503020204020204" pitchFamily="34" charset="-122"/>
                <a:ea typeface="微软雅黑" panose="020B0503020204020204" pitchFamily="34" charset="-122"/>
              </a:rPr>
              <a:t>如专家控制，它的上层是专家系统，采用人工智能中的符号推理方法；下层是传统意义下的控制系统，采用数值计算方法</a:t>
            </a:r>
            <a:r>
              <a:rPr lang="zh-CN" altLang="en-US" sz="2400">
                <a:latin typeface="微软雅黑" panose="020B0503020204020204" pitchFamily="34" charset="-122"/>
                <a:ea typeface="微软雅黑" panose="020B0503020204020204" pitchFamily="34" charset="-122"/>
              </a:rPr>
              <a:t>。</a:t>
            </a:r>
            <a:endParaRPr lang="zh-CN" altLang="zh-CN" sz="2400">
              <a:latin typeface="微软雅黑" panose="020B0503020204020204" pitchFamily="34" charset="-122"/>
              <a:ea typeface="微软雅黑" panose="020B0503020204020204" pitchFamily="34" charset="-122"/>
            </a:endParaRPr>
          </a:p>
          <a:p>
            <a:pPr marL="0" indent="0">
              <a:lnSpc>
                <a:spcPct val="110000"/>
              </a:lnSpc>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zh-CN" sz="2400">
                <a:latin typeface="微软雅黑" panose="020B0503020204020204" pitchFamily="34" charset="-122"/>
                <a:ea typeface="微软雅黑" panose="020B0503020204020204" pitchFamily="34" charset="-122"/>
              </a:rPr>
              <a:t>）模糊集理论</a:t>
            </a:r>
          </a:p>
          <a:p>
            <a:pPr marL="0" indent="0">
              <a:lnSpc>
                <a:spcPct val="110000"/>
              </a:lnSpc>
              <a:buNone/>
            </a:pPr>
            <a:r>
              <a:rPr lang="zh-CN" altLang="zh-CN" sz="2400">
                <a:latin typeface="微软雅黑" panose="020B0503020204020204" pitchFamily="34" charset="-122"/>
                <a:ea typeface="微软雅黑" panose="020B0503020204020204" pitchFamily="34" charset="-122"/>
              </a:rPr>
              <a:t>模糊集理论是模糊控制的基础，其核心是采用模糊规则进行逻辑推理，其逻辑取值可在</a:t>
            </a:r>
            <a:r>
              <a:rPr lang="en-US" altLang="zh-CN" sz="2400">
                <a:latin typeface="微软雅黑" panose="020B0503020204020204" pitchFamily="34" charset="-122"/>
                <a:ea typeface="微软雅黑" panose="020B0503020204020204" pitchFamily="34" charset="-122"/>
              </a:rPr>
              <a:t>0</a:t>
            </a:r>
            <a:r>
              <a:rPr lang="zh-CN" altLang="zh-CN" sz="2400">
                <a:latin typeface="微软雅黑" panose="020B0503020204020204" pitchFamily="34" charset="-122"/>
                <a:ea typeface="微软雅黑" panose="020B0503020204020204" pitchFamily="34" charset="-122"/>
              </a:rPr>
              <a:t>与</a:t>
            </a:r>
            <a:r>
              <a:rPr lang="en-US" altLang="zh-CN" sz="2400">
                <a:latin typeface="微软雅黑" panose="020B0503020204020204" pitchFamily="34" charset="-122"/>
                <a:ea typeface="微软雅黑" panose="020B0503020204020204" pitchFamily="34" charset="-122"/>
              </a:rPr>
              <a:t>1</a:t>
            </a:r>
            <a:r>
              <a:rPr lang="zh-CN" altLang="zh-CN" sz="2400">
                <a:latin typeface="微软雅黑" panose="020B0503020204020204" pitchFamily="34" charset="-122"/>
                <a:ea typeface="微软雅黑" panose="020B0503020204020204" pitchFamily="34" charset="-122"/>
              </a:rPr>
              <a:t>之间连续变化，其处理的方法是基于数值的而不是基于符号的。</a:t>
            </a:r>
          </a:p>
          <a:p>
            <a:pPr marL="0" indent="0">
              <a:lnSpc>
                <a:spcPct val="110000"/>
              </a:lnSpc>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3</a:t>
            </a:r>
            <a:r>
              <a:rPr lang="zh-CN" altLang="zh-CN" sz="2400">
                <a:latin typeface="微软雅黑" panose="020B0503020204020204" pitchFamily="34" charset="-122"/>
                <a:ea typeface="微软雅黑" panose="020B0503020204020204" pitchFamily="34" charset="-122"/>
              </a:rPr>
              <a:t>）神经元网络理论</a:t>
            </a:r>
          </a:p>
          <a:p>
            <a:pPr marL="0" indent="0">
              <a:lnSpc>
                <a:spcPct val="11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神经网络通过许多简单的关系来实现复杂的函数，其本质是一个非线性动力学系统，但它不依赖数学模型，是一种介于逻辑推理和数值计算之间的工具和方法。</a:t>
            </a:r>
          </a:p>
        </p:txBody>
      </p:sp>
    </p:spTree>
    <p:extLst>
      <p:ext uri="{BB962C8B-B14F-4D97-AF65-F5344CB8AC3E}">
        <p14:creationId xmlns:p14="http://schemas.microsoft.com/office/powerpoint/2010/main" val="179129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22372" y="1280637"/>
            <a:ext cx="8448249" cy="557736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lvl="0" indent="0" algn="just">
              <a:lnSpc>
                <a:spcPct val="120000"/>
              </a:lnSpc>
              <a:buNone/>
            </a:pP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遗传算法</a:t>
            </a:r>
          </a:p>
          <a:p>
            <a:pPr marL="0" indent="0" algn="just">
              <a:lnSpc>
                <a:spcPct val="120000"/>
              </a:lnSpc>
              <a:buNone/>
            </a:pPr>
            <a:r>
              <a:rPr lang="zh-CN" altLang="zh-CN" sz="2400">
                <a:latin typeface="微软雅黑" panose="020B0503020204020204" pitchFamily="34" charset="-122"/>
                <a:ea typeface="微软雅黑" panose="020B0503020204020204" pitchFamily="34" charset="-122"/>
              </a:rPr>
              <a:t>遗传算法根据适者生存、优胜劣汰等自然进化规则来进行搜索计算和问题求解。对许多传统数学难以解决或明显失效的复杂问题，特别是优化问题，</a:t>
            </a:r>
            <a:r>
              <a:rPr lang="en-US" altLang="zh-CN" sz="2400">
                <a:latin typeface="微软雅黑" panose="020B0503020204020204" pitchFamily="34" charset="-122"/>
                <a:ea typeface="微软雅黑" panose="020B0503020204020204" pitchFamily="34" charset="-122"/>
              </a:rPr>
              <a:t>GA</a:t>
            </a:r>
            <a:r>
              <a:rPr lang="zh-CN" altLang="zh-CN" sz="2400">
                <a:latin typeface="微软雅黑" panose="020B0503020204020204" pitchFamily="34" charset="-122"/>
                <a:ea typeface="微软雅黑" panose="020B0503020204020204" pitchFamily="34" charset="-122"/>
              </a:rPr>
              <a:t>提供了一个行之有效的途径。</a:t>
            </a:r>
          </a:p>
          <a:p>
            <a:pPr marL="0" indent="0" algn="just">
              <a:lnSpc>
                <a:spcPct val="120000"/>
              </a:lnSpc>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5</a:t>
            </a:r>
            <a:r>
              <a:rPr lang="zh-CN" altLang="zh-CN" sz="2400">
                <a:latin typeface="微软雅黑" panose="020B0503020204020204" pitchFamily="34" charset="-122"/>
                <a:ea typeface="微软雅黑" panose="020B0503020204020204" pitchFamily="34" charset="-122"/>
              </a:rPr>
              <a:t>）离散事件与连续时间系统的结合</a:t>
            </a:r>
          </a:p>
          <a:p>
            <a:pPr marL="0" indent="0" algn="just">
              <a:lnSpc>
                <a:spcPct val="120000"/>
              </a:lnSpc>
              <a:buNone/>
            </a:pPr>
            <a:r>
              <a:rPr lang="zh-CN" altLang="zh-CN" sz="2400">
                <a:latin typeface="微软雅黑" panose="020B0503020204020204" pitchFamily="34" charset="-122"/>
                <a:ea typeface="微软雅黑" panose="020B0503020204020204" pitchFamily="34" charset="-122"/>
              </a:rPr>
              <a:t>主要用于计算机集成制造系统（</a:t>
            </a:r>
            <a:r>
              <a:rPr lang="en-US" altLang="zh-CN" sz="2400">
                <a:latin typeface="微软雅黑" panose="020B0503020204020204" pitchFamily="34" charset="-122"/>
                <a:ea typeface="微软雅黑" panose="020B0503020204020204" pitchFamily="34" charset="-122"/>
              </a:rPr>
              <a:t>CIMS</a:t>
            </a:r>
            <a:r>
              <a:rPr lang="zh-CN" altLang="zh-CN" sz="2400">
                <a:latin typeface="微软雅黑" panose="020B0503020204020204" pitchFamily="34" charset="-122"/>
                <a:ea typeface="微软雅黑" panose="020B0503020204020204" pitchFamily="34" charset="-122"/>
              </a:rPr>
              <a:t>）和智能机器人的智能控制。以</a:t>
            </a:r>
            <a:r>
              <a:rPr lang="en-US" altLang="zh-CN" sz="2400">
                <a:latin typeface="微软雅黑" panose="020B0503020204020204" pitchFamily="34" charset="-122"/>
                <a:ea typeface="微软雅黑" panose="020B0503020204020204" pitchFamily="34" charset="-122"/>
              </a:rPr>
              <a:t>CIMS</a:t>
            </a:r>
            <a:r>
              <a:rPr lang="zh-CN" altLang="zh-CN" sz="2400">
                <a:latin typeface="微软雅黑" panose="020B0503020204020204" pitchFamily="34" charset="-122"/>
                <a:ea typeface="微软雅黑" panose="020B0503020204020204" pitchFamily="34" charset="-122"/>
              </a:rPr>
              <a:t>为例，上层任务的分配和调度、零件的加工和传输等可用离散事件系统理论进行分析和设计；下层的控制，如机床及机器人的控制，则采用常规的连续时间系统方法。</a:t>
            </a:r>
          </a:p>
        </p:txBody>
      </p:sp>
    </p:spTree>
    <p:extLst>
      <p:ext uri="{BB962C8B-B14F-4D97-AF65-F5344CB8AC3E}">
        <p14:creationId xmlns:p14="http://schemas.microsoft.com/office/powerpoint/2010/main" val="314793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7. </a:t>
            </a:r>
            <a:r>
              <a:rPr lang="zh-CN" altLang="zh-CN" sz="2800" b="1" dirty="0">
                <a:solidFill>
                  <a:srgbClr val="FF0000"/>
                </a:solidFill>
                <a:latin typeface="微软雅黑" panose="020B0503020204020204" pitchFamily="34" charset="-122"/>
                <a:ea typeface="微软雅黑" panose="020B0503020204020204" pitchFamily="34" charset="-122"/>
              </a:rPr>
              <a:t>智能控制的应用</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34648" y="1944058"/>
            <a:ext cx="8573682" cy="454158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作为智能控制发展的高级阶段，智能控制主要解决那些用传统控制方法难以解决的复杂系统的控制问题，其中包括智能机器人控制、计算机集成制造系统（</a:t>
            </a:r>
            <a:r>
              <a:rPr lang="en-US" altLang="zh-CN" sz="2400">
                <a:latin typeface="微软雅黑" panose="020B0503020204020204" pitchFamily="34" charset="-122"/>
                <a:ea typeface="微软雅黑" panose="020B0503020204020204" pitchFamily="34" charset="-122"/>
              </a:rPr>
              <a:t>CIMS</a:t>
            </a:r>
            <a:r>
              <a:rPr lang="zh-CN" altLang="zh-CN" sz="2400">
                <a:latin typeface="微软雅黑" panose="020B0503020204020204" pitchFamily="34" charset="-122"/>
                <a:ea typeface="微软雅黑" panose="020B0503020204020204" pitchFamily="34" charset="-122"/>
              </a:rPr>
              <a:t>）、工业过程控制、航空航天控制、社会经济管理系统、交通运输系统、环保及能源系统等。下面以智能控制在机器人控制和过程控制中的应用为例进行说明。</a:t>
            </a:r>
          </a:p>
        </p:txBody>
      </p:sp>
    </p:spTree>
    <p:extLst>
      <p:ext uri="{BB962C8B-B14F-4D97-AF65-F5344CB8AC3E}">
        <p14:creationId xmlns:p14="http://schemas.microsoft.com/office/powerpoint/2010/main" val="48455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67645" y="1228790"/>
            <a:ext cx="8620201" cy="597328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10000"/>
              </a:lnSpc>
              <a:buNone/>
            </a:pP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）在运动控制中的应用</a:t>
            </a:r>
          </a:p>
          <a:p>
            <a:pPr marL="0" indent="0" algn="just">
              <a:lnSpc>
                <a:spcPct val="110000"/>
              </a:lnSpc>
              <a:buNone/>
            </a:pPr>
            <a:r>
              <a:rPr lang="en-US" altLang="zh-CN" sz="2200" dirty="0">
                <a:latin typeface="微软雅黑" panose="020B0503020204020204" pitchFamily="34" charset="-122"/>
                <a:ea typeface="微软雅黑" panose="020B0503020204020204" pitchFamily="34" charset="-122"/>
              </a:rPr>
              <a:t>    </a:t>
            </a:r>
            <a:r>
              <a:rPr lang="zh-CN" altLang="zh-CN" sz="2200" dirty="0">
                <a:latin typeface="微软雅黑" panose="020B0503020204020204" pitchFamily="34" charset="-122"/>
                <a:ea typeface="微软雅黑" panose="020B0503020204020204" pitchFamily="34" charset="-122"/>
              </a:rPr>
              <a:t>以机器人控制为例，智能机器人是目前机器人研究中的热门课题。</a:t>
            </a:r>
            <a:r>
              <a:rPr lang="en-US" altLang="zh-CN" sz="2200" dirty="0" err="1">
                <a:latin typeface="微软雅黑" panose="020B0503020204020204" pitchFamily="34" charset="-122"/>
                <a:ea typeface="微软雅黑" panose="020B0503020204020204" pitchFamily="34" charset="-122"/>
              </a:rPr>
              <a:t>E.H.Mamdan</a:t>
            </a:r>
            <a:r>
              <a:rPr lang="zh-CN" altLang="zh-CN" sz="2200" dirty="0">
                <a:latin typeface="微软雅黑" panose="020B0503020204020204" pitchFamily="34" charset="-122"/>
                <a:ea typeface="微软雅黑" panose="020B0503020204020204" pitchFamily="34" charset="-122"/>
              </a:rPr>
              <a:t>于</a:t>
            </a:r>
            <a:r>
              <a:rPr lang="en-US" altLang="zh-CN" sz="2200" dirty="0">
                <a:latin typeface="微软雅黑" panose="020B0503020204020204" pitchFamily="34" charset="-122"/>
                <a:ea typeface="微软雅黑" panose="020B0503020204020204" pitchFamily="34" charset="-122"/>
              </a:rPr>
              <a:t>20</a:t>
            </a:r>
            <a:r>
              <a:rPr lang="zh-CN" altLang="zh-CN" sz="2200" dirty="0">
                <a:latin typeface="微软雅黑" panose="020B0503020204020204" pitchFamily="34" charset="-122"/>
                <a:ea typeface="微软雅黑" panose="020B0503020204020204" pitchFamily="34" charset="-122"/>
              </a:rPr>
              <a:t>世纪</a:t>
            </a:r>
            <a:r>
              <a:rPr lang="en-US" altLang="zh-CN" sz="2200" dirty="0">
                <a:latin typeface="微软雅黑" panose="020B0503020204020204" pitchFamily="34" charset="-122"/>
                <a:ea typeface="微软雅黑" panose="020B0503020204020204" pitchFamily="34" charset="-122"/>
              </a:rPr>
              <a:t>80</a:t>
            </a:r>
            <a:r>
              <a:rPr lang="zh-CN" altLang="zh-CN" sz="2200" dirty="0">
                <a:latin typeface="微软雅黑" panose="020B0503020204020204" pitchFamily="34" charset="-122"/>
                <a:ea typeface="微软雅黑" panose="020B0503020204020204" pitchFamily="34" charset="-122"/>
              </a:rPr>
              <a:t>年代初首次将模糊控制应用于一台实际机器人的操作臂控制。</a:t>
            </a:r>
            <a:r>
              <a:rPr lang="en-US" altLang="zh-CN" sz="2200" dirty="0" err="1">
                <a:latin typeface="微软雅黑" panose="020B0503020204020204" pitchFamily="34" charset="-122"/>
                <a:ea typeface="微软雅黑" panose="020B0503020204020204" pitchFamily="34" charset="-122"/>
              </a:rPr>
              <a:t>J.S.Albus</a:t>
            </a:r>
            <a:r>
              <a:rPr lang="zh-CN" altLang="zh-CN" sz="2200" dirty="0">
                <a:latin typeface="微软雅黑" panose="020B0503020204020204" pitchFamily="34" charset="-122"/>
                <a:ea typeface="微软雅黑" panose="020B0503020204020204" pitchFamily="34" charset="-122"/>
              </a:rPr>
              <a:t>于</a:t>
            </a:r>
            <a:r>
              <a:rPr lang="en-US" altLang="zh-CN" sz="2200" dirty="0">
                <a:latin typeface="微软雅黑" panose="020B0503020204020204" pitchFamily="34" charset="-122"/>
                <a:ea typeface="微软雅黑" panose="020B0503020204020204" pitchFamily="34" charset="-122"/>
              </a:rPr>
              <a:t>1975</a:t>
            </a:r>
            <a:r>
              <a:rPr lang="zh-CN" altLang="zh-CN" sz="2200" dirty="0">
                <a:latin typeface="微软雅黑" panose="020B0503020204020204" pitchFamily="34" charset="-122"/>
                <a:ea typeface="微软雅黑" panose="020B0503020204020204" pitchFamily="34" charset="-122"/>
              </a:rPr>
              <a:t>年提出小脑模型关节控制器（</a:t>
            </a:r>
            <a:r>
              <a:rPr lang="en-US" altLang="zh-CN" sz="2200" dirty="0">
                <a:latin typeface="微软雅黑" panose="020B0503020204020204" pitchFamily="34" charset="-122"/>
                <a:ea typeface="微软雅黑" panose="020B0503020204020204" pitchFamily="34" charset="-122"/>
              </a:rPr>
              <a:t>Cerebellar Model </a:t>
            </a:r>
            <a:r>
              <a:rPr lang="en-US" altLang="zh-CN" sz="2200" dirty="0" err="1">
                <a:latin typeface="微软雅黑" panose="020B0503020204020204" pitchFamily="34" charset="-122"/>
                <a:ea typeface="微软雅黑" panose="020B0503020204020204" pitchFamily="34" charset="-122"/>
              </a:rPr>
              <a:t>Arculation</a:t>
            </a:r>
            <a:r>
              <a:rPr lang="en-US" altLang="zh-CN" sz="2200" dirty="0">
                <a:latin typeface="微软雅黑" panose="020B0503020204020204" pitchFamily="34" charset="-122"/>
                <a:ea typeface="微软雅黑" panose="020B0503020204020204" pitchFamily="34" charset="-122"/>
              </a:rPr>
              <a:t> Controller</a:t>
            </a:r>
            <a:r>
              <a:rPr lang="zh-CN" altLang="zh-CN" sz="2200" dirty="0">
                <a:latin typeface="微软雅黑" panose="020B0503020204020204" pitchFamily="34" charset="-122"/>
                <a:ea typeface="微软雅黑" panose="020B0503020204020204" pitchFamily="34" charset="-122"/>
              </a:rPr>
              <a:t>，简称</a:t>
            </a:r>
            <a:r>
              <a:rPr lang="en-US" altLang="zh-CN" sz="2200" dirty="0">
                <a:latin typeface="微软雅黑" panose="020B0503020204020204" pitchFamily="34" charset="-122"/>
                <a:ea typeface="微软雅黑" panose="020B0503020204020204" pitchFamily="34" charset="-122"/>
              </a:rPr>
              <a:t>CMAC</a:t>
            </a:r>
            <a:r>
              <a:rPr lang="zh-CN" altLang="zh-CN" sz="2200" dirty="0">
                <a:latin typeface="微软雅黑" panose="020B0503020204020204" pitchFamily="34" charset="-122"/>
                <a:ea typeface="微软雅黑" panose="020B0503020204020204" pitchFamily="34" charset="-122"/>
              </a:rPr>
              <a:t>），它是仿照小脑如何控制肢体运动的原理而建立的神经网络模型，采用</a:t>
            </a:r>
            <a:r>
              <a:rPr lang="en-US" altLang="zh-CN" sz="2200" dirty="0">
                <a:latin typeface="微软雅黑" panose="020B0503020204020204" pitchFamily="34" charset="-122"/>
                <a:ea typeface="微软雅黑" panose="020B0503020204020204" pitchFamily="34" charset="-122"/>
              </a:rPr>
              <a:t>CMAC</a:t>
            </a:r>
            <a:r>
              <a:rPr lang="zh-CN" altLang="zh-CN" sz="2200" dirty="0">
                <a:latin typeface="微软雅黑" panose="020B0503020204020204" pitchFamily="34" charset="-122"/>
                <a:ea typeface="微软雅黑" panose="020B0503020204020204" pitchFamily="34" charset="-122"/>
              </a:rPr>
              <a:t>，可实现机器人的关节控制，这是神经网络在机器人控制的一个典型应用。目前工业上用的</a:t>
            </a:r>
            <a:r>
              <a:rPr lang="en-US" altLang="zh-CN" sz="2200" dirty="0">
                <a:latin typeface="微软雅黑" panose="020B0503020204020204" pitchFamily="34" charset="-122"/>
                <a:ea typeface="微软雅黑" panose="020B0503020204020204" pitchFamily="34" charset="-122"/>
              </a:rPr>
              <a:t>90%</a:t>
            </a:r>
            <a:r>
              <a:rPr lang="zh-CN" altLang="zh-CN" sz="2200" dirty="0">
                <a:latin typeface="微软雅黑" panose="020B0503020204020204" pitchFamily="34" charset="-122"/>
                <a:ea typeface="微软雅黑" panose="020B0503020204020204" pitchFamily="34" charset="-122"/>
              </a:rPr>
              <a:t>以上的机器人都不具有智能。随着机器人技术的迅速发展，需要各种具有不同程度智能的机器人。</a:t>
            </a:r>
          </a:p>
          <a:p>
            <a:pPr marL="0" indent="0" algn="just">
              <a:lnSpc>
                <a:spcPct val="110000"/>
              </a:lnSpc>
              <a:buNone/>
            </a:pPr>
            <a:r>
              <a:rPr lang="en-US" altLang="zh-CN" sz="2200" dirty="0">
                <a:latin typeface="微软雅黑" panose="020B0503020204020204" pitchFamily="34" charset="-122"/>
                <a:ea typeface="微软雅黑" panose="020B0503020204020204" pitchFamily="34" charset="-122"/>
              </a:rPr>
              <a:t>    </a:t>
            </a:r>
            <a:r>
              <a:rPr lang="zh-CN" altLang="zh-CN" sz="2200" dirty="0">
                <a:latin typeface="微软雅黑" panose="020B0503020204020204" pitchFamily="34" charset="-122"/>
                <a:ea typeface="微软雅黑" panose="020B0503020204020204" pitchFamily="34" charset="-122"/>
              </a:rPr>
              <a:t>飞行器是非线性、多变量和不确定性的复杂对象，是智能控制发挥潜力的重要领域。利用神经网络所具有对非线性函数的逼近能力和自学习能力，可设计神经网络飞行器控制算法。例如，利用反演控制和神经网络技术相结合的非线性自适应方法，可实现飞行系统的纵向和横侧向通道的控制器设计。</a:t>
            </a:r>
          </a:p>
          <a:p>
            <a:pPr marL="0" indent="0" algn="just">
              <a:lnSpc>
                <a:spcPct val="110000"/>
              </a:lnSpc>
              <a:buNone/>
            </a:pPr>
            <a:endParaRPr lang="en-US" altLang="zh-CN" sz="2200" dirty="0">
              <a:latin typeface="微软雅黑" panose="020B0503020204020204" pitchFamily="34" charset="-122"/>
              <a:ea typeface="Cambria Math" panose="02040503050406030204" pitchFamily="18" charset="0"/>
            </a:endParaRPr>
          </a:p>
        </p:txBody>
      </p:sp>
      <p:sp>
        <p:nvSpPr>
          <p:cNvPr id="6" name="Rectangle 4"/>
          <p:cNvSpPr>
            <a:spLocks noChangeArrowheads="1"/>
          </p:cNvSpPr>
          <p:nvPr/>
        </p:nvSpPr>
        <p:spPr bwMode="auto">
          <a:xfrm rot="16714015">
            <a:off x="2383276" y="3686203"/>
            <a:ext cx="156422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rot="16038403">
            <a:off x="2393004" y="2928024"/>
            <a:ext cx="175273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rot="16785902">
            <a:off x="2461098" y="3249037"/>
            <a:ext cx="16479195" cy="47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4573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1800" y="1370192"/>
            <a:ext cx="8280400" cy="520028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zh-CN" sz="2400">
                <a:latin typeface="微软雅黑" panose="020B0503020204020204" pitchFamily="34" charset="-122"/>
                <a:ea typeface="微软雅黑" panose="020B0503020204020204" pitchFamily="34" charset="-122"/>
              </a:rPr>
              <a:t>）在过程控制中的应用</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过程控制是指石油、化工、电力、冶金、轻工、纺织、制药、建材等工业生产过程的自动控制，它是自动化技术的一个极其重要的方面。智能控制在过程控制上有着广泛的应用。在石油化工方面，</a:t>
            </a:r>
            <a:r>
              <a:rPr lang="en-US" altLang="zh-CN" sz="2400">
                <a:latin typeface="微软雅黑" panose="020B0503020204020204" pitchFamily="34" charset="-122"/>
                <a:ea typeface="微软雅黑" panose="020B0503020204020204" pitchFamily="34" charset="-122"/>
              </a:rPr>
              <a:t>1994</a:t>
            </a:r>
            <a:r>
              <a:rPr lang="zh-CN" altLang="zh-CN" sz="2400">
                <a:latin typeface="微软雅黑" panose="020B0503020204020204" pitchFamily="34" charset="-122"/>
                <a:ea typeface="微软雅黑" panose="020B0503020204020204" pitchFamily="34" charset="-122"/>
              </a:rPr>
              <a:t>年美国的</a:t>
            </a:r>
            <a:r>
              <a:rPr lang="en-US" altLang="zh-CN" sz="2400">
                <a:latin typeface="微软雅黑" panose="020B0503020204020204" pitchFamily="34" charset="-122"/>
                <a:ea typeface="微软雅黑" panose="020B0503020204020204" pitchFamily="34" charset="-122"/>
              </a:rPr>
              <a:t>Gensym</a:t>
            </a:r>
            <a:r>
              <a:rPr lang="zh-CN" altLang="zh-CN" sz="2400">
                <a:latin typeface="微软雅黑" panose="020B0503020204020204" pitchFamily="34" charset="-122"/>
                <a:ea typeface="微软雅黑" panose="020B0503020204020204" pitchFamily="34" charset="-122"/>
              </a:rPr>
              <a:t>公司和</a:t>
            </a:r>
            <a:r>
              <a:rPr lang="en-US" altLang="zh-CN" sz="2400">
                <a:latin typeface="微软雅黑" panose="020B0503020204020204" pitchFamily="34" charset="-122"/>
                <a:ea typeface="微软雅黑" panose="020B0503020204020204" pitchFamily="34" charset="-122"/>
              </a:rPr>
              <a:t>Neuralware</a:t>
            </a:r>
            <a:r>
              <a:rPr lang="zh-CN" altLang="zh-CN" sz="2400">
                <a:latin typeface="微软雅黑" panose="020B0503020204020204" pitchFamily="34" charset="-122"/>
                <a:ea typeface="微软雅黑" panose="020B0503020204020204" pitchFamily="34" charset="-122"/>
              </a:rPr>
              <a:t>公司联合将神经网络用于炼油厂的非线性工艺过程。</a:t>
            </a:r>
            <a:endParaRPr lang="en-US" altLang="zh-CN" sz="2400">
              <a:latin typeface="微软雅黑" panose="020B0503020204020204" pitchFamily="34" charset="-122"/>
              <a:ea typeface="微软雅黑" panose="020B0503020204020204" pitchFamily="34" charset="-122"/>
            </a:endParaRP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在冶金方面，日本的新日铁公司于</a:t>
            </a:r>
            <a:r>
              <a:rPr lang="en-US" altLang="zh-CN" sz="2400">
                <a:latin typeface="微软雅黑" panose="020B0503020204020204" pitchFamily="34" charset="-122"/>
                <a:ea typeface="微软雅黑" panose="020B0503020204020204" pitchFamily="34" charset="-122"/>
              </a:rPr>
              <a:t>1990</a:t>
            </a:r>
            <a:r>
              <a:rPr lang="zh-CN" altLang="zh-CN" sz="2400">
                <a:latin typeface="微软雅黑" panose="020B0503020204020204" pitchFamily="34" charset="-122"/>
                <a:ea typeface="微软雅黑" panose="020B0503020204020204" pitchFamily="34" charset="-122"/>
              </a:rPr>
              <a:t>年将专家控制系统应用于轧钢生产过程。</a:t>
            </a:r>
            <a:endParaRPr lang="en-US" altLang="zh-CN" sz="2400">
              <a:latin typeface="微软雅黑" panose="020B0503020204020204" pitchFamily="34" charset="-122"/>
              <a:ea typeface="微软雅黑" panose="020B0503020204020204" pitchFamily="34" charset="-122"/>
            </a:endParaRP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在化工方面，日本的三菱化学合成公司研制出用于乙烯工程模糊控制系统。</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智能控制应用于过程控制领域，是控制理论发展的新的方向。</a:t>
            </a:r>
          </a:p>
        </p:txBody>
      </p:sp>
    </p:spTree>
    <p:extLst>
      <p:ext uri="{BB962C8B-B14F-4D97-AF65-F5344CB8AC3E}">
        <p14:creationId xmlns:p14="http://schemas.microsoft.com/office/powerpoint/2010/main" val="69628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F3D52732-F6D2-486E-8CF9-FA68F0E0052A}"/>
              </a:ext>
            </a:extLst>
          </p:cNvPr>
          <p:cNvSpPr>
            <a:spLocks noGrp="1" noChangeArrowheads="1"/>
          </p:cNvSpPr>
          <p:nvPr>
            <p:ph type="title"/>
          </p:nvPr>
        </p:nvSpPr>
        <p:spPr>
          <a:xfrm>
            <a:off x="2446020" y="1386840"/>
            <a:ext cx="2926080" cy="701040"/>
          </a:xfrm>
        </p:spPr>
        <p:txBody>
          <a:bodyPr/>
          <a:lstStyle/>
          <a:p>
            <a:pPr algn="ctr">
              <a:defRPr/>
            </a:pPr>
            <a:r>
              <a:rPr lang="zh-CN" altLang="en-US" sz="3200" dirty="0">
                <a:effectLst>
                  <a:outerShdw blurRad="38100" dist="38100" dir="2700000" algn="tl">
                    <a:srgbClr val="C0C0C0"/>
                  </a:outerShdw>
                </a:effectLst>
                <a:latin typeface="宋体" pitchFamily="2" charset="-122"/>
              </a:rPr>
              <a:t>思考题与习题</a:t>
            </a:r>
            <a:endParaRPr lang="zh-CN" altLang="en-US" dirty="0"/>
          </a:p>
        </p:txBody>
      </p:sp>
      <p:sp>
        <p:nvSpPr>
          <p:cNvPr id="273411" name="Text Box 3">
            <a:extLst>
              <a:ext uri="{FF2B5EF4-FFF2-40B4-BE49-F238E27FC236}">
                <a16:creationId xmlns:a16="http://schemas.microsoft.com/office/drawing/2014/main" id="{24B7614C-BAA6-4CDF-B937-E268153939EF}"/>
              </a:ext>
            </a:extLst>
          </p:cNvPr>
          <p:cNvSpPr txBox="1">
            <a:spLocks noChangeArrowheads="1"/>
          </p:cNvSpPr>
          <p:nvPr/>
        </p:nvSpPr>
        <p:spPr bwMode="auto">
          <a:xfrm>
            <a:off x="838200" y="2392680"/>
            <a:ext cx="7467600" cy="2123658"/>
          </a:xfrm>
          <a:prstGeom prst="rect">
            <a:avLst/>
          </a:prstGeom>
          <a:noFill/>
          <a:ln>
            <a:noFill/>
          </a:ln>
          <a:effectLst/>
        </p:spPr>
        <p:txBody>
          <a:bodyPr>
            <a:spAutoFit/>
          </a:bodyPr>
          <a:lstStyle/>
          <a:p>
            <a:pPr algn="just" eaLnBrk="1" hangingPunct="1">
              <a:spcBef>
                <a:spcPct val="50000"/>
              </a:spcBef>
              <a:defRPr/>
            </a:pPr>
            <a:r>
              <a:rPr kumimoji="1" lang="en-US" altLang="zh-CN" sz="2400" dirty="0">
                <a:effectLst>
                  <a:outerShdw blurRad="38100" dist="38100" dir="2700000" algn="tl">
                    <a:srgbClr val="C0C0C0"/>
                  </a:outerShdw>
                </a:effectLst>
                <a:latin typeface="Times New Roman" pitchFamily="18" charset="0"/>
              </a:rPr>
              <a:t>1 </a:t>
            </a:r>
            <a:r>
              <a:rPr kumimoji="1" lang="zh-CN" altLang="en-US" sz="2400" dirty="0">
                <a:effectLst>
                  <a:outerShdw blurRad="38100" dist="38100" dir="2700000" algn="tl">
                    <a:srgbClr val="C0C0C0"/>
                  </a:outerShdw>
                </a:effectLst>
                <a:latin typeface="Times New Roman" pitchFamily="18" charset="0"/>
              </a:rPr>
              <a:t>简述智能控制的概念。</a:t>
            </a:r>
          </a:p>
          <a:p>
            <a:pPr algn="just" eaLnBrk="1" hangingPunct="1">
              <a:spcBef>
                <a:spcPct val="50000"/>
              </a:spcBef>
              <a:defRPr/>
            </a:pPr>
            <a:r>
              <a:rPr kumimoji="1" lang="en-US" altLang="zh-CN" sz="2400" dirty="0">
                <a:effectLst>
                  <a:outerShdw blurRad="38100" dist="38100" dir="2700000" algn="tl">
                    <a:srgbClr val="C0C0C0"/>
                  </a:outerShdw>
                </a:effectLst>
                <a:latin typeface="Times New Roman" pitchFamily="18" charset="0"/>
              </a:rPr>
              <a:t>2 </a:t>
            </a:r>
            <a:r>
              <a:rPr kumimoji="1" lang="zh-CN" altLang="en-US" sz="2400" dirty="0">
                <a:effectLst>
                  <a:outerShdw blurRad="38100" dist="38100" dir="2700000" algn="tl">
                    <a:srgbClr val="C0C0C0"/>
                  </a:outerShdw>
                </a:effectLst>
                <a:latin typeface="Times New Roman" pitchFamily="18" charset="0"/>
              </a:rPr>
              <a:t>智能控制由哪几部分组成？各自的特点是什么？</a:t>
            </a:r>
          </a:p>
          <a:p>
            <a:pPr algn="just" eaLnBrk="1" hangingPunct="1">
              <a:spcBef>
                <a:spcPct val="50000"/>
              </a:spcBef>
              <a:defRPr/>
            </a:pPr>
            <a:r>
              <a:rPr kumimoji="1" lang="en-US" altLang="zh-CN" sz="2400" dirty="0">
                <a:effectLst>
                  <a:outerShdw blurRad="38100" dist="38100" dir="2700000" algn="tl">
                    <a:srgbClr val="C0C0C0"/>
                  </a:outerShdw>
                </a:effectLst>
                <a:latin typeface="Times New Roman" pitchFamily="18" charset="0"/>
              </a:rPr>
              <a:t>3 </a:t>
            </a:r>
            <a:r>
              <a:rPr kumimoji="1" lang="zh-CN" altLang="en-US" sz="2400" dirty="0">
                <a:effectLst>
                  <a:outerShdw blurRad="38100" dist="38100" dir="2700000" algn="tl">
                    <a:srgbClr val="C0C0C0"/>
                  </a:outerShdw>
                </a:effectLst>
                <a:latin typeface="Times New Roman" pitchFamily="18" charset="0"/>
              </a:rPr>
              <a:t>比较智能控制和传统控制的特点？</a:t>
            </a:r>
          </a:p>
          <a:p>
            <a:pPr algn="just" eaLnBrk="1" hangingPunct="1">
              <a:spcBef>
                <a:spcPct val="50000"/>
              </a:spcBef>
              <a:defRPr/>
            </a:pPr>
            <a:r>
              <a:rPr kumimoji="1" lang="en-US" altLang="zh-CN" sz="2400" dirty="0">
                <a:effectLst>
                  <a:outerShdw blurRad="38100" dist="38100" dir="2700000" algn="tl">
                    <a:srgbClr val="C0C0C0"/>
                  </a:outerShdw>
                </a:effectLst>
                <a:latin typeface="Times New Roman" pitchFamily="18" charset="0"/>
              </a:rPr>
              <a:t>4 </a:t>
            </a:r>
            <a:r>
              <a:rPr kumimoji="1" lang="zh-CN" altLang="en-US" sz="2400" dirty="0">
                <a:effectLst>
                  <a:outerShdw blurRad="38100" dist="38100" dir="2700000" algn="tl">
                    <a:srgbClr val="C0C0C0"/>
                  </a:outerShdw>
                </a:effectLst>
                <a:latin typeface="Times New Roman" pitchFamily="18" charset="0"/>
              </a:rPr>
              <a:t>智能控制有那些应用领域？试举出一个应用实例。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424206" y="1301292"/>
            <a:ext cx="8295588" cy="5481008"/>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spcBef>
                <a:spcPts val="0"/>
              </a:spcBef>
              <a:buNone/>
            </a:pPr>
            <a:r>
              <a:rPr lang="en-US" altLang="zh-CN" sz="2200" kern="0">
                <a:latin typeface="微软雅黑" panose="020B0503020204020204" pitchFamily="34" charset="-122"/>
                <a:ea typeface="微软雅黑" panose="020B0503020204020204" pitchFamily="34" charset="-122"/>
              </a:rPr>
              <a:t>       </a:t>
            </a:r>
            <a:r>
              <a:rPr lang="zh-CN" altLang="zh-CN" sz="2200" kern="0">
                <a:latin typeface="微软雅黑" panose="020B0503020204020204" pitchFamily="34" charset="-122"/>
                <a:ea typeface="微软雅黑" panose="020B0503020204020204" pitchFamily="34" charset="-122"/>
              </a:rPr>
              <a:t>智能控制是控制理论发展的高级阶段，它主要用来解决那些用传统控制方法难以解决的复杂系统的控制问题。智能控制研究对象具备以下一些特点：</a:t>
            </a:r>
          </a:p>
          <a:p>
            <a:pPr marL="0" indent="0" algn="just">
              <a:lnSpc>
                <a:spcPct val="120000"/>
              </a:lnSpc>
              <a:spcBef>
                <a:spcPts val="0"/>
              </a:spcBef>
              <a:buNone/>
            </a:pPr>
            <a:r>
              <a:rPr lang="zh-CN" altLang="zh-CN" sz="2200" kern="0">
                <a:latin typeface="微软雅黑" panose="020B0503020204020204" pitchFamily="34" charset="-122"/>
                <a:ea typeface="微软雅黑" panose="020B0503020204020204" pitchFamily="34" charset="-122"/>
              </a:rPr>
              <a:t>（</a:t>
            </a:r>
            <a:r>
              <a:rPr lang="en-US" altLang="zh-CN" sz="2200" kern="0">
                <a:latin typeface="微软雅黑" panose="020B0503020204020204" pitchFamily="34" charset="-122"/>
                <a:ea typeface="微软雅黑" panose="020B0503020204020204" pitchFamily="34" charset="-122"/>
              </a:rPr>
              <a:t>1</a:t>
            </a:r>
            <a:r>
              <a:rPr lang="zh-CN" altLang="zh-CN" sz="2200" kern="0">
                <a:latin typeface="微软雅黑" panose="020B0503020204020204" pitchFamily="34" charset="-122"/>
                <a:ea typeface="微软雅黑" panose="020B0503020204020204" pitchFamily="34" charset="-122"/>
              </a:rPr>
              <a:t>）不确定性的模型</a:t>
            </a:r>
            <a:r>
              <a:rPr lang="zh-CN" altLang="en-US" sz="2200" kern="0">
                <a:latin typeface="微软雅黑" panose="020B0503020204020204" pitchFamily="34" charset="-122"/>
                <a:ea typeface="微软雅黑" panose="020B0503020204020204" pitchFamily="34" charset="-122"/>
              </a:rPr>
              <a:t>：</a:t>
            </a:r>
            <a:r>
              <a:rPr lang="zh-CN" altLang="zh-CN" sz="2200" kern="0">
                <a:latin typeface="微软雅黑" panose="020B0503020204020204" pitchFamily="34" charset="-122"/>
                <a:ea typeface="微软雅黑" panose="020B0503020204020204" pitchFamily="34" charset="-122"/>
              </a:rPr>
              <a:t>智能控制适合于不确定性对象的控制，其不确定性包括两层意思：一是模型未知或知之甚少；二是模型的结构和参数可能在很大范围内变化。</a:t>
            </a:r>
          </a:p>
          <a:p>
            <a:pPr marL="0" indent="0" algn="just">
              <a:lnSpc>
                <a:spcPct val="120000"/>
              </a:lnSpc>
              <a:spcBef>
                <a:spcPts val="0"/>
              </a:spcBef>
              <a:buNone/>
            </a:pPr>
            <a:r>
              <a:rPr lang="zh-CN" altLang="zh-CN" sz="2200" kern="0">
                <a:latin typeface="微软雅黑" panose="020B0503020204020204" pitchFamily="34" charset="-122"/>
                <a:ea typeface="微软雅黑" panose="020B0503020204020204" pitchFamily="34" charset="-122"/>
              </a:rPr>
              <a:t>（</a:t>
            </a:r>
            <a:r>
              <a:rPr lang="en-US" altLang="zh-CN" sz="2200" kern="0">
                <a:latin typeface="微软雅黑" panose="020B0503020204020204" pitchFamily="34" charset="-122"/>
                <a:ea typeface="微软雅黑" panose="020B0503020204020204" pitchFamily="34" charset="-122"/>
              </a:rPr>
              <a:t>2</a:t>
            </a:r>
            <a:r>
              <a:rPr lang="zh-CN" altLang="zh-CN" sz="2200" kern="0">
                <a:latin typeface="微软雅黑" panose="020B0503020204020204" pitchFamily="34" charset="-122"/>
                <a:ea typeface="微软雅黑" panose="020B0503020204020204" pitchFamily="34" charset="-122"/>
              </a:rPr>
              <a:t>）高度的非线性</a:t>
            </a:r>
            <a:r>
              <a:rPr lang="zh-CN" altLang="en-US" sz="2200" kern="0">
                <a:latin typeface="微软雅黑" panose="020B0503020204020204" pitchFamily="34" charset="-122"/>
                <a:ea typeface="微软雅黑" panose="020B0503020204020204" pitchFamily="34" charset="-122"/>
              </a:rPr>
              <a:t>：</a:t>
            </a:r>
            <a:r>
              <a:rPr lang="zh-CN" altLang="zh-CN" sz="2200" kern="0">
                <a:latin typeface="微软雅黑" panose="020B0503020204020204" pitchFamily="34" charset="-122"/>
                <a:ea typeface="微软雅黑" panose="020B0503020204020204" pitchFamily="34" charset="-122"/>
              </a:rPr>
              <a:t>采用智能控制方法可以较好地解决非线性系统的控制问题。</a:t>
            </a:r>
          </a:p>
          <a:p>
            <a:pPr marL="0" indent="0" algn="just">
              <a:lnSpc>
                <a:spcPct val="120000"/>
              </a:lnSpc>
              <a:spcBef>
                <a:spcPts val="0"/>
              </a:spcBef>
              <a:buNone/>
            </a:pPr>
            <a:r>
              <a:rPr lang="zh-CN" altLang="zh-CN" sz="2200" kern="0">
                <a:latin typeface="微软雅黑" panose="020B0503020204020204" pitchFamily="34" charset="-122"/>
                <a:ea typeface="微软雅黑" panose="020B0503020204020204" pitchFamily="34" charset="-122"/>
              </a:rPr>
              <a:t>（</a:t>
            </a:r>
            <a:r>
              <a:rPr lang="en-US" altLang="zh-CN" sz="2200" kern="0">
                <a:latin typeface="微软雅黑" panose="020B0503020204020204" pitchFamily="34" charset="-122"/>
                <a:ea typeface="微软雅黑" panose="020B0503020204020204" pitchFamily="34" charset="-122"/>
              </a:rPr>
              <a:t>3</a:t>
            </a:r>
            <a:r>
              <a:rPr lang="zh-CN" altLang="zh-CN" sz="2200" kern="0">
                <a:latin typeface="微软雅黑" panose="020B0503020204020204" pitchFamily="34" charset="-122"/>
                <a:ea typeface="微软雅黑" panose="020B0503020204020204" pitchFamily="34" charset="-122"/>
              </a:rPr>
              <a:t>）复杂的任务要求</a:t>
            </a:r>
            <a:r>
              <a:rPr lang="zh-CN" altLang="en-US" sz="2200" kern="0">
                <a:latin typeface="微软雅黑" panose="020B0503020204020204" pitchFamily="34" charset="-122"/>
                <a:ea typeface="微软雅黑" panose="020B0503020204020204" pitchFamily="34" charset="-122"/>
              </a:rPr>
              <a:t>：</a:t>
            </a:r>
            <a:r>
              <a:rPr lang="zh-CN" altLang="zh-CN" sz="2200" kern="0">
                <a:latin typeface="微软雅黑" panose="020B0503020204020204" pitchFamily="34" charset="-122"/>
                <a:ea typeface="微软雅黑" panose="020B0503020204020204" pitchFamily="34" charset="-122"/>
              </a:rPr>
              <a:t>例如，智能机器人要求控制系统对一个复杂的任务具有自行规划和决策的能力，有自动躲避障碍运动到期望目标位置的能力。再如，在复杂的工业过程控制系统中，除了要求对各被控物理量实现定值调节外，还要求能实现整个系统的自动启停、故障的自动诊断以及紧急情况下的自动处理等功能。</a:t>
            </a:r>
          </a:p>
        </p:txBody>
      </p:sp>
    </p:spTree>
    <p:extLst>
      <p:ext uri="{BB962C8B-B14F-4D97-AF65-F5344CB8AC3E}">
        <p14:creationId xmlns:p14="http://schemas.microsoft.com/office/powerpoint/2010/main" val="183899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9" y="92704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2. </a:t>
            </a:r>
            <a:r>
              <a:rPr lang="zh-CN" altLang="zh-CN" sz="2800" b="1" dirty="0">
                <a:solidFill>
                  <a:srgbClr val="FF0000"/>
                </a:solidFill>
                <a:latin typeface="微软雅黑" panose="020B0503020204020204" pitchFamily="34" charset="-122"/>
                <a:ea typeface="微软雅黑" panose="020B0503020204020204" pitchFamily="34" charset="-122"/>
              </a:rPr>
              <a:t>智能控制的</a:t>
            </a:r>
            <a:r>
              <a:rPr lang="zh-CN" altLang="en-US" sz="2800" b="1" dirty="0">
                <a:solidFill>
                  <a:srgbClr val="FF0000"/>
                </a:solidFill>
                <a:latin typeface="微软雅黑" panose="020B0503020204020204" pitchFamily="34" charset="-122"/>
                <a:ea typeface="微软雅黑" panose="020B0503020204020204" pitchFamily="34" charset="-122"/>
              </a:rPr>
              <a:t>概念</a:t>
            </a: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20511" y="1823365"/>
            <a:ext cx="870675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智能控制是一门交叉学科，著名美籍华人傅京逊教授</a:t>
            </a:r>
            <a:r>
              <a:rPr lang="en-US" altLang="zh-CN" sz="2400" dirty="0">
                <a:latin typeface="微软雅黑" panose="020B0503020204020204" pitchFamily="34" charset="-122"/>
                <a:ea typeface="微软雅黑" panose="020B0503020204020204" pitchFamily="34" charset="-122"/>
              </a:rPr>
              <a:t>1971</a:t>
            </a:r>
            <a:r>
              <a:rPr lang="zh-CN" altLang="zh-CN" sz="2400" dirty="0">
                <a:latin typeface="微软雅黑" panose="020B0503020204020204" pitchFamily="34" charset="-122"/>
                <a:ea typeface="微软雅黑" panose="020B0503020204020204" pitchFamily="34" charset="-122"/>
              </a:rPr>
              <a:t>年首先提出智能控制是人工智能与自动控制的交叉，即二元论。美国学者</a:t>
            </a:r>
            <a:r>
              <a:rPr lang="en-US" altLang="zh-CN" sz="2400" dirty="0">
                <a:latin typeface="微软雅黑" panose="020B0503020204020204" pitchFamily="34" charset="-122"/>
                <a:ea typeface="微软雅黑" panose="020B0503020204020204" pitchFamily="34" charset="-122"/>
              </a:rPr>
              <a:t>G.N.Saridis1977</a:t>
            </a:r>
            <a:r>
              <a:rPr lang="zh-CN" altLang="zh-CN" sz="2400" dirty="0">
                <a:latin typeface="微软雅黑" panose="020B0503020204020204" pitchFamily="34" charset="-122"/>
                <a:ea typeface="微软雅黑" panose="020B0503020204020204" pitchFamily="34" charset="-122"/>
              </a:rPr>
              <a:t>年在此基础上引入运筹学，提出了三元论的智能控制概念，即</a:t>
            </a:r>
          </a:p>
          <a:p>
            <a:pPr marL="0" indent="0" algn="ctr">
              <a:lnSpc>
                <a:spcPct val="120000"/>
              </a:lnSpc>
              <a:buNone/>
            </a:pPr>
            <a:r>
              <a:rPr lang="en-US" altLang="zh-CN" sz="2400" kern="0" dirty="0">
                <a:solidFill>
                  <a:srgbClr val="0070C0"/>
                </a:solidFill>
                <a:latin typeface="微软雅黑" panose="020B0503020204020204" pitchFamily="34" charset="-122"/>
                <a:ea typeface="微软雅黑" panose="020B0503020204020204" pitchFamily="34" charset="-122"/>
                <a:cs typeface="+mj-cs"/>
              </a:rPr>
              <a:t>IC=AC </a:t>
            </a:r>
            <a:r>
              <a:rPr lang="zh-CN" altLang="zh-CN" sz="2400" kern="0" dirty="0">
                <a:solidFill>
                  <a:srgbClr val="0070C0"/>
                </a:solidFill>
                <a:latin typeface="微软雅黑" panose="020B0503020204020204" pitchFamily="34" charset="-122"/>
                <a:ea typeface="微软雅黑" panose="020B0503020204020204" pitchFamily="34" charset="-122"/>
                <a:cs typeface="+mj-cs"/>
              </a:rPr>
              <a:t>∩</a:t>
            </a:r>
            <a:r>
              <a:rPr lang="en-US" altLang="zh-CN" sz="2400" kern="0" dirty="0">
                <a:solidFill>
                  <a:srgbClr val="0070C0"/>
                </a:solidFill>
                <a:latin typeface="微软雅黑" panose="020B0503020204020204" pitchFamily="34" charset="-122"/>
                <a:ea typeface="微软雅黑" panose="020B0503020204020204" pitchFamily="34" charset="-122"/>
                <a:cs typeface="+mj-cs"/>
              </a:rPr>
              <a:t> AI </a:t>
            </a:r>
            <a:r>
              <a:rPr lang="zh-CN" altLang="zh-CN" sz="2400" kern="0" dirty="0">
                <a:solidFill>
                  <a:srgbClr val="0070C0"/>
                </a:solidFill>
                <a:latin typeface="微软雅黑" panose="020B0503020204020204" pitchFamily="34" charset="-122"/>
                <a:ea typeface="微软雅黑" panose="020B0503020204020204" pitchFamily="34" charset="-122"/>
                <a:cs typeface="+mj-cs"/>
              </a:rPr>
              <a:t>∩</a:t>
            </a:r>
            <a:r>
              <a:rPr lang="en-US" altLang="zh-CN" sz="2400" kern="0" dirty="0">
                <a:solidFill>
                  <a:srgbClr val="0070C0"/>
                </a:solidFill>
                <a:latin typeface="微软雅黑" panose="020B0503020204020204" pitchFamily="34" charset="-122"/>
                <a:ea typeface="微软雅黑" panose="020B0503020204020204" pitchFamily="34" charset="-122"/>
                <a:cs typeface="+mj-cs"/>
              </a:rPr>
              <a:t> OR</a:t>
            </a:r>
            <a:endParaRPr lang="zh-CN" altLang="zh-CN" sz="2400" kern="0" dirty="0">
              <a:solidFill>
                <a:srgbClr val="0070C0"/>
              </a:solidFill>
              <a:latin typeface="微软雅黑" panose="020B0503020204020204" pitchFamily="34" charset="-122"/>
              <a:ea typeface="微软雅黑" panose="020B0503020204020204" pitchFamily="34" charset="-122"/>
              <a:cs typeface="+mj-cs"/>
            </a:endParaRP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式中各子集的含义为：</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IC</a:t>
            </a:r>
            <a:r>
              <a:rPr lang="zh-CN" altLang="zh-CN" sz="2400" dirty="0">
                <a:latin typeface="微软雅黑" panose="020B0503020204020204" pitchFamily="34" charset="-122"/>
                <a:ea typeface="微软雅黑" panose="020B0503020204020204" pitchFamily="34" charset="-122"/>
              </a:rPr>
              <a:t>—智能控制（</a:t>
            </a:r>
            <a:r>
              <a:rPr lang="en-US" altLang="zh-CN" sz="2400" dirty="0">
                <a:latin typeface="微软雅黑" panose="020B0503020204020204" pitchFamily="34" charset="-122"/>
                <a:ea typeface="微软雅黑" panose="020B0503020204020204" pitchFamily="34" charset="-122"/>
              </a:rPr>
              <a:t>Intelligent Control</a:t>
            </a:r>
            <a:r>
              <a:rPr lang="zh-CN" altLang="zh-CN" sz="2400" dirty="0">
                <a:latin typeface="微软雅黑" panose="020B0503020204020204" pitchFamily="34" charset="-122"/>
                <a:ea typeface="微软雅黑" panose="020B0503020204020204" pitchFamily="34" charset="-122"/>
              </a:rPr>
              <a:t>）</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AI</a:t>
            </a:r>
            <a:r>
              <a:rPr lang="zh-CN" altLang="zh-CN" sz="2400" dirty="0">
                <a:latin typeface="微软雅黑" panose="020B0503020204020204" pitchFamily="34" charset="-122"/>
                <a:ea typeface="微软雅黑" panose="020B0503020204020204" pitchFamily="34" charset="-122"/>
              </a:rPr>
              <a:t>—人工智能（</a:t>
            </a:r>
            <a:r>
              <a:rPr lang="en-US" altLang="zh-CN" sz="2400" dirty="0">
                <a:latin typeface="微软雅黑" panose="020B0503020204020204" pitchFamily="34" charset="-122"/>
                <a:ea typeface="微软雅黑" panose="020B0503020204020204" pitchFamily="34" charset="-122"/>
              </a:rPr>
              <a:t>Artificial Intelligence</a:t>
            </a:r>
            <a:r>
              <a:rPr lang="zh-CN" altLang="zh-CN" sz="2400" dirty="0">
                <a:latin typeface="微软雅黑" panose="020B0503020204020204" pitchFamily="34" charset="-122"/>
                <a:ea typeface="微软雅黑" panose="020B0503020204020204" pitchFamily="34" charset="-122"/>
              </a:rPr>
              <a:t>）</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AC</a:t>
            </a:r>
            <a:r>
              <a:rPr lang="zh-CN" altLang="zh-CN" sz="2400" dirty="0">
                <a:latin typeface="微软雅黑" panose="020B0503020204020204" pitchFamily="34" charset="-122"/>
                <a:ea typeface="微软雅黑" panose="020B0503020204020204" pitchFamily="34" charset="-122"/>
              </a:rPr>
              <a:t>—自动控制（</a:t>
            </a:r>
            <a:r>
              <a:rPr lang="en-US" altLang="zh-CN" sz="2400" dirty="0">
                <a:latin typeface="微软雅黑" panose="020B0503020204020204" pitchFamily="34" charset="-122"/>
                <a:ea typeface="微软雅黑" panose="020B0503020204020204" pitchFamily="34" charset="-122"/>
              </a:rPr>
              <a:t>Automatic Control</a:t>
            </a:r>
            <a:r>
              <a:rPr lang="zh-CN" altLang="zh-CN" sz="2400" dirty="0">
                <a:latin typeface="微软雅黑" panose="020B0503020204020204" pitchFamily="34" charset="-122"/>
                <a:ea typeface="微软雅黑" panose="020B0503020204020204" pitchFamily="34" charset="-122"/>
              </a:rPr>
              <a:t>）</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OR</a:t>
            </a:r>
            <a:r>
              <a:rPr lang="zh-CN" altLang="zh-CN" sz="2400" dirty="0">
                <a:latin typeface="微软雅黑" panose="020B0503020204020204" pitchFamily="34" charset="-122"/>
                <a:ea typeface="微软雅黑" panose="020B0503020204020204" pitchFamily="34" charset="-122"/>
              </a:rPr>
              <a:t>—运筹学（</a:t>
            </a:r>
            <a:r>
              <a:rPr lang="en-US" altLang="zh-CN" sz="2400" dirty="0">
                <a:latin typeface="微软雅黑" panose="020B0503020204020204" pitchFamily="34" charset="-122"/>
                <a:ea typeface="微软雅黑" panose="020B0503020204020204" pitchFamily="34" charset="-122"/>
              </a:rPr>
              <a:t>Operational Research</a:t>
            </a:r>
            <a:r>
              <a:rPr lang="zh-CN" altLang="zh-CN" sz="2400" dirty="0">
                <a:latin typeface="微软雅黑" panose="020B0503020204020204" pitchFamily="34" charset="-122"/>
                <a:ea typeface="微软雅黑" panose="020B0503020204020204" pitchFamily="34" charset="-122"/>
              </a:rPr>
              <a:t>）</a:t>
            </a:r>
          </a:p>
          <a:p>
            <a:pPr marL="0" indent="457200" algn="just" eaLnBrk="1" hangingPunct="1">
              <a:lnSpc>
                <a:spcPct val="120000"/>
              </a:lnSpc>
              <a:buNone/>
            </a:pP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737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149425" y="1270907"/>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457200" algn="just" eaLnBrk="1" hangingPunct="1">
              <a:lnSpc>
                <a:spcPct val="125000"/>
              </a:lnSpc>
              <a:buNone/>
            </a:pPr>
            <a:r>
              <a:rPr lang="zh-CN" altLang="zh-CN" sz="2400" kern="0">
                <a:latin typeface="微软雅黑" panose="020B0503020204020204" pitchFamily="34" charset="-122"/>
                <a:ea typeface="微软雅黑" panose="020B0503020204020204" pitchFamily="34" charset="-122"/>
              </a:rPr>
              <a:t>基于三元论的智能控制如</a:t>
            </a:r>
            <a:r>
              <a:rPr lang="zh-CN" altLang="en-US" sz="2400" kern="0">
                <a:latin typeface="微软雅黑" panose="020B0503020204020204" pitchFamily="34" charset="-122"/>
                <a:ea typeface="微软雅黑" panose="020B0503020204020204" pitchFamily="34" charset="-122"/>
              </a:rPr>
              <a:t>下</a:t>
            </a:r>
            <a:r>
              <a:rPr lang="zh-CN" altLang="zh-CN" sz="2400" kern="0">
                <a:latin typeface="微软雅黑" panose="020B0503020204020204" pitchFamily="34" charset="-122"/>
                <a:ea typeface="微软雅黑" panose="020B0503020204020204" pitchFamily="34" charset="-122"/>
              </a:rPr>
              <a:t>图所示。</a:t>
            </a:r>
          </a:p>
          <a:p>
            <a:pPr marL="0" indent="457200" algn="just" eaLnBrk="1" hangingPunct="1">
              <a:lnSpc>
                <a:spcPct val="125000"/>
              </a:lnSpc>
              <a:buNone/>
            </a:pPr>
            <a:endParaRPr lang="en-US" altLang="zh-CN" sz="2400" kern="0" dirty="0">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50C1FFED-3D7E-4B99-AF31-C446446A9267}"/>
              </a:ext>
            </a:extLst>
          </p:cNvPr>
          <p:cNvGraphicFramePr>
            <a:graphicFrameLocks noChangeAspect="1"/>
          </p:cNvGraphicFramePr>
          <p:nvPr>
            <p:extLst>
              <p:ext uri="{D42A27DB-BD31-4B8C-83A1-F6EECF244321}">
                <p14:modId xmlns:p14="http://schemas.microsoft.com/office/powerpoint/2010/main" val="113701262"/>
              </p:ext>
            </p:extLst>
          </p:nvPr>
        </p:nvGraphicFramePr>
        <p:xfrm>
          <a:off x="2120335" y="1416830"/>
          <a:ext cx="6240545" cy="5158081"/>
        </p:xfrm>
        <a:graphic>
          <a:graphicData uri="http://schemas.openxmlformats.org/presentationml/2006/ole">
            <mc:AlternateContent xmlns:mc="http://schemas.openxmlformats.org/markup-compatibility/2006">
              <mc:Choice xmlns:v="urn:schemas-microsoft-com:vml" Requires="v">
                <p:oleObj spid="_x0000_s4108" name="Visio" r:id="rId3" imgW="3760279" imgH="3142816" progId="">
                  <p:embed/>
                </p:oleObj>
              </mc:Choice>
              <mc:Fallback>
                <p:oleObj name="Visio" r:id="rId3" imgW="3760279" imgH="3142816"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335" y="1416830"/>
                        <a:ext cx="6240545" cy="5158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00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184826" y="1218275"/>
            <a:ext cx="8643376" cy="556431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algn="just">
              <a:lnSpc>
                <a:spcPct val="110000"/>
              </a:lnSpc>
            </a:pPr>
            <a:r>
              <a:rPr lang="zh-CN" altLang="zh-CN" sz="2200" kern="0" dirty="0">
                <a:latin typeface="微软雅黑" panose="020B0503020204020204" pitchFamily="34" charset="-122"/>
                <a:ea typeface="微软雅黑" panose="020B0503020204020204" pitchFamily="34" charset="-122"/>
              </a:rPr>
              <a:t>人工智能（</a:t>
            </a:r>
            <a:r>
              <a:rPr lang="en-US" altLang="zh-CN" sz="2200" kern="0" dirty="0">
                <a:latin typeface="微软雅黑" panose="020B0503020204020204" pitchFamily="34" charset="-122"/>
                <a:ea typeface="微软雅黑" panose="020B0503020204020204" pitchFamily="34" charset="-122"/>
              </a:rPr>
              <a:t>AI</a:t>
            </a:r>
            <a:r>
              <a:rPr lang="zh-CN" altLang="zh-CN" sz="2200" kern="0" dirty="0">
                <a:latin typeface="微软雅黑" panose="020B0503020204020204" pitchFamily="34" charset="-122"/>
                <a:ea typeface="微软雅黑" panose="020B0503020204020204" pitchFamily="34" charset="-122"/>
              </a:rPr>
              <a:t>）是一个用来模拟人思维的知识处理系统，具有记忆、学习、信息处理、形式语言、启发推理等功能。</a:t>
            </a:r>
          </a:p>
          <a:p>
            <a:pPr algn="just">
              <a:lnSpc>
                <a:spcPct val="110000"/>
              </a:lnSpc>
            </a:pPr>
            <a:r>
              <a:rPr lang="zh-CN" altLang="zh-CN" sz="2200" kern="0" dirty="0">
                <a:latin typeface="微软雅黑" panose="020B0503020204020204" pitchFamily="34" charset="-122"/>
                <a:ea typeface="微软雅黑" panose="020B0503020204020204" pitchFamily="34" charset="-122"/>
              </a:rPr>
              <a:t>自动控制（</a:t>
            </a:r>
            <a:r>
              <a:rPr lang="en-US" altLang="zh-CN" sz="2200" kern="0" dirty="0">
                <a:latin typeface="微软雅黑" panose="020B0503020204020204" pitchFamily="34" charset="-122"/>
                <a:ea typeface="微软雅黑" panose="020B0503020204020204" pitchFamily="34" charset="-122"/>
              </a:rPr>
              <a:t>AC</a:t>
            </a:r>
            <a:r>
              <a:rPr lang="zh-CN" altLang="zh-CN" sz="2200" kern="0" dirty="0">
                <a:latin typeface="微软雅黑" panose="020B0503020204020204" pitchFamily="34" charset="-122"/>
                <a:ea typeface="微软雅黑" panose="020B0503020204020204" pitchFamily="34" charset="-122"/>
              </a:rPr>
              <a:t>）描述系统的动力学特性，是一种动态反馈。</a:t>
            </a:r>
          </a:p>
          <a:p>
            <a:pPr algn="just">
              <a:lnSpc>
                <a:spcPct val="110000"/>
              </a:lnSpc>
            </a:pPr>
            <a:r>
              <a:rPr lang="zh-CN" altLang="zh-CN" sz="2200" kern="0" dirty="0">
                <a:latin typeface="微软雅黑" panose="020B0503020204020204" pitchFamily="34" charset="-122"/>
                <a:ea typeface="微软雅黑" panose="020B0503020204020204" pitchFamily="34" charset="-122"/>
              </a:rPr>
              <a:t>运筹学（</a:t>
            </a:r>
            <a:r>
              <a:rPr lang="en-US" altLang="zh-CN" sz="2200" kern="0" dirty="0">
                <a:latin typeface="微软雅黑" panose="020B0503020204020204" pitchFamily="34" charset="-122"/>
                <a:ea typeface="微软雅黑" panose="020B0503020204020204" pitchFamily="34" charset="-122"/>
              </a:rPr>
              <a:t>OR</a:t>
            </a:r>
            <a:r>
              <a:rPr lang="zh-CN" altLang="zh-CN" sz="2200" kern="0" dirty="0">
                <a:latin typeface="微软雅黑" panose="020B0503020204020204" pitchFamily="34" charset="-122"/>
                <a:ea typeface="微软雅黑" panose="020B0503020204020204" pitchFamily="34" charset="-122"/>
              </a:rPr>
              <a:t>）是一种定量优化方法，如线性规划、网络规划、调度、管理、优化决策和多目标优化方法等。</a:t>
            </a:r>
          </a:p>
          <a:p>
            <a:pPr marL="0" indent="0" algn="just">
              <a:lnSpc>
                <a:spcPct val="110000"/>
              </a:lnSpc>
              <a:buNone/>
            </a:pPr>
            <a:r>
              <a:rPr lang="en-US" altLang="zh-CN" sz="2200" kern="0" dirty="0">
                <a:latin typeface="微软雅黑" panose="020B0503020204020204" pitchFamily="34" charset="-122"/>
                <a:ea typeface="微软雅黑" panose="020B0503020204020204" pitchFamily="34" charset="-122"/>
              </a:rPr>
              <a:t>    </a:t>
            </a:r>
            <a:r>
              <a:rPr lang="zh-CN" altLang="zh-CN" sz="2200" kern="0" dirty="0">
                <a:latin typeface="微软雅黑" panose="020B0503020204020204" pitchFamily="34" charset="-122"/>
                <a:ea typeface="微软雅黑" panose="020B0503020204020204" pitchFamily="34" charset="-122"/>
              </a:rPr>
              <a:t>三元论除了“智能”与“控制”外还强调了更高层次控制中调度、规划和管理的作用，为递阶智能控制提供了理论依据。</a:t>
            </a:r>
          </a:p>
          <a:p>
            <a:pPr marL="0" indent="0" algn="just">
              <a:lnSpc>
                <a:spcPct val="110000"/>
              </a:lnSpc>
              <a:buNone/>
            </a:pPr>
            <a:r>
              <a:rPr lang="en-US" altLang="zh-CN" sz="2200" kern="0" dirty="0">
                <a:latin typeface="微软雅黑" panose="020B0503020204020204" pitchFamily="34" charset="-122"/>
                <a:ea typeface="微软雅黑" panose="020B0503020204020204" pitchFamily="34" charset="-122"/>
              </a:rPr>
              <a:t>    </a:t>
            </a:r>
          </a:p>
          <a:p>
            <a:pPr marL="0" indent="0" algn="just">
              <a:lnSpc>
                <a:spcPct val="110000"/>
              </a:lnSpc>
              <a:buNone/>
            </a:pPr>
            <a:r>
              <a:rPr lang="en-US" altLang="zh-CN" sz="2200" kern="0" dirty="0">
                <a:latin typeface="微软雅黑" panose="020B0503020204020204" pitchFamily="34" charset="-122"/>
                <a:ea typeface="微软雅黑" panose="020B0503020204020204" pitchFamily="34" charset="-122"/>
              </a:rPr>
              <a:t>    </a:t>
            </a:r>
            <a:r>
              <a:rPr lang="zh-CN" altLang="zh-CN" sz="2200" kern="0" dirty="0">
                <a:latin typeface="微软雅黑" panose="020B0503020204020204" pitchFamily="34" charset="-122"/>
                <a:ea typeface="微软雅黑" panose="020B0503020204020204" pitchFamily="34" charset="-122"/>
              </a:rPr>
              <a:t>所谓</a:t>
            </a:r>
            <a:r>
              <a:rPr lang="zh-CN" altLang="zh-CN" sz="2400" b="1" kern="0" dirty="0">
                <a:solidFill>
                  <a:srgbClr val="0070C0"/>
                </a:solidFill>
                <a:latin typeface="微软雅黑" panose="020B0503020204020204" pitchFamily="34" charset="-122"/>
                <a:ea typeface="微软雅黑" panose="020B0503020204020204" pitchFamily="34" charset="-122"/>
              </a:rPr>
              <a:t>智能控制</a:t>
            </a:r>
            <a:r>
              <a:rPr lang="zh-CN" altLang="zh-CN" sz="2200" kern="0" dirty="0">
                <a:latin typeface="微软雅黑" panose="020B0503020204020204" pitchFamily="34" charset="-122"/>
                <a:ea typeface="微软雅黑" panose="020B0503020204020204" pitchFamily="34" charset="-122"/>
              </a:rPr>
              <a:t>，即设计一个控制器，使之具有学习、抽象、推理、决策等功能，并能根据环境（包括被控对象或被控过程）信息的变化做出适应性反应，从而实现由人来完成的任务。智能控制实际只是研究与模拟人类智能活动及其控制与信息传递过程的规律，研制具有仿人智能的工程控制与信息处理系统的一个新兴分支学科。</a:t>
            </a:r>
          </a:p>
          <a:p>
            <a:pPr marL="0" indent="457200" algn="just" eaLnBrk="1" hangingPunct="1">
              <a:lnSpc>
                <a:spcPct val="110000"/>
              </a:lnSpc>
              <a:buNone/>
            </a:pPr>
            <a:endParaRPr lang="en-US" altLang="zh-CN" sz="22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86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9" y="92704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FF0000"/>
                </a:solidFill>
                <a:latin typeface="微软雅黑" panose="020B0503020204020204" pitchFamily="34" charset="-122"/>
                <a:ea typeface="微软雅黑" panose="020B0503020204020204" pitchFamily="34" charset="-122"/>
              </a:rPr>
              <a:t>3. </a:t>
            </a:r>
            <a:r>
              <a:rPr lang="zh-CN" altLang="zh-CN" sz="2800" b="1" dirty="0">
                <a:solidFill>
                  <a:srgbClr val="FF0000"/>
                </a:solidFill>
                <a:latin typeface="微软雅黑" panose="020B0503020204020204" pitchFamily="34" charset="-122"/>
                <a:ea typeface="微软雅黑" panose="020B0503020204020204" pitchFamily="34" charset="-122"/>
              </a:rPr>
              <a:t>智能控制的</a:t>
            </a:r>
            <a:r>
              <a:rPr lang="zh-CN" altLang="en-US" sz="2800" b="1" dirty="0">
                <a:solidFill>
                  <a:srgbClr val="FF0000"/>
                </a:solidFill>
                <a:latin typeface="微软雅黑" panose="020B0503020204020204" pitchFamily="34" charset="-122"/>
                <a:ea typeface="微软雅黑" panose="020B0503020204020204" pitchFamily="34" charset="-122"/>
              </a:rPr>
              <a:t>发展</a:t>
            </a:r>
          </a:p>
        </p:txBody>
      </p:sp>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320511" y="1823365"/>
            <a:ext cx="850297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en-US" altLang="zh-CN" sz="2400">
                <a:latin typeface="微软雅黑" panose="020B0503020204020204" pitchFamily="34" charset="-122"/>
                <a:ea typeface="微软雅黑" panose="020B0503020204020204" pitchFamily="34" charset="-122"/>
              </a:rPr>
              <a:t>    </a:t>
            </a:r>
            <a:r>
              <a:rPr lang="zh-CN" altLang="zh-CN" sz="2400" b="1" kern="0">
                <a:solidFill>
                  <a:srgbClr val="0070C0"/>
                </a:solidFill>
                <a:latin typeface="微软雅黑" panose="020B0503020204020204" pitchFamily="34" charset="-122"/>
                <a:ea typeface="微软雅黑" panose="020B0503020204020204" pitchFamily="34" charset="-122"/>
              </a:rPr>
              <a:t>智能控制</a:t>
            </a:r>
            <a:r>
              <a:rPr lang="zh-CN" altLang="zh-CN" sz="2400">
                <a:latin typeface="微软雅黑" panose="020B0503020204020204" pitchFamily="34" charset="-122"/>
                <a:ea typeface="微软雅黑" panose="020B0503020204020204" pitchFamily="34" charset="-122"/>
              </a:rPr>
              <a:t>是自动控制发展的最新阶段，主要用于解决传统控制难以解决的复杂系统的控制问题。控制科学的发展过程如图所示</a:t>
            </a:r>
            <a:endParaRPr lang="en-US" altLang="zh-CN" sz="24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id="{9138AC9B-1085-4468-A2CE-563A580416AC}"/>
              </a:ext>
            </a:extLst>
          </p:cNvPr>
          <p:cNvGraphicFramePr>
            <a:graphicFrameLocks noChangeAspect="1"/>
          </p:cNvGraphicFramePr>
          <p:nvPr>
            <p:extLst>
              <p:ext uri="{D42A27DB-BD31-4B8C-83A1-F6EECF244321}">
                <p14:modId xmlns:p14="http://schemas.microsoft.com/office/powerpoint/2010/main" val="3818813046"/>
              </p:ext>
            </p:extLst>
          </p:nvPr>
        </p:nvGraphicFramePr>
        <p:xfrm>
          <a:off x="993467" y="2554665"/>
          <a:ext cx="6872402" cy="4229960"/>
        </p:xfrm>
        <a:graphic>
          <a:graphicData uri="http://schemas.openxmlformats.org/presentationml/2006/ole">
            <mc:AlternateContent xmlns:mc="http://schemas.openxmlformats.org/markup-compatibility/2006">
              <mc:Choice xmlns:v="urn:schemas-microsoft-com:vml" Requires="v">
                <p:oleObj spid="_x0000_s5130" name="Visio" r:id="rId3" imgW="5618418" imgH="3667328" progId="">
                  <p:embed/>
                </p:oleObj>
              </mc:Choice>
              <mc:Fallback>
                <p:oleObj name="Visio" r:id="rId3" imgW="5618418" imgH="3667328"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467" y="2554665"/>
                        <a:ext cx="6872402" cy="4229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264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457200" y="1306207"/>
            <a:ext cx="8229600" cy="555179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en-US" altLang="zh-CN" sz="2200" kern="0">
                <a:latin typeface="微软雅黑" panose="020B0503020204020204" pitchFamily="34" charset="-122"/>
                <a:ea typeface="微软雅黑" panose="020B0503020204020204" pitchFamily="34" charset="-122"/>
              </a:rPr>
              <a:t>    </a:t>
            </a:r>
            <a:r>
              <a:rPr lang="zh-CN" altLang="zh-CN" sz="2200" kern="0">
                <a:latin typeface="微软雅黑" panose="020B0503020204020204" pitchFamily="34" charset="-122"/>
                <a:ea typeface="微软雅黑" panose="020B0503020204020204" pitchFamily="34" charset="-122"/>
              </a:rPr>
              <a:t>二十世纪</a:t>
            </a:r>
            <a:r>
              <a:rPr lang="en-US" altLang="zh-CN" sz="2200" kern="0">
                <a:latin typeface="微软雅黑" panose="020B0503020204020204" pitchFamily="34" charset="-122"/>
                <a:ea typeface="微软雅黑" panose="020B0503020204020204" pitchFamily="34" charset="-122"/>
              </a:rPr>
              <a:t>60</a:t>
            </a:r>
            <a:r>
              <a:rPr lang="zh-CN" altLang="zh-CN" sz="2200" kern="0">
                <a:latin typeface="微软雅黑" panose="020B0503020204020204" pitchFamily="34" charset="-122"/>
                <a:ea typeface="微软雅黑" panose="020B0503020204020204" pitchFamily="34" charset="-122"/>
              </a:rPr>
              <a:t>年代起，由于空间技术、计算机技术及人工智能技术的发展，控制界学者在研究自组织、自学习控制的基础上，为了提高控制系统的自学习能力，开始注意将人工智能技术与方法应用于控制中。</a:t>
            </a:r>
          </a:p>
          <a:p>
            <a:pPr marL="0" indent="0" algn="just">
              <a:buNone/>
            </a:pPr>
            <a:r>
              <a:rPr lang="en-US" altLang="zh-CN" sz="2200" kern="0">
                <a:latin typeface="微软雅黑" panose="020B0503020204020204" pitchFamily="34" charset="-122"/>
                <a:ea typeface="微软雅黑" panose="020B0503020204020204" pitchFamily="34" charset="-122"/>
              </a:rPr>
              <a:t>    1966</a:t>
            </a:r>
            <a:r>
              <a:rPr lang="zh-CN" altLang="zh-CN" sz="2200" kern="0">
                <a:latin typeface="微软雅黑" panose="020B0503020204020204" pitchFamily="34" charset="-122"/>
                <a:ea typeface="微软雅黑" panose="020B0503020204020204" pitchFamily="34" charset="-122"/>
              </a:rPr>
              <a:t>年，</a:t>
            </a:r>
            <a:r>
              <a:rPr lang="en-US" altLang="zh-CN" sz="2200" kern="0">
                <a:latin typeface="微软雅黑" panose="020B0503020204020204" pitchFamily="34" charset="-122"/>
                <a:ea typeface="微软雅黑" panose="020B0503020204020204" pitchFamily="34" charset="-122"/>
              </a:rPr>
              <a:t>J.M.Mendal</a:t>
            </a:r>
            <a:r>
              <a:rPr lang="zh-CN" altLang="zh-CN" sz="2200" kern="0">
                <a:latin typeface="微软雅黑" panose="020B0503020204020204" pitchFamily="34" charset="-122"/>
                <a:ea typeface="微软雅黑" panose="020B0503020204020204" pitchFamily="34" charset="-122"/>
              </a:rPr>
              <a:t>首先提出将人工智能技术应用于飞船控制系统的设计；</a:t>
            </a:r>
            <a:r>
              <a:rPr lang="en-US" altLang="zh-CN" sz="2200" kern="0">
                <a:latin typeface="微软雅黑" panose="020B0503020204020204" pitchFamily="34" charset="-122"/>
                <a:ea typeface="微软雅黑" panose="020B0503020204020204" pitchFamily="34" charset="-122"/>
              </a:rPr>
              <a:t>1971</a:t>
            </a:r>
            <a:r>
              <a:rPr lang="zh-CN" altLang="zh-CN" sz="2200" kern="0">
                <a:latin typeface="微软雅黑" panose="020B0503020204020204" pitchFamily="34" charset="-122"/>
                <a:ea typeface="微软雅黑" panose="020B0503020204020204" pitchFamily="34" charset="-122"/>
              </a:rPr>
              <a:t>年，傅京逊首次提出智能控制这一概念，并归纳了三种类型的智能控制系统：</a:t>
            </a:r>
          </a:p>
          <a:p>
            <a:pPr marL="0" indent="0" algn="just">
              <a:buNone/>
            </a:pPr>
            <a:r>
              <a:rPr lang="zh-CN" altLang="zh-CN" sz="2200" kern="0">
                <a:latin typeface="微软雅黑" panose="020B0503020204020204" pitchFamily="34" charset="-122"/>
                <a:ea typeface="微软雅黑" panose="020B0503020204020204" pitchFamily="34" charset="-122"/>
              </a:rPr>
              <a:t>（</a:t>
            </a:r>
            <a:r>
              <a:rPr lang="en-US" altLang="zh-CN" sz="2200" kern="0">
                <a:latin typeface="微软雅黑" panose="020B0503020204020204" pitchFamily="34" charset="-122"/>
                <a:ea typeface="微软雅黑" panose="020B0503020204020204" pitchFamily="34" charset="-122"/>
              </a:rPr>
              <a:t>1</a:t>
            </a:r>
            <a:r>
              <a:rPr lang="zh-CN" altLang="zh-CN" sz="2200" kern="0">
                <a:latin typeface="微软雅黑" panose="020B0503020204020204" pitchFamily="34" charset="-122"/>
                <a:ea typeface="微软雅黑" panose="020B0503020204020204" pitchFamily="34" charset="-122"/>
              </a:rPr>
              <a:t>）人作为控制器的控制系统：人作为控制器的控制系统具有自学习、自适应和自组织的功能；</a:t>
            </a:r>
          </a:p>
          <a:p>
            <a:pPr marL="0" indent="0" algn="just">
              <a:buNone/>
            </a:pPr>
            <a:r>
              <a:rPr lang="zh-CN" altLang="zh-CN" sz="2200" kern="0">
                <a:latin typeface="微软雅黑" panose="020B0503020204020204" pitchFamily="34" charset="-122"/>
                <a:ea typeface="微软雅黑" panose="020B0503020204020204" pitchFamily="34" charset="-122"/>
              </a:rPr>
              <a:t>（</a:t>
            </a:r>
            <a:r>
              <a:rPr lang="en-US" altLang="zh-CN" sz="2200" kern="0">
                <a:latin typeface="微软雅黑" panose="020B0503020204020204" pitchFamily="34" charset="-122"/>
                <a:ea typeface="微软雅黑" panose="020B0503020204020204" pitchFamily="34" charset="-122"/>
              </a:rPr>
              <a:t>2</a:t>
            </a:r>
            <a:r>
              <a:rPr lang="zh-CN" altLang="zh-CN" sz="2200" kern="0">
                <a:latin typeface="微软雅黑" panose="020B0503020204020204" pitchFamily="34" charset="-122"/>
                <a:ea typeface="微软雅黑" panose="020B0503020204020204" pitchFamily="34" charset="-122"/>
              </a:rPr>
              <a:t>）人—机结合作为控制器的控制系统：机器完成需要连续进行的并需快速计算的常规控制任务，人则完成任务分配、决策、监控等任务；</a:t>
            </a:r>
          </a:p>
          <a:p>
            <a:pPr marL="0" indent="0" algn="just">
              <a:buNone/>
            </a:pPr>
            <a:r>
              <a:rPr lang="zh-CN" altLang="zh-CN" sz="2200" kern="0">
                <a:latin typeface="微软雅黑" panose="020B0503020204020204" pitchFamily="34" charset="-122"/>
                <a:ea typeface="微软雅黑" panose="020B0503020204020204" pitchFamily="34" charset="-122"/>
              </a:rPr>
              <a:t>（</a:t>
            </a:r>
            <a:r>
              <a:rPr lang="en-US" altLang="zh-CN" sz="2200" kern="0">
                <a:latin typeface="微软雅黑" panose="020B0503020204020204" pitchFamily="34" charset="-122"/>
                <a:ea typeface="微软雅黑" panose="020B0503020204020204" pitchFamily="34" charset="-122"/>
              </a:rPr>
              <a:t>3</a:t>
            </a:r>
            <a:r>
              <a:rPr lang="zh-CN" altLang="zh-CN" sz="2200" kern="0">
                <a:latin typeface="微软雅黑" panose="020B0503020204020204" pitchFamily="34" charset="-122"/>
                <a:ea typeface="微软雅黑" panose="020B0503020204020204" pitchFamily="34" charset="-122"/>
              </a:rPr>
              <a:t>）无人参与的自主控制系统：为多层的智能控制系统，需要完成问题求解和规划、环境建模、传感器信息分析和低层的反馈控制任务。如自主机器人。</a:t>
            </a:r>
          </a:p>
          <a:p>
            <a:pPr marL="0" indent="457200" algn="just" eaLnBrk="1" hangingPunct="1">
              <a:lnSpc>
                <a:spcPct val="125000"/>
              </a:lnSpc>
              <a:buNone/>
            </a:pPr>
            <a:endParaRPr lang="en-US" altLang="zh-CN" sz="22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272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8D32BECD-380E-4BB1-AD60-2F4E75610CE7}"/>
              </a:ext>
            </a:extLst>
          </p:cNvPr>
          <p:cNvSpPr txBox="1">
            <a:spLocks noChangeArrowheads="1"/>
          </p:cNvSpPr>
          <p:nvPr/>
        </p:nvSpPr>
        <p:spPr>
          <a:xfrm>
            <a:off x="457200" y="1402382"/>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kern="0">
                <a:latin typeface="微软雅黑" panose="020B0503020204020204" pitchFamily="34" charset="-122"/>
                <a:ea typeface="微软雅黑" panose="020B0503020204020204" pitchFamily="34" charset="-122"/>
              </a:rPr>
              <a:t>    1985</a:t>
            </a:r>
            <a:r>
              <a:rPr lang="zh-CN" altLang="zh-CN" sz="2400" kern="0">
                <a:latin typeface="微软雅黑" panose="020B0503020204020204" pitchFamily="34" charset="-122"/>
                <a:ea typeface="微软雅黑" panose="020B0503020204020204" pitchFamily="34" charset="-122"/>
              </a:rPr>
              <a:t>年</a:t>
            </a:r>
            <a:r>
              <a:rPr lang="en-US" altLang="zh-CN" sz="2400" kern="0">
                <a:latin typeface="微软雅黑" panose="020B0503020204020204" pitchFamily="34" charset="-122"/>
                <a:ea typeface="微软雅黑" panose="020B0503020204020204" pitchFamily="34" charset="-122"/>
              </a:rPr>
              <a:t>8</a:t>
            </a:r>
            <a:r>
              <a:rPr lang="zh-CN" altLang="zh-CN" sz="2400" kern="0">
                <a:latin typeface="微软雅黑" panose="020B0503020204020204" pitchFamily="34" charset="-122"/>
                <a:ea typeface="微软雅黑" panose="020B0503020204020204" pitchFamily="34" charset="-122"/>
              </a:rPr>
              <a:t>月，</a:t>
            </a:r>
            <a:r>
              <a:rPr lang="en-US" altLang="zh-CN" sz="2400" kern="0">
                <a:latin typeface="微软雅黑" panose="020B0503020204020204" pitchFamily="34" charset="-122"/>
                <a:ea typeface="微软雅黑" panose="020B0503020204020204" pitchFamily="34" charset="-122"/>
              </a:rPr>
              <a:t>IEEE</a:t>
            </a:r>
            <a:r>
              <a:rPr lang="zh-CN" altLang="zh-CN" sz="2400" kern="0">
                <a:latin typeface="微软雅黑" panose="020B0503020204020204" pitchFamily="34" charset="-122"/>
                <a:ea typeface="微软雅黑" panose="020B0503020204020204" pitchFamily="34" charset="-122"/>
              </a:rPr>
              <a:t>在美国纽约召开了第一界智能控制学术讨论会，随后成立了</a:t>
            </a:r>
            <a:r>
              <a:rPr lang="en-US" altLang="zh-CN" sz="2400" kern="0">
                <a:latin typeface="微软雅黑" panose="020B0503020204020204" pitchFamily="34" charset="-122"/>
                <a:ea typeface="微软雅黑" panose="020B0503020204020204" pitchFamily="34" charset="-122"/>
              </a:rPr>
              <a:t>IEEE</a:t>
            </a:r>
            <a:r>
              <a:rPr lang="zh-CN" altLang="zh-CN" sz="2400" kern="0">
                <a:latin typeface="微软雅黑" panose="020B0503020204020204" pitchFamily="34" charset="-122"/>
                <a:ea typeface="微软雅黑" panose="020B0503020204020204" pitchFamily="34" charset="-122"/>
              </a:rPr>
              <a:t>智能控制专业委员会；</a:t>
            </a:r>
            <a:r>
              <a:rPr lang="en-US" altLang="zh-CN" sz="2400" kern="0">
                <a:latin typeface="微软雅黑" panose="020B0503020204020204" pitchFamily="34" charset="-122"/>
                <a:ea typeface="微软雅黑" panose="020B0503020204020204" pitchFamily="34" charset="-122"/>
              </a:rPr>
              <a:t>1987</a:t>
            </a:r>
            <a:r>
              <a:rPr lang="zh-CN" altLang="zh-CN" sz="2400" kern="0">
                <a:latin typeface="微软雅黑" panose="020B0503020204020204" pitchFamily="34" charset="-122"/>
                <a:ea typeface="微软雅黑" panose="020B0503020204020204" pitchFamily="34" charset="-122"/>
              </a:rPr>
              <a:t>年</a:t>
            </a:r>
            <a:r>
              <a:rPr lang="en-US" altLang="zh-CN" sz="2400" kern="0">
                <a:latin typeface="微软雅黑" panose="020B0503020204020204" pitchFamily="34" charset="-122"/>
                <a:ea typeface="微软雅黑" panose="020B0503020204020204" pitchFamily="34" charset="-122"/>
              </a:rPr>
              <a:t>1</a:t>
            </a:r>
            <a:r>
              <a:rPr lang="zh-CN" altLang="zh-CN" sz="2400" kern="0">
                <a:latin typeface="微软雅黑" panose="020B0503020204020204" pitchFamily="34" charset="-122"/>
                <a:ea typeface="微软雅黑" panose="020B0503020204020204" pitchFamily="34" charset="-122"/>
              </a:rPr>
              <a:t>月，在美国举行第一次国际智能控制大会，标志智能控制领域的形成。</a:t>
            </a:r>
          </a:p>
          <a:p>
            <a:pPr marL="0" indent="0">
              <a:lnSpc>
                <a:spcPct val="120000"/>
              </a:lnSpc>
              <a:buNone/>
            </a:pPr>
            <a:r>
              <a:rPr lang="en-US" altLang="zh-CN" sz="2400" kern="0">
                <a:latin typeface="微软雅黑" panose="020B0503020204020204" pitchFamily="34" charset="-122"/>
                <a:ea typeface="微软雅黑" panose="020B0503020204020204" pitchFamily="34" charset="-122"/>
              </a:rPr>
              <a:t>    </a:t>
            </a:r>
            <a:r>
              <a:rPr lang="zh-CN" altLang="zh-CN" sz="2400" kern="0">
                <a:latin typeface="微软雅黑" panose="020B0503020204020204" pitchFamily="34" charset="-122"/>
                <a:ea typeface="微软雅黑" panose="020B0503020204020204" pitchFamily="34" charset="-122"/>
              </a:rPr>
              <a:t>近年来，神经网络、模糊数学、专家系统、进化论等各门学科的发展给智能控制注入了巨大的活力，由此产生了各种智能控制方法。</a:t>
            </a:r>
          </a:p>
          <a:p>
            <a:pPr marL="0" indent="457200" algn="just" eaLnBrk="1" hangingPunct="1">
              <a:lnSpc>
                <a:spcPct val="120000"/>
              </a:lnSpc>
              <a:buNone/>
            </a:pP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460517"/>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3010</Words>
  <Application>Microsoft Office PowerPoint</Application>
  <PresentationFormat>全屏显示(4:3)</PresentationFormat>
  <Paragraphs>88</Paragraphs>
  <Slides>25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36" baseType="lpstr">
      <vt:lpstr>等线</vt:lpstr>
      <vt:lpstr>隶书</vt:lpstr>
      <vt:lpstr>宋体</vt:lpstr>
      <vt:lpstr>微软雅黑</vt:lpstr>
      <vt:lpstr>Arial</vt:lpstr>
      <vt:lpstr>Calibri</vt:lpstr>
      <vt:lpstr>Freestyle Script</vt:lpstr>
      <vt:lpstr>Times New Roman</vt:lpstr>
      <vt:lpstr>默认设计模板</vt:lpstr>
      <vt:lpstr>1_Custom Design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Saber ~</dc:creator>
  <cp:lastModifiedBy>8618610541142</cp:lastModifiedBy>
  <cp:revision>148</cp:revision>
  <cp:lastPrinted>2018-05-07T09:56:00Z</cp:lastPrinted>
  <dcterms:created xsi:type="dcterms:W3CDTF">2018-01-12T10:11:00Z</dcterms:created>
  <dcterms:modified xsi:type="dcterms:W3CDTF">2020-05-20T08:50:40Z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