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emf" ContentType="image/x-emf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7"/>
  </p:notesMasterIdLst>
  <p:handoutMasterIdLst>
    <p:handoutMasterId r:id="rId18"/>
  </p:handoutMasterIdLst>
  <p:sldIdLst>
    <p:sldId id="390" r:id="rId3"/>
    <p:sldId id="426" r:id="rId4"/>
    <p:sldId id="456" r:id="rId5"/>
    <p:sldId id="438" r:id="rId6"/>
    <p:sldId id="419" r:id="rId7"/>
    <p:sldId id="420" r:id="rId8"/>
    <p:sldId id="421" r:id="rId9"/>
    <p:sldId id="428" r:id="rId10"/>
    <p:sldId id="422" r:id="rId11"/>
    <p:sldId id="429" r:id="rId12"/>
    <p:sldId id="408" r:id="rId13"/>
    <p:sldId id="434" r:id="rId14"/>
    <p:sldId id="430" r:id="rId15"/>
    <p:sldId id="431" r:id="rId16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5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er ~" initials="S~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474" y="-91"/>
      </p:cViewPr>
      <p:guideLst>
        <p:guide orient="horz" pos="2165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489A-22FB-4F5A-A7CE-A5678440F89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2A31-B59B-4A2F-B0BD-004A907E5F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662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25AF-70B2-41F1-ABE4-FAE75C8F1A5C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E9D0D-4CD3-4A41-98B5-DB959E382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961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3C1BDDBB-433F-45FB-8D68-754D3F7B1F7E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1C9D36FF-F239-4356-9F34-C05C155BA028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A9D8609A-1057-4363-90B5-104B8448BAA7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EF70D6F-9FDB-4854-97EF-A8433B846AA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99DA422-CDDE-4292-A007-6494A1FC3A3C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0D3B0B54-12B8-4A96-A937-A78E9F353CE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4B094391-B3C3-4888-AF2B-91EF87A519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FC3CEAAE-E549-4C43-97C5-C37C9E8DA6B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0006963-8D88-4AC1-BFE0-99B41A20E819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B21155E7-9F70-4CB2-80A2-BC1FD84EB5B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00113" y="1354138"/>
            <a:ext cx="7127875" cy="4522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00113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88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5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6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32188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00113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88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FC9CF88-022E-4F09-B0FF-1EAF7DFB6A55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31154E4C-EA88-496D-B9A0-3391A65FC5C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817B1D5D-0D7A-4310-AE6D-E3A9250186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3A62B83-4FF8-4859-BBE0-A742A520F13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94478016-3228-44AF-AA37-9B0B1D9D3711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745B6068-592B-4926-BB7C-3816721A1C11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AE83E61-E184-40A0-B2D2-EA21051B06D0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85382858-80E1-45F2-ADB6-5CDFB3F5B7EC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1366FAA-EFB3-4DC3-85FF-E82C2A48B63F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CD2EB236-1FEB-4380-BB67-7D6045ADC22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BBBE0597-9114-4C54-8834-13F715136D9B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5C843FD3-B701-41A5-A78B-F6B345072733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1" descr="BDRLC0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6" name="Rectangle 52"/>
          <p:cNvSpPr>
            <a:spLocks noChangeArrowheads="1"/>
          </p:cNvSpPr>
          <p:nvPr userDrawn="1"/>
        </p:nvSpPr>
        <p:spPr bwMode="auto">
          <a:xfrm>
            <a:off x="533400" y="228600"/>
            <a:ext cx="827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038" rIns="0" bIns="46038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2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先进控制系统设计</a:t>
            </a:r>
            <a:endParaRPr lang="en-US" altLang="zh-CN" sz="26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28" name="Line 53"/>
          <p:cNvSpPr>
            <a:spLocks noChangeShapeType="1"/>
          </p:cNvSpPr>
          <p:nvPr userDrawn="1"/>
        </p:nvSpPr>
        <p:spPr bwMode="auto">
          <a:xfrm>
            <a:off x="550863" y="685800"/>
            <a:ext cx="830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uaa_1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21608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问题描述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宋体" panose="02010600030101010101" pitchFamily="2" charset="-122"/>
                  </a:rPr>
                  <a:t>在</a:t>
                </a:r>
                <a:r>
                  <a:rPr lang="zh-CN" altLang="zh-CN" sz="24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宋体" panose="02010600030101010101" pitchFamily="2" charset="-122"/>
                  </a:rPr>
                  <a:t>实际控制系统中，为保证系统的安全性，通常会对系统输出的上下界做出限制，或要求系统输出超调量在一定范围内</a:t>
                </a:r>
                <a:r>
                  <a:rPr lang="zh-CN" altLang="en-US" sz="24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宋体" panose="02010600030101010101" pitchFamily="2" charset="-122"/>
                  </a:rPr>
                  <a:t>。</a:t>
                </a:r>
                <a:r>
                  <a:rPr lang="zh-CN" altLang="zh-CN" sz="24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宋体" panose="02010600030101010101" pitchFamily="2" charset="-122"/>
                  </a:rPr>
                  <a:t>超调量过大往往意味着系统处于不理想的运行状态，某些情况下会对系统产生不可预知的影响。</a:t>
                </a:r>
                <a:endParaRPr lang="en-US" altLang="zh-CN" sz="24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  <a:p>
                <a:pPr marL="0" indent="0" algn="just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考虑如下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被控对象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：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pPr marL="0" indent="0" 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𝑏𝑢</m:t>
                      </m:r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pPr marL="0" indent="0" algn="just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为系统状态，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分别为控制输入和系统输出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为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未知连续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函数，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已知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。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控制</a:t>
                </a:r>
                <a:r>
                  <a:rPr lang="zh-CN" altLang="en-US" sz="2400" kern="100" dirty="0">
                    <a:latin typeface="Times New Roman" panose="02020603050405020304" pitchFamily="18" charset="0"/>
                  </a:rPr>
                  <a:t>目的是使得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跟踪期望轨迹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zh-CN" altLang="en-US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并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实现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zh-CN" altLang="en-US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en-US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有界且已知。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21608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546" t="-1028" r="-1105" b="-11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292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fontAlgn="ctr"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d>
                          <m:d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zh-CN" altLang="en-US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，则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 font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 fontAlgn="ctr"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由上式可得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 fontAlgn="ctr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den>
                        </m:f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 fontAlgn="ctr"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有界，从而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有界，且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。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此外，当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→+∞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时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，有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just" font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  <m:r>
                        <a:rPr lang="en-US" altLang="zh-CN" sz="240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CN" altLang="zh-CN" sz="24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</m:e>
                        <m:sup/>
                      </m:sSup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just" font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zh-CN" sz="24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just" fontAlgn="ctr">
                  <a:spcAft>
                    <a:spcPts val="0"/>
                  </a:spcAft>
                  <a:buNone/>
                </a:pP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r="-1105" b="-2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295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407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仿真结果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考虑如下被控对象：</a:t>
                </a:r>
                <a:endParaRPr lang="en-US" altLang="zh-CN" sz="2400" i="1" kern="1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+133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其中初始状态为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=−25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。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期望轨迹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。取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=0.51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，即将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限制在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区间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1.51,1.51)</a:t>
                </a:r>
                <a14:m>
                  <m:oMath xmlns:m="http://schemas.openxmlformats.org/officeDocument/2006/math">
                    <m:r>
                      <a:rPr lang="zh-CN" altLang="zh-CN" sz="240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之内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。控制器参数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=0.1,  </m:t>
                    </m:r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。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407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523" t="-515" r="-1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4639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077EA71-FC3A-4600-833D-786788C1568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786" y="1019964"/>
            <a:ext cx="7704427" cy="540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1D0C014-7805-4CD2-81E2-25BBA09A7EE4}"/>
              </a:ext>
            </a:extLst>
          </p:cNvPr>
          <p:cNvSpPr/>
          <p:nvPr/>
        </p:nvSpPr>
        <p:spPr>
          <a:xfrm>
            <a:off x="3816025" y="6240518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跟踪效果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333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B01F5AA-C1D1-404C-869B-77FE6F12B9C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222" y="1005395"/>
            <a:ext cx="7115556" cy="545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6CF9B21-B9FE-493C-851E-90F52FBA7585}"/>
              </a:ext>
            </a:extLst>
          </p:cNvPr>
          <p:cNvSpPr/>
          <p:nvPr/>
        </p:nvSpPr>
        <p:spPr>
          <a:xfrm>
            <a:off x="3925751" y="6277094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控制输入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36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A305133-03B9-48FA-8341-194CF644FF54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544" y="905696"/>
            <a:ext cx="6277991" cy="552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2A56D1A-DB3E-4150-9710-35E59D8228C7}"/>
                  </a:ext>
                </a:extLst>
              </p:cNvPr>
              <p:cNvSpPr/>
              <p:nvPr/>
            </p:nvSpPr>
            <p:spPr>
              <a:xfrm>
                <a:off x="3985646" y="6250924"/>
                <a:ext cx="14897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图</a:t>
                </a:r>
                <a:r>
                  <a:rPr lang="en-US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的</a:t>
                </a:r>
                <a:r>
                  <a:rPr lang="zh-CN" altLang="en-US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轨迹</a:t>
                </a:r>
                <a:endParaRPr lang="zh-CN" altLang="zh-CN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2A56D1A-DB3E-4150-9710-35E59D822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646" y="6250924"/>
                <a:ext cx="1489702" cy="369332"/>
              </a:xfrm>
              <a:prstGeom prst="rect">
                <a:avLst/>
              </a:prstGeom>
              <a:blipFill>
                <a:blip r:embed="rId3" cstate="print"/>
                <a:stretch>
                  <a:fillRect l="-3689" t="-11475" r="-3279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3573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1800" y="1370193"/>
            <a:ext cx="8280400" cy="4737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ts val="0"/>
              </a:spcAft>
            </a:pP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矩形 5"/>
              <p:cNvSpPr/>
              <p:nvPr/>
            </p:nvSpPr>
            <p:spPr>
              <a:xfrm>
                <a:off x="584414" y="1309282"/>
                <a:ext cx="8127786" cy="1696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 fontAlgn="ctr"/>
                <a:endParaRPr lang="zh-CN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lvl="0" algn="just"/>
                <a:r>
                  <a:rPr lang="zh-CN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引理</a:t>
                </a:r>
                <a:r>
                  <a:rPr lang="en-US" altLang="zh-CN" sz="2400" b="1" dirty="0">
                    <a:solidFill>
                      <a:prstClr val="black"/>
                    </a:solidFill>
                  </a:rPr>
                  <a:t>1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: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有</a:t>
                </a:r>
                <a:endParaRPr lang="zh-CN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/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/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/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14" y="1309282"/>
                <a:ext cx="8127786" cy="1696555"/>
              </a:xfrm>
              <a:prstGeom prst="rect">
                <a:avLst/>
              </a:prstGeom>
              <a:blipFill>
                <a:blip r:embed="rId2" cstate="print"/>
                <a:stretch>
                  <a:fillRect l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337071" y="3191362"/>
            <a:ext cx="6622471" cy="3018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3428674" y="6038898"/>
            <a:ext cx="260398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图1 障碍Lyapunov函数</a:t>
            </a:r>
          </a:p>
        </p:txBody>
      </p:sp>
    </p:spTree>
    <p:extLst>
      <p:ext uri="{BB962C8B-B14F-4D97-AF65-F5344CB8AC3E}">
        <p14:creationId xmlns:p14="http://schemas.microsoft.com/office/powerpoint/2010/main" xmlns="" val="57124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139193"/>
                <a:ext cx="8280400" cy="558010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神经网络控制器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采用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RBF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神经网络逼近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RBF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网络算法为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MS Gothic" panose="020B0609070205080204" pitchFamily="49" charset="-128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zh-CN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zh-CN" altLang="en-US" sz="2400" b="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微软雅黑" panose="020B0503020204020204" pitchFamily="34" charset="-122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</m:t>
                      </m:r>
                    </m:oMath>
                  </m:oMathPara>
                </a14:m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 eaLnBrk="1" fontAlgn="auto" hangingPunct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基函数向量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为权值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向量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dirty="0" smtClean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为逼近误差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  <m:d>
                          <m:dPr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为常数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。</a:t>
                </a: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0" lvl="0" indent="0" algn="just" eaLnBrk="1" fontAlgn="auto" hangingPunct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的在线逼近为：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lvl="0" indent="0" algn="r" eaLnBrk="1" fontAlgn="auto" latinLnBrk="1" hangingPunct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0" indent="0" algn="just" eaLnBrk="1" fontAlgn="auto" latinLnBrk="1" hangingPunct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的估计。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定义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则</a:t>
                </a:r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0" indent="0" algn="just" eaLnBrk="1" fontAlgn="auto" latinLnBrk="1" hangingPunct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Verdana" panose="020B060403050404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  <m:r>
                        <a:rPr lang="zh-CN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zh-CN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139193"/>
                <a:ext cx="8280400" cy="5580106"/>
              </a:xfrm>
              <a:prstGeom prst="rect">
                <a:avLst/>
              </a:prstGeom>
              <a:blipFill>
                <a:blip r:embed="rId2" cstate="print"/>
                <a:stretch>
                  <a:fillRect l="-1546" t="-437" r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786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799" y="1370193"/>
                <a:ext cx="8517647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定义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跟踪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误差为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时，有</a:t>
                </a:r>
                <a14:m>
                  <m:oMath xmlns:m="http://schemas.openxmlformats.org/officeDocument/2006/math"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，即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2400" kern="100" dirty="0"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分别表示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的下界和上界</a:t>
                </a:r>
                <a:r>
                  <a:rPr lang="zh-CN" altLang="en-US" sz="2400" kern="100" dirty="0" smtClean="0">
                    <a:latin typeface="Times New Roman" panose="02020603050405020304" pitchFamily="18" charset="0"/>
                  </a:rPr>
                  <a:t>。</a:t>
                </a:r>
                <a:r>
                  <a:rPr lang="zh-CN" altLang="en-US" sz="2400" kern="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由上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式可知，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可通过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适当</a:t>
                </a:r>
                <a14:m>
                  <m:oMath xmlns:m="http://schemas.openxmlformats.org/officeDocument/2006/math">
                    <m:r>
                      <a:rPr lang="zh-CN" altLang="en-US" sz="240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设定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来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实现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。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时，需要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设计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控制律实现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。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设计过程包括两步。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font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第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步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: 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由定义可得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为待设计的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镇定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函数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。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定义如下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障碍</a:t>
                </a:r>
                <a:r>
                  <a:rPr lang="en-US" altLang="zh-CN" sz="2400" kern="1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Lyapunov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函数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9" y="1370193"/>
                <a:ext cx="8517647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45" t="-1416" r="-1074" b="-11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966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则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zh-CN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zh-CN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设计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                       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为设计参数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。则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中，可得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3740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 font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第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步：由于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不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考虑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受限，可定义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just" font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zh-CN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为设计参数。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由于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则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𝑏𝑢</m:t>
                          </m:r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</m:d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1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148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设计控制律为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为设计参数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。则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acc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</m:acc>
                          <m:r>
                            <a:rPr lang="zh-CN" altLang="en-US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1416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774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246905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 fontAlgn="ctr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设计自适应律为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 fontAlgn="ctr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</m:acc>
                    <m:r>
                      <a:rPr lang="en-US" altLang="zh-CN" sz="24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𝛾𝜎</m:t>
                    </m:r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           </a:t>
                </a:r>
              </a:p>
              <a:p>
                <a:pPr marL="0" indent="0" fontAlgn="ctr"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为设计参数。则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 font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 fontAlgn="ctr"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利用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Young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不等式，有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 font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zh-CN" sz="2400" b="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 font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CN" sz="2400" b="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 fontAlgn="ctr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CN" sz="24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</m:t>
                    </m:r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fontAlgn="ctr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则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 font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≤−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400" b="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 fontAlgn="ctr">
                  <a:spcAft>
                    <a:spcPts val="0"/>
                  </a:spcAft>
                  <a:buNone/>
                </a:pP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246905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1030" b="-15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4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fontAlgn="ctr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根据引理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，有</a:t>
                </a:r>
                <a:endParaRPr lang="en-US" altLang="zh-CN" sz="240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 font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fontAlgn="ctr"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此外，</a:t>
                </a:r>
                <a:endParaRPr lang="en-US" altLang="zh-CN" sz="240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 font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fontAlgn="ctr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从而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有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 font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US" altLang="zh-CN" sz="240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 font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400" b="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1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911017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13</Words>
  <Application>Microsoft Office PowerPoint</Application>
  <PresentationFormat>全屏显示(4:3)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默认设计模板</vt:lpstr>
      <vt:lpstr>1_Custom Design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Saber ~</dc:creator>
  <cp:lastModifiedBy>User</cp:lastModifiedBy>
  <cp:revision>274</cp:revision>
  <cp:lastPrinted>2018-05-07T09:56:00Z</cp:lastPrinted>
  <dcterms:created xsi:type="dcterms:W3CDTF">2018-01-12T10:11:00Z</dcterms:created>
  <dcterms:modified xsi:type="dcterms:W3CDTF">2020-01-07T23:52:49Z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