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456" r:id="rId3"/>
    <p:sldId id="457" r:id="rId4"/>
    <p:sldId id="458" r:id="rId5"/>
    <p:sldId id="459" r:id="rId6"/>
    <p:sldId id="460" r:id="rId7"/>
    <p:sldId id="461" r:id="rId8"/>
    <p:sldId id="414" r:id="rId9"/>
    <p:sldId id="462" r:id="rId10"/>
    <p:sldId id="415" r:id="rId11"/>
    <p:sldId id="448" r:id="rId12"/>
    <p:sldId id="463" r:id="rId13"/>
    <p:sldId id="449" r:id="rId14"/>
    <p:sldId id="450" r:id="rId15"/>
    <p:sldId id="435" r:id="rId16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r ~" initials="S~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91"/>
      </p:cViewPr>
      <p:guideLst>
        <p:guide orient="horz" pos="2165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489A-22FB-4F5A-A7CE-A5678440F89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2A31-B59B-4A2F-B0BD-004A907E5F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66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25AF-70B2-41F1-ABE4-FAE75C8F1A5C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9D0D-4CD3-4A41-98B5-DB959E382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6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3C1BDDBB-433F-45FB-8D68-754D3F7B1F7E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1C9D36FF-F239-4356-9F34-C05C155BA028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A9D8609A-1057-4363-90B5-104B8448BAA7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EF70D6F-9FDB-4854-97EF-A8433B846AA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99DA422-CDDE-4292-A007-6494A1FC3A3C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0D3B0B54-12B8-4A96-A937-A78E9F353CE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4B094391-B3C3-4888-AF2B-91EF87A519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FC3CEAAE-E549-4C43-97C5-C37C9E8DA6B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0006963-8D88-4AC1-BFE0-99B41A20E819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B21155E7-9F70-4CB2-80A2-BC1FD84EB5B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0113" y="1354138"/>
            <a:ext cx="7127875" cy="4522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3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88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5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6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32188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00113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88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FC9CF88-022E-4F09-B0FF-1EAF7DFB6A55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31154E4C-EA88-496D-B9A0-3391A65FC5C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817B1D5D-0D7A-4310-AE6D-E3A9250186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3A62B83-4FF8-4859-BBE0-A742A520F13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94478016-3228-44AF-AA37-9B0B1D9D3711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745B6068-592B-4926-BB7C-3816721A1C11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AE83E61-E184-40A0-B2D2-EA21051B06D0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85382858-80E1-45F2-ADB6-5CDFB3F5B7EC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1366FAA-EFB3-4DC3-85FF-E82C2A48B63F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CD2EB236-1FEB-4380-BB67-7D6045ADC22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BBBE0597-9114-4C54-8834-13F715136D9B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5C843FD3-B701-41A5-A78B-F6B345072733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1" descr="BDRLC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533400" y="228600"/>
            <a:ext cx="827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先进控制系统设计</a:t>
            </a:r>
            <a:endParaRPr lang="en-US" altLang="zh-CN" sz="2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8" name="Line 53"/>
          <p:cNvSpPr>
            <a:spLocks noChangeShapeType="1"/>
          </p:cNvSpPr>
          <p:nvPr userDrawn="1"/>
        </p:nvSpPr>
        <p:spPr bwMode="auto">
          <a:xfrm>
            <a:off x="550863" y="685800"/>
            <a:ext cx="830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uaa_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57175" y="1215332"/>
            <a:ext cx="8644775" cy="47452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双曲函数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b="0" dirty="0" err="1">
                <a:solidFill>
                  <a:srgbClr val="000000"/>
                </a:solidFill>
                <a:latin typeface="+mn-ea"/>
              </a:rPr>
              <a:t>典型的双曲函数及特性如下</a:t>
            </a:r>
            <a:r>
              <a:rPr sz="2400" b="0" dirty="0">
                <a:solidFill>
                  <a:srgbClr val="000000"/>
                </a:solidFill>
                <a:latin typeface="+mn-ea"/>
              </a:rPr>
              <a:t>：</a:t>
            </a:r>
          </a:p>
          <a:p>
            <a:pPr indent="0" algn="l" fontAlgn="auto">
              <a:lnSpc>
                <a:spcPct val="200000"/>
              </a:lnSpc>
            </a:pPr>
            <a:r>
              <a:rPr lang="zh-CN" altLang="en-US" sz="2400" b="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b="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+mn-ea"/>
              </a:rPr>
              <a:t>）    </a:t>
            </a:r>
            <a:r>
              <a:rPr lang="en-US" sz="2400" b="0" dirty="0">
                <a:solidFill>
                  <a:srgbClr val="000000"/>
                </a:solidFill>
                <a:latin typeface="+mn-e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+mn-ea"/>
              </a:rPr>
              <a:t>                    ，                         </a:t>
            </a:r>
          </a:p>
          <a:p>
            <a:pPr indent="0" algn="l" fontAlgn="auto">
              <a:lnSpc>
                <a:spcPct val="200000"/>
              </a:lnSpc>
            </a:pPr>
            <a:r>
              <a:rPr lang="zh-CN" altLang="en-US" sz="2400" b="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b="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+mn-ea"/>
              </a:rPr>
              <a:t>）</a:t>
            </a:r>
            <a:r>
              <a:rPr sz="2400" b="0" dirty="0">
                <a:solidFill>
                  <a:srgbClr val="000000"/>
                </a:solidFill>
                <a:latin typeface="+mn-ea"/>
              </a:rPr>
              <a:t>                                    </a:t>
            </a:r>
            <a:r>
              <a:rPr lang="en-US" altLang="zh-CN" sz="2400" b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；当且仅当 </a:t>
            </a:r>
            <a:r>
              <a:rPr lang="en-US" altLang="zh-CN" sz="2400" b="0" dirty="0">
                <a:solidFill>
                  <a:srgbClr val="000000"/>
                </a:solidFill>
                <a:latin typeface="+mn-e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zh-CN" sz="2400" b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b="0" dirty="0">
                <a:solidFill>
                  <a:srgbClr val="000000"/>
                </a:solidFill>
                <a:latin typeface="+mn-ea"/>
              </a:rPr>
              <a:t>时，</a:t>
            </a:r>
            <a:r>
              <a:rPr sz="2400" b="0" dirty="0">
                <a:solidFill>
                  <a:srgbClr val="000000"/>
                </a:solidFill>
                <a:latin typeface="+mn-ea"/>
              </a:rPr>
              <a:t>   </a:t>
            </a:r>
          </a:p>
          <a:p>
            <a:pPr indent="0" algn="l" fontAlgn="auto">
              <a:lnSpc>
                <a:spcPct val="200000"/>
              </a:lnSpc>
            </a:pPr>
            <a:endParaRPr sz="2400" b="0" dirty="0">
              <a:solidFill>
                <a:srgbClr val="000000"/>
              </a:solidFill>
              <a:latin typeface="+mn-ea"/>
            </a:endParaRPr>
          </a:p>
          <a:p>
            <a:pPr indent="0" algn="l" fontAlgn="auto">
              <a:lnSpc>
                <a:spcPct val="200000"/>
              </a:lnSpc>
            </a:pPr>
            <a:r>
              <a:rPr sz="2400" b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sz="2400" b="0" dirty="0">
                <a:solidFill>
                  <a:srgbClr val="000000"/>
                </a:solidFill>
                <a:latin typeface="+mn-ea"/>
              </a:rPr>
              <a:t> </a:t>
            </a:r>
            <a:endParaRPr sz="2400" b="0" dirty="0">
              <a:solidFill>
                <a:srgbClr val="000000"/>
              </a:solidFill>
              <a:latin typeface="+mn-ea"/>
            </a:endParaRPr>
          </a:p>
          <a:p>
            <a:pPr indent="0" algn="l" fontAlgn="auto">
              <a:lnSpc>
                <a:spcPct val="200000"/>
              </a:lnSpc>
            </a:pPr>
            <a:r>
              <a:rPr sz="2400" b="0" dirty="0">
                <a:solidFill>
                  <a:srgbClr val="000000"/>
                </a:solidFill>
                <a:latin typeface="+mn-ea"/>
              </a:rPr>
              <a:t>                              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41441"/>
              </p:ext>
            </p:extLst>
          </p:nvPr>
        </p:nvGraphicFramePr>
        <p:xfrm>
          <a:off x="1097850" y="2325656"/>
          <a:ext cx="2408844" cy="857815"/>
        </p:xfrm>
        <a:graphic>
          <a:graphicData uri="http://schemas.openxmlformats.org/presentationml/2006/ole">
            <p:oleObj spid="_x0000_s1179" r:id="rId3" imgW="1143000" imgH="41910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3753478"/>
              </p:ext>
            </p:extLst>
          </p:nvPr>
        </p:nvGraphicFramePr>
        <p:xfrm>
          <a:off x="3693815" y="2323810"/>
          <a:ext cx="2881645" cy="859661"/>
        </p:xfrm>
        <a:graphic>
          <a:graphicData uri="http://schemas.openxmlformats.org/presentationml/2006/ole">
            <p:oleObj spid="_x0000_s1180" r:id="rId4" imgW="1371600" imgH="419100" progId="Equation.DSMT4">
              <p:embed/>
            </p:oleObj>
          </a:graphicData>
        </a:graphic>
      </p:graphicFrame>
      <p:graphicFrame>
        <p:nvGraphicFramePr>
          <p:cNvPr id="3" name="对象 -2147482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0511544"/>
              </p:ext>
            </p:extLst>
          </p:nvPr>
        </p:nvGraphicFramePr>
        <p:xfrm>
          <a:off x="1116013" y="3100388"/>
          <a:ext cx="3602037" cy="828675"/>
        </p:xfrm>
        <a:graphic>
          <a:graphicData uri="http://schemas.openxmlformats.org/presentationml/2006/ole">
            <p:oleObj spid="_x0000_s1181" name="Equation" r:id="rId5" imgW="1777680" imgH="41904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6338817"/>
              </p:ext>
            </p:extLst>
          </p:nvPr>
        </p:nvGraphicFramePr>
        <p:xfrm>
          <a:off x="6287260" y="3342261"/>
          <a:ext cx="857885" cy="338455"/>
        </p:xfrm>
        <a:graphic>
          <a:graphicData uri="http://schemas.openxmlformats.org/presentationml/2006/ole">
            <p:oleObj spid="_x0000_s1182" r:id="rId6" imgW="418918" imgH="177723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8761159"/>
              </p:ext>
            </p:extLst>
          </p:nvPr>
        </p:nvGraphicFramePr>
        <p:xfrm>
          <a:off x="7658621" y="3288696"/>
          <a:ext cx="1472365" cy="445584"/>
        </p:xfrm>
        <a:graphic>
          <a:graphicData uri="http://schemas.openxmlformats.org/presentationml/2006/ole">
            <p:oleObj spid="_x0000_s1183" r:id="rId7" imgW="825500" imgH="254000" progId="Equation.DSMT4">
              <p:embed/>
            </p:oleObj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7175" y="4133273"/>
            <a:ext cx="8535843" cy="16850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）                     </a:t>
            </a:r>
            <a:r>
              <a:rPr lang="zh-CN" altLang="en-US" sz="2400" dirty="0">
                <a:latin typeface="+mn-ea"/>
                <a:cs typeface="微软雅黑" panose="020B0503020204020204" charset="-122"/>
              </a:rPr>
              <a:t>，              ；当且仅当      </a:t>
            </a:r>
            <a:endParaRPr lang="en-US" altLang="zh-CN" sz="2400" dirty="0">
              <a:latin typeface="+mn-ea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微软雅黑" panose="020B0503020204020204" charset="-122"/>
              </a:rPr>
              <a:t>     </a:t>
            </a:r>
            <a:r>
              <a:rPr lang="zh-CN" altLang="en-US" sz="2400" dirty="0">
                <a:latin typeface="+mn-ea"/>
                <a:cs typeface="微软雅黑" panose="020B0503020204020204" charset="-122"/>
              </a:rPr>
              <a:t>时，              。</a:t>
            </a:r>
            <a:endParaRPr lang="en-US" altLang="zh-CN" sz="2400" dirty="0">
              <a:latin typeface="+mn-ea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400" dirty="0">
                <a:latin typeface="+mn-ea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）</a:t>
            </a:r>
            <a:r>
              <a:rPr lang="zh-CN" altLang="en-US" sz="2400" dirty="0">
                <a:latin typeface="+mn-ea"/>
                <a:cs typeface="微软雅黑" panose="020B0503020204020204" charset="-122"/>
              </a:rPr>
              <a:t>      为单调递增函数。</a:t>
            </a:r>
          </a:p>
        </p:txBody>
      </p:sp>
      <p:graphicFrame>
        <p:nvGraphicFramePr>
          <p:cNvPr id="12" name="对象 -2147482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5989515"/>
              </p:ext>
            </p:extLst>
          </p:nvPr>
        </p:nvGraphicFramePr>
        <p:xfrm>
          <a:off x="1060092" y="4028300"/>
          <a:ext cx="3228350" cy="828714"/>
        </p:xfrm>
        <a:graphic>
          <a:graphicData uri="http://schemas.openxmlformats.org/presentationml/2006/ole">
            <p:oleObj spid="_x0000_s1184" name="Equation" r:id="rId8" imgW="1587240" imgH="419040" progId="Equation.DSMT4">
              <p:embed/>
            </p:oleObj>
          </a:graphicData>
        </a:graphic>
      </p:graphicFrame>
      <p:graphicFrame>
        <p:nvGraphicFramePr>
          <p:cNvPr id="13" name="对象 -21474824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2068877"/>
              </p:ext>
            </p:extLst>
          </p:nvPr>
        </p:nvGraphicFramePr>
        <p:xfrm>
          <a:off x="4525096" y="4212020"/>
          <a:ext cx="2140279" cy="514512"/>
        </p:xfrm>
        <a:graphic>
          <a:graphicData uri="http://schemas.openxmlformats.org/presentationml/2006/ole">
            <p:oleObj spid="_x0000_s1185" r:id="rId9" imgW="1028254" imgH="253890" progId="Equation.DSMT4">
              <p:embed/>
            </p:oleObj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54140" y="4831278"/>
            <a:ext cx="2257385" cy="559404"/>
          </a:xfrm>
          <a:prstGeom prst="rect">
            <a:avLst/>
          </a:prstGeom>
        </p:spPr>
      </p:pic>
      <p:graphicFrame>
        <p:nvGraphicFramePr>
          <p:cNvPr id="15" name="对象 -21474824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3097303"/>
              </p:ext>
            </p:extLst>
          </p:nvPr>
        </p:nvGraphicFramePr>
        <p:xfrm>
          <a:off x="8265476" y="4307034"/>
          <a:ext cx="823595" cy="324485"/>
        </p:xfrm>
        <a:graphic>
          <a:graphicData uri="http://schemas.openxmlformats.org/presentationml/2006/ole">
            <p:oleObj spid="_x0000_s1186" r:id="rId11" imgW="418918" imgH="177723" progId="Equation.DSMT4">
              <p:embed/>
            </p:oleObj>
          </a:graphicData>
        </a:graphic>
      </p:graphicFrame>
      <p:graphicFrame>
        <p:nvGraphicFramePr>
          <p:cNvPr id="16" name="对象 -21474824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0800790"/>
              </p:ext>
            </p:extLst>
          </p:nvPr>
        </p:nvGraphicFramePr>
        <p:xfrm>
          <a:off x="1056034" y="5364945"/>
          <a:ext cx="1015289" cy="492421"/>
        </p:xfrm>
        <a:graphic>
          <a:graphicData uri="http://schemas.openxmlformats.org/presentationml/2006/ole">
            <p:oleObj spid="_x0000_s1187" name="Equation" r:id="rId12" imgW="457002" imgH="215806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8121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wedge/>
      </p:transition>
    </mc:Choice>
    <mc:Fallback>
      <p:transition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60570" y="1623113"/>
                <a:ext cx="9000162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。定义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Gothic" panose="020B0609070205080204" pitchFamily="49" charset="-128"/>
                                    <a:cs typeface="MS Gothic" panose="020B0609070205080204" pitchFamily="49" charset="-128"/>
                                  </a:rPr>
                                  <m:t>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zh-CN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b>
                                      <m:sSubPr>
                                        <m:ctrlPr>
                                          <a:rPr lang="zh-CN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Gothic" panose="020B0609070205080204" pitchFamily="49" charset="-128"/>
                                    <a:cs typeface="MS Gothic" panose="020B0609070205080204" pitchFamily="49" charset="-128"/>
                                  </a:rPr>
                                  <m:t>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b>
                                      <m:sSubPr>
                                        <m:ctrlPr>
                                          <a:rPr lang="zh-CN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为设计参数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  <a:cs typeface="MS Gothic" panose="020B0609070205080204" pitchFamily="49" charset="-128"/>
                                </a:rPr>
                                <m:t>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  <a:cs typeface="MS Gothic" panose="020B0609070205080204" pitchFamily="49" charset="-128"/>
                                </a:rPr>
                                <m:t>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kern="10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altLang="zh-CN" sz="2400" b="0" kern="100" dirty="0" smtClean="0">
                    <a:solidFill>
                      <a:srgbClr val="00000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h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h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acc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altLang="zh-CN" sz="2400" b="0" i="1" kern="1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sz="2400" b="0" i="1" kern="1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altLang="zh-CN" sz="2400" b="0" i="1" kern="1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acc>
                  </m:oMath>
                </a14:m>
                <a:endParaRPr lang="en-US" altLang="zh-CN" sz="2400" i="1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0" y="1623113"/>
                <a:ext cx="9000162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084" t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831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97271" y="1516112"/>
                <a:ext cx="9105089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sgn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kern="10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sgn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altLang="zh-CN" sz="2400" i="1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1" y="1516112"/>
                <a:ext cx="9105089" cy="473709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406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155643" y="1370193"/>
                <a:ext cx="8638161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sgn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b="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b="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3" y="1370193"/>
                <a:ext cx="8638161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29" t="-1416" b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355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的第</a:t>
                </a:r>
                <a:r>
                  <a:rPr lang="en-US" altLang="zh-CN" sz="2400" i="1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个元素记为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引入如下投影算子：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Proj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fName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&amp;0​,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zh-CN" altLang="zh-CN" sz="240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CN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and</m:t>
                                  </m:r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CN" sz="240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/>
                              </m:sSub>
                            </m:e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CN" altLang="zh-CN" sz="240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CN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and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/>
                              </m:sSub>
                            </m:e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2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选取如下自适应律：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Proj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fName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</a:rPr>
                  <a:t>(0)|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latin typeface="Times New Roman" panose="02020603050405020304" pitchFamily="18" charset="0"/>
                  </a:rPr>
                  <a:t>上述自适应律可以保证：</a:t>
                </a:r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</a:rPr>
                  <a:t>)|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zh-CN" altLang="en-US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</a:rPr>
                  <a:t>0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772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4784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进而可得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由此可知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→0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此外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                  </m:t>
                      </m:r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zh-CN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sup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̈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从而可实现输入受限。</a:t>
                </a: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977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37242" y="911051"/>
            <a:ext cx="8356600" cy="44377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如下动态系统全局渐近稳定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endParaRPr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</a:t>
            </a:r>
          </a:p>
          <a:p>
            <a:pPr indent="0" fontAlgn="auto">
              <a:lnSpc>
                <a:spcPct val="150000"/>
              </a:lnSpc>
            </a:pPr>
            <a:r>
              <a:rPr sz="2400" b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。</a:t>
            </a:r>
          </a:p>
          <a:p>
            <a:pPr indent="0" fontAlgn="auto">
              <a:lnSpc>
                <a:spcPct val="150000"/>
              </a:lnSpc>
            </a:pP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  <a:r>
              <a:rPr sz="2400" b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：考虑函数</a:t>
            </a:r>
            <a:r>
              <a:rPr 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r>
              <a:rPr sz="2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</a:t>
            </a:r>
            <a:endParaRPr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对象 -2147482401"/>
          <p:cNvGraphicFramePr>
            <a:graphicFrameLocks noChangeAspect="1"/>
          </p:cNvGraphicFramePr>
          <p:nvPr/>
        </p:nvGraphicFramePr>
        <p:xfrm>
          <a:off x="2148897" y="2080721"/>
          <a:ext cx="4733290" cy="995045"/>
        </p:xfrm>
        <a:graphic>
          <a:graphicData uri="http://schemas.openxmlformats.org/presentationml/2006/ole">
            <p:oleObj spid="_x0000_s2130" r:id="rId3" imgW="2311400" imgH="482600" progId="Equation.DSMT4">
              <p:embed/>
            </p:oleObj>
          </a:graphicData>
        </a:graphic>
      </p:graphicFrame>
      <p:graphicFrame>
        <p:nvGraphicFramePr>
          <p:cNvPr id="4" name="对象 -2147482400"/>
          <p:cNvGraphicFramePr>
            <a:graphicFrameLocks noChangeAspect="1"/>
          </p:cNvGraphicFramePr>
          <p:nvPr/>
        </p:nvGraphicFramePr>
        <p:xfrm>
          <a:off x="1171632" y="3310081"/>
          <a:ext cx="1510665" cy="404495"/>
        </p:xfrm>
        <a:graphic>
          <a:graphicData uri="http://schemas.openxmlformats.org/presentationml/2006/ole">
            <p:oleObj spid="_x0000_s2131" r:id="rId4" imgW="774364" imgH="203112" progId="Equation.DSMT4">
              <p:embed/>
            </p:oleObj>
          </a:graphicData>
        </a:graphic>
      </p:graphicFrame>
      <p:graphicFrame>
        <p:nvGraphicFramePr>
          <p:cNvPr id="6" name="对象 -21474823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8378035"/>
              </p:ext>
            </p:extLst>
          </p:nvPr>
        </p:nvGraphicFramePr>
        <p:xfrm>
          <a:off x="2620653" y="4176725"/>
          <a:ext cx="2380615" cy="709930"/>
        </p:xfrm>
        <a:graphic>
          <a:graphicData uri="http://schemas.openxmlformats.org/presentationml/2006/ole">
            <p:oleObj spid="_x0000_s2132" r:id="rId5" imgW="1371600" imgH="419100" progId="Equation.DSMT4">
              <p:embed/>
            </p:oleObj>
          </a:graphicData>
        </a:graphic>
      </p:graphicFrame>
      <p:graphicFrame>
        <p:nvGraphicFramePr>
          <p:cNvPr id="8" name="对象 -21474823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5562831"/>
              </p:ext>
            </p:extLst>
          </p:nvPr>
        </p:nvGraphicFramePr>
        <p:xfrm>
          <a:off x="5402030" y="4311055"/>
          <a:ext cx="1976120" cy="474980"/>
        </p:xfrm>
        <a:graphic>
          <a:graphicData uri="http://schemas.openxmlformats.org/presentationml/2006/ole">
            <p:oleObj spid="_x0000_s2133" r:id="rId6" imgW="1028254" imgH="253890" progId="Equation.DSMT4">
              <p:embed/>
            </p:oleObj>
          </a:graphicData>
        </a:graphic>
      </p:graphicFrame>
      <p:graphicFrame>
        <p:nvGraphicFramePr>
          <p:cNvPr id="20" name="对象 -2147482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8072853"/>
              </p:ext>
            </p:extLst>
          </p:nvPr>
        </p:nvGraphicFramePr>
        <p:xfrm>
          <a:off x="1380953" y="5249109"/>
          <a:ext cx="6060440" cy="738505"/>
        </p:xfrm>
        <a:graphic>
          <a:graphicData uri="http://schemas.openxmlformats.org/presentationml/2006/ole">
            <p:oleObj spid="_x0000_s2134" r:id="rId7" imgW="3200400" imgH="3937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819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wedge/>
      </p:transition>
    </mc:Choice>
    <mc:Fallback>
      <p:transition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84785" y="1241425"/>
            <a:ext cx="850392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</a:p>
          <a:p>
            <a:pPr indent="0"/>
            <a:endParaRPr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endParaRPr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endParaRPr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endParaRPr lang="en-US" altLang="zh-CN"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，     </a:t>
            </a:r>
            <a:r>
              <a:rPr 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，则</a:t>
            </a:r>
            <a:r>
              <a:rPr 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，</a:t>
            </a:r>
          </a:p>
          <a:p>
            <a:pPr indent="0"/>
            <a:endParaRPr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endParaRPr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endParaRPr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endParaRPr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对象 -21474823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7491913"/>
              </p:ext>
            </p:extLst>
          </p:nvPr>
        </p:nvGraphicFramePr>
        <p:xfrm>
          <a:off x="954433" y="1400454"/>
          <a:ext cx="7235134" cy="1480562"/>
        </p:xfrm>
        <a:graphic>
          <a:graphicData uri="http://schemas.openxmlformats.org/presentationml/2006/ole">
            <p:oleObj spid="_x0000_s3154" name="Equation" r:id="rId3" imgW="3581280" imgH="736560" progId="Equation.DSMT4">
              <p:embed/>
            </p:oleObj>
          </a:graphicData>
        </a:graphic>
      </p:graphicFrame>
      <p:graphicFrame>
        <p:nvGraphicFramePr>
          <p:cNvPr id="8" name="对象 -21474823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1728110"/>
              </p:ext>
            </p:extLst>
          </p:nvPr>
        </p:nvGraphicFramePr>
        <p:xfrm>
          <a:off x="596900" y="3119419"/>
          <a:ext cx="2105025" cy="427038"/>
        </p:xfrm>
        <a:graphic>
          <a:graphicData uri="http://schemas.openxmlformats.org/presentationml/2006/ole">
            <p:oleObj spid="_x0000_s3155" name="Equation" r:id="rId4" imgW="1257120" imgH="253800" progId="Equation.DSMT4">
              <p:embed/>
            </p:oleObj>
          </a:graphicData>
        </a:graphic>
      </p:graphicFrame>
      <p:graphicFrame>
        <p:nvGraphicFramePr>
          <p:cNvPr id="9" name="对象 -21474823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9010717"/>
              </p:ext>
            </p:extLst>
          </p:nvPr>
        </p:nvGraphicFramePr>
        <p:xfrm>
          <a:off x="2805113" y="3079732"/>
          <a:ext cx="1708150" cy="466725"/>
        </p:xfrm>
        <a:graphic>
          <a:graphicData uri="http://schemas.openxmlformats.org/presentationml/2006/ole">
            <p:oleObj spid="_x0000_s3156" name="Equation" r:id="rId5" imgW="939600" imgH="253800" progId="Equation.DSMT4">
              <p:embed/>
            </p:oleObj>
          </a:graphicData>
        </a:graphic>
      </p:graphicFrame>
      <p:graphicFrame>
        <p:nvGraphicFramePr>
          <p:cNvPr id="10" name="对象 -21474823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4561538"/>
              </p:ext>
            </p:extLst>
          </p:nvPr>
        </p:nvGraphicFramePr>
        <p:xfrm>
          <a:off x="5205674" y="3119419"/>
          <a:ext cx="1712913" cy="390525"/>
        </p:xfrm>
        <a:graphic>
          <a:graphicData uri="http://schemas.openxmlformats.org/presentationml/2006/ole">
            <p:oleObj spid="_x0000_s3157" name="Equation" r:id="rId6" imgW="1028520" imgH="228600" progId="Equation.DSMT4">
              <p:embed/>
            </p:oleObj>
          </a:graphicData>
        </a:graphic>
      </p:graphicFrame>
      <p:graphicFrame>
        <p:nvGraphicFramePr>
          <p:cNvPr id="11" name="对象 -21474823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2978331"/>
              </p:ext>
            </p:extLst>
          </p:nvPr>
        </p:nvGraphicFramePr>
        <p:xfrm>
          <a:off x="340497" y="3784860"/>
          <a:ext cx="8618718" cy="2122145"/>
        </p:xfrm>
        <a:graphic>
          <a:graphicData uri="http://schemas.openxmlformats.org/presentationml/2006/ole">
            <p:oleObj spid="_x0000_s3158" name="Equation" r:id="rId7" imgW="4381200" imgH="10918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0646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wedge/>
      </p:transition>
    </mc:Choice>
    <mc:Fallback>
      <p:transition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19430" y="1208405"/>
            <a:ext cx="840740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由于    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,</a:t>
            </a: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则                    ，从</a:t>
            </a:r>
          </a:p>
          <a:p>
            <a:pPr indent="0" fontAlgn="auto">
              <a:lnSpc>
                <a:spcPct val="150000"/>
              </a:lnSpc>
            </a:pP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而      ，且当且仅当           时，    。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因此</a:t>
            </a: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系统渐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近</a:t>
            </a: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稳定，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且</a:t>
            </a: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当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时，</a:t>
            </a: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</a:t>
            </a: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，    。</a:t>
            </a:r>
          </a:p>
          <a:p>
            <a:pPr indent="0" fontAlgn="auto">
              <a:lnSpc>
                <a:spcPct val="150000"/>
              </a:lnSpc>
            </a:pPr>
            <a:r>
              <a:rPr 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又因为</a:t>
            </a:r>
          </a:p>
          <a:p>
            <a:pPr indent="0" fontAlgn="auto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于是</a:t>
            </a:r>
          </a:p>
        </p:txBody>
      </p:sp>
      <p:graphicFrame>
        <p:nvGraphicFramePr>
          <p:cNvPr id="3" name="对象 -21474823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0717781"/>
              </p:ext>
            </p:extLst>
          </p:nvPr>
        </p:nvGraphicFramePr>
        <p:xfrm>
          <a:off x="1272960" y="1168378"/>
          <a:ext cx="3065780" cy="787400"/>
        </p:xfrm>
        <a:graphic>
          <a:graphicData uri="http://schemas.openxmlformats.org/presentationml/2006/ole">
            <p:oleObj spid="_x0000_s4258" r:id="rId3" imgW="1587500" imgH="419100" progId="Equation.DSMT4">
              <p:embed/>
            </p:oleObj>
          </a:graphicData>
        </a:graphic>
      </p:graphicFrame>
      <p:graphicFrame>
        <p:nvGraphicFramePr>
          <p:cNvPr id="4" name="对象 -21474823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9361114"/>
              </p:ext>
            </p:extLst>
          </p:nvPr>
        </p:nvGraphicFramePr>
        <p:xfrm>
          <a:off x="5000307" y="1312141"/>
          <a:ext cx="2878137" cy="490537"/>
        </p:xfrm>
        <a:graphic>
          <a:graphicData uri="http://schemas.openxmlformats.org/presentationml/2006/ole">
            <p:oleObj spid="_x0000_s4259" name="Equation" r:id="rId4" imgW="1498320" imgH="253800" progId="Equation.DSMT4">
              <p:embed/>
            </p:oleObj>
          </a:graphicData>
        </a:graphic>
      </p:graphicFrame>
      <p:graphicFrame>
        <p:nvGraphicFramePr>
          <p:cNvPr id="6" name="对象 -21474823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7122717"/>
              </p:ext>
            </p:extLst>
          </p:nvPr>
        </p:nvGraphicFramePr>
        <p:xfrm>
          <a:off x="1016481" y="1883410"/>
          <a:ext cx="734695" cy="415290"/>
        </p:xfrm>
        <a:graphic>
          <a:graphicData uri="http://schemas.openxmlformats.org/presentationml/2006/ole">
            <p:oleObj spid="_x0000_s4260" r:id="rId5" imgW="368140" imgH="203112" progId="Equation.DSMT4">
              <p:embed/>
            </p:oleObj>
          </a:graphicData>
        </a:graphic>
      </p:graphicFrame>
      <p:graphicFrame>
        <p:nvGraphicFramePr>
          <p:cNvPr id="8" name="对象 -2147482383"/>
          <p:cNvGraphicFramePr>
            <a:graphicFrameLocks noChangeAspect="1"/>
          </p:cNvGraphicFramePr>
          <p:nvPr/>
        </p:nvGraphicFramePr>
        <p:xfrm>
          <a:off x="3817620" y="1883410"/>
          <a:ext cx="1508760" cy="513080"/>
        </p:xfrm>
        <a:graphic>
          <a:graphicData uri="http://schemas.openxmlformats.org/presentationml/2006/ole">
            <p:oleObj spid="_x0000_s4261" r:id="rId6" imgW="685800" imgH="228600" progId="Equation.DSMT4">
              <p:embed/>
            </p:oleObj>
          </a:graphicData>
        </a:graphic>
      </p:graphicFrame>
      <p:graphicFrame>
        <p:nvGraphicFramePr>
          <p:cNvPr id="10" name="对象 -21474823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7291039"/>
              </p:ext>
            </p:extLst>
          </p:nvPr>
        </p:nvGraphicFramePr>
        <p:xfrm>
          <a:off x="5867400" y="1911350"/>
          <a:ext cx="718226" cy="391167"/>
        </p:xfrm>
        <a:graphic>
          <a:graphicData uri="http://schemas.openxmlformats.org/presentationml/2006/ole">
            <p:oleObj spid="_x0000_s4262" r:id="rId7" imgW="380835" imgH="203112" progId="Equation.DSMT4">
              <p:embed/>
            </p:oleObj>
          </a:graphicData>
        </a:graphic>
      </p:graphicFrame>
      <p:graphicFrame>
        <p:nvGraphicFramePr>
          <p:cNvPr id="16" name="对象 -21474823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4109889"/>
              </p:ext>
            </p:extLst>
          </p:nvPr>
        </p:nvGraphicFramePr>
        <p:xfrm>
          <a:off x="2221234" y="2524345"/>
          <a:ext cx="819150" cy="327660"/>
        </p:xfrm>
        <a:graphic>
          <a:graphicData uri="http://schemas.openxmlformats.org/presentationml/2006/ole">
            <p:oleObj spid="_x0000_s4263" r:id="rId8" imgW="380835" imgH="152334" progId="Equation.DSMT4">
              <p:embed/>
            </p:oleObj>
          </a:graphicData>
        </a:graphic>
      </p:graphicFrame>
      <p:graphicFrame>
        <p:nvGraphicFramePr>
          <p:cNvPr id="18" name="对象 -21474823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3217918"/>
              </p:ext>
            </p:extLst>
          </p:nvPr>
        </p:nvGraphicFramePr>
        <p:xfrm>
          <a:off x="3567715" y="2431215"/>
          <a:ext cx="859736" cy="442444"/>
        </p:xfrm>
        <a:graphic>
          <a:graphicData uri="http://schemas.openxmlformats.org/presentationml/2006/ole">
            <p:oleObj spid="_x0000_s4264" r:id="rId9" imgW="457200" imgH="228600" progId="Equation.DSMT4">
              <p:embed/>
            </p:oleObj>
          </a:graphicData>
        </a:graphic>
      </p:graphicFrame>
      <p:graphicFrame>
        <p:nvGraphicFramePr>
          <p:cNvPr id="20" name="对象 -21474823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2426367"/>
              </p:ext>
            </p:extLst>
          </p:nvPr>
        </p:nvGraphicFramePr>
        <p:xfrm>
          <a:off x="4548823" y="2441425"/>
          <a:ext cx="839110" cy="419812"/>
        </p:xfrm>
        <a:graphic>
          <a:graphicData uri="http://schemas.openxmlformats.org/presentationml/2006/ole">
            <p:oleObj spid="_x0000_s4265" r:id="rId10" imgW="469900" imgH="228600" progId="Equation.DSMT4">
              <p:embed/>
            </p:oleObj>
          </a:graphicData>
        </a:graphic>
      </p:graphicFrame>
      <p:graphicFrame>
        <p:nvGraphicFramePr>
          <p:cNvPr id="24" name="对象 -2147482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3248977"/>
              </p:ext>
            </p:extLst>
          </p:nvPr>
        </p:nvGraphicFramePr>
        <p:xfrm>
          <a:off x="3124538" y="3350829"/>
          <a:ext cx="3101975" cy="762000"/>
        </p:xfrm>
        <a:graphic>
          <a:graphicData uri="http://schemas.openxmlformats.org/presentationml/2006/ole">
            <p:oleObj spid="_x0000_s4266" name="Equation" r:id="rId11" imgW="1663560" imgH="419040" progId="Equation.DSMT4">
              <p:embed/>
            </p:oleObj>
          </a:graphicData>
        </a:graphic>
      </p:graphicFrame>
      <p:graphicFrame>
        <p:nvGraphicFramePr>
          <p:cNvPr id="25" name="对象 -21474823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9608148"/>
              </p:ext>
            </p:extLst>
          </p:nvPr>
        </p:nvGraphicFramePr>
        <p:xfrm>
          <a:off x="1854517" y="4705457"/>
          <a:ext cx="5434965" cy="530860"/>
        </p:xfrm>
        <a:graphic>
          <a:graphicData uri="http://schemas.openxmlformats.org/presentationml/2006/ole">
            <p:oleObj spid="_x0000_s4267" r:id="rId12" imgW="2908300" imgH="279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8000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:wedge/>
      </p:transition>
    </mc:Choice>
    <mc:Fallback>
      <p:transition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输入受限系统的滑模控制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考虑如下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机械系统：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为系统的角度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角速度，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控制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力矩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为转动惯量。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对应的期望轨迹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，则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，则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有</a:t>
                </a:r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t="-515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3687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有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设计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则可实现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，此时对应的实际控制律为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                      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可见，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zh-CN" altLang="zh-CN" sz="24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sup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̈"/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zh-CN" sz="24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                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从而可控制输入的受限，受限的幅度可由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来调节。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631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输入受限系统的神经网络控制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考虑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如下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被控对象：</a:t>
                </a:r>
              </a:p>
              <a:p>
                <a:pPr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pPr marL="0" indent="0" algn="ctr" latinLnBrk="1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</a:t>
                </a:r>
              </a:p>
              <a:p>
                <a:pPr marL="0" indent="0" latinLnBrk="1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为系统状态，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为控制输入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为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未知连续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函数。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控制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目的是使得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跟踪期望轨迹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zh-CN" altLang="en-US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。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采用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RBF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神经网络逼近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微软雅黑" panose="020B0503020204020204" pitchFamily="34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t="-515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589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41527" y="1255924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 algn="just" eaLnBrk="1" fontAlgn="auto" hangingPunct="1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基函数向量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为权值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向量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为逼近误差，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d>
                          <m:d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为常数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hangingPunct="1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的在线逼近为：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0" indent="0" algn="r" eaLnBrk="1" fontAlgn="auto" latinLnBrk="1" hangingPunct="1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latinLnBrk="1" hangingPunct="1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的估计。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定义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则</a:t>
                </a:r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latinLnBrk="1" hangingPunct="1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Verdana" panose="020B060403050404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indent="0" algn="just" eaLnBrk="1" fontAlgn="auto" latinLnBrk="1" hangingPunct="1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b="1" kern="0" dirty="0" smtClean="0">
                  <a:solidFill>
                    <a:srgbClr val="000000"/>
                  </a:solidFill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 eaLnBrk="1" fontAlgn="auto" latinLnBrk="1" hangingPunct="1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b="1" kern="0" dirty="0" smtClean="0">
                    <a:solidFill>
                      <a:srgbClr val="0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：</m:t>
                    </m:r>
                    <m:r>
                      <a:rPr lang="zh-CN" alt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存在</m:t>
                    </m:r>
                    <m:r>
                      <a:rPr lang="zh-CN" alt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已知</m:t>
                    </m:r>
                    <m:r>
                      <a:rPr lang="zh-CN" alt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常数</m:t>
                    </m:r>
                    <m:sSub>
                      <m:sSubPr>
                        <m:ctrlPr>
                          <a:rPr lang="zh-CN" altLang="zh-CN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使得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=1,2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。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 eaLnBrk="1" fontAlgn="auto" latinLnBrk="1" hangingPunct="1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kern="0" dirty="0">
                  <a:solidFill>
                    <a:srgbClr val="000000"/>
                  </a:solidFill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latinLnBrk="1" hangingPunct="1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7" y="1255924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04" t="-129" r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385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57179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定义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跟踪</a:t>
                </a:r>
                <a14:m>
                  <m:oMath xmlns:m="http://schemas.openxmlformats.org/officeDocument/2006/math">
                    <m:r>
                      <a:rPr lang="zh-CN" altLang="en-US" sz="24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误差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，则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然后有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设计控制律为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altLang="zh-CN" sz="2400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sgn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40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sz="240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为设计参数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zh-CN" altLang="zh-CN" sz="2400" kern="1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则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altLang="zh-CN" sz="2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sgn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             </a:t>
                </a:r>
              </a:p>
              <a:p>
                <a:pPr marL="0" indent="0" algn="ctr">
                  <a:lnSpc>
                    <a:spcPct val="120000"/>
                  </a:lnSpc>
                  <a:spcAft>
                    <a:spcPts val="0"/>
                  </a:spcAft>
                  <a:buNone/>
                </a:pP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57179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772" b="-1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003780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84</Words>
  <Application>Microsoft Office PowerPoint</Application>
  <PresentationFormat>全屏显示(4:3)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默认设计模板</vt:lpstr>
      <vt:lpstr>1_Custom Design</vt:lpstr>
      <vt:lpstr>MathType 6.0 Equation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 ~</dc:creator>
  <cp:lastModifiedBy>User</cp:lastModifiedBy>
  <cp:revision>292</cp:revision>
  <cp:lastPrinted>2020-01-02T05:35:21Z</cp:lastPrinted>
  <dcterms:created xsi:type="dcterms:W3CDTF">2018-01-12T10:11:00Z</dcterms:created>
  <dcterms:modified xsi:type="dcterms:W3CDTF">2020-01-07T23:53:20Z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