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390" r:id="rId3"/>
    <p:sldId id="393" r:id="rId4"/>
    <p:sldId id="425" r:id="rId5"/>
    <p:sldId id="409" r:id="rId6"/>
    <p:sldId id="411" r:id="rId7"/>
    <p:sldId id="394" r:id="rId8"/>
    <p:sldId id="426" r:id="rId9"/>
    <p:sldId id="427" r:id="rId10"/>
    <p:sldId id="428" r:id="rId11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r ~" initials="S~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489A-22FB-4F5A-A7CE-A5678440F89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2A31-B59B-4A2F-B0BD-004A907E5F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6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25AF-70B2-41F1-ABE4-FAE75C8F1A5C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9D0D-4CD3-4A41-98B5-DB959E38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6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3C1BDDBB-433F-45FB-8D68-754D3F7B1F7E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C9D36FF-F239-4356-9F34-C05C155BA028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A9D8609A-1057-4363-90B5-104B8448BAA7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EF70D6F-9FDB-4854-97EF-A8433B846AA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99DA422-CDDE-4292-A007-6494A1FC3A3C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0D3B0B54-12B8-4A96-A937-A78E9F353CE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4B094391-B3C3-4888-AF2B-91EF87A519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FC3CEAAE-E549-4C43-97C5-C37C9E8DA6B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0006963-8D88-4AC1-BFE0-99B41A20E819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B21155E7-9F70-4CB2-80A2-BC1FD84EB5B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0113" y="1354138"/>
            <a:ext cx="7127875" cy="452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88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5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6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32188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00113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88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FC9CF88-022E-4F09-B0FF-1EAF7DFB6A55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31154E4C-EA88-496D-B9A0-3391A65FC5C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817B1D5D-0D7A-4310-AE6D-E3A9250186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3A62B83-4FF8-4859-BBE0-A742A520F13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94478016-3228-44AF-AA37-9B0B1D9D3711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745B6068-592B-4926-BB7C-3816721A1C11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AE83E61-E184-40A0-B2D2-EA21051B06D0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5382858-80E1-45F2-ADB6-5CDFB3F5B7EC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1366FAA-EFB3-4DC3-85FF-E82C2A48B63F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CD2EB236-1FEB-4380-BB67-7D6045ADC22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BBBE0597-9114-4C54-8834-13F715136D9B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5C843FD3-B701-41A5-A78B-F6B345072733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BDRLC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533400" y="2286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先进控制系统设计</a:t>
            </a:r>
            <a:endParaRPr lang="en-US" altLang="zh-CN" sz="2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Line 53"/>
          <p:cNvSpPr>
            <a:spLocks noChangeShapeType="1"/>
          </p:cNvSpPr>
          <p:nvPr userDrawn="1"/>
        </p:nvSpPr>
        <p:spPr bwMode="auto">
          <a:xfrm>
            <a:off x="550863" y="685800"/>
            <a:ext cx="830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uaa_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问题描述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考虑如下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二阶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系统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      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为系统状态， 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为控制输入，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为未知非零常数但其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符号已知，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为未知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连续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函数。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故障模型如下：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   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 0≤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为未知常值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且至多只有一个为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为未知常值。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t="-1158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292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52919" y="1370193"/>
                <a:ext cx="8813259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上述模型包括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如下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种故障形式：</a:t>
                </a:r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，此时第</a:t>
                </a:r>
                <a:r>
                  <a:rPr lang="en-US" altLang="zh-CN" sz="2400" kern="1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个执行器完全失效，第</a:t>
                </a:r>
                <a:r>
                  <a:rPr lang="en-US" altLang="zh-CN" sz="2400" kern="100" dirty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个执行器部分失效。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font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，此时第</a:t>
                </a:r>
                <a:r>
                  <a:rPr lang="en-US" altLang="zh-CN" sz="2400" kern="1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个执行器部分失效，第</a:t>
                </a:r>
                <a:r>
                  <a:rPr lang="en-US" altLang="zh-CN" sz="2400" kern="100" dirty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个执行器完全失效。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font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，此时两个执行器都部分失效。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	</a:t>
                </a:r>
              </a:p>
              <a:p>
                <a:pPr marL="0" indent="0" algn="just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控制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目的是在存在执行器故障的情形下使得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跟踪期望轨迹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zh-CN" altLang="en-US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有界且已知。</a:t>
                </a:r>
                <a:endParaRPr lang="en-US" altLang="zh-CN" sz="2400" kern="1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9" y="1370193"/>
                <a:ext cx="8813259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037" t="-1287" r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329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139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自适应神经网络容错控制器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采用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RBF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神经网络逼近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zh-CN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微软雅黑" panose="020B0503020204020204" pitchFamily="34" charset="-12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</m:t>
                      </m:r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eaLnBrk="1" fontAlgn="auto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基函数向量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为权值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为逼近误差，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为常数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的在线逼近为：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 algn="r" eaLnBrk="1" fontAlgn="auto" latinLnBrk="1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latinLnBrk="1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的估计。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定义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则</a:t>
                </a:r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latinLnBrk="1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Verdana" panose="020B060403050404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139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t="-515" r="-1105" b="-12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49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799" y="1370193"/>
                <a:ext cx="8449553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定义跟踪误差为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设计滑模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变量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设计参数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设计控制信号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的形式如下：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待设计。定义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0≤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9" y="1370193"/>
                <a:ext cx="8449553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54" t="-1287" b="-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77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60983" y="1380907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则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。将上式代入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的表达式，有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/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的估计，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为设计参数。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83" y="1380907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287" r="-1105" b="-9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973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98335" y="1389649"/>
                <a:ext cx="8945665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 fontAlgn="ctr">
                  <a:spcAft>
                    <a:spcPts val="0"/>
                  </a:spcAft>
                  <a:buNone/>
                </a:pPr>
                <a:r>
                  <a:rPr lang="zh-CN" altLang="en-US" sz="2400" dirty="0">
                    <a:latin typeface="+mn-ea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表示有新故障发生的时刻，并定义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。则当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为常值，此时有</a:t>
                </a:r>
                <a:endParaRPr lang="en-US" altLang="zh-CN" sz="2400" dirty="0">
                  <a:latin typeface="+mn-ea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acc>
                      <m:accPr>
                        <m:chr m:val="̃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acc>
                      <m:accPr>
                        <m:chr m:val="̇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acc>
                      <m:accPr>
                        <m:chr m:val="̃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acc>
                    <m:acc>
                      <m:accPr>
                        <m:chr m:val="̇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acc>
                      </m:e>
                    </m:acc>
                  </m:oMath>
                </a14:m>
                <a:endParaRPr lang="en-US" altLang="zh-CN" sz="2400" dirty="0">
                  <a:latin typeface="+mn-ea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acc>
                      <m:accPr>
                        <m:chr m:val="̃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acc>
                      <m:accPr>
                        <m:chr m:val="̇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acc>
                      <m:accPr>
                        <m:chr m:val="̃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acc>
                    <m:acc>
                      <m:accPr>
                        <m:chr m:val="̇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acc>
                      </m:e>
                    </m:acc>
                  </m:oMath>
                </a14:m>
                <a:endParaRPr lang="en-US" altLang="zh-CN" sz="2400" dirty="0">
                  <a:latin typeface="+mn-ea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 fontAlgn="ctr">
                  <a:spcAft>
                    <a:spcPts val="0"/>
                  </a:spcAft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35" y="1389649"/>
                <a:ext cx="8945665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091" t="-1030" r="-1022" b="-6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290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98335" y="1389649"/>
                <a:ext cx="8945665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 font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400" dirty="0">
                    <a:latin typeface="+mn-ea"/>
                  </a:rPr>
                  <a:t>其中</a:t>
                </a:r>
                <a:endParaRPr lang="en-US" altLang="zh-CN" sz="2400" dirty="0">
                  <a:latin typeface="+mn-ea"/>
                </a:endParaRPr>
              </a:p>
              <a:p>
                <a:pPr marL="0" indent="0" algn="just" font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𝑔𝑠</m:t>
                      </m:r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sgn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为设计参数。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</m:oMath>
                  </m:oMathPara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对应的自适应律为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然后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注意到关系式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acc>
                      <m:accPr>
                        <m:chr m:val="̃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可得</a:t>
                </a:r>
                <a:endParaRPr lang="en-US" altLang="zh-CN" sz="2400" dirty="0">
                  <a:latin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nary>
                        <m:naryPr>
                          <m:chr m:val="⋃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just" font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35" y="1389649"/>
                <a:ext cx="8945665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091" t="-257" b="-10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95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29060" y="1370193"/>
                <a:ext cx="8605196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CN" altLang="en-US" sz="2400" b="1" dirty="0">
                    <a:latin typeface="+mj-ea"/>
                    <a:ea typeface="+mj-ea"/>
                  </a:rPr>
                  <a:t>定理</a:t>
                </a:r>
                <a:r>
                  <a:rPr lang="en-US" altLang="zh-CN" sz="2400" b="1" dirty="0">
                    <a:latin typeface="+mj-ea"/>
                    <a:ea typeface="+mj-ea"/>
                  </a:rPr>
                  <a:t>1</a:t>
                </a:r>
                <a:r>
                  <a:rPr lang="zh-CN" altLang="en-US" sz="2400" dirty="0">
                    <a:latin typeface="+mj-ea"/>
                    <a:ea typeface="+mj-ea"/>
                  </a:rPr>
                  <a:t>：由上述被控对象、自适应律以及控制律组成的闭环系统内所有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信号一致</a:t>
                </a:r>
                <a:r>
                  <a:rPr lang="zh-CN" altLang="en-US" sz="2400" dirty="0">
                    <a:latin typeface="+mj-ea"/>
                    <a:ea typeface="+mj-ea"/>
                  </a:rPr>
                  <a:t>有界且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。</m:t>
                    </m:r>
                  </m:oMath>
                </a14:m>
                <a:endParaRPr lang="zh-CN" altLang="en-US" sz="24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0" y="1370193"/>
                <a:ext cx="8605196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33" t="-772" r="-1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298238" y="2701565"/>
                <a:ext cx="8605196" cy="3130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：定义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可知，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。因此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时一致有界。当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存在有限的跳变，但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无跳变。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时刻的跳变（记为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）仅由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中的跳变造成。因此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有界，进而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+mn-ea"/>
                  </a:rPr>
                  <a:t>有界。再次利用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，重复之前过程可得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有界。</a:t>
                </a:r>
                <a:endParaRPr lang="zh-CN" altLang="en-US" sz="2400" i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8" y="2701565"/>
                <a:ext cx="8605196" cy="3130216"/>
              </a:xfrm>
              <a:prstGeom prst="rect">
                <a:avLst/>
              </a:prstGeom>
              <a:blipFill>
                <a:blip r:embed="rId3" cstate="print"/>
                <a:stretch>
                  <a:fillRect l="-1133" r="-4674" b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1946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42009" y="1507787"/>
                <a:ext cx="8414426" cy="444145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以此类推，可以证明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有界。注意到在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之后没有新故障发生以及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:=+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，因此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。于是，对任意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0,+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一致有界，进而可以证明闭环系统内所有</a:t>
                </a:r>
                <a:r>
                  <a:rPr lang="zh-CN" altLang="en-US" sz="2400" dirty="0" smtClean="0">
                    <a:latin typeface="+mn-ea"/>
                  </a:rPr>
                  <a:t>信号一致</a:t>
                </a:r>
                <a:r>
                  <a:rPr lang="zh-CN" altLang="en-US" sz="2400" dirty="0">
                    <a:latin typeface="+mn-ea"/>
                  </a:rPr>
                  <a:t>有界。此外，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/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有界。利用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Barbalat</a:t>
                </a:r>
                <a:r>
                  <a:rPr lang="zh-CN" altLang="en-US" sz="2400" dirty="0">
                    <a:latin typeface="+mn-ea"/>
                  </a:rPr>
                  <a:t>引理，我们有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,</a:t>
                </a:r>
                <a:r>
                  <a:rPr lang="zh-CN" altLang="en-US" sz="2400" dirty="0">
                    <a:latin typeface="+mn-ea"/>
                  </a:rPr>
                  <a:t>进而有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，证毕。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09" y="1507787"/>
                <a:ext cx="8414426" cy="4441456"/>
              </a:xfrm>
              <a:prstGeom prst="rect">
                <a:avLst/>
              </a:prstGeom>
              <a:blipFill>
                <a:blip r:embed="rId2" cstate="print"/>
                <a:stretch>
                  <a:fillRect l="-1159" t="-823" r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98897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0</Words>
  <Application>Microsoft Office PowerPoint</Application>
  <PresentationFormat>全屏显示(4:3)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默认设计模板</vt:lpstr>
      <vt:lpstr>1_Custom Design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 ~</dc:creator>
  <cp:lastModifiedBy>User</cp:lastModifiedBy>
  <cp:revision>282</cp:revision>
  <cp:lastPrinted>2018-05-07T09:56:00Z</cp:lastPrinted>
  <dcterms:created xsi:type="dcterms:W3CDTF">2018-01-12T10:11:00Z</dcterms:created>
  <dcterms:modified xsi:type="dcterms:W3CDTF">2020-01-07T23:53:29Z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