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emf" ContentType="image/x-emf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</p:sldMasterIdLst>
  <p:notesMasterIdLst>
    <p:notesMasterId r:id="rId17"/>
  </p:notesMasterIdLst>
  <p:handoutMasterIdLst>
    <p:handoutMasterId r:id="rId18"/>
  </p:handoutMasterIdLst>
  <p:sldIdLst>
    <p:sldId id="390" r:id="rId3"/>
    <p:sldId id="420" r:id="rId4"/>
    <p:sldId id="401" r:id="rId5"/>
    <p:sldId id="421" r:id="rId6"/>
    <p:sldId id="407" r:id="rId7"/>
    <p:sldId id="408" r:id="rId8"/>
    <p:sldId id="422" r:id="rId9"/>
    <p:sldId id="423" r:id="rId10"/>
    <p:sldId id="412" r:id="rId11"/>
    <p:sldId id="414" r:id="rId12"/>
    <p:sldId id="392" r:id="rId13"/>
    <p:sldId id="416" r:id="rId14"/>
    <p:sldId id="417" r:id="rId15"/>
    <p:sldId id="418" r:id="rId16"/>
  </p:sldIdLst>
  <p:sldSz cx="9144000" cy="6858000" type="screen4x3"/>
  <p:notesSz cx="6858000" cy="99472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5">
          <p15:clr>
            <a:srgbClr val="A4A3A4"/>
          </p15:clr>
        </p15:guide>
        <p15:guide id="2" pos="287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ber ~" initials="S~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-1474" y="-91"/>
      </p:cViewPr>
      <p:guideLst>
        <p:guide orient="horz" pos="2165"/>
        <p:guide pos="287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5489A-22FB-4F5A-A7CE-A5678440F890}" type="datetimeFigureOut">
              <a:rPr lang="zh-CN" altLang="en-US" smtClean="0"/>
              <a:pPr/>
              <a:t>2020/1/8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02A31-B59B-4A2F-B0BD-004A907E5F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6662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F25AF-70B2-41F1-ABE4-FAE75C8F1A5C}" type="datetimeFigureOut">
              <a:rPr lang="zh-CN" altLang="en-US" smtClean="0"/>
              <a:pPr/>
              <a:t>2020/1/8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43013"/>
            <a:ext cx="447675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787126"/>
            <a:ext cx="5486400" cy="39167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E9D0D-4CD3-4A41-98B5-DB959E3822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99613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fld id="{3C1BDDBB-433F-45FB-8D68-754D3F7B1F7E}" type="datetimeFigureOut"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t>2020/1/8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1C9D36FF-F239-4356-9F34-C05C155BA028}" type="slidenum">
              <a:rPr lang="zh-CN" alt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‹#›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fld id="{A9D8609A-1057-4363-90B5-104B8448BAA7}" type="datetimeFigureOut"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t>2020/1/8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EEF70D6F-9FDB-4854-97EF-A8433B846AAE}" type="slidenum">
              <a:rPr lang="zh-CN" alt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‹#›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fld id="{799DA422-CDDE-4292-A007-6494A1FC3A3C}" type="datetimeFigureOut"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t>2020/1/8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0D3B0B54-12B8-4A96-A937-A78E9F353CEE}" type="slidenum">
              <a:rPr lang="zh-CN" alt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‹#›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fld id="{4B094391-B3C3-4888-AF2B-91EF87A519ED}" type="datetimeFigureOut"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t>2020/1/8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FC3CEAAE-E549-4C43-97C5-C37C9E8DA6BE}" type="slidenum">
              <a:rPr lang="zh-CN" alt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‹#›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fld id="{70006963-8D88-4AC1-BFE0-99B41A20E819}" type="datetimeFigureOut"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t>2020/1/8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B21155E7-9F70-4CB2-80A2-BC1FD84EB5B4}" type="slidenum">
              <a:rPr lang="zh-CN" alt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‹#›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900113" y="1354138"/>
            <a:ext cx="7127875" cy="45227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438" y="1354138"/>
            <a:ext cx="7067550" cy="8509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00113" y="3355975"/>
            <a:ext cx="2479675" cy="2520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32188" y="3355975"/>
            <a:ext cx="2479675" cy="2520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8" descr="buaa_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0825" y="228600"/>
            <a:ext cx="34671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5"/>
          <p:cNvCxnSpPr/>
          <p:nvPr userDrawn="1"/>
        </p:nvCxnSpPr>
        <p:spPr>
          <a:xfrm>
            <a:off x="1984375" y="1125538"/>
            <a:ext cx="7159625" cy="0"/>
          </a:xfrm>
          <a:prstGeom prst="line">
            <a:avLst/>
          </a:prstGeom>
          <a:ln w="508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Connector 6"/>
          <p:cNvSpPr/>
          <p:nvPr userDrawn="1"/>
        </p:nvSpPr>
        <p:spPr>
          <a:xfrm>
            <a:off x="1978025" y="1052513"/>
            <a:ext cx="149225" cy="144462"/>
          </a:xfrm>
          <a:prstGeom prst="flowChartConnector">
            <a:avLst/>
          </a:prstGeom>
          <a:solidFill>
            <a:srgbClr val="0000CC"/>
          </a:solidFill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960438" y="1354138"/>
            <a:ext cx="7067550" cy="8509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00113" y="3355975"/>
            <a:ext cx="2479675" cy="1184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532188" y="3355975"/>
            <a:ext cx="2479675" cy="1184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900113" y="4692650"/>
            <a:ext cx="2479675" cy="1184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32188" y="4692650"/>
            <a:ext cx="2479675" cy="1184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8" descr="buaa_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0825" y="228600"/>
            <a:ext cx="34671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fld id="{EFC9CF88-022E-4F09-B0FF-1EAF7DFB6A55}" type="datetimeFigureOut"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t>2020/1/8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31154E4C-EA88-496D-B9A0-3391A65FC5CD}" type="slidenum">
              <a:rPr lang="zh-CN" alt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‹#›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fld id="{817B1D5D-0D7A-4310-AE6D-E3A9250186ED}" type="datetimeFigureOut"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t>2020/1/8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E3A62B83-4FF8-4859-BBE0-A742A520F134}" type="slidenum">
              <a:rPr lang="zh-CN" alt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‹#›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fld id="{94478016-3228-44AF-AA37-9B0B1D9D3711}" type="datetimeFigureOut"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t>2020/1/8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745B6068-592B-4926-BB7C-3816721A1C11}" type="slidenum">
              <a:rPr lang="zh-CN" alt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‹#›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fld id="{EAE83E61-E184-40A0-B2D2-EA21051B06D0}" type="datetimeFigureOut"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t>2020/1/8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85382858-80E1-45F2-ADB6-5CDFB3F5B7EC}" type="slidenum">
              <a:rPr lang="zh-CN" alt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‹#›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fld id="{71366FAA-EFB3-4DC3-85FF-E82C2A48B63F}" type="datetimeFigureOut"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t>2020/1/8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CD2EB236-1FEB-4380-BB67-7D6045ADC22D}" type="slidenum">
              <a:rPr lang="zh-CN" alt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‹#›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fld id="{BBBE0597-9114-4C54-8834-13F715136D9B}" type="datetimeFigureOut"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t>2020/1/8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5C843FD3-B701-41A5-A78B-F6B345072733}" type="slidenum">
              <a:rPr lang="zh-CN" altLang="en-US" smtClean="0">
                <a:solidFill>
                  <a:prstClr val="black"/>
                </a:solidFill>
                <a:latin typeface="Times New Roman" panose="02020603050405020304" pitchFamily="18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‹#›</a:t>
            </a:fld>
            <a:endParaRPr lang="zh-CN" altLang="en-US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20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1" descr="BDRLC03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6" name="Rectangle 52"/>
          <p:cNvSpPr>
            <a:spLocks noChangeArrowheads="1"/>
          </p:cNvSpPr>
          <p:nvPr userDrawn="1"/>
        </p:nvSpPr>
        <p:spPr bwMode="auto">
          <a:xfrm>
            <a:off x="533400" y="228600"/>
            <a:ext cx="8270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6038" rIns="0" bIns="46038" anchor="b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zh-CN" altLang="en-US" sz="26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先进控制系统设计</a:t>
            </a:r>
            <a:endParaRPr lang="en-US" altLang="zh-CN" sz="2600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28" name="Line 53"/>
          <p:cNvSpPr>
            <a:spLocks noChangeShapeType="1"/>
          </p:cNvSpPr>
          <p:nvPr userDrawn="1"/>
        </p:nvSpPr>
        <p:spPr bwMode="auto">
          <a:xfrm>
            <a:off x="550863" y="685800"/>
            <a:ext cx="8305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Freestyle Script" panose="030804020302050B0404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Freestyle Script" panose="030804020302050B0404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Freestyle Script" panose="030804020302050B0404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Freestyle Script" panose="030804020302050B0404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Freestyle Script" panose="030804020302050B0404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Freestyle Script" panose="030804020302050B0404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Freestyle Script" panose="030804020302050B0404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Freestyle Script" panose="030804020302050B04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4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4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4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buaa_1"/>
          <p:cNvPicPr>
            <a:picLocks noChangeAspect="1" noChangeArrowheads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0825" y="228600"/>
            <a:ext cx="34671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 userDrawn="1"/>
        </p:nvCxnSpPr>
        <p:spPr>
          <a:xfrm>
            <a:off x="1984375" y="1125538"/>
            <a:ext cx="7159625" cy="0"/>
          </a:xfrm>
          <a:prstGeom prst="line">
            <a:avLst/>
          </a:prstGeom>
          <a:ln w="508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Connector 8"/>
          <p:cNvSpPr/>
          <p:nvPr userDrawn="1"/>
        </p:nvSpPr>
        <p:spPr>
          <a:xfrm>
            <a:off x="1978025" y="1052513"/>
            <a:ext cx="149225" cy="144462"/>
          </a:xfrm>
          <a:prstGeom prst="flowChartConnector">
            <a:avLst/>
          </a:prstGeom>
          <a:solidFill>
            <a:srgbClr val="0000CC"/>
          </a:solidFill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431800" y="1370193"/>
                <a:ext cx="8280400" cy="4737096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4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36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zh-CN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 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问题描述</a:t>
                </a:r>
                <a:endParaRPr lang="en-US" altLang="zh-CN"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zh-CN" sz="24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CN" altLang="zh-CN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rPr>
                  <a:t>关节机械手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rPr>
                  <a:t>动态可描述</a:t>
                </a:r>
                <a:r>
                  <a:rPr lang="zh-CN" altLang="zh-CN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rPr>
                  <a:t>为：</a:t>
                </a:r>
                <a:endParaRPr lang="zh-CN" altLang="zh-CN" sz="2000" dirty="0">
                  <a:solidFill>
                    <a:srgbClr val="000000"/>
                  </a:solidFill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d>
                      <m:dPr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</m:d>
                    <m:acc>
                      <m:accPr>
                        <m:chr m:val="̈"/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</m:acc>
                    <m:r>
                      <a:rPr lang="en-US" altLang="zh-CN" sz="24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d>
                      <m:dPr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  <m:r>
                          <a:rPr lang="en-US" altLang="zh-CN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zh-CN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</m:acc>
                      </m:e>
                    </m:d>
                    <m:acc>
                      <m:accPr>
                        <m:chr m:val="̇"/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</m:acc>
                    <m:r>
                      <a:rPr lang="en-US" altLang="zh-CN" sz="24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d>
                      <m:dPr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̇"/>
                            <m:ctrlPr>
                              <a:rPr lang="zh-CN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 algn="just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zh-CN" altLang="zh-CN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zh-CN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为关节角度，</m:t>
                    </m:r>
                    <m:r>
                      <a:rPr lang="en-US" altLang="zh-CN" sz="24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d>
                      <m:dPr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zh-CN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rPr>
                  <a:t>为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rPr>
                  <a:t>惯量</a:t>
                </a:r>
                <a:r>
                  <a:rPr lang="zh-CN" altLang="zh-CN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rPr>
                  <a:t>矩阵，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d>
                      <m:dPr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  <m:r>
                          <a:rPr lang="en-US" altLang="zh-CN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zh-CN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zh-CN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rPr>
                  <a:t>为</a:t>
                </a:r>
                <a:r>
                  <a:rPr lang="zh-CN" altLang="zh-CN" sz="2400" dirty="0">
                    <a:latin typeface="+mj-ea"/>
                    <a:ea typeface="+mj-ea"/>
                  </a:rPr>
                  <a:t>离心力和哥氏力</a:t>
                </a:r>
                <a:r>
                  <a:rPr lang="zh-CN" altLang="en-US" sz="2400" dirty="0">
                    <a:latin typeface="+mj-ea"/>
                    <a:ea typeface="+mj-ea"/>
                  </a:rPr>
                  <a:t>项</a:t>
                </a:r>
                <a:r>
                  <a:rPr lang="zh-CN" altLang="zh-CN" sz="2400" dirty="0">
                    <a:solidFill>
                      <a:srgbClr val="000000"/>
                    </a:solidFill>
                    <a:latin typeface="+mj-ea"/>
                    <a:ea typeface="+mj-ea"/>
                    <a:cs typeface="Times New Roman" panose="02020603050405020304" pitchFamily="18" charset="0"/>
                  </a:rPr>
                  <a:t>，</a:t>
                </a:r>
                <a:r>
                  <a:rPr lang="zh-CN" altLang="zh-CN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d>
                      <m:dPr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</m:d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rPr>
                  <a:t>为重力项</a:t>
                </a:r>
                <a:r>
                  <a:rPr lang="zh-CN" altLang="zh-CN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̇"/>
                            <m:ctrlPr>
                              <a:rPr lang="zh-CN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r>
                  <a:rPr lang="zh-CN" altLang="zh-CN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rPr>
                  <a:t>为摩擦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rPr>
                  <a:t>力矩</a:t>
                </a:r>
                <a:r>
                  <a:rPr lang="zh-CN" altLang="zh-CN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zh-CN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rPr>
                  <a:t>为控制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rPr>
                  <a:t>力矩</a:t>
                </a:r>
                <a:r>
                  <a:rPr lang="zh-CN" altLang="zh-CN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rPr>
                  <a:t>。</a:t>
                </a:r>
                <a:endParaRPr lang="zh-CN" altLang="zh-CN" sz="2000" dirty="0">
                  <a:solidFill>
                    <a:srgbClr val="000000"/>
                  </a:solidFill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1370193"/>
                <a:ext cx="8280400" cy="4737096"/>
              </a:xfrm>
              <a:prstGeom prst="rect">
                <a:avLst/>
              </a:prstGeom>
              <a:blipFill>
                <a:blip r:embed="rId2" cstate="print"/>
                <a:stretch>
                  <a:fillRect l="-1546" t="-1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805F08D-3A18-40FE-8E54-F8D42DA9EAF9}"/>
              </a:ext>
            </a:extLst>
          </p:cNvPr>
          <p:cNvSpPr/>
          <p:nvPr/>
        </p:nvSpPr>
        <p:spPr>
          <a:xfrm>
            <a:off x="3336309" y="292466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pic>
        <p:nvPicPr>
          <p:cNvPr id="7" name="图片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72073" y="4044123"/>
            <a:ext cx="3142343" cy="206316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 7"/>
          <p:cNvSpPr/>
          <p:nvPr/>
        </p:nvSpPr>
        <p:spPr>
          <a:xfrm>
            <a:off x="3170555" y="6113021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多关节机械手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2920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288787" y="1412256"/>
                <a:ext cx="8566426" cy="4737096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4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36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algn="just">
                  <a:spcAft>
                    <a:spcPts val="0"/>
                  </a:spcAft>
                  <a:buNone/>
                </a:pPr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求解上述不等式</a:t>
                </a: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，可得</a:t>
                </a:r>
                <a:endParaRPr lang="zh-CN" altLang="zh-CN" sz="2400" kern="100" dirty="0">
                  <a:latin typeface="Times New Roman" panose="02020603050405020304" pitchFamily="18" charset="0"/>
                </a:endParaRPr>
              </a:p>
              <a:p>
                <a:pPr indent="0" algn="ctr" fontAlgn="ctr">
                  <a:spcBef>
                    <a:spcPts val="12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CA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CA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zh-CN" altLang="zh-CN" sz="240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CA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CA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</m:e>
                      </m:d>
                      <m:r>
                        <a:rPr lang="en-CA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CA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r>
                        <a:rPr lang="en-CA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CA" altLang="zh-CN" sz="240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CA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altLang="zh-CN" sz="240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CA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zh-CN" sz="3200" b="1" kern="100" dirty="0">
                  <a:latin typeface="Times New Roman" panose="02020603050405020304" pitchFamily="18" charset="0"/>
                </a:endParaRPr>
              </a:p>
              <a:p>
                <a:pPr marL="0" indent="0" algn="just">
                  <a:spcAft>
                    <a:spcPts val="0"/>
                  </a:spcAft>
                  <a:buNone/>
                </a:pP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则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400" i="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→+∞</m:t>
                        </m:r>
                      </m:lim>
                    </m:limLow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den>
                    </m:f>
                  </m:oMath>
                </a14:m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，</a:t>
                </a:r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结合特性</a:t>
                </a:r>
                <a:r>
                  <a:rPr lang="en-US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有</a:t>
                </a:r>
                <a:endParaRPr lang="en-US" altLang="zh-CN" sz="2400" kern="1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marL="0" indent="0" algn="just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→+∞</m:t>
                          </m:r>
                        </m:lim>
                      </m:limLow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sz="2400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ad>
                        <m:radPr>
                          <m:degHide m:val="on"/>
                          <m:ctrlPr>
                            <a:rPr lang="en-US" altLang="zh-CN" sz="240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sz="2400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limLow>
                                <m:limLowPr>
                                  <m:ctrlPr>
                                    <a:rPr lang="zh-CN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→+∞</m:t>
                                  </m:r>
                                </m:lim>
                              </m:limLow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zh-CN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400" b="0" i="1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ad>
                        <m:radPr>
                          <m:degHide m:val="on"/>
                          <m:ctrlP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zh-CN" altLang="zh-CN" sz="2400" kern="100" dirty="0">
                  <a:latin typeface="Times New Roman" panose="02020603050405020304" pitchFamily="18" charset="0"/>
                </a:endParaRPr>
              </a:p>
              <a:p>
                <a:pPr indent="0" algn="ctr" fontAlgn="ctr">
                  <a:spcBef>
                    <a:spcPts val="12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→+∞</m:t>
                          </m:r>
                        </m:lim>
                      </m:limLow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|≤</m:t>
                      </m:r>
                      <m:f>
                        <m:fPr>
                          <m:ctrlPr>
                            <a:rPr lang="en-US" altLang="zh-CN" sz="240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𝛬</m:t>
                          </m:r>
                        </m:den>
                      </m:f>
                      <m:limLow>
                        <m:limLow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sz="2400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→+∞</m:t>
                          </m:r>
                        </m:lim>
                      </m:limLow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|≤</m:t>
                      </m:r>
                      <m:f>
                        <m:fPr>
                          <m:ctrlP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𝛬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zh-CN" altLang="zh-CN" sz="2400" b="1" kern="100" dirty="0"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400" dirty="0"/>
                  <a:t>此外，可以证明闭环系统内所有信号一致有界。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87" y="1412256"/>
                <a:ext cx="8566426" cy="4737096"/>
              </a:xfrm>
              <a:prstGeom prst="rect">
                <a:avLst/>
              </a:prstGeom>
              <a:blipFill>
                <a:blip r:embed="rId2" cstate="print"/>
                <a:stretch>
                  <a:fillRect l="-1067" t="-14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805F08D-3A18-40FE-8E54-F8D42DA9EAF9}"/>
              </a:ext>
            </a:extLst>
          </p:cNvPr>
          <p:cNvSpPr/>
          <p:nvPr/>
        </p:nvSpPr>
        <p:spPr>
          <a:xfrm>
            <a:off x="3336309" y="292466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01126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431800" y="1267453"/>
                <a:ext cx="8280400" cy="4737096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4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36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algn="just"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3. 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自适应神经网络控制</a:t>
                </a:r>
                <a:endParaRPr lang="en-US" altLang="zh-CN"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just">
                  <a:spcAft>
                    <a:spcPts val="0"/>
                  </a:spcAft>
                  <a:buNone/>
                </a:pP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被控对象</a:t>
                </a:r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为</a:t>
                </a:r>
                <a:r>
                  <a:rPr lang="en-US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(</a:t>
                </a:r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教材</a:t>
                </a:r>
                <a:r>
                  <a:rPr lang="en-US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P204</a:t>
                </a:r>
                <a:r>
                  <a:rPr lang="en-US" altLang="zh-CN" sz="2400" kern="1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)</a:t>
                </a:r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：</a:t>
                </a:r>
                <a:endParaRPr lang="en-US" altLang="zh-CN" sz="2400" kern="1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marL="0" indent="0" algn="just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</m:t>
                      </m:r>
                      <m:d>
                        <m:d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</m:d>
                      <m:acc>
                        <m:accPr>
                          <m:chr m:val="̈"/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altLang="zh-CN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d>
                        <m:d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  <m: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zh-CN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  <m:acc>
                        <m:accPr>
                          <m:chr m:val="̇"/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altLang="zh-CN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d>
                        <m:d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zh-CN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  <m:r>
                        <a:rPr lang="en-US" altLang="zh-CN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𝜏</m:t>
                      </m:r>
                    </m:oMath>
                  </m:oMathPara>
                </a14:m>
                <a:endParaRPr lang="zh-CN" altLang="zh-CN" sz="2000" dirty="0">
                  <a:solidFill>
                    <a:srgbClr val="000000"/>
                  </a:solidFill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  <a:p>
                <a:pPr marL="0" indent="0" font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其中</a:t>
                </a:r>
                <a:r>
                  <a:rPr lang="en-US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</m:t>
                    </m:r>
                  </m:oMath>
                </a14:m>
                <a:endParaRPr lang="en-US" altLang="zh-CN" sz="2400" b="0" i="0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font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400" b="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                     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CA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CA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CA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zh-CN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CA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CA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CA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CA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  <m:sSub>
                              <m:sSubPr>
                                <m:ctrlPr>
                                  <a:rPr lang="zh-CN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CA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zh-CN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CA" altLang="zh-CN" sz="2400" i="0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zh-CN" altLang="zh-CN" sz="24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altLang="zh-CN" sz="24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CA" altLang="zh-CN" sz="24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en-CA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 </m:t>
                            </m:r>
                            <m:sSub>
                              <m:sSubPr>
                                <m:ctrlPr>
                                  <a:rPr lang="zh-CN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CA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CA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CA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zh-CN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CA" altLang="zh-CN" sz="2400" i="0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zh-CN" altLang="zh-CN" sz="24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altLang="zh-CN" sz="24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CA" altLang="zh-CN" sz="24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func>
                          </m:e>
                          <m:e>
                            <m:r>
                              <a:rPr lang="en-CA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&amp;  </m:t>
                            </m:r>
                            <m:sSub>
                              <m:sSubPr>
                                <m:ctrlPr>
                                  <a:rPr lang="zh-CN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CA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CA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CA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zh-CN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CA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zh-CN" altLang="zh-CN" sz="24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altLang="zh-CN" sz="24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CA" altLang="zh-CN" sz="24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en-CA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    </m:t>
                            </m:r>
                            <m:sSub>
                              <m:sSubPr>
                                <m:ctrlPr>
                                  <a:rPr lang="zh-CN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CA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                  </m:t>
                    </m:r>
                    <m:r>
                      <a:rPr lang="en-CA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CA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zh-CN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CA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CA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&amp;−</m:t>
                            </m:r>
                            <m:sSub>
                              <m:sSubPr>
                                <m:ctrlPr>
                                  <a:rPr lang="zh-CN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CA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zh-CN" altLang="zh-CN" sz="24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altLang="zh-CN" sz="24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zh-CN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CA" altLang="zh-CN" sz="2400" i="0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zh-CN" altLang="zh-CN" sz="24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altLang="zh-CN" sz="24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CA" altLang="zh-CN" sz="24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en-CA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 −</m:t>
                            </m:r>
                            <m:sSub>
                              <m:sSubPr>
                                <m:ctrlPr>
                                  <a:rPr lang="zh-CN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CA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CA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zh-CN" altLang="zh-CN" sz="24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altLang="zh-CN" sz="24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CA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zh-CN" altLang="zh-CN" sz="24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altLang="zh-CN" sz="24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CA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func>
                              <m:funcPr>
                                <m:ctrlPr>
                                  <a:rPr lang="zh-CN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CA" altLang="zh-CN" sz="2400" i="0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zh-CN" altLang="zh-CN" sz="24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altLang="zh-CN" sz="24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CA" altLang="zh-CN" sz="24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func>
                          </m:e>
                          <m:e>
                            <m:r>
                              <a:rPr lang="en-CA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&amp; </m:t>
                            </m:r>
                            <m:sSub>
                              <m:sSubPr>
                                <m:ctrlPr>
                                  <a:rPr lang="zh-CN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CA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zh-CN" altLang="zh-CN" sz="24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altLang="zh-CN" sz="24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zh-CN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CA" altLang="zh-CN" sz="2400" i="0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zh-CN" altLang="zh-CN" sz="24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altLang="zh-CN" sz="24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CA" altLang="zh-CN" sz="24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en-CA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     0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，</a:t>
                </a:r>
                <a:r>
                  <a:rPr lang="en-US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</a:t>
                </a:r>
              </a:p>
              <a:p>
                <a:pPr marL="0" indent="0" fontAlgn="ctr">
                  <a:spcBef>
                    <a:spcPts val="120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sz="2400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                      </m:t>
                    </m:r>
                    <m:r>
                      <a:rPr lang="en-CA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CA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CA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zh-CN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CA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acc>
                              <m:accPr>
                                <m:chr m:val="̅"/>
                                <m:ctrlPr>
                                  <a:rPr lang="en-CA" altLang="zh-CN" sz="2400" i="1" kern="1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  <m:func>
                              <m:funcPr>
                                <m:ctrlPr>
                                  <a:rPr lang="zh-CN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CA" altLang="zh-CN" sz="2400" i="0" kern="1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zh-CN" altLang="zh-CN" sz="24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altLang="zh-CN" sz="24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CA" altLang="zh-CN" sz="24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en-CA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CA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acc>
                              <m:accPr>
                                <m:chr m:val="̅"/>
                                <m:ctrlPr>
                                  <a:rPr lang="en-CA" altLang="zh-CN" sz="2400" i="1" kern="1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  <m:func>
                              <m:funcPr>
                                <m:ctrlPr>
                                  <a:rPr lang="zh-CN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CA" altLang="zh-CN" sz="2400" i="0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CA" altLang="zh-CN" sz="2400" i="0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</m:e>
                            </m:func>
                            <m:sSub>
                              <m:sSubPr>
                                <m:ctrlPr>
                                  <a:rPr lang="zh-CN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CA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CA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CA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CA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CA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&amp;  </m:t>
                            </m:r>
                            <m:sSub>
                              <m:sSubPr>
                                <m:ctrlPr>
                                  <a:rPr lang="zh-CN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CA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acc>
                              <m:accPr>
                                <m:chr m:val="̅"/>
                                <m:ctrlPr>
                                  <a:rPr lang="en-CA" altLang="zh-CN" sz="2400" i="1" kern="1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  <m:func>
                              <m:funcPr>
                                <m:ctrlPr>
                                  <a:rPr lang="zh-CN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CA" altLang="zh-CN" sz="2400" i="0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CA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</m:e>
                            </m:func>
                            <m:sSub>
                              <m:sSubPr>
                                <m:ctrlPr>
                                  <a:rPr lang="zh-CN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CA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CA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CA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CA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，</a:t>
                </a:r>
                <a:r>
                  <a:rPr lang="en-US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</a:p>
              <a:p>
                <a:pPr marL="0" indent="0" algn="ctr" fontAlgn="ctr">
                  <a:spcBef>
                    <a:spcPts val="120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sz="2400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                      </m:t>
                    </m:r>
                    <m:r>
                      <a:rPr lang="en-CA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̇"/>
                            <m:ctrlPr>
                              <a:rPr lang="zh-CN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CA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=0.2</m:t>
                    </m:r>
                    <m:func>
                      <m:func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altLang="zh-CN" sz="2400" i="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sgn</m:t>
                        </m:r>
                      </m:fName>
                      <m:e>
                        <m:d>
                          <m:dPr>
                            <m:ctrlPr>
                              <a:rPr lang="zh-CN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̇"/>
                                <m:ctrlPr>
                                  <a:rPr lang="zh-CN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</m:func>
                  </m:oMath>
                </a14:m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，</a:t>
                </a:r>
              </a:p>
              <a:p>
                <a:pPr marL="0" indent="0" algn="ctr" fontAlgn="ctr">
                  <a:spcBef>
                    <a:spcPts val="12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CA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CA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CA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CA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CA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CA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CA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CA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2.9,0.76,0.87,3.04,0.87</m:t>
                          </m:r>
                        </m:e>
                      </m:d>
                    </m:oMath>
                  </m:oMathPara>
                </a14:m>
                <a:endParaRPr lang="zh-CN" altLang="zh-CN" sz="3200" b="1" kern="10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1267453"/>
                <a:ext cx="8280400" cy="4737096"/>
              </a:xfrm>
              <a:prstGeom prst="rect">
                <a:avLst/>
              </a:prstGeom>
              <a:blipFill>
                <a:blip r:embed="rId2" cstate="print"/>
                <a:stretch>
                  <a:fillRect l="-1546" t="-1416" r="-515" b="-160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805F08D-3A18-40FE-8E54-F8D42DA9EAF9}"/>
              </a:ext>
            </a:extLst>
          </p:cNvPr>
          <p:cNvSpPr/>
          <p:nvPr/>
        </p:nvSpPr>
        <p:spPr>
          <a:xfrm>
            <a:off x="3336309" y="292466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71153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8624E166-F2CF-479B-8C48-A8DF6A76E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55136" y="945667"/>
            <a:ext cx="7359995" cy="5532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xmlns="" id="{BBE1AB82-505B-4336-ABC3-5AC15600A3EB}"/>
              </a:ext>
            </a:extLst>
          </p:cNvPr>
          <p:cNvSpPr/>
          <p:nvPr/>
        </p:nvSpPr>
        <p:spPr>
          <a:xfrm>
            <a:off x="3632908" y="6198736"/>
            <a:ext cx="22044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200000"/>
              </a:lnSpc>
              <a:spcAft>
                <a:spcPts val="0"/>
              </a:spcAft>
            </a:pP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图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2 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机械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手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角度跟踪</a:t>
            </a:r>
            <a:endParaRPr lang="zh-CN" altLang="zh-CN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0723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2ECEA6BA-1EC0-43B3-9648-5FB693BE5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7025" y="957330"/>
            <a:ext cx="7389950" cy="5536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xmlns="" id="{E1F3E54C-2FFC-4580-AE88-F95339A8C6C5}"/>
              </a:ext>
            </a:extLst>
          </p:cNvPr>
          <p:cNvSpPr/>
          <p:nvPr/>
        </p:nvSpPr>
        <p:spPr>
          <a:xfrm>
            <a:off x="3354359" y="6213983"/>
            <a:ext cx="2435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200000"/>
              </a:lnSpc>
              <a:spcAft>
                <a:spcPts val="0"/>
              </a:spcAft>
            </a:pP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图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3 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机械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手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角速度跟踪</a:t>
            </a:r>
            <a:endParaRPr lang="zh-CN" altLang="zh-CN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5984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A7F61F43-6ABD-4B4B-BFA4-DA392E28A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2978" y="1010341"/>
            <a:ext cx="7418043" cy="5551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xmlns="" id="{2E433D30-6341-403C-8146-002A8C55296B}"/>
              </a:ext>
            </a:extLst>
          </p:cNvPr>
          <p:cNvSpPr/>
          <p:nvPr/>
        </p:nvSpPr>
        <p:spPr>
          <a:xfrm>
            <a:off x="3618340" y="6281975"/>
            <a:ext cx="1907317" cy="559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200000"/>
              </a:lnSpc>
              <a:spcAft>
                <a:spcPts val="0"/>
              </a:spcAft>
            </a:pP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图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12.11 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控制输入</a:t>
            </a:r>
            <a:endParaRPr lang="zh-CN" altLang="zh-CN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1267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431800" y="1370193"/>
                <a:ext cx="8280400" cy="4737096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4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36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CN" altLang="zh-CN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rPr>
                  <a:t>关节机械手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rPr>
                  <a:t>模型具有如下特性</a:t>
                </a:r>
                <a:r>
                  <a:rPr lang="zh-CN" altLang="zh-CN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rPr>
                  <a:t>：</a:t>
                </a:r>
              </a:p>
              <a:p>
                <a:pPr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tabLst>
                    <a:tab pos="266700" algn="l"/>
                  </a:tabLst>
                </a:pPr>
                <a:r>
                  <a:rPr lang="zh-CN" altLang="zh-CN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rPr>
                  <a:t>特性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d>
                      <m:dPr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</m:d>
                    <m:r>
                      <a:rPr lang="zh-CN" altLang="en-US" sz="2400" b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4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d>
                      <m:dPr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  <m:r>
                          <a:rPr lang="en-US" altLang="zh-CN" sz="2400" b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zh-CN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rPr>
                  <a:t>为</a:t>
                </a:r>
                <a:r>
                  <a:rPr lang="zh-CN" altLang="zh-CN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rPr>
                  <a:t>斜对称矩阵，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rPr>
                  <a:t>对任意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rPr>
                  <a:t>有</a:t>
                </a:r>
                <a:endParaRPr lang="en-US" altLang="zh-CN" sz="2400" dirty="0">
                  <a:solidFill>
                    <a:srgbClr val="000000"/>
                  </a:solidFill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  <a:p>
                <a:pPr marL="0" lvl="0" indent="0" algn="ctr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  <a:tabLst>
                    <a:tab pos="2667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zh-CN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zh-CN" altLang="en-US" sz="2400" b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zh-CN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  <m:r>
                                <a:rPr lang="en-US" altLang="zh-CN" sz="2400" b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̇"/>
                                  <m:ctrlPr>
                                    <a:rPr lang="zh-CN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zh-CN" altLang="zh-CN" sz="2400" dirty="0">
                  <a:solidFill>
                    <a:srgbClr val="000000"/>
                  </a:solidFill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tabLst>
                    <a:tab pos="266700" algn="l"/>
                  </a:tabLst>
                </a:pPr>
                <a:r>
                  <a:rPr lang="zh-CN" altLang="zh-CN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rPr>
                  <a:t>特性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d>
                      <m:dPr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rPr>
                  <a:t>为</a:t>
                </a:r>
                <a:r>
                  <a:rPr lang="zh-CN" altLang="zh-CN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rPr>
                  <a:t>正定对称矩阵，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rPr>
                  <a:t>且</a:t>
                </a:r>
                <a:r>
                  <a:rPr lang="zh-CN" altLang="zh-CN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rPr>
                  <a:t>存在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rPr>
                  <a:t>常数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和</m:t>
                    </m:r>
                    <m:sSub>
                      <m:sSubPr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rPr>
                  <a:t>使得</a:t>
                </a:r>
                <a:endParaRPr lang="en-US" altLang="zh-CN" sz="2400" dirty="0">
                  <a:solidFill>
                    <a:srgbClr val="000000"/>
                  </a:solidFill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  <a:p>
                <a:pPr marL="0" lvl="0" indent="0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  <a:tabLst>
                    <a:tab pos="2667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</m:t>
                      </m:r>
                      <m:d>
                        <m:d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sz="24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b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400" dirty="0">
                  <a:solidFill>
                    <a:srgbClr val="000000"/>
                  </a:solidFill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endParaRPr lang="en-US" altLang="zh-CN" sz="2400" dirty="0">
                  <a:solidFill>
                    <a:srgbClr val="000000"/>
                  </a:solidFill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zh-CN" altLang="en-US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rPr>
                  <a:t>控制目的：在机械手非线性未知的情形下设计控制器使得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rPr>
                  <a:t>跟踪期望轨迹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rPr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r>
                      <a:rPr lang="zh-CN" altLang="en-US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  <m:sSub>
                      <m:sSubPr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rPr>
                  <a:t>有界且已知。</a:t>
                </a:r>
                <a:endParaRPr lang="zh-CN" altLang="zh-CN" sz="2000" dirty="0">
                  <a:solidFill>
                    <a:srgbClr val="000000"/>
                  </a:solidFill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1370193"/>
                <a:ext cx="8280400" cy="4737096"/>
              </a:xfrm>
              <a:prstGeom prst="rect">
                <a:avLst/>
              </a:prstGeom>
              <a:blipFill>
                <a:blip r:embed="rId2" cstate="print"/>
                <a:stretch>
                  <a:fillRect l="-1178" t="-1287" r="-1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805F08D-3A18-40FE-8E54-F8D42DA9EAF9}"/>
              </a:ext>
            </a:extLst>
          </p:cNvPr>
          <p:cNvSpPr/>
          <p:nvPr/>
        </p:nvSpPr>
        <p:spPr>
          <a:xfrm>
            <a:off x="3336309" y="292466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49586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293511" y="1257179"/>
                <a:ext cx="8761502" cy="4737096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4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36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algn="just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altLang="zh-CN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 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自适应神经网络控制</a:t>
                </a:r>
                <a:endParaRPr lang="en-US" altLang="zh-CN"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just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zh-CN" altLang="en-US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rPr>
                  <a:t>定义</a:t>
                </a:r>
                <a:r>
                  <a:rPr lang="zh-CN" altLang="zh-CN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rPr>
                  <a:t>跟踪误差为</a:t>
                </a:r>
                <a:endParaRPr lang="zh-CN" altLang="zh-CN" sz="2000" dirty="0">
                  <a:solidFill>
                    <a:srgbClr val="000000"/>
                  </a:solidFill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1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400" b="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sz="2400" b="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zh-CN" altLang="zh-CN" sz="2400" kern="100" dirty="0">
                  <a:latin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zh-CN" altLang="zh-CN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rPr>
                  <a:t>定义滑模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rPr>
                  <a:t>变量</a:t>
                </a:r>
                <a:r>
                  <a:rPr lang="zh-CN" altLang="zh-CN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rPr>
                  <a:t>为</a:t>
                </a:r>
                <a:endParaRPr lang="zh-CN" altLang="zh-CN" sz="2000" dirty="0">
                  <a:solidFill>
                    <a:srgbClr val="000000"/>
                  </a:solidFill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altLang="zh-CN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</m:acc>
                      <m:r>
                        <a:rPr lang="en-US" altLang="zh-CN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𝛬</m:t>
                      </m:r>
                      <m:r>
                        <a:rPr lang="en-US" altLang="zh-CN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</m:oMath>
                  </m:oMathPara>
                </a14:m>
                <a:endParaRPr lang="en-US" altLang="zh-CN" sz="2400" dirty="0">
                  <a:solidFill>
                    <a:srgbClr val="000000"/>
                  </a:solidFill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zh-CN" altLang="zh-CN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𝛬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rPr>
                  <a:t>为设计参数。可以验证</a:t>
                </a:r>
                <a:endParaRPr lang="en-US" altLang="zh-CN" sz="2400" dirty="0">
                  <a:solidFill>
                    <a:srgbClr val="000000"/>
                  </a:solidFill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altLang="zh-CN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zh-CN" alt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−</m:t>
                      </m:r>
                      <m:r>
                        <a:rPr lang="en-US" altLang="zh-CN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altLang="zh-CN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𝛬</m:t>
                      </m:r>
                      <m:r>
                        <a:rPr lang="en-US" altLang="zh-CN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</m:oMath>
                  </m:oMathPara>
                </a14:m>
                <a:endParaRPr lang="en-US" altLang="zh-CN" sz="2400" dirty="0">
                  <a:solidFill>
                    <a:srgbClr val="000000"/>
                  </a:solidFill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zh-CN" altLang="en-US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rPr>
                  <a:t>且</a:t>
                </a:r>
                <a:endParaRPr lang="en-US" altLang="zh-CN" sz="2400" b="0" i="1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</m:t>
                      </m:r>
                      <m:acc>
                        <m:accPr>
                          <m:chr m:val="̇"/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altLang="zh-CN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</m:t>
                      </m:r>
                      <m:d>
                        <m:d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̈"/>
                                  <m:ctrlPr>
                                    <a:rPr lang="zh-CN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zh-CN" alt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  <m:t>−</m:t>
                          </m:r>
                          <m:acc>
                            <m:accPr>
                              <m:chr m:val="̈"/>
                              <m:ctrlPr>
                                <a:rPr lang="zh-CN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</m:acc>
                          <m: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𝛬</m:t>
                          </m:r>
                          <m:acc>
                            <m:accPr>
                              <m:chr m:val="̇"/>
                              <m:ctrlPr>
                                <a:rPr lang="zh-CN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</m:d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                                                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</m:t>
                      </m:r>
                      <m:d>
                        <m:d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̈"/>
                                  <m:ctrlPr>
                                    <a:rPr lang="zh-CN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𝛬</m:t>
                          </m:r>
                          <m:acc>
                            <m:accPr>
                              <m:chr m:val="̇"/>
                              <m:ctrlPr>
                                <a:rPr lang="zh-CN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</m:d>
                      <m:r>
                        <a:rPr lang="zh-CN" alt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−</m:t>
                      </m:r>
                      <m:r>
                        <a:rPr lang="en-US" altLang="zh-CN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</m:t>
                      </m:r>
                      <m:acc>
                        <m:accPr>
                          <m:chr m:val="̈"/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</m:acc>
                    </m:oMath>
                    <m:oMath xmlns:m="http://schemas.openxmlformats.org/officeDocument/2006/math">
                      <m:r>
                        <a:rPr lang="en-US" altLang="zh-CN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</m:t>
                      </m:r>
                      <m:d>
                        <m:d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̈"/>
                                  <m:ctrlPr>
                                    <a:rPr lang="zh-CN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𝛬</m:t>
                          </m:r>
                          <m:acc>
                            <m:accPr>
                              <m:chr m:val="̇"/>
                              <m:ctrlPr>
                                <a:rPr lang="zh-CN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</m:d>
                      <m:r>
                        <a:rPr lang="en-US" altLang="zh-CN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acc>
                        <m:accPr>
                          <m:chr m:val="̇"/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altLang="zh-CN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r>
                        <a:rPr lang="en-US" altLang="zh-CN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r>
                        <a:rPr lang="zh-CN" alt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−</m:t>
                      </m:r>
                      <m:r>
                        <a:rPr lang="en-US" altLang="zh-CN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𝜏</m:t>
                      </m:r>
                    </m:oMath>
                    <m:oMath xmlns:m="http://schemas.openxmlformats.org/officeDocument/2006/math">
                      <m:r>
                        <a:rPr lang="en-US" altLang="zh-CN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</m:t>
                      </m:r>
                      <m:d>
                        <m:d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̈"/>
                                  <m:ctrlPr>
                                    <a:rPr lang="zh-CN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𝛬</m:t>
                          </m:r>
                          <m:acc>
                            <m:accPr>
                              <m:chr m:val="̇"/>
                              <m:ctrlPr>
                                <a:rPr lang="zh-CN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</m:d>
                      <m:r>
                        <a:rPr lang="zh-CN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−</m:t>
                      </m:r>
                      <m:r>
                        <a:rPr lang="en-US" altLang="zh-CN" sz="24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𝐶𝑟</m:t>
                      </m:r>
                      <m:r>
                        <a:rPr lang="en-US" altLang="zh-CN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d>
                        <m:d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zh-CN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𝛬</m:t>
                          </m:r>
                          <m: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altLang="zh-CN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r>
                        <a:rPr lang="en-US" altLang="zh-CN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r>
                        <a:rPr lang="zh-CN" alt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−</m:t>
                      </m:r>
                      <m:r>
                        <a:rPr lang="en-US" altLang="zh-CN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𝜏</m:t>
                      </m:r>
                    </m:oMath>
                    <m:oMath xmlns:m="http://schemas.openxmlformats.org/officeDocument/2006/math">
                      <m:r>
                        <a:rPr lang="en-US" altLang="zh-CN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zh-CN" alt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−</m:t>
                      </m:r>
                      <m:r>
                        <a:rPr lang="en-US" altLang="zh-CN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𝐶𝑟</m:t>
                      </m:r>
                      <m:r>
                        <a:rPr lang="zh-CN" alt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−</m:t>
                      </m:r>
                      <m:r>
                        <a:rPr lang="en-US" altLang="zh-CN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𝜏</m:t>
                      </m:r>
                      <m:r>
                        <a:rPr lang="en-US" altLang="zh-CN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2000" dirty="0">
                  <a:solidFill>
                    <a:srgbClr val="000000"/>
                  </a:solidFill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endParaRPr lang="zh-CN" altLang="zh-CN" sz="2400" dirty="0">
                  <a:solidFill>
                    <a:srgbClr val="000000"/>
                  </a:solidFill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endParaRPr lang="zh-CN" altLang="zh-CN" sz="2000" dirty="0">
                  <a:solidFill>
                    <a:srgbClr val="000000"/>
                  </a:solidFill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11" y="1257179"/>
                <a:ext cx="8761502" cy="4737096"/>
              </a:xfrm>
              <a:prstGeom prst="rect">
                <a:avLst/>
              </a:prstGeom>
              <a:blipFill>
                <a:blip r:embed="rId2" cstate="print"/>
                <a:stretch>
                  <a:fillRect l="-1392" t="-1030" b="-15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805F08D-3A18-40FE-8E54-F8D42DA9EAF9}"/>
              </a:ext>
            </a:extLst>
          </p:cNvPr>
          <p:cNvSpPr/>
          <p:nvPr/>
        </p:nvSpPr>
        <p:spPr>
          <a:xfrm>
            <a:off x="3336309" y="292466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648718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293511" y="1370193"/>
                <a:ext cx="8761502" cy="4737096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4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36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algn="just">
                  <a:lnSpc>
                    <a:spcPct val="12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zh-CN" altLang="zh-CN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rPr>
                  <a:t>其中</a:t>
                </a:r>
                <a:endParaRPr lang="en-US" altLang="zh-CN" sz="2400" dirty="0">
                  <a:solidFill>
                    <a:srgbClr val="000000"/>
                  </a:solidFill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</m:t>
                      </m:r>
                      <m:d>
                        <m:d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̈"/>
                                  <m:ctrlPr>
                                    <a:rPr lang="zh-CN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altLang="zh-CN" sz="2400" b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𝛬</m:t>
                          </m:r>
                          <m:acc>
                            <m:accPr>
                              <m:chr m:val="̇"/>
                              <m:ctrlPr>
                                <a:rPr lang="zh-CN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</m:d>
                      <m:r>
                        <a:rPr lang="en-US" altLang="zh-CN" sz="2400" b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d>
                        <m:d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altLang="zh-CN" sz="2400" b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𝛬</m:t>
                          </m:r>
                          <m: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altLang="zh-CN" sz="2400" b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r>
                        <a:rPr lang="en-US" altLang="zh-CN" sz="2400" b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𝐹</m:t>
                      </m:r>
                    </m:oMath>
                  </m:oMathPara>
                </a14:m>
                <a:endParaRPr lang="en-US" altLang="zh-CN" sz="2400" b="0" dirty="0">
                  <a:solidFill>
                    <a:srgbClr val="000000"/>
                  </a:solidFill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=[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zh-CN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                 </m:t>
                      </m:r>
                    </m:oMath>
                  </m:oMathPara>
                </a14:m>
                <a:endParaRPr lang="en-US" altLang="zh-CN" sz="2400" dirty="0">
                  <a:solidFill>
                    <a:srgbClr val="000000"/>
                  </a:solidFill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2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zh-CN" altLang="en-US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rPr>
                  <a:t>由于机械手非线性未知，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rPr>
                  <a:t>也未知。将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rPr>
                  <a:t>的第</a:t>
                </a:r>
                <a:r>
                  <a:rPr lang="en-US" altLang="zh-CN" sz="2400" i="1" dirty="0" err="1">
                    <a:solidFill>
                      <a:srgbClr val="000000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rPr>
                  <a:t>个元素记为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rPr>
                  <a:t>。利用神经网络，当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rPr>
                  <a:t>属于某一紧集时，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rPr>
                  <a:t>可表示为</a:t>
                </a:r>
                <a:endParaRPr lang="en-US" altLang="zh-CN" sz="2400" dirty="0">
                  <a:solidFill>
                    <a:srgbClr val="000000"/>
                  </a:solidFill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2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rgbClr val="000000"/>
                  </a:solidFill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为权值向量，</m:t>
                    </m:r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CA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CA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kern="100" dirty="0">
                    <a:latin typeface="Times New Roman" panose="02020603050405020304" pitchFamily="18" charset="0"/>
                  </a:rPr>
                  <a:t>|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zh-CN" altLang="en-US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zh-CN" altLang="en-US" sz="2400" kern="100" dirty="0">
                    <a:latin typeface="Times New Roman" panose="02020603050405020304" pitchFamily="18" charset="0"/>
                  </a:rPr>
                  <a:t>为常数，</a:t>
                </a:r>
                <a:endParaRPr lang="zh-CN" altLang="zh-CN" sz="2400" kern="100" dirty="0">
                  <a:latin typeface="Times New Roman" panose="02020603050405020304" pitchFamily="18" charset="0"/>
                </a:endParaRPr>
              </a:p>
              <a:p>
                <a:pPr indent="0" algn="ctr" font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altLang="zh-CN" sz="24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CA" altLang="zh-CN" sz="24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CA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CN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CA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CA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zh-CN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Gothic" panose="020B0609070205080204" pitchFamily="49" charset="-128"/>
                                <a:cs typeface="MS Gothic" panose="020B0609070205080204" pitchFamily="49" charset="-128"/>
                              </a:rPr>
                              <m:t>⋯</m:t>
                            </m:r>
                            <m:sSub>
                              <m:sSubPr>
                                <m:ctrlPr>
                                  <a:rPr lang="zh-CN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CA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CA" altLang="zh-CN" sz="2400" i="1" kern="1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kern="1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2400" b="0" i="1" kern="1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ctrlPr>
                                  <a:rPr lang="zh-CN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CA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                 </m:t>
                    </m:r>
                  </m:oMath>
                </a14:m>
                <a:r>
                  <a:rPr lang="en-CA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              </a:t>
                </a:r>
                <a:endParaRPr lang="zh-CN" altLang="zh-CN" sz="3200" b="1" kern="100" dirty="0">
                  <a:latin typeface="Times New Roman" panose="02020603050405020304" pitchFamily="18" charset="0"/>
                </a:endParaRPr>
              </a:p>
              <a:p>
                <a:pPr indent="0" algn="ctr" font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rPr lang="en-CA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CA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CA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altLang="zh-CN" sz="2400" i="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zh-CN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CN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zh-CN" altLang="zh-CN" sz="24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zh-CN" altLang="zh-CN" sz="2400" i="1" kern="1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400" b="0" i="1" kern="10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CA" altLang="zh-CN" sz="2400" i="1" kern="1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sz="2400" i="1" kern="1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altLang="zh-CN" sz="2400" i="1" kern="1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CA" altLang="zh-CN" sz="2400" i="1" kern="1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CA" altLang="zh-CN" sz="24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CA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Sup>
                                  <m:sSubSupPr>
                                    <m:ctrlPr>
                                      <a:rPr lang="zh-CN" altLang="zh-CN" sz="24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altLang="zh-CN" sz="24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  <m:sup>
                                    <m:r>
                                      <a:rPr lang="en-CA" altLang="zh-CN" sz="24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</m:func>
                    <m:r>
                      <a:rPr lang="en-CA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CA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=1,2,⋯,</m:t>
                    </m:r>
                    <m:sSub>
                      <m:sSubPr>
                        <m:ctrlPr>
                          <a:rPr lang="en-US" altLang="zh-CN" sz="240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400" dirty="0">
                  <a:solidFill>
                    <a:srgbClr val="000000"/>
                  </a:solidFill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endParaRPr lang="en-US" altLang="zh-CN" sz="2400" b="0" dirty="0">
                  <a:solidFill>
                    <a:srgbClr val="000000"/>
                  </a:solidFill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endParaRPr lang="en-US" altLang="zh-CN" sz="2400" dirty="0">
                  <a:solidFill>
                    <a:srgbClr val="000000"/>
                  </a:solidFill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endParaRPr lang="zh-CN" altLang="zh-CN" sz="2400" dirty="0">
                  <a:solidFill>
                    <a:srgbClr val="000000"/>
                  </a:solidFill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2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endParaRPr lang="zh-CN" altLang="zh-CN" sz="2000" dirty="0">
                  <a:solidFill>
                    <a:srgbClr val="000000"/>
                  </a:solidFill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11" y="1370193"/>
                <a:ext cx="8761502" cy="4737096"/>
              </a:xfrm>
              <a:prstGeom prst="rect">
                <a:avLst/>
              </a:prstGeom>
              <a:blipFill>
                <a:blip r:embed="rId2" cstate="print"/>
                <a:stretch>
                  <a:fillRect l="-1044" t="-772" r="-1113" b="-9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805F08D-3A18-40FE-8E54-F8D42DA9EAF9}"/>
              </a:ext>
            </a:extLst>
          </p:cNvPr>
          <p:cNvSpPr/>
          <p:nvPr/>
        </p:nvSpPr>
        <p:spPr>
          <a:xfrm>
            <a:off x="3336309" y="292466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13119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431800" y="1370193"/>
                <a:ext cx="8280400" cy="4737096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4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36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algn="just" fontAlgn="ctr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定义</a:t>
                </a:r>
                <a:endParaRPr lang="en-US" altLang="zh-CN" sz="2400" kern="1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indent="0" algn="ctr" fontAlgn="ctr">
                  <a:lnSpc>
                    <a:spcPct val="110000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CA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CA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CA" altLang="zh-CN" sz="2400" i="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CA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CA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CA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lim>
                    </m:limLow>
                    <m:d>
                      <m:dPr>
                        <m:begChr m:val="{"/>
                        <m:endChr m:val="}"/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zh-CN" altLang="zh-CN" sz="24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 kern="1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kern="1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2400" b="0" i="1" kern="1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CA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CA" altLang="zh-CN" sz="2400" kern="100" baseline="30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endParaRPr lang="en-US" altLang="zh-CN" sz="2400" kern="1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marL="0" indent="0" fontAlgn="ctr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sz="2400" kern="1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并令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</m:oMath>
                </a14:m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CA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的估计</a:t>
                </a:r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。</a:t>
                </a: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定义</a:t>
                </a:r>
                <a:endParaRPr lang="zh-CN" altLang="zh-CN" sz="2400" b="1" kern="100" dirty="0">
                  <a:latin typeface="Times New Roman" panose="02020603050405020304" pitchFamily="18" charset="0"/>
                </a:endParaRPr>
              </a:p>
              <a:p>
                <a:pPr indent="0" algn="r" fontAlgn="ctr">
                  <a:lnSpc>
                    <a:spcPct val="110000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r>
                        <a:rPr lang="en-CA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r>
                        <a:rPr lang="en-CA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altLang="zh-CN" sz="2400" b="1" kern="100" dirty="0">
                  <a:latin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10000"/>
                  </a:lnSpc>
                  <a:spcAft>
                    <a:spcPts val="0"/>
                  </a:spcAft>
                  <a:buNone/>
                </a:pPr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考虑如下二次型：</a:t>
                </a:r>
                <a:endParaRPr lang="zh-CN" altLang="zh-CN" sz="2400" kern="100" dirty="0">
                  <a:latin typeface="Times New Roman" panose="02020603050405020304" pitchFamily="18" charset="0"/>
                </a:endParaRPr>
              </a:p>
              <a:p>
                <a:pPr indent="0" algn="ctr" fontAlgn="ctr">
                  <a:lnSpc>
                    <a:spcPct val="110000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altLang="zh-CN" sz="2400" b="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CA" altLang="zh-CN" sz="2400" b="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CA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CA" altLang="zh-CN" sz="2400" b="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CA" altLang="zh-CN" sz="2400" b="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  <m:sSup>
                        <m:sSup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altLang="zh-CN" sz="2400" b="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</m:e>
                        <m:sup>
                          <m:r>
                            <a:rPr lang="en-CA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zh-CN" sz="2400" kern="100" dirty="0">
                  <a:latin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10000"/>
                  </a:lnSpc>
                  <a:spcAft>
                    <a:spcPts val="0"/>
                  </a:spcAft>
                  <a:buNone/>
                </a:pPr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400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400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rPr>
                  <a:t>为设计参数。</a:t>
                </a:r>
                <a:endParaRPr lang="zh-CN" altLang="zh-CN" sz="2400" dirty="0">
                  <a:solidFill>
                    <a:srgbClr val="000000"/>
                  </a:solidFill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1370193"/>
                <a:ext cx="8280400" cy="4737096"/>
              </a:xfrm>
              <a:prstGeom prst="rect">
                <a:avLst/>
              </a:prstGeom>
              <a:blipFill>
                <a:blip r:embed="rId2" cstate="print"/>
                <a:stretch>
                  <a:fillRect l="-1178" t="-2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805F08D-3A18-40FE-8E54-F8D42DA9EAF9}"/>
              </a:ext>
            </a:extLst>
          </p:cNvPr>
          <p:cNvSpPr/>
          <p:nvPr/>
        </p:nvSpPr>
        <p:spPr>
          <a:xfrm>
            <a:off x="3336309" y="292466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84318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31800" y="1216083"/>
            <a:ext cx="8280400" cy="473709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4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4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4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则</a:t>
            </a:r>
            <a:endParaRPr lang="zh-CN" altLang="zh-CN" sz="2400" dirty="0">
              <a:solidFill>
                <a:srgbClr val="000000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805F08D-3A18-40FE-8E54-F8D42DA9EAF9}"/>
              </a:ext>
            </a:extLst>
          </p:cNvPr>
          <p:cNvSpPr/>
          <p:nvPr/>
        </p:nvSpPr>
        <p:spPr>
          <a:xfrm>
            <a:off x="3336309" y="292466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矩形 1"/>
              <p:cNvSpPr/>
              <p:nvPr/>
            </p:nvSpPr>
            <p:spPr>
              <a:xfrm>
                <a:off x="194554" y="1498587"/>
                <a:ext cx="8608978" cy="50247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CN" altLang="zh-CN" sz="240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CA" altLang="zh-CN" sz="2400" b="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CA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acc>
                        <m:accPr>
                          <m:chr m:val="̇"/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CA" altLang="zh-CN" sz="2400" b="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CA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CA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̇"/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  <m:r>
                        <a:rPr lang="en-CA" altLang="zh-CN" sz="2400" b="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CA" altLang="zh-CN" sz="2400" b="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  <m:acc>
                        <m:accPr>
                          <m:chr m:val="̃"/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acc>
                        <m:accPr>
                          <m:chr m:val="̇"/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altLang="zh-CN" sz="2400" b="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</m:e>
                      </m:acc>
                      <m:r>
                        <a:rPr lang="en-US" altLang="zh-CN" sz="2400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</m:t>
                      </m:r>
                    </m:oMath>
                  </m:oMathPara>
                </a14:m>
                <a:endParaRPr lang="en-US" altLang="zh-CN" sz="2400" i="1" kern="1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algn="ctr">
                  <a:spcBef>
                    <a:spcPts val="300"/>
                  </a:spcBef>
                </a:pPr>
                <a14:m>
                  <m:oMath xmlns:m="http://schemas.openxmlformats.org/officeDocument/2006/math">
                    <m:r>
                      <a:rPr lang="en-US" altLang="zh-CN" sz="2400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CA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acc>
                      <m:accPr>
                        <m:chr m:val="̇"/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−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−</m:t>
                    </m:r>
                    <m:sSup>
                      <m:sSup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CA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CA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CA" altLang="zh-CN" sz="2400" kern="1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CA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  <m:acc>
                      <m:accPr>
                        <m:chr m:val="̃"/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  <m:acc>
                      <m:accPr>
                        <m:chr m:val="̇"/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̂"/>
                            <m:ctrlPr>
                              <a:rPr lang="zh-CN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e>
                    </m:acc>
                  </m:oMath>
                </a14:m>
                <a:endParaRPr lang="en-US" altLang="zh-CN" sz="2400" dirty="0">
                  <a:solidFill>
                    <a:srgbClr val="000000"/>
                  </a:solidFill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  <a:p>
                <a:pPr algn="ctr">
                  <a:spcBef>
                    <a:spcPts val="3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−</m:t>
                      </m:r>
                      <m:sSup>
                        <m:sSup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CA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𝜏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CA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  <m:acc>
                        <m:accPr>
                          <m:chr m:val="̃"/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acc>
                        <m:accPr>
                          <m:chr m:val="̇"/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</m:e>
                      </m:acc>
                      <m:r>
                        <a:rPr lang="en-US" altLang="zh-CN" sz="2400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</m:t>
                      </m:r>
                    </m:oMath>
                  </m:oMathPara>
                </a14:m>
                <a:endParaRPr lang="en-US" altLang="zh-CN" sz="2400" dirty="0">
                  <a:solidFill>
                    <a:srgbClr val="000000"/>
                  </a:solidFill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  <a:p>
                <a:pPr algn="ctr">
                  <a:spcBef>
                    <a:spcPts val="3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(−</m:t>
                              </m:r>
                              <m:r>
                                <a:rPr lang="en-CA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CA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CA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CA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CA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zh-CN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CA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CA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CA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CA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  <m:acc>
                        <m:accPr>
                          <m:chr m:val="̃"/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acc>
                        <m:accPr>
                          <m:chr m:val="̇"/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</m:e>
                      </m:acc>
                      <m:r>
                        <a:rPr lang="en-US" altLang="zh-CN" sz="2400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</m:oMath>
                  </m:oMathPara>
                </a14:m>
                <a:endParaRPr lang="en-US" altLang="zh-CN" sz="2400" dirty="0">
                  <a:solidFill>
                    <a:srgbClr val="000000"/>
                  </a:solidFill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300"/>
                  </a:spcBef>
                </a:pPr>
                <a:r>
                  <a:rPr lang="zh-CN" altLang="en-US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rPr>
                  <a:t>利用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Young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rPr>
                  <a:t>不等式可得</a:t>
                </a:r>
                <a:endParaRPr lang="en-US" altLang="zh-CN" sz="2400" dirty="0">
                  <a:solidFill>
                    <a:srgbClr val="000000"/>
                  </a:solidFill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3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CA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CA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</m:oMath>
                  </m:oMathPara>
                </a14:m>
                <a:endParaRPr lang="en-US" altLang="zh-CN" sz="2400" dirty="0">
                  <a:solidFill>
                    <a:srgbClr val="000000"/>
                  </a:solidFill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3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CA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sSubSup>
                        <m:sSubSup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sz="2400" dirty="0">
                  <a:solidFill>
                    <a:srgbClr val="000000"/>
                  </a:solidFill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54" y="1498587"/>
                <a:ext cx="8608978" cy="5024773"/>
              </a:xfrm>
              <a:prstGeom prst="rect">
                <a:avLst/>
              </a:prstGeom>
              <a:blipFill>
                <a:blip r:embed="rId2" cstate="print"/>
                <a:stretch>
                  <a:fillRect l="-11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4082198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431800" y="1370193"/>
                <a:ext cx="8280400" cy="4737096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4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36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zh-CN" altLang="en-US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rPr>
                  <a:t>于是有</a:t>
                </a:r>
                <a:endParaRPr lang="en-US" altLang="zh-CN" sz="2400" dirty="0">
                  <a:solidFill>
                    <a:srgbClr val="000000"/>
                  </a:solidFill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300"/>
                  </a:spcBef>
                  <a:spcAft>
                    <a:spcPts val="0"/>
                  </a:spcAft>
                  <a:buNone/>
                </a:pPr>
                <a:endParaRPr lang="en-US" altLang="zh-CN" sz="2400" dirty="0">
                  <a:solidFill>
                    <a:srgbClr val="000000"/>
                  </a:solidFill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300"/>
                  </a:spcBef>
                  <a:spcAft>
                    <a:spcPts val="0"/>
                  </a:spcAft>
                  <a:buNone/>
                </a:pPr>
                <a:endParaRPr lang="en-US" altLang="zh-CN" sz="2400" dirty="0">
                  <a:solidFill>
                    <a:srgbClr val="000000"/>
                  </a:solidFill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300"/>
                  </a:spcBef>
                  <a:spcAft>
                    <a:spcPts val="0"/>
                  </a:spcAft>
                  <a:buNone/>
                </a:pPr>
                <a:endParaRPr lang="en-US" altLang="zh-CN" sz="2400" dirty="0">
                  <a:solidFill>
                    <a:srgbClr val="000000"/>
                  </a:solidFill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300"/>
                  </a:spcBef>
                  <a:spcAft>
                    <a:spcPts val="0"/>
                  </a:spcAft>
                  <a:buNone/>
                </a:pPr>
                <a:endParaRPr lang="en-US" altLang="zh-CN" sz="2400" dirty="0">
                  <a:solidFill>
                    <a:srgbClr val="000000"/>
                  </a:solidFill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300"/>
                  </a:spcBef>
                  <a:spcAft>
                    <a:spcPts val="0"/>
                  </a:spcAft>
                  <a:buNone/>
                </a:pPr>
                <a:endParaRPr lang="en-US" altLang="zh-CN" sz="2400" dirty="0">
                  <a:solidFill>
                    <a:srgbClr val="000000"/>
                  </a:solidFill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300"/>
                  </a:spcBef>
                  <a:spcAft>
                    <a:spcPts val="0"/>
                  </a:spcAft>
                  <a:buNone/>
                </a:pPr>
                <a:endParaRPr lang="en-US" altLang="zh-CN" sz="2400" dirty="0">
                  <a:solidFill>
                    <a:srgbClr val="000000"/>
                  </a:solidFill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300"/>
                  </a:spcBef>
                  <a:spcAft>
                    <a:spcPts val="0"/>
                  </a:spcAft>
                  <a:buNone/>
                </a:pPr>
                <a:endParaRPr lang="en-US" altLang="zh-CN" sz="2400" dirty="0">
                  <a:solidFill>
                    <a:srgbClr val="000000"/>
                  </a:solidFill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300"/>
                  </a:spcBef>
                  <a:spcAft>
                    <a:spcPts val="0"/>
                  </a:spcAft>
                  <a:buNone/>
                </a:pPr>
                <a:endParaRPr lang="en-US" altLang="zh-CN" sz="2400" dirty="0">
                  <a:solidFill>
                    <a:srgbClr val="000000"/>
                  </a:solidFill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zh-CN" altLang="en-US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rPr>
                  <a:t>选取自适应律为</a:t>
                </a:r>
                <a:endParaRPr lang="en-US" altLang="zh-CN" sz="2400" dirty="0">
                  <a:solidFill>
                    <a:srgbClr val="000000"/>
                  </a:solidFill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3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</m:e>
                      </m:acc>
                      <m:r>
                        <a:rPr lang="en-CA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num>
                            <m:den>
                              <m:r>
                                <a:rPr lang="en-CA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CA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CA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zh-CN" altLang="en-CA" sz="240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acc>
                        <m:accPr>
                          <m:chr m:val="̂"/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</m:oMath>
                  </m:oMathPara>
                </a14:m>
                <a:endParaRPr lang="zh-CN" altLang="zh-CN" sz="2400" dirty="0">
                  <a:solidFill>
                    <a:srgbClr val="000000"/>
                  </a:solidFill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1370193"/>
                <a:ext cx="8280400" cy="4737096"/>
              </a:xfrm>
              <a:prstGeom prst="rect">
                <a:avLst/>
              </a:prstGeom>
              <a:blipFill>
                <a:blip r:embed="rId2" cstate="print"/>
                <a:stretch>
                  <a:fillRect l="-1178" t="-1287" b="-6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805F08D-3A18-40FE-8E54-F8D42DA9EAF9}"/>
              </a:ext>
            </a:extLst>
          </p:cNvPr>
          <p:cNvSpPr/>
          <p:nvPr/>
        </p:nvSpPr>
        <p:spPr>
          <a:xfrm>
            <a:off x="3336309" y="292466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矩形 1"/>
              <p:cNvSpPr/>
              <p:nvPr/>
            </p:nvSpPr>
            <p:spPr>
              <a:xfrm>
                <a:off x="194554" y="1858177"/>
                <a:ext cx="8608978" cy="34863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CN" altLang="zh-CN" sz="240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CA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(−</m:t>
                              </m:r>
                              <m:r>
                                <a:rPr lang="en-CA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CA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CA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CA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sSubSup>
                            <m:sSubSup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CA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zh-CN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CA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CA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CA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CA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  <m:acc>
                        <m:accPr>
                          <m:chr m:val="̃"/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acc>
                        <m:accPr>
                          <m:chr m:val="̇"/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</m:e>
                      </m:acc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sz="2400" dirty="0">
                  <a:solidFill>
                    <a:srgbClr val="000000"/>
                  </a:solidFill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(−</m:t>
                              </m:r>
                              <m:r>
                                <a:rPr lang="en-CA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CA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CA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acc>
                            <m:accPr>
                              <m:chr m:val="̂"/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  <m:sSubSup>
                            <m:sSubSup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CA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zh-CN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CA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CA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CA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2400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 </m:t>
                      </m:r>
                    </m:oMath>
                  </m:oMathPara>
                </a14:m>
                <a:endParaRPr lang="en-US" altLang="zh-CN" sz="2400" i="1" kern="1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  <m:acc>
                        <m:accPr>
                          <m:chr m:val="̃"/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d>
                        <m:dPr>
                          <m:ctrlP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acc>
                            </m:e>
                          </m:acc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CA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zh-CN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num>
                                <m:den>
                                  <m:r>
                                    <a:rPr lang="en-CA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zh-CN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CA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</m:t>
                      </m:r>
                    </m:oMath>
                  </m:oMathPara>
                </a14:m>
                <a:endParaRPr lang="en-US" altLang="zh-CN" sz="2400" i="1" kern="1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sz="2400" i="1" kern="1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54" y="1858177"/>
                <a:ext cx="8608978" cy="3486339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135875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431800" y="1370193"/>
                <a:ext cx="8280400" cy="4737096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4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36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lnSpc>
                    <a:spcPct val="12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zh-CN" altLang="en-US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rPr>
                  <a:t>代入后得</a:t>
                </a:r>
                <a:endParaRPr lang="en-US" altLang="zh-CN" sz="2400" dirty="0">
                  <a:solidFill>
                    <a:srgbClr val="000000"/>
                  </a:solidFill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CA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(−</m:t>
                              </m:r>
                              <m:r>
                                <a:rPr lang="en-CA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CA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CA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acc>
                            <m:accPr>
                              <m:chr m:val="̂"/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  <m:sSubSup>
                            <m:sSubSup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CA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zh-CN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CA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CA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CA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CA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CA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acc>
                        <m:accPr>
                          <m:chr m:val="̃"/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acc>
                        <m:accPr>
                          <m:chr m:val="̂"/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sz="2400" dirty="0">
                  <a:solidFill>
                    <a:srgbClr val="000000"/>
                  </a:solidFill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zh-CN" altLang="en-US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rPr>
                  <a:t>选取控制律为</a:t>
                </a:r>
                <a:endParaRPr lang="en-US" altLang="zh-CN" sz="2400" dirty="0">
                  <a:solidFill>
                    <a:srgbClr val="000000"/>
                  </a:solidFill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CA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CA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sSubSup>
                        <m:sSubSup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CA" altLang="zh-CN" sz="24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CA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2400" b="0" i="0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sgn</m:t>
                      </m:r>
                      <m:r>
                        <a:rPr lang="en-US" altLang="zh-CN" sz="2400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CA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3200" kern="100" dirty="0">
                  <a:latin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zh-CN" altLang="en-US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CA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2400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rPr>
                  <a:t>为设计参数。容易验证：</a:t>
                </a:r>
                <a:endParaRPr lang="en-US" altLang="zh-CN" sz="2400" dirty="0">
                  <a:solidFill>
                    <a:srgbClr val="000000"/>
                  </a:solidFill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CA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CA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acc>
                      <m:accPr>
                        <m:chr m:val="̃"/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  <m:acc>
                      <m:accPr>
                        <m:chr m:val="̂"/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</m:oMath>
                </a14:m>
                <a:r>
                  <a:rPr lang="en-CA" altLang="zh-CN" sz="2400" kern="1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CA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≤−</m:t>
                    </m:r>
                    <m:f>
                      <m:fPr>
                        <m:ctrlPr>
                          <a:rPr lang="en-CA" altLang="zh-CN" sz="240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CA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zh-CN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altLang="zh-CN" sz="24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e>
                      <m:sup>
                        <m:r>
                          <a:rPr lang="en-CA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CA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zh-CN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CA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400" dirty="0">
                  <a:solidFill>
                    <a:srgbClr val="000000"/>
                  </a:solidFill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CA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CA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CA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zh-CN" sz="2400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</m:t>
                      </m:r>
                    </m:oMath>
                  </m:oMathPara>
                </a14:m>
                <a:endParaRPr lang="zh-CN" altLang="zh-CN" sz="2400" dirty="0">
                  <a:solidFill>
                    <a:srgbClr val="000000"/>
                  </a:solidFill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1370193"/>
                <a:ext cx="8280400" cy="4737096"/>
              </a:xfrm>
              <a:prstGeom prst="rect">
                <a:avLst/>
              </a:prstGeom>
              <a:blipFill>
                <a:blip r:embed="rId2" cstate="print"/>
                <a:stretch>
                  <a:fillRect l="-1178" t="-7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805F08D-3A18-40FE-8E54-F8D42DA9EAF9}"/>
              </a:ext>
            </a:extLst>
          </p:cNvPr>
          <p:cNvSpPr/>
          <p:nvPr/>
        </p:nvSpPr>
        <p:spPr>
          <a:xfrm>
            <a:off x="3336309" y="292466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12682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431800" y="1370193"/>
                <a:ext cx="8280400" cy="4737096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4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36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3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algn="just">
                  <a:spcAft>
                    <a:spcPts val="0"/>
                  </a:spcAft>
                  <a:buNone/>
                </a:pPr>
                <a:r>
                  <a:rPr lang="zh-CN" altLang="zh-CN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zh-CN" altLang="en-US" sz="2400" kern="1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然后有</a:t>
                </a:r>
                <a:endParaRPr lang="en-US" altLang="zh-CN" sz="2400" kern="1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marL="0" indent="0" algn="just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CA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CA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p>
                        <m:sSup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CA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CA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CA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CA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</m:e>
                        <m:sup>
                          <m:r>
                            <a:rPr lang="en-CA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𝛽</m:t>
                      </m:r>
                    </m:oMath>
                  </m:oMathPara>
                </a14:m>
                <a:endParaRPr lang="zh-CN" altLang="zh-CN" sz="2400" b="1" kern="100" dirty="0">
                  <a:latin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zh-CN" altLang="en-US" sz="2400" dirty="0"/>
                  <a:t>其中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CA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p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400" dirty="0"/>
                  <a:t>。结合特性</a:t>
                </a:r>
                <a:r>
                  <a:rPr lang="en-US" altLang="zh-CN" sz="2400" dirty="0"/>
                  <a:t>2</a:t>
                </a:r>
                <a:r>
                  <a:rPr lang="zh-CN" altLang="en-US" sz="2400" dirty="0"/>
                  <a:t>可得</a:t>
                </a:r>
                <a:endParaRPr lang="en-US" altLang="zh-CN" sz="2400" dirty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CA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CA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b="0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400" b="0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CA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CA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CA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CA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CA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>
                            <a:rPr lang="en-US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CN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</m:e>
                        <m:sup>
                          <m:r>
                            <a:rPr lang="en-CA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𝛽</m:t>
                      </m:r>
                    </m:oMath>
                  </m:oMathPara>
                </a14:m>
                <a:endParaRPr lang="zh-CN" altLang="zh-CN" sz="2400" b="1" kern="100" dirty="0">
                  <a:latin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zh-CN" altLang="en-US" sz="2400" dirty="0"/>
                  <a:t>令</a:t>
                </a:r>
                <a:endParaRPr lang="en-US" altLang="zh-CN" sz="2400" dirty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0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zh-CN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zh-CN" sz="2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zh-CN" sz="2400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kern="1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CA" altLang="zh-CN" sz="2400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CA" altLang="zh-CN" sz="2400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400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sz="2400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2400" b="0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  <m:r>
                                <a:rPr lang="zh-CN" altLang="en-CA" sz="2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4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zh-CN" altLang="en-US" sz="2400" dirty="0"/>
                  <a:t>得</a:t>
                </a:r>
                <a:endParaRPr lang="en-US" altLang="zh-CN" sz="2400" dirty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CN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altLang="zh-CN" sz="2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CA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2400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𝛽</m:t>
                      </m:r>
                    </m:oMath>
                  </m:oMathPara>
                </a14:m>
                <a:endParaRPr lang="zh-CN" altLang="zh-CN" sz="2400" b="1" kern="100" dirty="0">
                  <a:latin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altLang="zh-CN" sz="2400" dirty="0"/>
              </a:p>
            </p:txBody>
          </p:sp>
        </mc:Choice>
        <mc:Fallback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1370193"/>
                <a:ext cx="8280400" cy="4737096"/>
              </a:xfrm>
              <a:prstGeom prst="rect">
                <a:avLst/>
              </a:prstGeom>
              <a:blipFill>
                <a:blip r:embed="rId2" cstate="print"/>
                <a:stretch>
                  <a:fillRect l="-1178" t="-14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805F08D-3A18-40FE-8E54-F8D42DA9EAF9}"/>
              </a:ext>
            </a:extLst>
          </p:cNvPr>
          <p:cNvSpPr/>
          <p:nvPr/>
        </p:nvSpPr>
        <p:spPr>
          <a:xfrm>
            <a:off x="3336309" y="292466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70541484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imes New Roman-Arial">
      <a:maj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altLang="zh-CN" sz="32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altLang="zh-CN" sz="32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2352</TotalTime>
  <Words>20</Words>
  <Application>Microsoft Office PowerPoint</Application>
  <PresentationFormat>全屏显示(4:3)</PresentationFormat>
  <Paragraphs>17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16" baseType="lpstr">
      <vt:lpstr>默认设计模板</vt:lpstr>
      <vt:lpstr>1_Custom Design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Saber ~</dc:creator>
  <cp:lastModifiedBy>User</cp:lastModifiedBy>
  <cp:revision>265</cp:revision>
  <cp:lastPrinted>2018-05-07T09:56:00Z</cp:lastPrinted>
  <dcterms:created xsi:type="dcterms:W3CDTF">2018-01-12T10:11:00Z</dcterms:created>
  <dcterms:modified xsi:type="dcterms:W3CDTF">2020-01-07T23:53:41Z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