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390" r:id="rId3"/>
    <p:sldId id="420" r:id="rId4"/>
    <p:sldId id="410" r:id="rId5"/>
    <p:sldId id="422" r:id="rId6"/>
    <p:sldId id="423" r:id="rId7"/>
    <p:sldId id="424" r:id="rId8"/>
    <p:sldId id="425" r:id="rId9"/>
    <p:sldId id="428" r:id="rId10"/>
    <p:sldId id="427" r:id="rId11"/>
    <p:sldId id="426" r:id="rId12"/>
    <p:sldId id="429" r:id="rId13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097" autoAdjust="0"/>
  </p:normalViewPr>
  <p:slideViewPr>
    <p:cSldViewPr snapToGrid="0">
      <p:cViewPr varScale="1">
        <p:scale>
          <a:sx n="82" d="100"/>
          <a:sy n="82" d="100"/>
        </p:scale>
        <p:origin x="-1474" y="-82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46905"/>
                <a:ext cx="8280400" cy="52545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考虑如下非线性系统：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为系统状态，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为输出，</a:t>
                </a:r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为未知光滑函数。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latin typeface="+mn-ea"/>
                  </a:rPr>
                  <a:t>控制目的</a:t>
                </a:r>
                <a:endParaRPr lang="en-US" altLang="zh-CN" sz="2400" b="1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在全状态可测的条件下，设计控制信号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，使得闭环系统内所有信号有界，同时输出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跟踪给定的期望轨迹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latin typeface="+mn-ea"/>
                  </a:rPr>
                  <a:t>假设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及其前三阶导数已知且有界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sz="24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46905"/>
                <a:ext cx="8280400" cy="5254542"/>
              </a:xfrm>
              <a:prstGeom prst="rect">
                <a:avLst/>
              </a:prstGeom>
              <a:blipFill>
                <a:blip r:embed="rId2" cstate="print"/>
                <a:stretch>
                  <a:fillRect l="-1546" t="-1044" b="-3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87549" y="1171037"/>
                <a:ext cx="8928211" cy="51449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 smtClean="0"/>
                  <a:t>进而有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200" dirty="0"/>
                        <m:t>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b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̇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𝛤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b="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2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b="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200" i="1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solidFill>
                      <a:prstClr val="black"/>
                    </a:solidFill>
                    <a:latin typeface="+mn-ea"/>
                  </a:rPr>
                  <a:t>令</a:t>
                </a:r>
                <a:endParaRPr lang="en-US" altLang="zh-CN" sz="22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𝛤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为设计参数。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n-ea"/>
                  </a:rPr>
                  <a:t>上述设计使得</a:t>
                </a:r>
                <a:endParaRPr lang="en-US" altLang="zh-CN" sz="24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9" y="1171037"/>
                <a:ext cx="8928211" cy="5144935"/>
              </a:xfrm>
              <a:prstGeom prst="rect">
                <a:avLst/>
              </a:prstGeom>
              <a:blipFill>
                <a:blip r:embed="rId2" cstate="print"/>
                <a:stretch>
                  <a:fillRect l="-1024" t="-1422" b="-6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76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 smtClean="0"/>
                  <a:t>利用不等式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+mn-ea"/>
                  </a:rPr>
                  <a:t>，上式可改写为</a:t>
                </a:r>
                <a:endParaRPr lang="en-US" altLang="zh-CN" sz="24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 dirty="0">
                              <a:latin typeface="Cambria Math" panose="020405030504060302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zh-CN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⁡{2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,2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于是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𝛫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𝛫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𝛫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𝛫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𝛫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上式容易验证，闭环系统内所有信号有界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可</m:t>
                    </m:r>
                  </m:oMath>
                </a14:m>
                <a:r>
                  <a:rPr lang="zh-CN" altLang="en-US" sz="2400" dirty="0"/>
                  <a:t>收敛至一任意小的残集内。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  <a:blipFill>
                <a:blip r:embed="rId2" cstate="print"/>
                <a:stretch>
                  <a:fillRect l="-1131" b="-9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39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22956" y="1268592"/>
                <a:ext cx="8698088" cy="52545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利用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RBF</a:t>
                </a:r>
                <a:r>
                  <a:rPr lang="zh-CN" altLang="en-US" sz="2400" dirty="0">
                    <a:latin typeface="+mn-ea"/>
                  </a:rPr>
                  <a:t>网络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来逼近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：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, 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为最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优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权值向量，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为基函数向量，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为常量。则有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其中</a:t>
                </a:r>
                <a:endParaRPr lang="en-US" altLang="zh-CN" sz="2400" i="1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0]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56" y="1268592"/>
                <a:ext cx="8698088" cy="5254542"/>
              </a:xfrm>
              <a:prstGeom prst="rect">
                <a:avLst/>
              </a:prstGeom>
              <a:blipFill>
                <a:blip r:embed="rId2" cstate="print"/>
                <a:stretch>
                  <a:fillRect l="-1122" t="-1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27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RBF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的反演控制</a:t>
                </a:r>
                <a:endParaRPr lang="en-US" altLang="zh-CN" sz="28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b="1" dirty="0">
                    <a:latin typeface="+mn-ea"/>
                  </a:rPr>
                  <a:t>第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步</a:t>
                </a:r>
                <a:r>
                  <a:rPr lang="zh-CN" altLang="en-US" sz="2400" dirty="0">
                    <a:latin typeface="+mn-ea"/>
                  </a:rPr>
                  <a:t>：定义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，其导数可表示为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i="1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400" b="0" dirty="0">
                        <a:latin typeface="Cambria Math" panose="02040503050406030204" pitchFamily="18" charset="0"/>
                      </a:rPr>
                      <m:t>其中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。定义第一个准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</a:t>
                </a:r>
                <a:r>
                  <a:rPr lang="zh-CN" altLang="en-US" sz="2400" dirty="0">
                    <a:latin typeface="+mn-ea"/>
                  </a:rPr>
                  <a:t>函数：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>
                        <a:latin typeface="+mn-ea"/>
                      </a:rPr>
                      <m:t>正定对称矩阵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+mn-ea"/>
                  </a:rPr>
                  <a:t>为设计参数，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b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b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的估计。对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求导有</a:t>
                </a:r>
                <a:endParaRPr lang="en-US" altLang="zh-CN" sz="2400" i="1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>
                    <a:latin typeface="+mn-ea"/>
                  </a:rPr>
                  <a:t>利用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</a:t>
                </a:r>
                <a:r>
                  <a:rPr lang="zh-CN" altLang="en-US" sz="2400" dirty="0">
                    <a:latin typeface="+mn-ea"/>
                  </a:rPr>
                  <a:t>不等式容易验证：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422" t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代入后可得</a:t>
                </a:r>
                <a:endParaRPr lang="en-US" altLang="zh-CN" sz="2400" dirty="0">
                  <a:latin typeface="+mn-ea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 b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定义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为第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个待设计的镇定函数。</a:t>
                </a:r>
                <a:r>
                  <a:rPr lang="zh-CN" altLang="en-US" sz="2400" dirty="0"/>
                  <a:t>则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选取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为设计参数。于是有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067" t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52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/>
                  <a:t>针对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sz="2400" dirty="0"/>
                  <a:t>，定义第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个调节函数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如下：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𝛤</m:t>
                      </m:r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为设计参数。然后可得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dirty="0"/>
                  <a:t>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步：注意到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/>
                  <a:t>的光滑函数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的导数可表示为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acc>
                      <m:accPr>
                        <m:chr m:val="̇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 algn="just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/>
                  <a:t>。选取第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个准</a:t>
                </a:r>
                <a:r>
                  <a:rPr lang="en-US" altLang="zh-CN" sz="2400" dirty="0" err="1"/>
                  <a:t>Lyapunov</a:t>
                </a:r>
                <a:r>
                  <a:rPr lang="zh-CN" altLang="en-US" sz="2400" dirty="0"/>
                  <a:t>函数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zh-CN" altLang="en-US" sz="2400" b="1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2" y="1227523"/>
                <a:ext cx="8570157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067" t="-1135" b="-1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7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87550" y="1062147"/>
                <a:ext cx="8928210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lvl="0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prstClr val="black"/>
                    </a:solidFill>
                  </a:rPr>
                  <a:t>可以证明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0" lvl="0" indent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b="1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利用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Young</a:t>
                </a:r>
                <a:r>
                  <a:rPr lang="zh-CN" altLang="en-US" sz="2400" dirty="0">
                    <a:latin typeface="+mj-ea"/>
                    <a:ea typeface="+mj-ea"/>
                  </a:rPr>
                  <a:t>不等式容易验证：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+mj-ea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    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+mj-ea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b="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b="0" i="1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  <a:ea typeface="+mj-ea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prstClr val="black"/>
                    </a:solidFill>
                  </a:rPr>
                  <a:t>于是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0" lvl="0" indent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dirty="0">
                    <a:solidFill>
                      <a:prstClr val="black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a:rPr lang="zh-CN" altLang="en-US" sz="24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zh-CN" alt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400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" y="1062147"/>
                <a:ext cx="8928210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024" t="-1362" b="-6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8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87550" y="1062147"/>
                <a:ext cx="8928210" cy="5366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/>
                  <a:t>定义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为第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个待设计的镇定函数。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然后有</a:t>
                </a:r>
                <a:endParaRPr lang="en-US" altLang="zh-CN" sz="2400" i="1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400" b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den>
                          </m:f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a:rPr lang="zh-CN" alt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zh-CN" alt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选取镇定函数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和调节函数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如下：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为设计参数。则有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" y="1062147"/>
                <a:ext cx="8928210" cy="5366839"/>
              </a:xfrm>
              <a:prstGeom prst="rect">
                <a:avLst/>
              </a:prstGeom>
              <a:blipFill>
                <a:blip r:embed="rId2" cstate="print"/>
                <a:stretch>
                  <a:fillRect l="-1024" t="-1362" b="-5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2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chemeClr val="tx1"/>
                          </a:solidFill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zh-CN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步：注意到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/>
                  <a:t>的光滑函数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的导数可表示为</a:t>
                </a:r>
                <a:endParaRPr lang="en-US" altLang="zh-CN" sz="24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acc>
                      <m:accPr>
                        <m:chr m:val="̇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⃛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400" dirty="0">
                  <a:solidFill>
                    <a:prstClr val="black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  <a:blipFill>
                <a:blip r:embed="rId2" cstate="print"/>
                <a:stretch>
                  <a:fillRect l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76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zh-CN" altLang="en-US" sz="2400" dirty="0"/>
                  <a:t>选取第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个准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Lyapunov</a:t>
                </a:r>
                <a:r>
                  <a:rPr lang="zh-CN" altLang="en-US" sz="2400" dirty="0"/>
                  <a:t>函数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j-ea"/>
                  </a:rPr>
                  <a:t>利用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</a:t>
                </a:r>
                <a:r>
                  <a:rPr lang="zh-CN" altLang="en-US" sz="2400" dirty="0">
                    <a:latin typeface="+mj-ea"/>
                  </a:rPr>
                  <a:t>不等式容易验证：</a:t>
                </a:r>
                <a:endParaRPr lang="en-US" altLang="zh-CN" sz="2400" dirty="0">
                  <a:latin typeface="+mj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+mj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06" y="1284051"/>
                <a:ext cx="8626654" cy="5144935"/>
              </a:xfrm>
              <a:prstGeom prst="rect">
                <a:avLst/>
              </a:prstGeom>
              <a:blipFill>
                <a:blip r:embed="rId2" cstate="print"/>
                <a:stretch>
                  <a:fillRect l="-1131" t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46050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0</Words>
  <Application>Microsoft Office PowerPoint</Application>
  <PresentationFormat>全屏显示(4:3)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469</cp:revision>
  <cp:lastPrinted>2018-05-07T09:56:00Z</cp:lastPrinted>
  <dcterms:created xsi:type="dcterms:W3CDTF">2018-01-12T10:11:00Z</dcterms:created>
  <dcterms:modified xsi:type="dcterms:W3CDTF">2020-01-07T23:54:01Z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