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emf" ContentType="image/x-emf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390" r:id="rId3"/>
    <p:sldId id="406" r:id="rId4"/>
    <p:sldId id="407" r:id="rId5"/>
    <p:sldId id="415" r:id="rId6"/>
    <p:sldId id="416" r:id="rId7"/>
    <p:sldId id="411" r:id="rId8"/>
    <p:sldId id="418" r:id="rId9"/>
    <p:sldId id="419" r:id="rId10"/>
    <p:sldId id="417" r:id="rId11"/>
    <p:sldId id="420" r:id="rId12"/>
    <p:sldId id="421" r:id="rId13"/>
    <p:sldId id="433" r:id="rId14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5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er ~" initials="S~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181" y="-86"/>
      </p:cViewPr>
      <p:guideLst>
        <p:guide orient="horz" pos="2165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489A-22FB-4F5A-A7CE-A5678440F89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2A31-B59B-4A2F-B0BD-004A907E5F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662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25AF-70B2-41F1-ABE4-FAE75C8F1A5C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E9D0D-4CD3-4A41-98B5-DB959E382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961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3C1BDDBB-433F-45FB-8D68-754D3F7B1F7E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1C9D36FF-F239-4356-9F34-C05C155BA028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A9D8609A-1057-4363-90B5-104B8448BAA7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EF70D6F-9FDB-4854-97EF-A8433B846AA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99DA422-CDDE-4292-A007-6494A1FC3A3C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0D3B0B54-12B8-4A96-A937-A78E9F353CE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4B094391-B3C3-4888-AF2B-91EF87A519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FC3CEAAE-E549-4C43-97C5-C37C9E8DA6B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0006963-8D88-4AC1-BFE0-99B41A20E819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B21155E7-9F70-4CB2-80A2-BC1FD84EB5B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00113" y="1354138"/>
            <a:ext cx="7127875" cy="4522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00113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88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5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6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32188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00113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88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FC9CF88-022E-4F09-B0FF-1EAF7DFB6A55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31154E4C-EA88-496D-B9A0-3391A65FC5C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817B1D5D-0D7A-4310-AE6D-E3A9250186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3A62B83-4FF8-4859-BBE0-A742A520F13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94478016-3228-44AF-AA37-9B0B1D9D3711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745B6068-592B-4926-BB7C-3816721A1C11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AE83E61-E184-40A0-B2D2-EA21051B06D0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85382858-80E1-45F2-ADB6-5CDFB3F5B7EC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1366FAA-EFB3-4DC3-85FF-E82C2A48B63F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CD2EB236-1FEB-4380-BB67-7D6045ADC22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BBBE0597-9114-4C54-8834-13F715136D9B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5C843FD3-B701-41A5-A78B-F6B345072733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1" descr="BDRLC0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6" name="Rectangle 52"/>
          <p:cNvSpPr>
            <a:spLocks noChangeArrowheads="1"/>
          </p:cNvSpPr>
          <p:nvPr userDrawn="1"/>
        </p:nvSpPr>
        <p:spPr bwMode="auto">
          <a:xfrm>
            <a:off x="533400" y="228600"/>
            <a:ext cx="827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038" rIns="0" bIns="46038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2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先进控制系统设计</a:t>
            </a:r>
            <a:endParaRPr lang="en-US" altLang="zh-CN" sz="26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28" name="Line 53"/>
          <p:cNvSpPr>
            <a:spLocks noChangeShapeType="1"/>
          </p:cNvSpPr>
          <p:nvPr userDrawn="1"/>
        </p:nvSpPr>
        <p:spPr bwMode="auto">
          <a:xfrm>
            <a:off x="550863" y="685800"/>
            <a:ext cx="830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uaa_1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系统描述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考虑如下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一阶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被控对象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：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20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𝑏𝑢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kern="100" dirty="0">
                    <a:latin typeface="宋体" panose="02010600030101010101" pitchFamily="2" charset="-122"/>
                    <a:cs typeface="Arial" panose="020B0604020202020204" pitchFamily="34" charset="0"/>
                  </a:rPr>
                  <a:t>                           </a:t>
                </a: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为控制输入，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为已知</a:t>
                </a:r>
                <a14:m>
                  <m:oMath xmlns:m="http://schemas.openxmlformats.org/officeDocument/2006/math">
                    <m:r>
                      <a:rPr lang="zh-CN" altLang="en-US" sz="2400" i="1" kern="1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常数</m:t>
                    </m:r>
                    <m:r>
                      <a:rPr lang="zh-CN" altLang="en-US" sz="2400" i="1" kern="1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。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为干扰，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d>
                          <m:d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为已知</a:t>
                </a:r>
                <a14:m>
                  <m:oMath xmlns:m="http://schemas.openxmlformats.org/officeDocument/2006/math">
                    <m:r>
                      <a:rPr lang="zh-CN" altLang="en-US" sz="2400" i="1" kern="1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常数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。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控制</a:t>
                </a:r>
                <a:r>
                  <a:rPr lang="zh-CN" altLang="en-US" sz="2400" kern="100" dirty="0">
                    <a:latin typeface="Times New Roman" panose="02020603050405020304" pitchFamily="18" charset="0"/>
                  </a:rPr>
                  <a:t>目的是使得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跟踪期望轨迹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 kern="1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有界且已知。</a:t>
                </a:r>
                <a:endParaRPr lang="en-US" altLang="zh-CN" sz="2400" kern="100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3" cstate="print"/>
                <a:stretch>
                  <a:fillRect l="-1546" t="-1416" r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1800" y="4445292"/>
            <a:ext cx="8388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Barbalat</a:t>
            </a:r>
            <a:r>
              <a:rPr lang="zh-CN" altLang="en-US" sz="2400" b="1" dirty="0">
                <a:latin typeface="Times New Roman" panose="02020603050405020304" pitchFamily="18" charset="0"/>
              </a:rPr>
              <a:t>引理</a:t>
            </a:r>
            <a:r>
              <a:rPr lang="zh-CN" altLang="en-US" sz="2400" dirty="0">
                <a:latin typeface="Times New Roman" panose="02020603050405020304" pitchFamily="18" charset="0"/>
              </a:rPr>
              <a:t>：对于信号        ，若</a:t>
            </a:r>
            <a:r>
              <a:rPr lang="zh-CN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1)          </a:t>
            </a:r>
            <a:r>
              <a:rPr lang="zh-CN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有界；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2)          </a:t>
            </a:r>
            <a:r>
              <a:rPr lang="zh-CN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有界；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3)</a:t>
            </a:r>
            <a:r>
              <a:rPr lang="zh-CN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     </a:t>
            </a:r>
            <a:r>
              <a:rPr lang="zh-CN" altLang="en-US" sz="2400" dirty="0">
                <a:latin typeface="Times New Roman" panose="02020603050405020304" pitchFamily="18" charset="0"/>
              </a:rPr>
              <a:t>存在且有界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 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，则有       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5684774"/>
              </p:ext>
            </p:extLst>
          </p:nvPr>
        </p:nvGraphicFramePr>
        <p:xfrm>
          <a:off x="3814763" y="4583113"/>
          <a:ext cx="542925" cy="379412"/>
        </p:xfrm>
        <a:graphic>
          <a:graphicData uri="http://schemas.openxmlformats.org/presentationml/2006/ole">
            <p:oleObj spid="_x0000_s1086" name="Equation" r:id="rId4" imgW="291960" imgH="203040" progId="Equation.DSMT4">
              <p:embed/>
            </p:oleObj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8793588"/>
              </p:ext>
            </p:extLst>
          </p:nvPr>
        </p:nvGraphicFramePr>
        <p:xfrm>
          <a:off x="5745163" y="4613275"/>
          <a:ext cx="542925" cy="379413"/>
        </p:xfrm>
        <a:graphic>
          <a:graphicData uri="http://schemas.openxmlformats.org/presentationml/2006/ole">
            <p:oleObj spid="_x0000_s1087" name="Equation" r:id="rId5" imgW="291960" imgH="203040" progId="Equation.DSMT4">
              <p:embed/>
            </p:oleObj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573114"/>
              </p:ext>
            </p:extLst>
          </p:nvPr>
        </p:nvGraphicFramePr>
        <p:xfrm>
          <a:off x="7664450" y="4583113"/>
          <a:ext cx="542925" cy="379412"/>
        </p:xfrm>
        <a:graphic>
          <a:graphicData uri="http://schemas.openxmlformats.org/presentationml/2006/ole">
            <p:oleObj spid="_x0000_s1088" name="Equation" r:id="rId6" imgW="291960" imgH="203040" progId="Equation.DSMT4">
              <p:embed/>
            </p:oleObj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3122808"/>
              </p:ext>
            </p:extLst>
          </p:nvPr>
        </p:nvGraphicFramePr>
        <p:xfrm>
          <a:off x="1370013" y="4962525"/>
          <a:ext cx="1057275" cy="755650"/>
        </p:xfrm>
        <a:graphic>
          <a:graphicData uri="http://schemas.openxmlformats.org/presentationml/2006/ole">
            <p:oleObj spid="_x0000_s1089" name="Equation" r:id="rId7" imgW="660240" imgH="469800" progId="Equation.DSMT4">
              <p:embed/>
            </p:oleObj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3199315"/>
              </p:ext>
            </p:extLst>
          </p:nvPr>
        </p:nvGraphicFramePr>
        <p:xfrm>
          <a:off x="4086225" y="5150127"/>
          <a:ext cx="639763" cy="377825"/>
        </p:xfrm>
        <a:graphic>
          <a:graphicData uri="http://schemas.openxmlformats.org/presentationml/2006/ole">
            <p:oleObj spid="_x0000_s1090" name="Equation" r:id="rId8" imgW="342720" imgH="203040" progId="Equation.DSMT4">
              <p:embed/>
            </p:oleObj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34763144"/>
              </p:ext>
            </p:extLst>
          </p:nvPr>
        </p:nvGraphicFramePr>
        <p:xfrm>
          <a:off x="5807075" y="5108575"/>
          <a:ext cx="1438275" cy="520700"/>
        </p:xfrm>
        <a:graphic>
          <a:graphicData uri="http://schemas.openxmlformats.org/presentationml/2006/ole">
            <p:oleObj spid="_x0000_s1091" name="Equation" r:id="rId9" imgW="774360" imgH="279360" progId="Equation.DSMT4">
              <p:embed/>
            </p:oleObj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31800" y="4446721"/>
            <a:ext cx="8280400" cy="123679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29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4098" name="图片 114">
            <a:extLst>
              <a:ext uri="{FF2B5EF4-FFF2-40B4-BE49-F238E27FC236}">
                <a16:creationId xmlns:a16="http://schemas.microsoft.com/office/drawing/2014/main" xmlns="" id="{469E7683-7009-4D13-A273-7F7304243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8037" y="955675"/>
            <a:ext cx="7527925" cy="565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59A8730-0233-489E-83E9-ED0984A1C1F9}"/>
              </a:ext>
            </a:extLst>
          </p:cNvPr>
          <p:cNvSpPr/>
          <p:nvPr/>
        </p:nvSpPr>
        <p:spPr>
          <a:xfrm>
            <a:off x="3816025" y="6222673"/>
            <a:ext cx="1511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</a:rPr>
              <a:t>跟踪</a:t>
            </a:r>
            <a:r>
              <a:rPr lang="zh-CN" altLang="en-US" kern="100" dirty="0">
                <a:latin typeface="Times New Roman" panose="02020603050405020304" pitchFamily="18" charset="0"/>
              </a:rPr>
              <a:t>效果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80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5122" name="图片 115">
            <a:extLst>
              <a:ext uri="{FF2B5EF4-FFF2-40B4-BE49-F238E27FC236}">
                <a16:creationId xmlns:a16="http://schemas.microsoft.com/office/drawing/2014/main" xmlns="" id="{25C400CC-1F0D-4F6A-994D-6AC81A28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2090" y="1006473"/>
            <a:ext cx="7439819" cy="557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F698671-33F3-44EE-836B-E84CCDDAEA84}"/>
              </a:ext>
            </a:extLst>
          </p:cNvPr>
          <p:cNvSpPr/>
          <p:nvPr/>
        </p:nvSpPr>
        <p:spPr>
          <a:xfrm>
            <a:off x="3787170" y="6235373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cs typeface="Arial" panose="020B0604020202020204" pitchFamily="34" charset="0"/>
              </a:rPr>
              <a:t>2 </a:t>
            </a:r>
            <a:r>
              <a:rPr lang="zh-CN" altLang="zh-CN" kern="100" dirty="0">
                <a:latin typeface="Times New Roman" panose="02020603050405020304" pitchFamily="18" charset="0"/>
              </a:rPr>
              <a:t>控制</a:t>
            </a:r>
            <a:r>
              <a:rPr lang="zh-CN" altLang="en-US" kern="100" dirty="0">
                <a:latin typeface="Times New Roman" panose="02020603050405020304" pitchFamily="18" charset="0"/>
              </a:rPr>
              <a:t>信号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22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6146" name="图片 116">
            <a:extLst>
              <a:ext uri="{FF2B5EF4-FFF2-40B4-BE49-F238E27FC236}">
                <a16:creationId xmlns:a16="http://schemas.microsoft.com/office/drawing/2014/main" xmlns="" id="{867CCBEB-5EE6-455C-B1C5-B4FB4E206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18" y="904875"/>
            <a:ext cx="7536563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B2AC9B7-38C3-4F5A-A2B0-D4BBCD9970C7}"/>
                  </a:ext>
                </a:extLst>
              </p:cNvPr>
              <p:cNvSpPr/>
              <p:nvPr/>
            </p:nvSpPr>
            <p:spPr>
              <a:xfrm>
                <a:off x="3302933" y="6159180"/>
                <a:ext cx="2538132" cy="677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图</a:t>
                </a:r>
                <a:r>
                  <a:rPr lang="en-US" altLang="zh-CN" kern="100" dirty="0">
                    <a:latin typeface="宋体" panose="02010600030101010101" pitchFamily="2" charset="-122"/>
                    <a:cs typeface="Arial" panose="020B0604020202020204" pitchFamily="34" charset="0"/>
                  </a:rPr>
                  <a:t>3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及其逼近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B2AC9B7-38C3-4F5A-A2B0-D4BBCD997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933" y="6159180"/>
                <a:ext cx="2538132" cy="677493"/>
              </a:xfrm>
              <a:prstGeom prst="rect">
                <a:avLst/>
              </a:prstGeom>
              <a:blipFill>
                <a:blip r:embed="rId3" cstate="print"/>
                <a:stretch>
                  <a:fillRect l="-2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891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滑模控制器设计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zh-CN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已知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定义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跟踪误差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zh-CN" altLang="en-US" sz="24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引入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如下</a:t>
                </a:r>
                <a:r>
                  <a:rPr lang="zh-CN" altLang="zh-CN" sz="2400" kern="100" dirty="0" smtClean="0">
                    <a:latin typeface="Times New Roman" panose="02020603050405020304" pitchFamily="18" charset="0"/>
                    <a:cs typeface="Arial" panose="020B0604020202020204" pitchFamily="34" charset="0"/>
                  </a:rPr>
                  <a:t>积分</a:t>
                </a:r>
                <a:r>
                  <a:rPr lang="zh-CN" altLang="en-US" sz="2400" kern="100" dirty="0" smtClean="0">
                    <a:latin typeface="Times New Roman" panose="02020603050405020304" pitchFamily="18" charset="0"/>
                    <a:cs typeface="Arial" panose="020B0604020202020204" pitchFamily="34" charset="0"/>
                  </a:rPr>
                  <a:t>滑模变量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：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R="15875" indent="0" algn="ctr">
                  <a:lnSpc>
                    <a:spcPct val="13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nary>
                      <m:nary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zh-CN" altLang="en-US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zh-CN" altLang="en-US" sz="2400" i="1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US" altLang="zh-CN" sz="2400" kern="100" dirty="0">
                    <a:latin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marR="15875" indent="0">
                  <a:lnSpc>
                    <a:spcPct val="13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为设计参数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。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则</a:t>
                </a:r>
                <a:endParaRPr lang="en-US" altLang="zh-CN" sz="24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marR="15875" indent="0">
                  <a:lnSpc>
                    <a:spcPct val="13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</m:acc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𝑐𝑒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𝑏𝑢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𝑐𝑒</m:t>
                      </m:r>
                    </m:oMath>
                  </m:oMathPara>
                </a14:m>
                <a:endParaRPr lang="en-US" altLang="zh-CN" sz="2400" kern="100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15875" indent="0">
                  <a:lnSpc>
                    <a:spcPct val="13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定义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准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Arial" panose="020B0604020202020204" pitchFamily="34" charset="0"/>
                  </a:rPr>
                  <a:t>Lyapunov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函数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marR="15875" indent="0">
                  <a:lnSpc>
                    <a:spcPct val="13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764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15875" indent="0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设计滑模控制律为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marR="130810" indent="0" algn="ctr" latinLnBrk="1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𝑐𝑒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zh-CN" altLang="zh-CN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  <m:r>
                          <a:rPr lang="zh-CN" altLang="en-US" sz="24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24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𝑘𝑠</m:t>
                        </m:r>
                        <m:r>
                          <a:rPr lang="zh-CN" altLang="en-US" sz="24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  <m:func>
                          <m:func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sgn</m:t>
                            </m:r>
                          </m:fName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400" kern="100" dirty="0">
                    <a:latin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</a:p>
              <a:p>
                <a:pPr marL="0" marR="130810" indent="0" latinLnBrk="1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为设计参数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。则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marR="13081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𝑐𝑒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𝑐𝑒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𝑘𝑠</m:t>
                          </m:r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  <m:func>
                            <m:func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sgn</m:t>
                              </m:r>
                            </m:fNam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</m:t>
                      </m:r>
                      <m:r>
                        <a:rPr lang="en-US" altLang="zh-CN" sz="240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𝑘𝑠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func>
                        <m:func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                 </m:t>
                      </m:r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marR="130810" indent="0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从而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marR="13081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acc>
                        <m:accPr>
                          <m:chr m:val="̇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𝑑𝑠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≤−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</m:oMath>
                  </m:oMathPara>
                </a14:m>
                <a:endParaRPr lang="en-US" altLang="zh-CN" sz="2400" kern="100" dirty="0">
                  <a:latin typeface="Times New Roman" panose="02020603050405020304" pitchFamily="18" charset="0"/>
                </a:endParaRPr>
              </a:p>
              <a:p>
                <a:pPr marL="0" marR="53340" indent="0" algn="just"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latin typeface="Times New Roman" panose="02020603050405020304" pitchFamily="18" charset="0"/>
                  </a:rPr>
                  <a:t>由上述不等式有</a:t>
                </a:r>
                <a:endParaRPr lang="en-US" altLang="zh-CN" sz="2400" i="1" kern="100" dirty="0">
                  <a:latin typeface="Cambria Math" panose="02040503050406030204" pitchFamily="18" charset="0"/>
                </a:endParaRPr>
              </a:p>
              <a:p>
                <a:pPr marL="0" marR="53340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CN" altLang="zh-CN" sz="240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2400" kern="100" dirty="0">
                  <a:latin typeface="Times New Roman" panose="02020603050405020304" pitchFamily="18" charset="0"/>
                </a:endParaRPr>
              </a:p>
              <a:p>
                <a:pPr marL="0" marR="53340" indent="0" algn="just">
                  <a:spcAft>
                    <a:spcPts val="0"/>
                  </a:spcAft>
                  <a:buNone/>
                </a:pPr>
                <a:r>
                  <a:rPr lang="zh-CN" altLang="en-US" sz="2400" kern="100" dirty="0"/>
                  <a:t>结论</a:t>
                </a:r>
                <a14:m>
                  <m:oMath xmlns:m="http://schemas.openxmlformats.org/officeDocument/2006/math">
                    <m:r>
                      <a:rPr lang="zh-CN" altLang="en-US" sz="2400" i="1" kern="10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i="1" kern="10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</a:rPr>
                  <a:t>指数收敛至零，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zh-CN" altLang="en-US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zh-CN" altLang="en-US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</a:rPr>
                  <a:t>指数收敛至零</a:t>
                </a:r>
                <a:r>
                  <a:rPr lang="zh-CN" altLang="en-US" sz="2400" kern="100" dirty="0">
                    <a:latin typeface="Times New Roman" panose="02020603050405020304" pitchFamily="18" charset="0"/>
                  </a:rPr>
                  <a:t>。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1416" b="-8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873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自适应神经网络控制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zh-CN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未知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latin typeface="Arial" panose="020B0604020202020204" pitchFamily="34" charset="0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zh-CN" sz="2400" kern="100" dirty="0">
                    <a:latin typeface="Arial" panose="020B0604020202020204" pitchFamily="34" charset="0"/>
                    <a:cs typeface="Arial" panose="020B0604020202020204" pitchFamily="34" charset="0"/>
                  </a:rPr>
                  <a:t>为未知，</a:t>
                </a:r>
                <a:r>
                  <a:rPr lang="zh-CN" altLang="en-US" sz="2400" kern="100" dirty="0">
                    <a:latin typeface="Arial" panose="020B0604020202020204" pitchFamily="34" charset="0"/>
                    <a:cs typeface="Arial" panose="020B0604020202020204" pitchFamily="34" charset="0"/>
                  </a:rPr>
                  <a:t>可</a:t>
                </a:r>
                <a:r>
                  <a:rPr lang="zh-CN" altLang="zh-CN" sz="2400" kern="100" dirty="0">
                    <a:latin typeface="Arial" panose="020B0604020202020204" pitchFamily="34" charset="0"/>
                    <a:cs typeface="Arial" panose="020B0604020202020204" pitchFamily="34" charset="0"/>
                  </a:rPr>
                  <a:t>采用</a:t>
                </a:r>
                <a:r>
                  <a:rPr lang="en-US" altLang="zh-CN" sz="2400" kern="100" dirty="0">
                    <a:latin typeface="Arial" panose="020B0604020202020204" pitchFamily="34" charset="0"/>
                  </a:rPr>
                  <a:t>RBF</a:t>
                </a:r>
                <a:r>
                  <a:rPr lang="zh-CN" altLang="zh-CN" sz="2400" kern="100" dirty="0">
                    <a:latin typeface="Arial" panose="020B0604020202020204" pitchFamily="34" charset="0"/>
                    <a:cs typeface="Arial" panose="020B0604020202020204" pitchFamily="34" charset="0"/>
                  </a:rPr>
                  <a:t>网络</a:t>
                </a:r>
                <a:r>
                  <a:rPr lang="zh-CN" altLang="en-US" sz="2400" kern="100" dirty="0">
                    <a:latin typeface="Arial" panose="020B0604020202020204" pitchFamily="34" charset="0"/>
                    <a:cs typeface="Arial" panose="020B0604020202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zh-CN" altLang="en-US" sz="2400" b="1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进行</m:t>
                    </m:r>
                  </m:oMath>
                </a14:m>
                <a:r>
                  <a:rPr lang="zh-CN" altLang="zh-CN" sz="2400" kern="100" dirty="0">
                    <a:latin typeface="Arial" panose="020B0604020202020204" pitchFamily="34" charset="0"/>
                    <a:cs typeface="Arial" panose="020B0604020202020204" pitchFamily="34" charset="0"/>
                  </a:rPr>
                  <a:t>逼近</a:t>
                </a:r>
                <a:r>
                  <a:rPr lang="zh-CN" altLang="en-US" sz="2400" kern="100" dirty="0"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  <a:r>
                  <a:rPr lang="en-US" altLang="zh-CN" sz="2400" kern="100" dirty="0">
                    <a:latin typeface="Arial" panose="020B0604020202020204" pitchFamily="34" charset="0"/>
                  </a:rPr>
                  <a:t>RBF</a:t>
                </a:r>
                <a:r>
                  <a:rPr lang="zh-CN" altLang="zh-CN" sz="2400" kern="100" dirty="0">
                    <a:latin typeface="Arial" panose="020B0604020202020204" pitchFamily="34" charset="0"/>
                    <a:cs typeface="Arial" panose="020B0604020202020204" pitchFamily="34" charset="0"/>
                  </a:rPr>
                  <a:t>网络算法为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exp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sSubSup>
                          <m:sSubSupPr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/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基函数向量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为</m:t>
                    </m:r>
                  </m:oMath>
                </a14:m>
                <a:r>
                  <a:rPr lang="zh-CN" altLang="zh-CN" sz="2400" dirty="0" smtClean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权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值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向量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dirty="0" smtClean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为逼近误差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  <m:d>
                          <m:dPr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为常数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。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546" r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57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的在线逼近为：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r" latinLnBrk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 latinLnBrk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kern="10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zh-CN" altLang="zh-CN" sz="2400" kern="100" dirty="0">
                    <a:latin typeface="Arial" panose="020B0604020202020204" pitchFamily="34" charset="0"/>
                    <a:cs typeface="Arial" panose="020B060402020202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zh-CN" altLang="zh-CN" sz="2400" kern="100" dirty="0">
                    <a:latin typeface="Arial" panose="020B0604020202020204" pitchFamily="34" charset="0"/>
                    <a:cs typeface="Arial" panose="020B0604020202020204" pitchFamily="34" charset="0"/>
                  </a:rPr>
                  <a:t>的估计。</a:t>
                </a:r>
                <a:r>
                  <a:rPr lang="zh-CN" altLang="en-US" sz="2400" kern="100" dirty="0">
                    <a:latin typeface="Arial" panose="020B0604020202020204" pitchFamily="34" charset="0"/>
                    <a:cs typeface="Arial" panose="020B0604020202020204" pitchFamily="34" charset="0"/>
                  </a:rPr>
                  <a:t>定义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  <m:r>
                      <a:rPr lang="en-US" altLang="zh-CN" sz="24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  <m:r>
                      <a:rPr lang="zh-CN" altLang="en-US" sz="24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Verdana" panose="020B0604030504040204" pitchFamily="34" charset="0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b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  <m:r>
                      <a:rPr lang="zh-CN" altLang="en-US" sz="2400" b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b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zh-CN" altLang="en-US" sz="2400" b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b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。</a:t>
                </a:r>
              </a:p>
              <a:p>
                <a:pPr marL="0" marR="15875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定义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准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Lyapunov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函数为</a:t>
                </a:r>
              </a:p>
              <a:p>
                <a:pPr marL="0" marR="15875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为设计参数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。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marR="15875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注意</a:t>
                </a:r>
                <a:endParaRPr lang="en-US" altLang="zh-CN" sz="24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marR="15875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</m:acc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𝑐𝑒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𝑐𝑒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𝑏𝑢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𝑐𝑒</m:t>
                      </m:r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386" b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24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5598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15875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设计控制律为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indent="0" algn="ctr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𝑢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𝑐𝑒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𝑘𝑠</m:t>
                          </m:r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</m:acc>
                          <m:func>
                            <m:func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sgn</m:t>
                              </m:r>
                            </m:fNam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marR="13081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acc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。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则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marR="130810" indent="0" algn="ctr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𝑐𝑒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𝑘𝑠</m:t>
                          </m:r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</m:acc>
                          <m:func>
                            <m:func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sgn</m:t>
                              </m:r>
                            </m:fNam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</m:t>
                      </m:r>
                    </m:oMath>
                  </m:oMathPara>
                </a14:m>
                <a:endParaRPr lang="en-US" altLang="zh-CN" sz="2400" i="1" kern="1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marR="130810" indent="0" algn="ctr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𝑐𝑒</m:t>
                      </m:r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</m:t>
                      </m:r>
                    </m:oMath>
                    <m:oMath xmlns:m="http://schemas.openxmlformats.org/officeDocument/2006/math"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𝑘𝑠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</m:acc>
                      <m:func>
                        <m:func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sgn</m:t>
                          </m:r>
                        </m:fName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5598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63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130810" indent="0" algn="just">
                  <a:lnSpc>
                    <a:spcPct val="20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从而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R="130810" indent="0" 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</m:acc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                                              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  <m:r>
                            <a:rPr lang="zh-CN" altLang="en-US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𝑘𝑠</m:t>
                          </m:r>
                          <m:r>
                            <a:rPr lang="zh-CN" altLang="en-US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</m:acc>
                          <m:func>
                            <m:func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sgn</m:t>
                              </m:r>
                            </m:fNam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</m:acc>
                    </m:oMath>
                    <m:oMath xmlns:m="http://schemas.openxmlformats.org/officeDocument/2006/math"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zh-CN" altLang="en-US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begChr m:val="|"/>
                          <m:endChr m:val="|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𝑑𝑠</m:t>
                      </m:r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</m:acc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</m:t>
                      </m:r>
                    </m:oMath>
                    <m:oMath xmlns:m="http://schemas.openxmlformats.org/officeDocument/2006/math"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</m:den>
                          </m:f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</m:acc>
                          <m:r>
                            <a:rPr lang="zh-CN" altLang="en-US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𝑠h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CN" altLang="en-US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zh-CN" altLang="en-US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begChr m:val="|"/>
                          <m:endChr m:val="|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</m:t>
                      </m:r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81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3566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lnSpc>
                    <a:spcPct val="130000"/>
                  </a:lnSpc>
                  <a:spcAft>
                    <a:spcPts val="0"/>
                  </a:spcAft>
                  <a:buNone/>
                  <a:tabLst>
                    <a:tab pos="1552575" algn="l"/>
                  </a:tabLst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设计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自适应律为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spcAft>
                    <a:spcPts val="0"/>
                  </a:spcAft>
                  <a:buNone/>
                  <a:tabLst>
                    <a:tab pos="1552575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</m:acc>
                    <m:r>
                      <a:rPr lang="en-US" altLang="zh-CN" sz="24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𝑠h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spcAft>
                    <a:spcPts val="0"/>
                  </a:spcAft>
                  <a:buNone/>
                  <a:tabLst>
                    <a:tab pos="1552575" algn="l"/>
                  </a:tabLst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则有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                                 </a:t>
                </a:r>
              </a:p>
              <a:p>
                <a:pPr marL="0" indent="0" algn="ctr">
                  <a:lnSpc>
                    <a:spcPct val="130000"/>
                  </a:lnSpc>
                  <a:spcAft>
                    <a:spcPts val="0"/>
                  </a:spcAft>
                  <a:buNone/>
                  <a:tabLst>
                    <a:tab pos="155257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begChr m:val="|"/>
                          <m:endChr m:val="|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30000"/>
                  </a:lnSpc>
                  <a:spcAft>
                    <a:spcPts val="0"/>
                  </a:spcAft>
                  <a:buNone/>
                  <a:tabLst>
                    <a:tab pos="1552575" algn="l"/>
                  </a:tabLst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根据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上式和</a:t>
                </a:r>
                <a:r>
                  <a:rPr lang="en-US" altLang="zh-CN" sz="2400" kern="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Barbalat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引理可知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，闭环系统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内所有</a:t>
                </a:r>
                <a:r>
                  <a:rPr lang="zh-CN" altLang="en-US" sz="2400" kern="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信号一致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有界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，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且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→+∞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kern="1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、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zh-CN" altLang="en-US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zh-CN" altLang="en-US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</a:rPr>
                  <a:t>收敛至零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。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30000"/>
                  </a:lnSpc>
                  <a:spcAft>
                    <a:spcPts val="0"/>
                  </a:spcAft>
                  <a:buNone/>
                  <a:tabLst>
                    <a:tab pos="1552575" algn="l"/>
                  </a:tabLst>
                </a:pP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30000"/>
                  </a:lnSpc>
                  <a:spcAft>
                    <a:spcPts val="0"/>
                  </a:spcAft>
                  <a:buNone/>
                  <a:tabLst>
                    <a:tab pos="1552575" algn="l"/>
                  </a:tabLst>
                </a:pPr>
                <a:r>
                  <a:rPr lang="zh-CN" altLang="en-US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注意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：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可以证明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有界，但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不能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保证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收敛于</a:t>
                </a:r>
                <a14:m>
                  <m:oMath xmlns:m="http://schemas.openxmlformats.org/officeDocument/2006/math">
                    <m:r>
                      <a:rPr lang="en-US" altLang="zh-CN" sz="2400" b="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。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3566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67" t="-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0563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仿真结果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fontAlgn="ctr">
                  <a:lnSpc>
                    <a:spcPct val="150000"/>
                  </a:lnSpc>
                  <a:spcAft>
                    <a:spcPts val="0"/>
                  </a:spcAft>
                  <a:buNone/>
                  <a:tabLst>
                    <a:tab pos="142875" algn="l"/>
                    <a:tab pos="1552575" algn="l"/>
                  </a:tabLst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仿真中，考虑所设计的神经网络控制器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取</a:t>
                </a:r>
                <a:endParaRPr lang="en-US" altLang="zh-CN" sz="2400" kern="100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ctr" fontAlgn="ctr">
                  <a:lnSpc>
                    <a:spcPct val="150000"/>
                  </a:lnSpc>
                  <a:spcAft>
                    <a:spcPts val="0"/>
                  </a:spcAft>
                  <a:buNone/>
                  <a:tabLst>
                    <a:tab pos="142875" algn="l"/>
                    <a:tab pos="1552575" algn="l"/>
                  </a:tabLst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</m:t>
                    </m:r>
                    <m:r>
                      <a:rPr lang="en-US" altLang="zh-CN" sz="2400" b="0" i="0" kern="1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=0.5</m:t>
                    </m:r>
                    <m:func>
                      <m:func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       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ctr" fontAlgn="ctr">
                  <a:lnSpc>
                    <a:spcPct val="150000"/>
                  </a:lnSpc>
                  <a:spcAft>
                    <a:spcPts val="0"/>
                  </a:spcAft>
                  <a:buNone/>
                  <a:tabLst>
                    <a:tab pos="142875" algn="l"/>
                    <a:tab pos="15525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0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0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=0.1</m:t>
                      </m:r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0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     </m:t>
                      </m:r>
                    </m:oMath>
                  </m:oMathPara>
                </a14:m>
                <a:endParaRPr lang="en-US" altLang="zh-CN" sz="2400" b="0" i="1" kern="1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 fontAlgn="ctr">
                  <a:lnSpc>
                    <a:spcPct val="150000"/>
                  </a:lnSpc>
                  <a:spcAft>
                    <a:spcPts val="0"/>
                  </a:spcAft>
                  <a:buNone/>
                  <a:tabLst>
                    <a:tab pos="142875" algn="l"/>
                    <a:tab pos="1552575" algn="l"/>
                  </a:tabLst>
                </a:pPr>
                <a:r>
                  <a:rPr lang="en-US" altLang="zh-CN" sz="2400" kern="100" dirty="0">
                    <a:cs typeface="Arial" panose="020B0604020202020204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acc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=1.5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2400" kern="1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kern="1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=3.</a:t>
                </a:r>
              </a:p>
              <a:p>
                <a:pPr marL="0" indent="0" algn="ctr" fontAlgn="ctr">
                  <a:lnSpc>
                    <a:spcPct val="150000"/>
                  </a:lnSpc>
                  <a:spcAft>
                    <a:spcPts val="0"/>
                  </a:spcAft>
                  <a:buNone/>
                  <a:tabLst>
                    <a:tab pos="142875" algn="l"/>
                    <a:tab pos="15525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 kern="100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kern="10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 kern="10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kern="10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 kern="10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kern="10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 kern="10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kern="10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 kern="10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kern="10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kern="1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[</m:t>
                                </m:r>
                                <m:r>
                                  <a:rPr lang="zh-CN" altLang="en-US" sz="2400" i="1" kern="1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400" i="1" kern="1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en-US" altLang="zh-CN" sz="2400" b="0" i="1" kern="10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  <m:sup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sz="2400" kern="100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ctr" fontAlgn="ctr">
                  <a:lnSpc>
                    <a:spcPct val="150000"/>
                  </a:lnSpc>
                  <a:spcAft>
                    <a:spcPts val="0"/>
                  </a:spcAft>
                  <a:buNone/>
                  <a:tabLst>
                    <a:tab pos="142875" algn="l"/>
                    <a:tab pos="15525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</m:t>
                      </m:r>
                      <m:acc>
                        <m:accPr>
                          <m:chr m:val="̂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kern="1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0.1</m:t>
                                    </m:r>
                                  </m:e>
                                  <m:e>
                                    <m:r>
                                      <a:rPr lang="en-US" altLang="zh-CN" sz="2400" b="0" i="1" kern="10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0.1</m:t>
                                    </m:r>
                                  </m:e>
                                  <m:e>
                                    <m:r>
                                      <a:rPr lang="en-US" altLang="zh-CN" sz="2400" b="0" i="1" kern="10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0.1</m:t>
                                    </m:r>
                                  </m:e>
                                  <m:e>
                                    <m:r>
                                      <a:rPr lang="en-US" altLang="zh-CN" sz="2400" b="0" i="1" kern="10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0.1</m:t>
                                    </m:r>
                                  </m:e>
                                  <m:e>
                                    <m:r>
                                      <a:rPr lang="en-US" altLang="zh-CN" sz="2400" b="0" i="1" kern="10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0.1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022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34</Words>
  <Application>Microsoft Office PowerPoint</Application>
  <PresentationFormat>全屏显示(4:3)</PresentationFormat>
  <Paragraphs>13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默认设计模板</vt:lpstr>
      <vt:lpstr>1_Custom Design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Saber ~</dc:creator>
  <cp:lastModifiedBy>User</cp:lastModifiedBy>
  <cp:revision>276</cp:revision>
  <cp:lastPrinted>2018-05-07T09:56:00Z</cp:lastPrinted>
  <dcterms:created xsi:type="dcterms:W3CDTF">2018-01-12T10:11:00Z</dcterms:created>
  <dcterms:modified xsi:type="dcterms:W3CDTF">2020-01-07T23:52:23Z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