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438" r:id="rId3"/>
    <p:sldId id="464" r:id="rId4"/>
    <p:sldId id="427" r:id="rId5"/>
    <p:sldId id="422" r:id="rId6"/>
    <p:sldId id="424" r:id="rId7"/>
    <p:sldId id="425" r:id="rId8"/>
    <p:sldId id="465" r:id="rId9"/>
    <p:sldId id="428" r:id="rId10"/>
    <p:sldId id="434" r:id="rId11"/>
    <p:sldId id="448" r:id="rId12"/>
    <p:sldId id="449" r:id="rId13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58" y="-86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19694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系统描述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考虑如下二阶被控对象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r" latinLnBrk="1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</m:oMath>
                  </m:oMathPara>
                </a14:m>
                <a:endParaRPr lang="en-US" altLang="zh-CN" sz="2400" kern="100" dirty="0">
                  <a:latin typeface="Times New Roman" panose="02020603050405020304" pitchFamily="18" charset="0"/>
                </a:endParaRPr>
              </a:p>
              <a:p>
                <a:pPr indent="0" algn="r" latinLnBrk="1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系统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状态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为控制</a:t>
                </a:r>
                <a:r>
                  <a:rPr lang="zh-CN" altLang="zh-CN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输入</a:t>
                </a: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为非线性函数，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为干扰，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d>
                          <m:d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为已知</a:t>
                </a:r>
                <a14:m>
                  <m:oMath xmlns:m="http://schemas.openxmlformats.org/officeDocument/2006/math">
                    <m:r>
                      <a:rPr lang="zh-CN" altLang="en-US" sz="2400" i="1" kern="1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常数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控制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目的是使得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跟踪期望轨迹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zh-CN" altLang="en-US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 kern="1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有界且已知。</a:t>
                </a:r>
                <a:endParaRPr lang="en-US" altLang="zh-CN" sz="2400" kern="1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定义跟踪误差为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设计滑模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变量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为</a:t>
                </a:r>
                <a:endParaRPr lang="en-US" altLang="zh-CN" sz="2400" i="1" kern="1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</m:acc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𝑐𝑒</m:t>
                    </m:r>
                  </m:oMath>
                </a14:m>
                <a:r>
                  <a:rPr lang="en-US" altLang="zh-CN" sz="2400" kern="100" dirty="0">
                    <a:latin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endParaRPr lang="en-US" altLang="zh-CN" sz="2400" i="1" kern="1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19694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386" r="-1105" b="-18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488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DE3C75BD-91E3-4D4F-9419-E38D2378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307" y="960599"/>
            <a:ext cx="7165381" cy="54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43B0567-EFC7-4503-9D19-24F09DE6E96D}"/>
              </a:ext>
            </a:extLst>
          </p:cNvPr>
          <p:cNvSpPr/>
          <p:nvPr/>
        </p:nvSpPr>
        <p:spPr>
          <a:xfrm>
            <a:off x="3787166" y="6256972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</a:rPr>
              <a:t>2  </a:t>
            </a:r>
            <a:r>
              <a:rPr lang="zh-CN" altLang="zh-CN" kern="100" dirty="0">
                <a:latin typeface="Times New Roman" panose="02020603050405020304" pitchFamily="18" charset="0"/>
              </a:rPr>
              <a:t>控制输入</a:t>
            </a:r>
          </a:p>
        </p:txBody>
      </p:sp>
    </p:spTree>
    <p:extLst>
      <p:ext uri="{BB962C8B-B14F-4D97-AF65-F5344CB8AC3E}">
        <p14:creationId xmlns:p14="http://schemas.microsoft.com/office/powerpoint/2010/main" xmlns="" val="31111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23CF760B-35DC-4BCE-8AD8-A538F2B7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240" y="1009650"/>
            <a:ext cx="7365519" cy="553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8804020-E33B-4F44-A8D6-5AD8D339FACB}"/>
                  </a:ext>
                </a:extLst>
              </p:cNvPr>
              <p:cNvSpPr/>
              <p:nvPr/>
            </p:nvSpPr>
            <p:spPr>
              <a:xfrm>
                <a:off x="3772026" y="6348657"/>
                <a:ext cx="1955674" cy="384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kern="10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</a:rPr>
                  <a:t> </a:t>
                </a:r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8804020-E33B-4F44-A8D6-5AD8D339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26" y="6348657"/>
                <a:ext cx="1955674" cy="384914"/>
              </a:xfrm>
              <a:prstGeom prst="rect">
                <a:avLst/>
              </a:prstGeom>
              <a:blipFill>
                <a:blip r:embed="rId3" cstate="print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0856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en-US" sz="2400" kern="100" dirty="0" smtClean="0"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为设计参数。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则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r" latinLnBrk="1"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r" latinLnBrk="1"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r" latinLnBrk="1"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latinLnBrk="1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是已知的，可设计控制律为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𝑙𝑠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sz="2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和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为设计参数。然后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可得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</m:t>
                      </m:r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如果选择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，可得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𝑠𝑑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&lt;0       </m:t>
                      </m:r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未知，可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结合神经网络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来实现稳定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跟踪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控制。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latinLnBrk="1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416"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2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139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神经网络控制器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采用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RBF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神经网络逼近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RBF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网络算法为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2400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微软雅黑" panose="020B0503020204020204" pitchFamily="34" charset="-12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eaLnBrk="1" fontAlgn="auto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基函数向量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为权值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向量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2400" dirty="0" smtClean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为逼近误差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为常数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的在线逼近为：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r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的估计。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则</a:t>
                </a:r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0" indent="0" algn="just" eaLnBrk="1" fontAlgn="auto" latinLnBrk="1" hangingPunct="1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Verdana" panose="020B060403050404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zh-CN" alt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139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515" r="-1105" b="-1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292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828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设计控制律为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3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acc>
                          <m:accPr>
                            <m:chr m:val="̇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func>
                          <m:func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sgn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𝑙𝑠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cs typeface="Arial" panose="020B0604020202020204" pitchFamily="34" charset="0"/>
                  </a:rPr>
                  <a:t>                          </a:t>
                </a:r>
              </a:p>
              <a:p>
                <a:pPr marL="0" indent="0" latinLnBrk="1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sz="2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  <m:r>
                      <a:rPr lang="zh-CN" altLang="en-US" sz="24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和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为设计参数。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可得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𝑙𝑠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unc>
                      <m:func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                               </m:t>
                    </m:r>
                  </m:oMath>
                </a14:m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828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417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7394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定义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准</a:t>
                </a:r>
                <a:r>
                  <a:rPr lang="en-US" altLang="zh-CN" sz="2400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Lyapunov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函数为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为设计参数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求导可得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𝑙𝑠</m:t>
                              </m:r>
                            </m:e>
                          </m:func>
                        </m:e>
                      </m:d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𝑠h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设计自适应律为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acc>
                      </m:e>
                    </m:acc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n>
                    </m:f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cs typeface="Arial" panose="020B0604020202020204" pitchFamily="34" charset="0"/>
                  </a:rPr>
                  <a:t>      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cs typeface="Arial" panose="020B0604020202020204" pitchFamily="34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7394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772" b="-9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324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546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Arial" panose="020B0604020202020204" pitchFamily="34" charset="0"/>
                  </a:rPr>
                  <a:t>则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根据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上式和</a:t>
                </a:r>
                <a:r>
                  <a:rPr lang="en-US" altLang="zh-CN" sz="2400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Barbalat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引理可知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，闭环系统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内所有</a:t>
                </a:r>
                <a:r>
                  <a:rPr lang="zh-CN" altLang="en-US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信号一致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有界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且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→+∞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收敛至零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r>
                  <a:rPr lang="zh-CN" altLang="en-US" sz="24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注意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：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可以证明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有界，但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不能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保证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收敛于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endParaRPr lang="en-US" altLang="zh-CN" sz="10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546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29" r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04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480ED2E-D985-445A-84B0-4DF0CE27B3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800" y="12546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</a:rPr>
                  <a:t>当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逼近误差</a:t>
                </a:r>
                <a:r>
                  <a:rPr lang="zh-CN" altLang="zh-CN" sz="2400" kern="100" dirty="0">
                    <a:latin typeface="Times New Roman" panose="02020603050405020304" pitchFamily="18" charset="0"/>
                  </a:rPr>
                  <a:t>和干扰较大时，需要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400" kern="100" dirty="0">
                        <a:latin typeface="Times New Roman" panose="02020603050405020304" pitchFamily="18" charset="0"/>
                      </a:rPr>
                      <m:t>较大</m:t>
                    </m:r>
                    <m:r>
                      <a:rPr lang="zh-CN" altLang="en-US" sz="2400" i="1" kern="100" dirty="0">
                        <a:latin typeface="Cambria Math" panose="02040503050406030204" pitchFamily="18" charset="0"/>
                      </a:rPr>
                      <m:t>增益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</a:rPr>
                  <a:t>，这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可能</a:t>
                </a:r>
                <a:r>
                  <a:rPr lang="zh-CN" altLang="zh-CN" sz="2400" kern="100" dirty="0">
                    <a:latin typeface="Times New Roman" panose="02020603050405020304" pitchFamily="18" charset="0"/>
                  </a:rPr>
                  <a:t>会造成较大的抖振。为了防止抖振，控制器中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可考虑</a:t>
                </a:r>
                <a:r>
                  <a:rPr lang="zh-CN" altLang="zh-CN" sz="2400" kern="100" dirty="0">
                    <a:latin typeface="Times New Roman" panose="02020603050405020304" pitchFamily="18" charset="0"/>
                  </a:rPr>
                  <a:t>采用饱和函数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kern="10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来</a:t>
                </a:r>
                <a:r>
                  <a:rPr lang="zh-CN" altLang="zh-CN" sz="2400" kern="100" dirty="0">
                    <a:latin typeface="Times New Roman" panose="02020603050405020304" pitchFamily="18" charset="0"/>
                  </a:rPr>
                  <a:t>代替符号函数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：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ctr" latinLnBrk="1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kern="10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&amp;1            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𝛥</m:t>
                            </m:r>
                          </m:e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𝛥</m:t>
                            </m:r>
                          </m:e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zh-CN" altLang="en-US" sz="2400" i="1" kern="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1          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</a:rPr>
                              <m:t>𝛥</m:t>
                            </m:r>
                          </m:e>
                        </m:eqAr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en-US" altLang="zh-CN" sz="2400" kern="100" dirty="0">
                    <a:latin typeface="宋体" panose="02010600030101010101" pitchFamily="2" charset="-122"/>
                  </a:rPr>
                  <a:t>                    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</a:rPr>
                  <a:t>为</a:t>
                </a:r>
                <a:r>
                  <a:rPr lang="zh-CN" altLang="en-US" sz="2400" kern="100" dirty="0">
                    <a:latin typeface="Times New Roman" panose="02020603050405020304" pitchFamily="18" charset="0"/>
                  </a:rPr>
                  <a:t>设计参数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552575" algn="l"/>
                  </a:tabLst>
                </a:pP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480ED2E-D985-445A-84B0-4DF0CE27B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546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29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7346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546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仿真结果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考虑如下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机械系统：</a:t>
                </a:r>
                <a:endParaRPr lang="en-US" altLang="zh-CN" sz="24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kern="1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+133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分别为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系统的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位置和速度，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为控制输入。</a:t>
                </a:r>
              </a:p>
              <a:p>
                <a:pPr marL="0" indent="0" algn="just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仿真中，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期望轨迹为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=0.2,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控制器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参数取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=15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=1.1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l=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1,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=0.015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RBF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神经网络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基函数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kern="100" dirty="0"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的宽度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  <m:r>
                      <a:rPr lang="zh-CN" altLang="en-US" sz="2400" i="1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共选取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25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个节点，节点中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的取值有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5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中可能：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kern="100">
                        <a:latin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1.0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,−0.5, 0, 0.5, 1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。为了降低抖振，采用饱和函数代替符号函数，取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𝛥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=0.05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。</a:t>
                </a: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546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r="-1105" b="-10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90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A353E658-B53B-48D1-974F-5CC8066B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286" y="895193"/>
            <a:ext cx="7626350" cy="572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C014654-3412-4BD6-BF56-D5CDCA5029E5}"/>
              </a:ext>
            </a:extLst>
          </p:cNvPr>
          <p:cNvSpPr/>
          <p:nvPr/>
        </p:nvSpPr>
        <p:spPr>
          <a:xfrm>
            <a:off x="3515236" y="6433174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</a:rPr>
              <a:t>1 </a:t>
            </a:r>
            <a:r>
              <a:rPr lang="zh-CN" altLang="zh-CN" kern="100" dirty="0">
                <a:latin typeface="Times New Roman" panose="02020603050405020304" pitchFamily="18" charset="0"/>
              </a:rPr>
              <a:t>位置和速度跟踪</a:t>
            </a:r>
          </a:p>
        </p:txBody>
      </p:sp>
    </p:spTree>
    <p:extLst>
      <p:ext uri="{BB962C8B-B14F-4D97-AF65-F5344CB8AC3E}">
        <p14:creationId xmlns:p14="http://schemas.microsoft.com/office/powerpoint/2010/main" xmlns="" val="283619484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10</Words>
  <Application>Microsoft Office PowerPoint</Application>
  <PresentationFormat>全屏显示(4:3)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默认设计模板</vt:lpstr>
      <vt:lpstr>1_Custom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287</cp:revision>
  <cp:lastPrinted>2018-05-07T09:56:00Z</cp:lastPrinted>
  <dcterms:created xsi:type="dcterms:W3CDTF">2018-01-12T10:11:00Z</dcterms:created>
  <dcterms:modified xsi:type="dcterms:W3CDTF">2020-01-07T23:52:37Z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