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CD927-BB56-44B6-8089-86CBCB412781}" type="datetimeFigureOut">
              <a:rPr lang="zh-CN" altLang="en-US" smtClean="0"/>
              <a:pPr/>
              <a:t>2020/1/9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D9641-F59E-442C-897D-BE3B6576502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736C9A-07DC-45A8-8DFA-5491230C1927}"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2F1EC5-92AE-45C2-8235-1D1D6C4384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36C9A-07DC-45A8-8DFA-5491230C1927}" type="datetimeFigureOut">
              <a:rPr lang="zh-CN" altLang="en-US" smtClean="0"/>
              <a:pPr/>
              <a:t>2020/1/9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F1EC5-92AE-45C2-8235-1D1D6C4384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bwMode="auto">
          <a:xfrm>
            <a:off x="468313" y="908050"/>
            <a:ext cx="8229600" cy="4525963"/>
          </a:xfrm>
          <a:noFill/>
          <a:ln>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eaLnBrk="1" hangingPunct="1">
              <a:lnSpc>
                <a:spcPct val="150000"/>
              </a:lnSpc>
              <a:buFontTx/>
              <a:buNone/>
            </a:pPr>
            <a:r>
              <a:rPr lang="en-US" altLang="zh-CN" sz="2400" b="1" dirty="0" smtClean="0"/>
              <a:t>     15.2 </a:t>
            </a:r>
            <a:r>
              <a:rPr lang="zh-CN" altLang="en-US" sz="2400" b="1" dirty="0" smtClean="0"/>
              <a:t>基于遗传算法的</a:t>
            </a:r>
            <a:r>
              <a:rPr lang="en-US" altLang="zh-CN" sz="2400" b="1" dirty="0" smtClean="0"/>
              <a:t>TSP</a:t>
            </a:r>
            <a:r>
              <a:rPr lang="zh-CN" altLang="en-US" sz="2400" b="1" dirty="0" smtClean="0"/>
              <a:t>问题优化</a:t>
            </a:r>
          </a:p>
          <a:p>
            <a:pPr eaLnBrk="1" hangingPunct="1">
              <a:lnSpc>
                <a:spcPct val="150000"/>
              </a:lnSpc>
              <a:buFontTx/>
              <a:buNone/>
            </a:pPr>
            <a:r>
              <a:rPr lang="zh-CN" altLang="en-US" b="1" dirty="0" smtClean="0"/>
              <a:t>           遗传算法由于其全局搜索的特点，在解决</a:t>
            </a:r>
            <a:r>
              <a:rPr lang="en-US" altLang="zh-CN" b="1" dirty="0" smtClean="0"/>
              <a:t>TSP</a:t>
            </a:r>
            <a:r>
              <a:rPr lang="zh-CN" altLang="en-US" b="1" dirty="0" smtClean="0"/>
              <a:t>问题中有明显的优势。</a:t>
            </a:r>
          </a:p>
          <a:p>
            <a:pPr eaLnBrk="1" hangingPunct="1">
              <a:lnSpc>
                <a:spcPct val="150000"/>
              </a:lnSpc>
              <a:buFontTx/>
              <a:buNone/>
            </a:pPr>
            <a:r>
              <a:rPr lang="zh-CN" altLang="en-US" b="1" dirty="0" smtClean="0"/>
              <a:t>     </a:t>
            </a:r>
            <a:r>
              <a:rPr lang="en-US" altLang="zh-CN" b="1" dirty="0" smtClean="0"/>
              <a:t>15.2.1 TSP</a:t>
            </a:r>
            <a:r>
              <a:rPr lang="zh-CN" altLang="en-US" b="1" dirty="0" smtClean="0"/>
              <a:t>问题的编码</a:t>
            </a:r>
          </a:p>
          <a:p>
            <a:pPr eaLnBrk="1" hangingPunct="1">
              <a:lnSpc>
                <a:spcPct val="150000"/>
              </a:lnSpc>
              <a:buFontTx/>
              <a:buNone/>
            </a:pPr>
            <a:r>
              <a:rPr lang="zh-CN" altLang="en-US" b="1" dirty="0" smtClean="0"/>
              <a:t>          设           是由城市</a:t>
            </a:r>
            <a:r>
              <a:rPr lang="en-US" altLang="zh-CN" b="1" dirty="0" err="1" smtClean="0"/>
              <a:t>i</a:t>
            </a:r>
            <a:r>
              <a:rPr lang="zh-CN" altLang="en-US" b="1" dirty="0" smtClean="0"/>
              <a:t>和城市</a:t>
            </a:r>
            <a:r>
              <a:rPr lang="en-US" altLang="zh-CN" b="1" dirty="0" smtClean="0"/>
              <a:t>j</a:t>
            </a:r>
            <a:r>
              <a:rPr lang="zh-CN" altLang="en-US" b="1" dirty="0" smtClean="0"/>
              <a:t>之间的距离组成的距离矩阵，旅行商问题就是求出一条通过所有城市且每个城市只通过一次的具有最短距离的回路。</a:t>
            </a:r>
          </a:p>
        </p:txBody>
      </p:sp>
      <p:sp>
        <p:nvSpPr>
          <p:cNvPr id="220163" name="Rectangle 3"/>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graphicFrame>
        <p:nvGraphicFramePr>
          <p:cNvPr id="11266" name="Object 4"/>
          <p:cNvGraphicFramePr>
            <a:graphicFrameLocks noChangeAspect="1"/>
          </p:cNvGraphicFramePr>
          <p:nvPr/>
        </p:nvGraphicFramePr>
        <p:xfrm>
          <a:off x="1691680" y="3429000"/>
          <a:ext cx="823912" cy="392112"/>
        </p:xfrm>
        <a:graphic>
          <a:graphicData uri="http://schemas.openxmlformats.org/presentationml/2006/ole">
            <p:oleObj spid="_x0000_s1026" name="Equation" r:id="rId3" imgW="583947" imgH="279279" progId="Equation.DSMT4">
              <p:embed/>
            </p:oleObj>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txBox="1">
            <a:spLocks noChangeArrowheads="1"/>
          </p:cNvSpPr>
          <p:nvPr/>
        </p:nvSpPr>
        <p:spPr bwMode="auto">
          <a:xfrm>
            <a:off x="827088" y="692150"/>
            <a:ext cx="7632700" cy="5078413"/>
          </a:xfrm>
          <a:prstGeom prst="rect">
            <a:avLst/>
          </a:prstGeom>
          <a:noFill/>
          <a:ln w="9525">
            <a:noFill/>
            <a:miter lim="800000"/>
            <a:headEnd/>
            <a:tailEnd/>
          </a:ln>
        </p:spPr>
        <p:txBody>
          <a:bodyPr>
            <a:spAutoFit/>
          </a:bodyPr>
          <a:lstStyle/>
          <a:p>
            <a:pPr>
              <a:lnSpc>
                <a:spcPct val="150000"/>
              </a:lnSpc>
            </a:pPr>
            <a:r>
              <a:rPr lang="zh-CN" altLang="en-US" sz="1800"/>
              <a:t>（</a:t>
            </a:r>
            <a:r>
              <a:rPr lang="en-US" altLang="zh-CN" sz="1800"/>
              <a:t>4</a:t>
            </a:r>
            <a:r>
              <a:rPr lang="zh-CN" altLang="en-US" sz="1800"/>
              <a:t>）</a:t>
            </a:r>
            <a:r>
              <a:rPr lang="en-US" altLang="zh-CN" sz="1800"/>
              <a:t> X</a:t>
            </a:r>
            <a:r>
              <a:rPr lang="en-US" altLang="zh-CN" sz="1800" baseline="-25000"/>
              <a:t>1</a:t>
            </a:r>
            <a:r>
              <a:rPr lang="en-US" altLang="zh-CN" sz="1800"/>
              <a:t>‘</a:t>
            </a:r>
            <a:r>
              <a:rPr lang="zh-CN" altLang="en-US" sz="1800"/>
              <a:t>中第</a:t>
            </a:r>
            <a:r>
              <a:rPr lang="en-US" altLang="zh-CN" sz="1800"/>
              <a:t>8</a:t>
            </a:r>
            <a:r>
              <a:rPr lang="zh-CN" altLang="en-US" sz="1800"/>
              <a:t>个元素为</a:t>
            </a:r>
            <a:r>
              <a:rPr lang="en-US" altLang="zh-CN" sz="1800"/>
              <a:t>9</a:t>
            </a:r>
            <a:r>
              <a:rPr lang="zh-CN" altLang="en-US" sz="1800"/>
              <a:t>，此元素与</a:t>
            </a:r>
            <a:r>
              <a:rPr lang="en-US" altLang="zh-CN" sz="1800"/>
              <a:t>A1</a:t>
            </a:r>
            <a:r>
              <a:rPr lang="zh-CN" altLang="en-US" sz="1800"/>
              <a:t>中的元素没有重复，故</a:t>
            </a:r>
            <a:r>
              <a:rPr lang="en-US" altLang="zh-CN" sz="1800"/>
              <a:t>X</a:t>
            </a:r>
            <a:r>
              <a:rPr lang="en-US" altLang="zh-CN" sz="1800" baseline="-25000"/>
              <a:t>1</a:t>
            </a:r>
            <a:r>
              <a:rPr lang="en-US" altLang="zh-CN" sz="1800"/>
              <a:t>’</a:t>
            </a:r>
            <a:r>
              <a:rPr lang="zh-CN" altLang="en-US" sz="1800"/>
              <a:t> 中的位置</a:t>
            </a:r>
            <a:r>
              <a:rPr lang="en-US" altLang="zh-CN" sz="1800"/>
              <a:t>8</a:t>
            </a:r>
            <a:r>
              <a:rPr lang="zh-CN" altLang="en-US" sz="1800"/>
              <a:t>处为城市</a:t>
            </a:r>
            <a:r>
              <a:rPr lang="en-US" altLang="zh-CN" sz="1800"/>
              <a:t>9</a:t>
            </a:r>
            <a:r>
              <a:rPr lang="zh-CN" altLang="en-US" sz="1800"/>
              <a:t>，</a:t>
            </a:r>
            <a:r>
              <a:rPr lang="en-US" altLang="zh-CN" sz="1800"/>
              <a:t> X</a:t>
            </a:r>
            <a:r>
              <a:rPr lang="en-US" altLang="zh-CN" sz="1800" baseline="-25000"/>
              <a:t>1</a:t>
            </a:r>
            <a:r>
              <a:rPr lang="en-US" altLang="zh-CN" sz="1800"/>
              <a:t>‘</a:t>
            </a:r>
            <a:r>
              <a:rPr lang="zh-CN" altLang="en-US" sz="1800"/>
              <a:t>   中的第</a:t>
            </a:r>
            <a:r>
              <a:rPr lang="en-US" altLang="zh-CN" sz="1800"/>
              <a:t>9</a:t>
            </a:r>
            <a:r>
              <a:rPr lang="zh-CN" altLang="en-US" sz="1800"/>
              <a:t>个元素为</a:t>
            </a:r>
            <a:r>
              <a:rPr lang="en-US" altLang="zh-CN" sz="1800"/>
              <a:t>6</a:t>
            </a:r>
            <a:r>
              <a:rPr lang="zh-CN" altLang="en-US" sz="1800"/>
              <a:t>，与</a:t>
            </a:r>
            <a:r>
              <a:rPr lang="en-US" altLang="zh-CN" sz="1800"/>
              <a:t>A1</a:t>
            </a:r>
            <a:r>
              <a:rPr lang="zh-CN" altLang="en-US" sz="1800"/>
              <a:t>中的第</a:t>
            </a:r>
            <a:r>
              <a:rPr lang="en-US" altLang="zh-CN" sz="1800"/>
              <a:t>3</a:t>
            </a:r>
            <a:r>
              <a:rPr lang="zh-CN" altLang="en-US" sz="1800"/>
              <a:t>个元素重复，则用</a:t>
            </a:r>
            <a:r>
              <a:rPr lang="en-US" altLang="zh-CN" sz="1800"/>
              <a:t>B1</a:t>
            </a:r>
            <a:r>
              <a:rPr lang="zh-CN" altLang="en-US" sz="1800"/>
              <a:t>中的第</a:t>
            </a:r>
            <a:r>
              <a:rPr lang="en-US" altLang="zh-CN" sz="1800"/>
              <a:t>3</a:t>
            </a:r>
            <a:r>
              <a:rPr lang="zh-CN" altLang="en-US" sz="1800"/>
              <a:t>个元素</a:t>
            </a:r>
            <a:r>
              <a:rPr lang="en-US" altLang="zh-CN" sz="1800"/>
              <a:t>0</a:t>
            </a:r>
            <a:r>
              <a:rPr lang="zh-CN" altLang="en-US" sz="1800"/>
              <a:t>取代，且</a:t>
            </a:r>
            <a:r>
              <a:rPr lang="en-US" altLang="zh-CN" sz="1800"/>
              <a:t>0</a:t>
            </a:r>
            <a:r>
              <a:rPr lang="zh-CN" altLang="en-US" sz="1800"/>
              <a:t>不与</a:t>
            </a:r>
            <a:r>
              <a:rPr lang="en-US" altLang="zh-CN" sz="1800"/>
              <a:t>A1</a:t>
            </a:r>
            <a:r>
              <a:rPr lang="zh-CN" altLang="en-US" sz="1800"/>
              <a:t>中的元素重复，则 </a:t>
            </a:r>
            <a:r>
              <a:rPr lang="en-US" altLang="zh-CN" sz="1800"/>
              <a:t>X</a:t>
            </a:r>
            <a:r>
              <a:rPr lang="en-US" altLang="zh-CN" sz="1800" baseline="-25000"/>
              <a:t>1</a:t>
            </a:r>
            <a:r>
              <a:rPr lang="en-US" altLang="zh-CN" sz="1800"/>
              <a:t>‘</a:t>
            </a:r>
            <a:r>
              <a:rPr lang="zh-CN" altLang="en-US" sz="1800"/>
              <a:t>中第</a:t>
            </a:r>
            <a:r>
              <a:rPr lang="en-US" altLang="zh-CN" sz="1800"/>
              <a:t>9</a:t>
            </a:r>
            <a:r>
              <a:rPr lang="zh-CN" altLang="en-US" sz="1800"/>
              <a:t>个元素为城市</a:t>
            </a:r>
            <a:r>
              <a:rPr lang="en-US" altLang="zh-CN" sz="1800"/>
              <a:t>0</a:t>
            </a:r>
            <a:r>
              <a:rPr lang="zh-CN" altLang="en-US" sz="1800"/>
              <a:t>，此时 </a:t>
            </a:r>
            <a:r>
              <a:rPr lang="en-US" altLang="zh-CN" sz="1800"/>
              <a:t>X</a:t>
            </a:r>
            <a:r>
              <a:rPr lang="en-US" altLang="zh-CN" sz="1800" baseline="-25000"/>
              <a:t>1</a:t>
            </a:r>
            <a:r>
              <a:rPr lang="en-US" altLang="zh-CN" sz="1800"/>
              <a:t>‘</a:t>
            </a:r>
            <a:r>
              <a:rPr lang="zh-CN" altLang="en-US" sz="1800"/>
              <a:t>  ：</a:t>
            </a:r>
            <a:r>
              <a:rPr lang="en-US" altLang="zh-CN" sz="1800"/>
              <a:t>8 3 | 4 5 6 7 1 | 9 0 5</a:t>
            </a:r>
            <a:r>
              <a:rPr lang="zh-CN" altLang="en-US" sz="1800"/>
              <a:t>。</a:t>
            </a:r>
            <a:endParaRPr lang="en-US" altLang="zh-CN" sz="1800"/>
          </a:p>
          <a:p>
            <a:pPr>
              <a:lnSpc>
                <a:spcPct val="150000"/>
              </a:lnSpc>
            </a:pPr>
            <a:r>
              <a:rPr lang="zh-CN" altLang="en-US" sz="1800"/>
              <a:t>（</a:t>
            </a:r>
            <a:r>
              <a:rPr lang="en-US" altLang="zh-CN" sz="1800"/>
              <a:t>5</a:t>
            </a:r>
            <a:r>
              <a:rPr lang="zh-CN" altLang="en-US" sz="1800"/>
              <a:t>）</a:t>
            </a:r>
            <a:r>
              <a:rPr lang="en-US" altLang="zh-CN" sz="1800"/>
              <a:t> X</a:t>
            </a:r>
            <a:r>
              <a:rPr lang="en-US" altLang="zh-CN" sz="1800" baseline="-25000"/>
              <a:t>1</a:t>
            </a:r>
            <a:r>
              <a:rPr lang="en-US" altLang="zh-CN" sz="1800"/>
              <a:t>‘</a:t>
            </a:r>
            <a:r>
              <a:rPr lang="zh-CN" altLang="en-US" sz="1800"/>
              <a:t>中第</a:t>
            </a:r>
            <a:r>
              <a:rPr lang="en-US" altLang="zh-CN" sz="1800"/>
              <a:t>10</a:t>
            </a:r>
            <a:r>
              <a:rPr lang="zh-CN" altLang="en-US" sz="1800"/>
              <a:t>个元素为</a:t>
            </a:r>
            <a:r>
              <a:rPr lang="en-US" altLang="zh-CN" sz="1800"/>
              <a:t>5</a:t>
            </a:r>
            <a:r>
              <a:rPr lang="zh-CN" altLang="en-US" sz="1800"/>
              <a:t>，此元素与</a:t>
            </a:r>
            <a:r>
              <a:rPr lang="en-US" altLang="zh-CN" sz="1800"/>
              <a:t>A1</a:t>
            </a:r>
            <a:r>
              <a:rPr lang="zh-CN" altLang="en-US" sz="1800"/>
              <a:t>中的位置</a:t>
            </a:r>
            <a:r>
              <a:rPr lang="en-US" altLang="zh-CN" sz="1800"/>
              <a:t>2</a:t>
            </a:r>
            <a:r>
              <a:rPr lang="zh-CN" altLang="en-US" sz="1800"/>
              <a:t>处的元素重复，则用</a:t>
            </a:r>
            <a:r>
              <a:rPr lang="en-US" altLang="zh-CN" sz="1800"/>
              <a:t>B1</a:t>
            </a:r>
            <a:r>
              <a:rPr lang="zh-CN" altLang="en-US" sz="1800"/>
              <a:t>中的位置</a:t>
            </a:r>
            <a:r>
              <a:rPr lang="en-US" altLang="zh-CN" sz="1800"/>
              <a:t>2</a:t>
            </a:r>
            <a:r>
              <a:rPr lang="zh-CN" altLang="en-US" sz="1800"/>
              <a:t>处的元素</a:t>
            </a:r>
            <a:r>
              <a:rPr lang="en-US" altLang="zh-CN" sz="1800"/>
              <a:t>4</a:t>
            </a:r>
            <a:r>
              <a:rPr lang="zh-CN" altLang="en-US" sz="1800"/>
              <a:t>取代，元素</a:t>
            </a:r>
            <a:r>
              <a:rPr lang="en-US" altLang="zh-CN" sz="1800"/>
              <a:t>4</a:t>
            </a:r>
            <a:r>
              <a:rPr lang="zh-CN" altLang="en-US" sz="1800"/>
              <a:t>仍与</a:t>
            </a:r>
            <a:r>
              <a:rPr lang="en-US" altLang="zh-CN" sz="1800"/>
              <a:t>A1</a:t>
            </a:r>
            <a:r>
              <a:rPr lang="zh-CN" altLang="en-US" sz="1800"/>
              <a:t>中的位置</a:t>
            </a:r>
            <a:r>
              <a:rPr lang="en-US" altLang="zh-CN" sz="1800"/>
              <a:t>1</a:t>
            </a:r>
            <a:r>
              <a:rPr lang="zh-CN" altLang="en-US" sz="1800"/>
              <a:t>处的元素重复，则用</a:t>
            </a:r>
            <a:r>
              <a:rPr lang="en-US" altLang="zh-CN" sz="1800"/>
              <a:t>B1</a:t>
            </a:r>
            <a:r>
              <a:rPr lang="zh-CN" altLang="en-US" sz="1800"/>
              <a:t>中位置</a:t>
            </a:r>
            <a:r>
              <a:rPr lang="en-US" altLang="zh-CN" sz="1800"/>
              <a:t>1</a:t>
            </a:r>
            <a:r>
              <a:rPr lang="zh-CN" altLang="en-US" sz="1800"/>
              <a:t>处的元素</a:t>
            </a:r>
            <a:r>
              <a:rPr lang="en-US" altLang="zh-CN" sz="1800"/>
              <a:t>1</a:t>
            </a:r>
            <a:r>
              <a:rPr lang="zh-CN" altLang="en-US" sz="1800"/>
              <a:t>取代，元素</a:t>
            </a:r>
            <a:r>
              <a:rPr lang="en-US" altLang="zh-CN" sz="1800"/>
              <a:t>1</a:t>
            </a:r>
            <a:r>
              <a:rPr lang="zh-CN" altLang="en-US" sz="1800"/>
              <a:t>仍与</a:t>
            </a:r>
            <a:r>
              <a:rPr lang="en-US" altLang="zh-CN" sz="1800"/>
              <a:t>A1</a:t>
            </a:r>
            <a:r>
              <a:rPr lang="zh-CN" altLang="en-US" sz="1800"/>
              <a:t>中的位置</a:t>
            </a:r>
            <a:r>
              <a:rPr lang="en-US" altLang="zh-CN" sz="1800"/>
              <a:t>5</a:t>
            </a:r>
            <a:r>
              <a:rPr lang="zh-CN" altLang="en-US" sz="1800"/>
              <a:t>处的元素重复，则用</a:t>
            </a:r>
            <a:r>
              <a:rPr lang="en-US" altLang="zh-CN" sz="1800"/>
              <a:t>B1</a:t>
            </a:r>
            <a:r>
              <a:rPr lang="zh-CN" altLang="en-US" sz="1800"/>
              <a:t>中位置</a:t>
            </a:r>
            <a:r>
              <a:rPr lang="en-US" altLang="zh-CN" sz="1800"/>
              <a:t>5</a:t>
            </a:r>
            <a:r>
              <a:rPr lang="zh-CN" altLang="en-US" sz="1800"/>
              <a:t>处的元素</a:t>
            </a:r>
            <a:r>
              <a:rPr lang="en-US" altLang="zh-CN" sz="1800"/>
              <a:t>2</a:t>
            </a:r>
            <a:r>
              <a:rPr lang="zh-CN" altLang="en-US" sz="1800"/>
              <a:t>取代，此时不与</a:t>
            </a:r>
            <a:r>
              <a:rPr lang="en-US" altLang="zh-CN" sz="1800"/>
              <a:t>A1</a:t>
            </a:r>
            <a:r>
              <a:rPr lang="zh-CN" altLang="en-US" sz="1800"/>
              <a:t>中的元素重复，故</a:t>
            </a:r>
            <a:r>
              <a:rPr lang="en-US" altLang="zh-CN" sz="1800"/>
              <a:t> X</a:t>
            </a:r>
            <a:r>
              <a:rPr lang="en-US" altLang="zh-CN" sz="1800" baseline="-25000"/>
              <a:t>1</a:t>
            </a:r>
            <a:r>
              <a:rPr lang="en-US" altLang="zh-CN" sz="1800"/>
              <a:t>‘</a:t>
            </a:r>
            <a:r>
              <a:rPr lang="zh-CN" altLang="en-US" sz="1800"/>
              <a:t>中的第</a:t>
            </a:r>
            <a:r>
              <a:rPr lang="en-US" altLang="zh-CN" sz="1800"/>
              <a:t>10</a:t>
            </a:r>
            <a:r>
              <a:rPr lang="zh-CN" altLang="en-US" sz="1800"/>
              <a:t>个元素为城市</a:t>
            </a:r>
            <a:r>
              <a:rPr lang="en-US" altLang="zh-CN" sz="1800"/>
              <a:t>2</a:t>
            </a:r>
            <a:r>
              <a:rPr lang="zh-CN" altLang="en-US" sz="1800"/>
              <a:t>。</a:t>
            </a:r>
            <a:endParaRPr lang="en-US" altLang="zh-CN" sz="1800"/>
          </a:p>
          <a:p>
            <a:pPr>
              <a:lnSpc>
                <a:spcPct val="150000"/>
              </a:lnSpc>
            </a:pPr>
            <a:r>
              <a:rPr lang="en-US" altLang="zh-CN" sz="1800"/>
              <a:t>        </a:t>
            </a:r>
            <a:r>
              <a:rPr lang="zh-CN" altLang="en-US" sz="1800"/>
              <a:t>重复检查完成后，得到后代 </a:t>
            </a:r>
            <a:r>
              <a:rPr lang="en-US" altLang="zh-CN" sz="1800"/>
              <a:t>X</a:t>
            </a:r>
            <a:r>
              <a:rPr lang="en-US" altLang="zh-CN" sz="1800" baseline="-25000"/>
              <a:t>1</a:t>
            </a:r>
            <a:r>
              <a:rPr lang="en-US" altLang="zh-CN" sz="1800"/>
              <a:t>‘</a:t>
            </a:r>
            <a:r>
              <a:rPr lang="zh-CN" altLang="en-US" sz="1800"/>
              <a:t> ，即     </a:t>
            </a:r>
            <a:endParaRPr lang="en-US" altLang="zh-CN" sz="1800"/>
          </a:p>
          <a:p>
            <a:pPr>
              <a:lnSpc>
                <a:spcPct val="150000"/>
              </a:lnSpc>
            </a:pPr>
            <a:r>
              <a:rPr lang="en-US" altLang="zh-CN" sz="1800"/>
              <a:t> X</a:t>
            </a:r>
            <a:r>
              <a:rPr lang="en-US" altLang="zh-CN" sz="1800" baseline="-25000"/>
              <a:t>1</a:t>
            </a:r>
            <a:r>
              <a:rPr lang="en-US" altLang="zh-CN" sz="1800"/>
              <a:t>‘ </a:t>
            </a:r>
            <a:r>
              <a:rPr lang="zh-CN" altLang="en-US" sz="1800"/>
              <a:t>：</a:t>
            </a:r>
            <a:r>
              <a:rPr lang="en-US" altLang="zh-CN" sz="1800"/>
              <a:t>8 3 | 4 5 6 7 1 | 9 0 2</a:t>
            </a:r>
            <a:r>
              <a:rPr lang="zh-CN" altLang="en-US" sz="1800"/>
              <a:t>。至此 </a:t>
            </a:r>
            <a:r>
              <a:rPr lang="en-US" altLang="zh-CN" sz="1800"/>
              <a:t>X</a:t>
            </a:r>
            <a:r>
              <a:rPr lang="en-US" altLang="zh-CN" sz="1800" baseline="-25000"/>
              <a:t>1</a:t>
            </a:r>
            <a:r>
              <a:rPr lang="en-US" altLang="zh-CN" sz="1800"/>
              <a:t>‘</a:t>
            </a:r>
            <a:r>
              <a:rPr lang="zh-CN" altLang="en-US" sz="1800"/>
              <a:t>  交叉完毕。同理可得后代 </a:t>
            </a:r>
            <a:r>
              <a:rPr lang="en-US" altLang="zh-CN" sz="1800"/>
              <a:t>X</a:t>
            </a:r>
            <a:r>
              <a:rPr lang="en-US" altLang="zh-CN" sz="1800" baseline="-25000"/>
              <a:t>2</a:t>
            </a:r>
            <a:r>
              <a:rPr lang="en-US" altLang="zh-CN" sz="1800"/>
              <a:t>‘</a:t>
            </a:r>
            <a:r>
              <a:rPr lang="zh-CN" altLang="en-US" sz="1800"/>
              <a:t>，即</a:t>
            </a:r>
            <a:r>
              <a:rPr lang="en-US" altLang="zh-CN" sz="1800"/>
              <a:t>X</a:t>
            </a:r>
            <a:r>
              <a:rPr lang="en-US" altLang="zh-CN" sz="1800" baseline="-25000"/>
              <a:t>2</a:t>
            </a:r>
            <a:r>
              <a:rPr lang="en-US" altLang="zh-CN" sz="1800"/>
              <a:t>‘</a:t>
            </a:r>
            <a:r>
              <a:rPr lang="zh-CN" altLang="en-US" sz="1800"/>
              <a:t>：</a:t>
            </a:r>
            <a:r>
              <a:rPr lang="en-US" altLang="zh-CN" sz="1800"/>
              <a:t>9 8 | 1 4 0 3 2 | 7 5 6</a:t>
            </a:r>
            <a:r>
              <a:rPr lang="zh-CN" altLang="en-US" sz="1800"/>
              <a:t>。</a:t>
            </a:r>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3"/>
          <p:cNvSpPr txBox="1">
            <a:spLocks noChangeArrowheads="1"/>
          </p:cNvSpPr>
          <p:nvPr/>
        </p:nvSpPr>
        <p:spPr bwMode="auto">
          <a:xfrm>
            <a:off x="971550" y="1412875"/>
            <a:ext cx="7704138" cy="2862322"/>
          </a:xfrm>
          <a:prstGeom prst="rect">
            <a:avLst/>
          </a:prstGeom>
          <a:noFill/>
          <a:ln w="9525">
            <a:noFill/>
            <a:miter lim="800000"/>
            <a:headEnd/>
            <a:tailEnd/>
          </a:ln>
        </p:spPr>
        <p:txBody>
          <a:bodyPr>
            <a:spAutoFit/>
          </a:bodyPr>
          <a:lstStyle/>
          <a:p>
            <a:pPr>
              <a:lnSpc>
                <a:spcPct val="200000"/>
              </a:lnSpc>
            </a:pPr>
            <a:r>
              <a:rPr lang="zh-CN" altLang="en-US" dirty="0"/>
              <a:t>        从图</a:t>
            </a:r>
            <a:r>
              <a:rPr lang="en-US" altLang="zh-CN" dirty="0"/>
              <a:t>15-4</a:t>
            </a:r>
            <a:r>
              <a:rPr lang="zh-CN" altLang="en-US" dirty="0"/>
              <a:t>可知，有序交叉算子能够有效地继承双亲的部分基因成分，达到了进化过程中的遗传功能，使该算法并不是盲目搜索，而是趋向于使群体具有更多的优良基因，最后实现寻优的目的。交叉算子函数为</a:t>
            </a:r>
            <a:r>
              <a:rPr lang="en-US" altLang="zh-CN" dirty="0" smtClean="0"/>
              <a:t>chap15_2corss.m</a:t>
            </a:r>
            <a:r>
              <a:rPr lang="zh-CN" altLang="en-US" dirty="0" smtClean="0"/>
              <a:t>。</a:t>
            </a:r>
            <a:endParaRPr lang="en-US" altLang="zh-CN" dirty="0"/>
          </a:p>
          <a:p>
            <a:pPr>
              <a:lnSpc>
                <a:spcPct val="200000"/>
              </a:lnSpc>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bwMode="auto">
          <a:xfrm>
            <a:off x="468313" y="692150"/>
            <a:ext cx="8229600" cy="5761038"/>
          </a:xfrm>
          <a:noFill/>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eaLnBrk="1" hangingPunct="1">
              <a:lnSpc>
                <a:spcPct val="150000"/>
              </a:lnSpc>
              <a:buFontTx/>
              <a:buNone/>
            </a:pPr>
            <a:r>
              <a:rPr lang="en-US" altLang="zh-CN" b="1" dirty="0" smtClean="0"/>
              <a:t>     </a:t>
            </a:r>
            <a:r>
              <a:rPr lang="zh-CN" altLang="en-US" b="1" dirty="0" smtClean="0"/>
              <a:t>第五步：计算变异算子</a:t>
            </a:r>
          </a:p>
          <a:p>
            <a:pPr eaLnBrk="1" hangingPunct="1">
              <a:lnSpc>
                <a:spcPct val="150000"/>
              </a:lnSpc>
              <a:buFontTx/>
              <a:buNone/>
            </a:pPr>
            <a:r>
              <a:rPr lang="zh-CN" altLang="en-US" b="1" dirty="0" smtClean="0"/>
              <a:t>         变异操作是以变异概率</a:t>
            </a:r>
            <a:r>
              <a:rPr lang="en-US" altLang="zh-CN" b="1" dirty="0" smtClean="0"/>
              <a:t>P</a:t>
            </a:r>
            <a:r>
              <a:rPr lang="en-US" altLang="zh-CN" b="1" baseline="-25000" dirty="0" smtClean="0"/>
              <a:t>m</a:t>
            </a:r>
            <a:r>
              <a:rPr lang="zh-CN" altLang="en-US" b="1" dirty="0" smtClean="0"/>
              <a:t>对群体中个体串某些基因位上的基因值作变动，若变异后子代的适应度值更加优异，则保留子代染色体，否则，仍保留父代染色体。</a:t>
            </a:r>
            <a:endParaRPr lang="en-US" altLang="zh-CN" b="1" dirty="0" smtClean="0"/>
          </a:p>
          <a:p>
            <a:pPr eaLnBrk="1" hangingPunct="1">
              <a:lnSpc>
                <a:spcPct val="150000"/>
              </a:lnSpc>
              <a:buFontTx/>
              <a:buNone/>
            </a:pPr>
            <a:r>
              <a:rPr lang="zh-CN" altLang="en-US" b="1" dirty="0" smtClean="0"/>
              <a:t>        这里采用倒置变异法：假设当前个体</a:t>
            </a:r>
            <a:r>
              <a:rPr lang="en-US" altLang="zh-CN" b="1" dirty="0" smtClean="0"/>
              <a:t>X</a:t>
            </a:r>
            <a:r>
              <a:rPr lang="zh-CN" altLang="en-US" b="1" dirty="0" smtClean="0"/>
              <a:t>为</a:t>
            </a:r>
            <a:r>
              <a:rPr lang="en-US" altLang="zh-CN" b="1" dirty="0" smtClean="0"/>
              <a:t>(1 3 7 4 8 0 5 9 6 2 )</a:t>
            </a:r>
            <a:r>
              <a:rPr lang="zh-CN" altLang="en-US" b="1" dirty="0" smtClean="0"/>
              <a:t>，如果当前随机概率值大于</a:t>
            </a:r>
            <a:r>
              <a:rPr lang="en-US" altLang="zh-CN" b="1" dirty="0" smtClean="0"/>
              <a:t> P</a:t>
            </a:r>
            <a:r>
              <a:rPr lang="en-US" altLang="zh-CN" b="1" baseline="-25000" dirty="0" smtClean="0"/>
              <a:t>m</a:t>
            </a:r>
            <a:r>
              <a:rPr lang="en-US" altLang="zh-CN" b="1" dirty="0" smtClean="0"/>
              <a:t> </a:t>
            </a:r>
            <a:r>
              <a:rPr lang="zh-CN" altLang="en-US" b="1" dirty="0" smtClean="0"/>
              <a:t>，则随机选择来自同一个体的两个点</a:t>
            </a:r>
            <a:r>
              <a:rPr lang="en-US" altLang="zh-CN" b="1" dirty="0" err="1" smtClean="0"/>
              <a:t>mutatepoint</a:t>
            </a:r>
            <a:r>
              <a:rPr lang="en-US" altLang="zh-CN" b="1" dirty="0" smtClean="0"/>
              <a:t>(1)</a:t>
            </a:r>
            <a:r>
              <a:rPr lang="zh-CN" altLang="en-US" b="1" dirty="0" smtClean="0"/>
              <a:t>和</a:t>
            </a:r>
            <a:r>
              <a:rPr lang="en-US" altLang="zh-CN" b="1" dirty="0" err="1" smtClean="0"/>
              <a:t>mutatepoint</a:t>
            </a:r>
            <a:r>
              <a:rPr lang="en-US" altLang="zh-CN" b="1" dirty="0" smtClean="0"/>
              <a:t>(2)</a:t>
            </a:r>
            <a:r>
              <a:rPr lang="zh-CN" altLang="en-US" b="1" dirty="0" smtClean="0"/>
              <a:t>，然后倒置该两个点的中间部分，产生新的个体。</a:t>
            </a:r>
          </a:p>
          <a:p>
            <a:pPr eaLnBrk="1" hangingPunct="1">
              <a:lnSpc>
                <a:spcPct val="150000"/>
              </a:lnSpc>
            </a:pPr>
            <a:r>
              <a:rPr lang="zh-CN" altLang="en-US" b="1" dirty="0" smtClean="0"/>
              <a:t>例如，假设随机选择个体</a:t>
            </a:r>
            <a:r>
              <a:rPr lang="en-US" altLang="zh-CN" b="1" dirty="0" smtClean="0"/>
              <a:t>X</a:t>
            </a:r>
            <a:r>
              <a:rPr lang="zh-CN" altLang="en-US" b="1" dirty="0" smtClean="0"/>
              <a:t>的两个点“</a:t>
            </a:r>
            <a:r>
              <a:rPr lang="en-US" altLang="zh-CN" b="1" dirty="0" smtClean="0"/>
              <a:t>7”</a:t>
            </a:r>
            <a:r>
              <a:rPr lang="zh-CN" altLang="en-US" b="1" dirty="0" smtClean="0"/>
              <a:t>和“</a:t>
            </a:r>
            <a:r>
              <a:rPr lang="en-US" altLang="zh-CN" b="1" dirty="0" smtClean="0"/>
              <a:t>9”</a:t>
            </a:r>
            <a:r>
              <a:rPr lang="zh-CN" altLang="en-US" b="1" dirty="0" smtClean="0"/>
              <a:t>，则倒置该两个点的中间部分，即将“</a:t>
            </a:r>
            <a:r>
              <a:rPr lang="en-US" altLang="zh-CN" b="1" dirty="0" smtClean="0"/>
              <a:t>4805”</a:t>
            </a:r>
            <a:r>
              <a:rPr lang="zh-CN" altLang="en-US" b="1" dirty="0" smtClean="0"/>
              <a:t>变为“</a:t>
            </a:r>
            <a:r>
              <a:rPr lang="en-US" altLang="zh-CN" b="1" dirty="0" smtClean="0"/>
              <a:t>5084”</a:t>
            </a:r>
            <a:r>
              <a:rPr lang="zh-CN" altLang="en-US" b="1" dirty="0" smtClean="0"/>
              <a:t>，产生新的个体</a:t>
            </a:r>
            <a:r>
              <a:rPr lang="en-US" altLang="zh-CN" b="1" dirty="0" smtClean="0"/>
              <a:t>X</a:t>
            </a:r>
            <a:r>
              <a:rPr lang="zh-CN" altLang="en-US" b="1" dirty="0" smtClean="0"/>
              <a:t>为</a:t>
            </a:r>
            <a:r>
              <a:rPr lang="en-US" altLang="zh-CN" b="1" dirty="0" smtClean="0"/>
              <a:t>(1 3 7 5 0 8 4 9 6 2)</a:t>
            </a:r>
            <a:r>
              <a:rPr lang="zh-CN" altLang="en-US" b="1" dirty="0" smtClean="0"/>
              <a:t>。变异算子函数为</a:t>
            </a:r>
            <a:r>
              <a:rPr lang="en-US" altLang="zh-CN" b="1" dirty="0" smtClean="0"/>
              <a:t>chap15_2mutate.m</a:t>
            </a:r>
            <a:r>
              <a:rPr lang="zh-CN" altLang="en-US" b="1" dirty="0" smtClean="0"/>
              <a:t>。</a:t>
            </a:r>
          </a:p>
        </p:txBody>
      </p:sp>
      <p:sp>
        <p:nvSpPr>
          <p:cNvPr id="228355" name="Rectangle 3"/>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sp>
        <p:nvSpPr>
          <p:cNvPr id="228357" name="Rectangle 5"/>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sp>
        <p:nvSpPr>
          <p:cNvPr id="228359" name="Rectangle 7"/>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bwMode="auto">
          <a:xfrm>
            <a:off x="500063" y="785813"/>
            <a:ext cx="8229600" cy="4525962"/>
          </a:xfrm>
          <a:noFill/>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eaLnBrk="1" hangingPunct="1">
              <a:lnSpc>
                <a:spcPct val="150000"/>
              </a:lnSpc>
              <a:buFontTx/>
              <a:buNone/>
            </a:pPr>
            <a:r>
              <a:rPr lang="en-US" altLang="zh-CN" b="1" dirty="0" smtClean="0"/>
              <a:t>     15.2.3 </a:t>
            </a:r>
            <a:r>
              <a:rPr lang="zh-CN" altLang="en-US" b="1" dirty="0" smtClean="0"/>
              <a:t>仿真实例</a:t>
            </a:r>
          </a:p>
          <a:p>
            <a:pPr eaLnBrk="1" hangingPunct="1">
              <a:lnSpc>
                <a:spcPct val="150000"/>
              </a:lnSpc>
              <a:buFontTx/>
              <a:buNone/>
            </a:pPr>
            <a:r>
              <a:rPr lang="zh-CN" altLang="en-US" dirty="0" smtClean="0"/>
              <a:t>          分别以</a:t>
            </a:r>
            <a:r>
              <a:rPr lang="en-US" altLang="zh-CN" dirty="0" smtClean="0"/>
              <a:t>8</a:t>
            </a:r>
            <a:r>
              <a:rPr lang="zh-CN" altLang="en-US" dirty="0" smtClean="0"/>
              <a:t>个城市和</a:t>
            </a:r>
            <a:r>
              <a:rPr lang="en-US" altLang="zh-CN" dirty="0" smtClean="0"/>
              <a:t>30</a:t>
            </a:r>
            <a:r>
              <a:rPr lang="zh-CN" altLang="en-US" dirty="0" smtClean="0"/>
              <a:t>个城市的路径优化为例，其城市路径坐标保存在当前路径的文件</a:t>
            </a:r>
            <a:r>
              <a:rPr lang="en-US" altLang="zh-CN" dirty="0" smtClean="0"/>
              <a:t>cities8.txt</a:t>
            </a:r>
            <a:r>
              <a:rPr lang="zh-CN" altLang="en-US" dirty="0" smtClean="0"/>
              <a:t>和</a:t>
            </a:r>
            <a:r>
              <a:rPr lang="en-US" altLang="zh-CN" dirty="0" smtClean="0"/>
              <a:t>cities30.txt</a:t>
            </a:r>
            <a:r>
              <a:rPr lang="zh-CN" altLang="en-US" dirty="0" smtClean="0"/>
              <a:t>中。</a:t>
            </a:r>
            <a:endParaRPr lang="en-US" altLang="zh-CN" dirty="0" smtClean="0"/>
          </a:p>
          <a:p>
            <a:pPr eaLnBrk="1" hangingPunct="1">
              <a:lnSpc>
                <a:spcPct val="150000"/>
              </a:lnSpc>
              <a:buFontTx/>
              <a:buNone/>
            </a:pPr>
            <a:r>
              <a:rPr lang="en-US" altLang="zh-CN" dirty="0" smtClean="0"/>
              <a:t>     8</a:t>
            </a:r>
            <a:r>
              <a:rPr lang="zh-CN" altLang="en-US" dirty="0" smtClean="0"/>
              <a:t>个城市优化时，遗传算法参数设定为：群体中个体数目</a:t>
            </a:r>
            <a:r>
              <a:rPr lang="en-US" altLang="zh-CN" dirty="0" smtClean="0"/>
              <a:t>S=30</a:t>
            </a:r>
            <a:r>
              <a:rPr lang="zh-CN" altLang="en-US" dirty="0" smtClean="0"/>
              <a:t>，交叉概率 </a:t>
            </a:r>
            <a:r>
              <a:rPr lang="en-US" altLang="zh-CN" dirty="0" smtClean="0"/>
              <a:t>P</a:t>
            </a:r>
            <a:r>
              <a:rPr lang="en-US" altLang="zh-CN" baseline="-25000" dirty="0" smtClean="0"/>
              <a:t>c</a:t>
            </a:r>
            <a:r>
              <a:rPr lang="en-US" altLang="zh-CN" dirty="0" smtClean="0"/>
              <a:t>=0.10</a:t>
            </a:r>
            <a:r>
              <a:rPr lang="zh-CN" altLang="en-US" dirty="0" smtClean="0"/>
              <a:t>，变异概率</a:t>
            </a:r>
            <a:r>
              <a:rPr lang="en-US" altLang="zh-CN" dirty="0" smtClean="0"/>
              <a:t>P</a:t>
            </a:r>
            <a:r>
              <a:rPr lang="en-US" altLang="zh-CN" baseline="-25000" dirty="0" smtClean="0"/>
              <a:t>m</a:t>
            </a:r>
            <a:r>
              <a:rPr lang="en-US" altLang="zh-CN" dirty="0" smtClean="0"/>
              <a:t>=0.80</a:t>
            </a:r>
            <a:r>
              <a:rPr lang="zh-CN" altLang="en-US" dirty="0" smtClean="0"/>
              <a:t>。通过改变进化代数为</a:t>
            </a:r>
            <a:r>
              <a:rPr lang="en-US" altLang="zh-CN" dirty="0" smtClean="0"/>
              <a:t>k</a:t>
            </a:r>
            <a:r>
              <a:rPr lang="zh-CN" altLang="en-US" dirty="0" smtClean="0"/>
              <a:t>，观察不同进化代数下路径的优化情况，经过</a:t>
            </a:r>
            <a:r>
              <a:rPr lang="en-US" altLang="zh-CN" dirty="0" smtClean="0"/>
              <a:t>50</a:t>
            </a:r>
            <a:r>
              <a:rPr lang="zh-CN" altLang="en-US" dirty="0" smtClean="0"/>
              <a:t>次进化，城市组合路径达到最小。最短路程为</a:t>
            </a:r>
            <a:r>
              <a:rPr lang="en-US" altLang="zh-CN" dirty="0" smtClean="0"/>
              <a:t>2.8937</a:t>
            </a:r>
            <a:r>
              <a:rPr lang="zh-CN" altLang="en-US" dirty="0" smtClean="0"/>
              <a:t>，如图</a:t>
            </a:r>
            <a:r>
              <a:rPr lang="en-US" altLang="zh-CN" dirty="0" smtClean="0"/>
              <a:t>15-5</a:t>
            </a:r>
            <a:r>
              <a:rPr lang="zh-CN" altLang="en-US" dirty="0" smtClean="0"/>
              <a:t>所示。仿真过程表明，在</a:t>
            </a:r>
            <a:r>
              <a:rPr lang="en-US" altLang="zh-CN" dirty="0" smtClean="0"/>
              <a:t>100</a:t>
            </a:r>
            <a:r>
              <a:rPr lang="zh-CN" altLang="en-US" dirty="0" smtClean="0"/>
              <a:t>次仿真实验中，有</a:t>
            </a:r>
            <a:r>
              <a:rPr lang="en-US" altLang="zh-CN" dirty="0" smtClean="0"/>
              <a:t>98</a:t>
            </a:r>
            <a:r>
              <a:rPr lang="zh-CN" altLang="en-US" dirty="0" smtClean="0"/>
              <a:t>次以上可收敛到最优解。</a:t>
            </a:r>
          </a:p>
        </p:txBody>
      </p:sp>
      <p:sp>
        <p:nvSpPr>
          <p:cNvPr id="229379" name="Rectangle 3"/>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sp>
        <p:nvSpPr>
          <p:cNvPr id="229381" name="Rectangle 5"/>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sp>
        <p:nvSpPr>
          <p:cNvPr id="229383" name="Rectangle 7"/>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图片 3"/>
          <p:cNvPicPr>
            <a:picLocks noChangeAspect="1"/>
          </p:cNvPicPr>
          <p:nvPr/>
        </p:nvPicPr>
        <p:blipFill>
          <a:blip r:embed="rId2" cstate="print"/>
          <a:srcRect/>
          <a:stretch>
            <a:fillRect/>
          </a:stretch>
        </p:blipFill>
        <p:spPr bwMode="auto">
          <a:xfrm>
            <a:off x="1042988" y="549275"/>
            <a:ext cx="6985000" cy="4708525"/>
          </a:xfrm>
          <a:prstGeom prst="rect">
            <a:avLst/>
          </a:prstGeom>
          <a:noFill/>
          <a:ln w="9525">
            <a:noFill/>
            <a:miter lim="800000"/>
            <a:headEnd/>
            <a:tailEnd/>
          </a:ln>
        </p:spPr>
      </p:pic>
      <p:sp>
        <p:nvSpPr>
          <p:cNvPr id="75779" name="TextBox 4"/>
          <p:cNvSpPr txBox="1">
            <a:spLocks noChangeArrowheads="1"/>
          </p:cNvSpPr>
          <p:nvPr/>
        </p:nvSpPr>
        <p:spPr bwMode="auto">
          <a:xfrm>
            <a:off x="792163" y="5519738"/>
            <a:ext cx="7488237" cy="400050"/>
          </a:xfrm>
          <a:prstGeom prst="rect">
            <a:avLst/>
          </a:prstGeom>
          <a:noFill/>
          <a:ln w="9525">
            <a:noFill/>
            <a:miter lim="800000"/>
            <a:headEnd/>
            <a:tailEnd/>
          </a:ln>
        </p:spPr>
        <p:txBody>
          <a:bodyPr>
            <a:spAutoFit/>
          </a:bodyPr>
          <a:lstStyle/>
          <a:p>
            <a:pPr algn="ctr"/>
            <a:r>
              <a:rPr lang="zh-CN" altLang="en-US" sz="2000"/>
              <a:t>图</a:t>
            </a:r>
            <a:r>
              <a:rPr lang="en-US" altLang="zh-CN" sz="2000"/>
              <a:t>15-5  8</a:t>
            </a:r>
            <a:r>
              <a:rPr lang="zh-CN" altLang="en-US" sz="2000"/>
              <a:t>城市进化次数为</a:t>
            </a:r>
            <a:r>
              <a:rPr lang="en-US" altLang="zh-CN" sz="2000"/>
              <a:t>50</a:t>
            </a:r>
            <a:r>
              <a:rPr lang="zh-CN" altLang="en-US" sz="2000"/>
              <a:t>时的优化效果，距离</a:t>
            </a:r>
            <a:r>
              <a:rPr lang="en-US" altLang="zh-CN" sz="2000"/>
              <a:t>L=2.8937(M=1)</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txBox="1">
            <a:spLocks noChangeArrowheads="1"/>
          </p:cNvSpPr>
          <p:nvPr/>
        </p:nvSpPr>
        <p:spPr bwMode="auto">
          <a:xfrm>
            <a:off x="1116013" y="836613"/>
            <a:ext cx="7272337" cy="1754326"/>
          </a:xfrm>
          <a:prstGeom prst="rect">
            <a:avLst/>
          </a:prstGeom>
          <a:noFill/>
          <a:ln w="9525">
            <a:noFill/>
            <a:miter lim="800000"/>
            <a:headEnd/>
            <a:tailEnd/>
          </a:ln>
        </p:spPr>
        <p:txBody>
          <a:bodyPr>
            <a:spAutoFit/>
          </a:bodyPr>
          <a:lstStyle/>
          <a:p>
            <a:pPr algn="just">
              <a:lnSpc>
                <a:spcPct val="200000"/>
              </a:lnSpc>
            </a:pPr>
            <a:r>
              <a:rPr lang="en-US" altLang="zh-CN" b="1" dirty="0"/>
              <a:t>        30</a:t>
            </a:r>
            <a:r>
              <a:rPr lang="zh-CN" altLang="en-US" b="1" dirty="0"/>
              <a:t>个城市优化时，遗传算法参数设定为：群体中个体数目</a:t>
            </a:r>
            <a:r>
              <a:rPr lang="en-US" altLang="zh-CN" b="1" dirty="0"/>
              <a:t>s=1500</a:t>
            </a:r>
            <a:r>
              <a:rPr lang="zh-CN" altLang="en-US" b="1" dirty="0"/>
              <a:t>，交叉概率</a:t>
            </a:r>
            <a:r>
              <a:rPr lang="en-US" altLang="zh-CN" dirty="0"/>
              <a:t>P</a:t>
            </a:r>
            <a:r>
              <a:rPr lang="en-US" altLang="zh-CN" baseline="-25000" dirty="0"/>
              <a:t>c</a:t>
            </a:r>
            <a:r>
              <a:rPr lang="en-US" altLang="zh-CN" dirty="0"/>
              <a:t>=0.10</a:t>
            </a:r>
            <a:r>
              <a:rPr lang="zh-CN" altLang="en-US" b="1" dirty="0"/>
              <a:t>，变异概率</a:t>
            </a:r>
            <a:r>
              <a:rPr lang="en-US" altLang="zh-CN" dirty="0"/>
              <a:t>P</a:t>
            </a:r>
            <a:r>
              <a:rPr lang="en-US" altLang="zh-CN" baseline="-25000" dirty="0"/>
              <a:t>m</a:t>
            </a:r>
            <a:r>
              <a:rPr lang="en-US" altLang="zh-CN" dirty="0"/>
              <a:t>=0.80</a:t>
            </a:r>
            <a:r>
              <a:rPr lang="zh-CN" altLang="en-US" b="1" dirty="0"/>
              <a:t>。取</a:t>
            </a:r>
            <a:r>
              <a:rPr lang="en-US" altLang="zh-CN" b="1" dirty="0"/>
              <a:t>c=25</a:t>
            </a:r>
            <a:r>
              <a:rPr lang="zh-CN" altLang="en-US" b="1" dirty="0"/>
              <a:t>，经过</a:t>
            </a:r>
            <a:r>
              <a:rPr lang="en-US" altLang="zh-CN" b="1" dirty="0"/>
              <a:t>300</a:t>
            </a:r>
            <a:r>
              <a:rPr lang="zh-CN" altLang="en-US" b="1" dirty="0"/>
              <a:t>次进化，城市组合路径达到最小。最短路程为</a:t>
            </a:r>
            <a:r>
              <a:rPr lang="en-US" altLang="zh-CN" b="1" dirty="0"/>
              <a:t>424.8693</a:t>
            </a:r>
            <a:r>
              <a:rPr lang="zh-CN" altLang="en-US" b="1" dirty="0"/>
              <a:t>，如图</a:t>
            </a:r>
            <a:r>
              <a:rPr lang="en-US" altLang="zh-CN" b="1" dirty="0" smtClean="0"/>
              <a:t>15-6</a:t>
            </a:r>
            <a:r>
              <a:rPr lang="zh-CN" altLang="en-US" b="1" dirty="0"/>
              <a:t>所示。</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图片 3"/>
          <p:cNvPicPr>
            <a:picLocks noChangeAspect="1"/>
          </p:cNvPicPr>
          <p:nvPr/>
        </p:nvPicPr>
        <p:blipFill>
          <a:blip r:embed="rId2" cstate="print"/>
          <a:srcRect/>
          <a:stretch>
            <a:fillRect/>
          </a:stretch>
        </p:blipFill>
        <p:spPr bwMode="auto">
          <a:xfrm>
            <a:off x="1403350" y="471488"/>
            <a:ext cx="6553200" cy="4976812"/>
          </a:xfrm>
          <a:prstGeom prst="rect">
            <a:avLst/>
          </a:prstGeom>
          <a:noFill/>
          <a:ln w="9525">
            <a:noFill/>
            <a:miter lim="800000"/>
            <a:headEnd/>
            <a:tailEnd/>
          </a:ln>
        </p:spPr>
      </p:pic>
      <p:sp>
        <p:nvSpPr>
          <p:cNvPr id="77827" name="TextBox 4"/>
          <p:cNvSpPr txBox="1">
            <a:spLocks noChangeArrowheads="1"/>
          </p:cNvSpPr>
          <p:nvPr/>
        </p:nvSpPr>
        <p:spPr bwMode="auto">
          <a:xfrm>
            <a:off x="866775" y="5661025"/>
            <a:ext cx="7634288" cy="646331"/>
          </a:xfrm>
          <a:prstGeom prst="rect">
            <a:avLst/>
          </a:prstGeom>
          <a:noFill/>
          <a:ln w="9525">
            <a:noFill/>
            <a:miter lim="800000"/>
            <a:headEnd/>
            <a:tailEnd/>
          </a:ln>
        </p:spPr>
        <p:txBody>
          <a:bodyPr>
            <a:spAutoFit/>
          </a:bodyPr>
          <a:lstStyle/>
          <a:p>
            <a:pPr algn="ctr"/>
            <a:r>
              <a:rPr lang="zh-CN" altLang="en-US" dirty="0"/>
              <a:t>图</a:t>
            </a:r>
            <a:r>
              <a:rPr lang="en-US" altLang="zh-CN" dirty="0" smtClean="0"/>
              <a:t>15-6  </a:t>
            </a:r>
            <a:r>
              <a:rPr lang="en-US" altLang="zh-CN" dirty="0"/>
              <a:t>30</a:t>
            </a:r>
            <a:r>
              <a:rPr lang="zh-CN" altLang="en-US" dirty="0"/>
              <a:t>城市进化次数为</a:t>
            </a:r>
            <a:r>
              <a:rPr lang="en-US" altLang="zh-CN" dirty="0"/>
              <a:t>300</a:t>
            </a:r>
            <a:r>
              <a:rPr lang="zh-CN" altLang="en-US" dirty="0"/>
              <a:t>时的优化效果，</a:t>
            </a:r>
            <a:endParaRPr lang="en-US" altLang="zh-CN" dirty="0"/>
          </a:p>
          <a:p>
            <a:pPr algn="ctr"/>
            <a:r>
              <a:rPr lang="zh-CN" altLang="en-US" dirty="0"/>
              <a:t>距离</a:t>
            </a:r>
            <a:r>
              <a:rPr lang="en-US" altLang="zh-CN" dirty="0"/>
              <a:t>L=424.8693</a:t>
            </a:r>
            <a:r>
              <a:rPr lang="zh-CN" altLang="en-US" dirty="0"/>
              <a:t>（</a:t>
            </a:r>
            <a:r>
              <a:rPr lang="en-US" altLang="zh-CN" dirty="0"/>
              <a:t>M=2</a:t>
            </a:r>
            <a:r>
              <a:rPr lang="zh-CN" alt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bwMode="auto">
          <a:xfrm>
            <a:off x="468313" y="1052513"/>
            <a:ext cx="8229600" cy="4525962"/>
          </a:xfrm>
          <a:noFill/>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eaLnBrk="1" hangingPunct="1">
              <a:lnSpc>
                <a:spcPct val="150000"/>
              </a:lnSpc>
              <a:buFontTx/>
              <a:buNone/>
            </a:pPr>
            <a:r>
              <a:rPr lang="en-US" altLang="zh-CN" smtClean="0"/>
              <a:t>         </a:t>
            </a:r>
            <a:r>
              <a:rPr lang="zh-CN" altLang="en-US" smtClean="0"/>
              <a:t>在旅行商问题的各种求解方法中，描述旅行路线的方法主要有如下两种：（</a:t>
            </a:r>
            <a:r>
              <a:rPr lang="en-US" altLang="zh-CN" smtClean="0"/>
              <a:t>1</a:t>
            </a:r>
            <a:r>
              <a:rPr lang="zh-CN" altLang="en-US" smtClean="0"/>
              <a:t>）巡回旅行路线经过的连接两个城市的路线的顺序排列；（</a:t>
            </a:r>
            <a:r>
              <a:rPr lang="en-US" altLang="zh-CN" smtClean="0"/>
              <a:t>2</a:t>
            </a:r>
            <a:r>
              <a:rPr lang="zh-CN" altLang="en-US" smtClean="0"/>
              <a:t>）巡回旅行路线所经过的各个城市的顺序排列。大多数求解旅行商问题的遗传算法是以后者为描述方法的，它们大多采用所遍历城市的顺序来表示各个个体的编码串，其等位基因为</a:t>
            </a:r>
            <a:r>
              <a:rPr lang="en-US" altLang="zh-CN" smtClean="0"/>
              <a:t>N</a:t>
            </a:r>
            <a:r>
              <a:rPr lang="zh-CN" altLang="en-US" smtClean="0"/>
              <a:t>个整数值或</a:t>
            </a:r>
            <a:r>
              <a:rPr lang="en-US" altLang="zh-CN" smtClean="0"/>
              <a:t>N</a:t>
            </a:r>
            <a:r>
              <a:rPr lang="zh-CN" altLang="en-US" smtClean="0"/>
              <a:t>个记号。</a:t>
            </a:r>
          </a:p>
          <a:p>
            <a:pPr eaLnBrk="1" hangingPunct="1">
              <a:lnSpc>
                <a:spcPct val="150000"/>
              </a:lnSpc>
              <a:buFontTx/>
              <a:buNone/>
            </a:pPr>
            <a:r>
              <a:rPr lang="zh-CN" altLang="en-US" smtClean="0"/>
              <a:t>        以城市的遍历次序作为遗传算法的编码，目标函数取路径长度。在群体初始化、交叉操作和变异操作中考虑</a:t>
            </a:r>
            <a:r>
              <a:rPr lang="en-US" altLang="zh-CN" smtClean="0"/>
              <a:t>TSP</a:t>
            </a:r>
            <a:r>
              <a:rPr lang="zh-CN" altLang="en-US" smtClean="0"/>
              <a:t>问题的合法性约束条件（即对所有的城市做到不重不漏）。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bwMode="auto">
          <a:xfrm>
            <a:off x="468313" y="908050"/>
            <a:ext cx="8229600" cy="5545138"/>
          </a:xfrm>
          <a:noFill/>
          <a:ln>
            <a:miter lim="800000"/>
            <a:headEnd/>
            <a:tailEnd/>
          </a:ln>
        </p:spPr>
        <p:txBody>
          <a:bodyPr vert="horz" wrap="square" lIns="91440" tIns="45720" rIns="91440" bIns="45720" numCol="1" anchor="t" anchorCtr="0" compatLnSpc="1">
            <a:prstTxWarp prst="textNoShape">
              <a:avLst/>
            </a:prstTxWarp>
            <a:normAutofit fontScale="62500" lnSpcReduction="20000"/>
          </a:bodyPr>
          <a:lstStyle/>
          <a:p>
            <a:pPr eaLnBrk="1" hangingPunct="1">
              <a:lnSpc>
                <a:spcPct val="150000"/>
              </a:lnSpc>
              <a:buFontTx/>
              <a:buNone/>
            </a:pPr>
            <a:r>
              <a:rPr lang="en-US" altLang="zh-CN" b="1" dirty="0" smtClean="0"/>
              <a:t>   15.2.2 TSP</a:t>
            </a:r>
            <a:r>
              <a:rPr lang="zh-CN" altLang="en-US" b="1" dirty="0" smtClean="0"/>
              <a:t>问题的遗传算法设计</a:t>
            </a:r>
          </a:p>
          <a:p>
            <a:pPr eaLnBrk="1" hangingPunct="1">
              <a:lnSpc>
                <a:spcPct val="150000"/>
              </a:lnSpc>
              <a:buFontTx/>
              <a:buNone/>
            </a:pPr>
            <a:r>
              <a:rPr lang="zh-CN" altLang="en-US" b="1" dirty="0" smtClean="0"/>
              <a:t>        采用遗传算法进行路径优化，分为以下几步：</a:t>
            </a:r>
          </a:p>
          <a:p>
            <a:pPr eaLnBrk="1" hangingPunct="1">
              <a:lnSpc>
                <a:spcPct val="150000"/>
              </a:lnSpc>
              <a:buFontTx/>
              <a:buNone/>
            </a:pPr>
            <a:r>
              <a:rPr lang="zh-CN" altLang="en-US" b="1" dirty="0" smtClean="0"/>
              <a:t>    第一步：参数编码和初始群体设定</a:t>
            </a:r>
          </a:p>
          <a:p>
            <a:pPr eaLnBrk="1" hangingPunct="1">
              <a:lnSpc>
                <a:spcPct val="150000"/>
              </a:lnSpc>
              <a:buFontTx/>
              <a:buNone/>
            </a:pPr>
            <a:r>
              <a:rPr lang="zh-CN" altLang="en-US" b="1" dirty="0" smtClean="0"/>
              <a:t>          一般来说遗传算法对解空间的编码大多采用二进制编码形式，但对于</a:t>
            </a:r>
            <a:r>
              <a:rPr lang="en-US" altLang="zh-CN" b="1" dirty="0" smtClean="0"/>
              <a:t>TSP</a:t>
            </a:r>
            <a:r>
              <a:rPr lang="zh-CN" altLang="en-US" b="1" dirty="0" smtClean="0"/>
              <a:t>一类排序问题，采用对访问城市序列进行排列组合的方法编码，即某个巡回路径的染色体个体是该巡回路径的城市序列。</a:t>
            </a:r>
          </a:p>
          <a:p>
            <a:pPr eaLnBrk="1" hangingPunct="1">
              <a:lnSpc>
                <a:spcPct val="150000"/>
              </a:lnSpc>
              <a:buFontTx/>
              <a:buNone/>
            </a:pPr>
            <a:r>
              <a:rPr lang="zh-CN" altLang="en-US" b="1" dirty="0" smtClean="0"/>
              <a:t>          针对</a:t>
            </a:r>
            <a:r>
              <a:rPr lang="en-US" altLang="zh-CN" b="1" dirty="0" smtClean="0"/>
              <a:t>TSP</a:t>
            </a:r>
            <a:r>
              <a:rPr lang="zh-CN" altLang="en-US" b="1" dirty="0" smtClean="0"/>
              <a:t>问题，编码规则通常是</a:t>
            </a:r>
            <a:r>
              <a:rPr lang="en-US" altLang="zh-CN" b="1" dirty="0" smtClean="0"/>
              <a:t>N</a:t>
            </a:r>
            <a:r>
              <a:rPr lang="zh-CN" altLang="en-US" b="1" dirty="0" smtClean="0"/>
              <a:t>取进制编码，即每个基因仅从</a:t>
            </a:r>
            <a:r>
              <a:rPr lang="en-US" altLang="zh-CN" b="1" dirty="0" smtClean="0"/>
              <a:t>1</a:t>
            </a:r>
            <a:r>
              <a:rPr lang="zh-CN" altLang="en-US" b="1" dirty="0" smtClean="0"/>
              <a:t>到</a:t>
            </a:r>
            <a:r>
              <a:rPr lang="en-US" altLang="zh-CN" b="1" dirty="0" smtClean="0"/>
              <a:t>N</a:t>
            </a:r>
            <a:r>
              <a:rPr lang="zh-CN" altLang="en-US" b="1" dirty="0" smtClean="0"/>
              <a:t>的整数里面取一个值，每个个体的长度为</a:t>
            </a:r>
            <a:r>
              <a:rPr lang="en-US" altLang="zh-CN" b="1" dirty="0" smtClean="0"/>
              <a:t>N</a:t>
            </a:r>
            <a:r>
              <a:rPr lang="zh-CN" altLang="en-US" b="1" dirty="0" smtClean="0"/>
              <a:t>，</a:t>
            </a:r>
            <a:r>
              <a:rPr lang="en-US" altLang="zh-CN" b="1" dirty="0" smtClean="0"/>
              <a:t>N</a:t>
            </a:r>
            <a:r>
              <a:rPr lang="zh-CN" altLang="en-US" b="1" dirty="0" smtClean="0"/>
              <a:t>为城市总数。定义一个</a:t>
            </a:r>
            <a:r>
              <a:rPr lang="en-US" altLang="zh-CN" b="1" dirty="0" smtClean="0"/>
              <a:t>s</a:t>
            </a:r>
            <a:r>
              <a:rPr lang="zh-CN" altLang="en-US" b="1" dirty="0" smtClean="0"/>
              <a:t>行</a:t>
            </a:r>
            <a:r>
              <a:rPr lang="en-US" altLang="zh-CN" b="1" dirty="0" smtClean="0"/>
              <a:t>t</a:t>
            </a:r>
            <a:r>
              <a:rPr lang="zh-CN" altLang="en-US" b="1" dirty="0" smtClean="0"/>
              <a:t>列的</a:t>
            </a:r>
            <a:r>
              <a:rPr lang="en-US" altLang="zh-CN" b="1" dirty="0" smtClean="0"/>
              <a:t>pop</a:t>
            </a:r>
            <a:r>
              <a:rPr lang="zh-CN" altLang="en-US" b="1" dirty="0" smtClean="0"/>
              <a:t>矩阵来表示群体，</a:t>
            </a:r>
            <a:r>
              <a:rPr lang="en-US" altLang="zh-CN" b="1" dirty="0" smtClean="0"/>
              <a:t>t</a:t>
            </a:r>
            <a:r>
              <a:rPr lang="zh-CN" altLang="en-US" b="1" dirty="0" smtClean="0"/>
              <a:t>为城市个数</a:t>
            </a:r>
            <a:r>
              <a:rPr lang="en-US" altLang="zh-CN" b="1" dirty="0" smtClean="0"/>
              <a:t>N+1</a:t>
            </a:r>
            <a:r>
              <a:rPr lang="zh-CN" altLang="en-US" b="1" dirty="0" smtClean="0"/>
              <a:t>，即</a:t>
            </a:r>
            <a:r>
              <a:rPr lang="en-US" altLang="zh-CN" b="1" dirty="0" smtClean="0"/>
              <a:t>N+1</a:t>
            </a:r>
            <a:r>
              <a:rPr lang="zh-CN" altLang="en-US" b="1" dirty="0" smtClean="0"/>
              <a:t>，</a:t>
            </a:r>
            <a:r>
              <a:rPr lang="en-US" altLang="zh-CN" b="1" dirty="0" smtClean="0"/>
              <a:t>s</a:t>
            </a:r>
            <a:r>
              <a:rPr lang="zh-CN" altLang="en-US" b="1" dirty="0" smtClean="0"/>
              <a:t>为样本中个体数目。针对</a:t>
            </a:r>
            <a:r>
              <a:rPr lang="en-US" altLang="zh-CN" b="1" dirty="0" smtClean="0"/>
              <a:t>30</a:t>
            </a:r>
            <a:r>
              <a:rPr lang="zh-CN" altLang="en-US" b="1" dirty="0" smtClean="0"/>
              <a:t>个城市的</a:t>
            </a:r>
            <a:r>
              <a:rPr lang="en-US" altLang="zh-CN" b="1" dirty="0" smtClean="0"/>
              <a:t>TSP</a:t>
            </a:r>
            <a:r>
              <a:rPr lang="zh-CN" altLang="en-US" b="1" dirty="0" smtClean="0"/>
              <a:t>问题，</a:t>
            </a:r>
            <a:r>
              <a:rPr lang="en-US" altLang="zh-CN" b="1" dirty="0" smtClean="0"/>
              <a:t>t</a:t>
            </a:r>
            <a:r>
              <a:rPr lang="zh-CN" altLang="en-US" b="1" dirty="0" smtClean="0"/>
              <a:t>取值</a:t>
            </a:r>
            <a:r>
              <a:rPr lang="en-US" altLang="zh-CN" b="1" dirty="0" smtClean="0"/>
              <a:t>31</a:t>
            </a:r>
            <a:r>
              <a:rPr lang="zh-CN" altLang="en-US" b="1" dirty="0" smtClean="0"/>
              <a:t>，</a:t>
            </a:r>
            <a:r>
              <a:rPr lang="zh-CN" altLang="en-US"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bwMode="auto">
          <a:xfrm>
            <a:off x="323850" y="620713"/>
            <a:ext cx="8229600" cy="5949950"/>
          </a:xfrm>
          <a:noFill/>
          <a:ln>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eaLnBrk="1" hangingPunct="1">
              <a:lnSpc>
                <a:spcPct val="140000"/>
              </a:lnSpc>
              <a:buFontTx/>
              <a:buNone/>
            </a:pPr>
            <a:r>
              <a:rPr lang="en-US" altLang="zh-CN" smtClean="0"/>
              <a:t>    </a:t>
            </a:r>
            <a:r>
              <a:rPr lang="zh-CN" altLang="en-US" smtClean="0"/>
              <a:t>即矩阵每一行的前</a:t>
            </a:r>
            <a:r>
              <a:rPr lang="en-US" altLang="zh-CN" smtClean="0"/>
              <a:t>30</a:t>
            </a:r>
            <a:r>
              <a:rPr lang="zh-CN" altLang="en-US" smtClean="0"/>
              <a:t>个元素表示经过的城市编号，最后一个元素表示经过这些城市要走的距离。</a:t>
            </a:r>
          </a:p>
          <a:p>
            <a:pPr eaLnBrk="1" hangingPunct="1">
              <a:lnSpc>
                <a:spcPct val="140000"/>
              </a:lnSpc>
              <a:buFontTx/>
              <a:buNone/>
            </a:pPr>
            <a:r>
              <a:rPr lang="zh-CN" altLang="en-US" smtClean="0"/>
              <a:t>    参数编码和初始群体设定程序为：</a:t>
            </a:r>
          </a:p>
          <a:p>
            <a:pPr eaLnBrk="1" hangingPunct="1">
              <a:lnSpc>
                <a:spcPct val="140000"/>
              </a:lnSpc>
            </a:pPr>
            <a:r>
              <a:rPr lang="en-US" altLang="zh-CN" smtClean="0"/>
              <a:t>pop=zeros(s,t);</a:t>
            </a:r>
          </a:p>
          <a:p>
            <a:pPr eaLnBrk="1" hangingPunct="1">
              <a:lnSpc>
                <a:spcPct val="140000"/>
              </a:lnSpc>
            </a:pPr>
            <a:r>
              <a:rPr lang="en-US" altLang="zh-CN" smtClean="0"/>
              <a:t>for i=1:s</a:t>
            </a:r>
          </a:p>
          <a:p>
            <a:pPr eaLnBrk="1" hangingPunct="1">
              <a:lnSpc>
                <a:spcPct val="140000"/>
              </a:lnSpc>
            </a:pPr>
            <a:r>
              <a:rPr lang="en-US" altLang="zh-CN" smtClean="0"/>
              <a:t>   pop(i,1:t-1)=randperm(t-1);</a:t>
            </a:r>
          </a:p>
          <a:p>
            <a:pPr eaLnBrk="1" hangingPunct="1">
              <a:lnSpc>
                <a:spcPct val="140000"/>
              </a:lnSpc>
            </a:pPr>
            <a:r>
              <a:rPr lang="en-US" altLang="zh-CN" smtClean="0"/>
              <a:t>end</a:t>
            </a:r>
            <a:endParaRPr lang="en-US" altLang="zh-CN" b="1" smtClean="0"/>
          </a:p>
          <a:p>
            <a:pPr eaLnBrk="1" hangingPunct="1">
              <a:lnSpc>
                <a:spcPct val="140000"/>
              </a:lnSpc>
              <a:buFontTx/>
              <a:buNone/>
            </a:pPr>
            <a:r>
              <a:rPr lang="en-US" altLang="zh-CN" b="1" smtClean="0"/>
              <a:t>     </a:t>
            </a:r>
            <a:r>
              <a:rPr lang="zh-CN" altLang="en-US" b="1" smtClean="0"/>
              <a:t>第二步：计算路径长度的函数设计</a:t>
            </a:r>
          </a:p>
          <a:p>
            <a:pPr eaLnBrk="1" hangingPunct="1">
              <a:lnSpc>
                <a:spcPct val="140000"/>
              </a:lnSpc>
              <a:buFontTx/>
              <a:buNone/>
            </a:pPr>
            <a:r>
              <a:rPr lang="zh-CN" altLang="en-US" smtClean="0"/>
              <a:t>    在</a:t>
            </a:r>
            <a:r>
              <a:rPr lang="en-US" altLang="zh-CN" smtClean="0"/>
              <a:t>TSP</a:t>
            </a:r>
            <a:r>
              <a:rPr lang="zh-CN" altLang="en-US" smtClean="0"/>
              <a:t>的求解中，用距离的总和作为适应度函数，来衡量求解结果是否最优。将</a:t>
            </a:r>
            <a:r>
              <a:rPr lang="en-US" altLang="zh-CN" smtClean="0"/>
              <a:t>POP</a:t>
            </a:r>
            <a:r>
              <a:rPr lang="zh-CN" altLang="en-US" smtClean="0"/>
              <a:t>矩阵中每一行表示经过的距离的最后一个元素作为路径长度。</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body" idx="1"/>
          </p:nvPr>
        </p:nvSpPr>
        <p:spPr bwMode="auto">
          <a:xfrm>
            <a:off x="468313" y="836613"/>
            <a:ext cx="8229600" cy="5400675"/>
          </a:xfrm>
          <a:noFill/>
          <a:ln>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eaLnBrk="1" hangingPunct="1">
              <a:lnSpc>
                <a:spcPct val="150000"/>
              </a:lnSpc>
              <a:buFontTx/>
              <a:buNone/>
            </a:pPr>
            <a:r>
              <a:rPr lang="en-US" altLang="zh-CN" dirty="0" smtClean="0"/>
              <a:t>     </a:t>
            </a:r>
            <a:r>
              <a:rPr lang="zh-CN" altLang="en-US" dirty="0" smtClean="0"/>
              <a:t>两个城市</a:t>
            </a:r>
            <a:r>
              <a:rPr lang="en-US" altLang="zh-CN" dirty="0" smtClean="0"/>
              <a:t>m</a:t>
            </a:r>
            <a:r>
              <a:rPr lang="zh-CN" altLang="en-US" dirty="0" smtClean="0"/>
              <a:t>和</a:t>
            </a:r>
            <a:r>
              <a:rPr lang="en-US" altLang="zh-CN" dirty="0" smtClean="0"/>
              <a:t>n</a:t>
            </a:r>
            <a:r>
              <a:rPr lang="zh-CN" altLang="en-US" dirty="0" smtClean="0"/>
              <a:t>间的距离为：</a:t>
            </a:r>
          </a:p>
          <a:p>
            <a:pPr eaLnBrk="1" hangingPunct="1">
              <a:lnSpc>
                <a:spcPct val="150000"/>
              </a:lnSpc>
              <a:buFontTx/>
              <a:buNone/>
            </a:pPr>
            <a:r>
              <a:rPr lang="zh-CN" altLang="en-US" dirty="0" smtClean="0"/>
              <a:t>                                                                                                （</a:t>
            </a:r>
            <a:r>
              <a:rPr lang="en-US" altLang="zh-CN" dirty="0" smtClean="0"/>
              <a:t>15.4</a:t>
            </a:r>
            <a:r>
              <a:rPr lang="zh-CN" altLang="en-US" dirty="0" smtClean="0"/>
              <a:t>）</a:t>
            </a:r>
          </a:p>
          <a:p>
            <a:pPr eaLnBrk="1" hangingPunct="1">
              <a:lnSpc>
                <a:spcPct val="150000"/>
              </a:lnSpc>
              <a:buFontTx/>
              <a:buNone/>
            </a:pPr>
            <a:r>
              <a:rPr lang="zh-CN" altLang="en-US" dirty="0" smtClean="0"/>
              <a:t>     用于计算路径长度的程序为</a:t>
            </a:r>
            <a:r>
              <a:rPr lang="en-US" altLang="zh-CN" dirty="0" smtClean="0"/>
              <a:t>chap15_2dis.m</a:t>
            </a:r>
            <a:r>
              <a:rPr lang="zh-CN" altLang="en-US" dirty="0" smtClean="0"/>
              <a:t>。</a:t>
            </a:r>
          </a:p>
          <a:p>
            <a:pPr eaLnBrk="1" hangingPunct="1">
              <a:lnSpc>
                <a:spcPct val="150000"/>
              </a:lnSpc>
              <a:buFontTx/>
              <a:buNone/>
            </a:pPr>
            <a:r>
              <a:rPr lang="zh-CN" altLang="en-US" dirty="0" smtClean="0"/>
              <a:t>     通过样本的路径长度可以得到目标函数和自适应度函数。根据</a:t>
            </a:r>
            <a:r>
              <a:rPr lang="en-US" altLang="zh-CN" dirty="0" smtClean="0"/>
              <a:t>t</a:t>
            </a:r>
            <a:r>
              <a:rPr lang="zh-CN" altLang="en-US" dirty="0" smtClean="0"/>
              <a:t>的定义，两两城市组合数共有</a:t>
            </a:r>
            <a:r>
              <a:rPr lang="en-US" altLang="zh-CN" dirty="0" smtClean="0"/>
              <a:t>t-2</a:t>
            </a:r>
            <a:r>
              <a:rPr lang="zh-CN" altLang="en-US" dirty="0" smtClean="0"/>
              <a:t>组，则目标函数为：</a:t>
            </a:r>
          </a:p>
          <a:p>
            <a:pPr eaLnBrk="1" hangingPunct="1">
              <a:lnSpc>
                <a:spcPct val="150000"/>
              </a:lnSpc>
              <a:buFontTx/>
              <a:buNone/>
            </a:pPr>
            <a:r>
              <a:rPr lang="zh-CN" altLang="en-US" dirty="0" smtClean="0"/>
              <a:t>                                                                                                （</a:t>
            </a:r>
            <a:r>
              <a:rPr lang="en-US" altLang="zh-CN" dirty="0" smtClean="0"/>
              <a:t>15.5</a:t>
            </a:r>
            <a:r>
              <a:rPr lang="zh-CN" altLang="en-US" dirty="0" smtClean="0"/>
              <a:t>）</a:t>
            </a:r>
          </a:p>
          <a:p>
            <a:pPr eaLnBrk="1" hangingPunct="1">
              <a:lnSpc>
                <a:spcPct val="150000"/>
              </a:lnSpc>
              <a:buFontTx/>
              <a:buNone/>
            </a:pPr>
            <a:r>
              <a:rPr lang="zh-CN" altLang="en-US" dirty="0" smtClean="0"/>
              <a:t>      自适应度函数取目标函数的倒数，即：</a:t>
            </a:r>
          </a:p>
          <a:p>
            <a:pPr eaLnBrk="1" hangingPunct="1">
              <a:lnSpc>
                <a:spcPct val="150000"/>
              </a:lnSpc>
              <a:buFontTx/>
              <a:buNone/>
            </a:pPr>
            <a:r>
              <a:rPr lang="zh-CN" altLang="en-US" dirty="0" smtClean="0"/>
              <a:t>                                                                                                （</a:t>
            </a:r>
            <a:r>
              <a:rPr lang="en-US" altLang="zh-CN" dirty="0" smtClean="0"/>
              <a:t>15.6</a:t>
            </a:r>
            <a:r>
              <a:rPr lang="zh-CN" altLang="en-US" dirty="0" smtClean="0"/>
              <a:t>）</a:t>
            </a:r>
          </a:p>
        </p:txBody>
      </p:sp>
      <p:sp>
        <p:nvSpPr>
          <p:cNvPr id="224259" name="Rectangle 3"/>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graphicFrame>
        <p:nvGraphicFramePr>
          <p:cNvPr id="12290" name="Object 4"/>
          <p:cNvGraphicFramePr>
            <a:graphicFrameLocks noChangeAspect="1"/>
          </p:cNvGraphicFramePr>
          <p:nvPr/>
        </p:nvGraphicFramePr>
        <p:xfrm>
          <a:off x="2987675" y="1484313"/>
          <a:ext cx="2670175" cy="460375"/>
        </p:xfrm>
        <a:graphic>
          <a:graphicData uri="http://schemas.openxmlformats.org/presentationml/2006/ole">
            <p:oleObj spid="_x0000_s2050" name="Equation" r:id="rId3" imgW="1930400" imgH="330200" progId="Equation.DSMT4">
              <p:embed/>
            </p:oleObj>
          </a:graphicData>
        </a:graphic>
      </p:graphicFrame>
      <p:sp>
        <p:nvSpPr>
          <p:cNvPr id="224261" name="Rectangle 5"/>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graphicFrame>
        <p:nvGraphicFramePr>
          <p:cNvPr id="12291" name="Object 6"/>
          <p:cNvGraphicFramePr>
            <a:graphicFrameLocks noChangeAspect="1"/>
          </p:cNvGraphicFramePr>
          <p:nvPr/>
        </p:nvGraphicFramePr>
        <p:xfrm>
          <a:off x="3707904" y="4005064"/>
          <a:ext cx="1331913" cy="619125"/>
        </p:xfrm>
        <a:graphic>
          <a:graphicData uri="http://schemas.openxmlformats.org/presentationml/2006/ole">
            <p:oleObj spid="_x0000_s2051" name="Equation" r:id="rId4" imgW="965200" imgH="444500" progId="Equation.DSMT4">
              <p:embed/>
            </p:oleObj>
          </a:graphicData>
        </a:graphic>
      </p:graphicFrame>
      <p:sp>
        <p:nvSpPr>
          <p:cNvPr id="224263" name="Rectangle 7"/>
          <p:cNvSpPr>
            <a:spLocks noChangeArrowheads="1"/>
          </p:cNvSpPr>
          <p:nvPr/>
        </p:nvSpPr>
        <p:spPr bwMode="gray">
          <a:xfrm>
            <a:off x="0" y="3205163"/>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graphicFrame>
        <p:nvGraphicFramePr>
          <p:cNvPr id="12292" name="Object 8"/>
          <p:cNvGraphicFramePr>
            <a:graphicFrameLocks noChangeAspect="1"/>
          </p:cNvGraphicFramePr>
          <p:nvPr/>
        </p:nvGraphicFramePr>
        <p:xfrm>
          <a:off x="3923928" y="5301208"/>
          <a:ext cx="1093788" cy="619125"/>
        </p:xfrm>
        <a:graphic>
          <a:graphicData uri="http://schemas.openxmlformats.org/presentationml/2006/ole">
            <p:oleObj spid="_x0000_s2052" name="Equation" r:id="rId5" imgW="787058" imgH="444307" progId="Equation.DSMT4">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1"/>
          </p:nvPr>
        </p:nvSpPr>
        <p:spPr bwMode="auto">
          <a:xfrm>
            <a:off x="468313" y="765175"/>
            <a:ext cx="8229600" cy="5688013"/>
          </a:xfrm>
          <a:noFill/>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eaLnBrk="1" hangingPunct="1">
              <a:lnSpc>
                <a:spcPct val="150000"/>
              </a:lnSpc>
              <a:buFontTx/>
              <a:buNone/>
            </a:pPr>
            <a:r>
              <a:rPr lang="en-US" altLang="zh-CN" b="1" dirty="0" smtClean="0"/>
              <a:t>     </a:t>
            </a:r>
            <a:r>
              <a:rPr lang="zh-CN" altLang="en-US" b="1" dirty="0" smtClean="0"/>
              <a:t>第三步：计算选择算子</a:t>
            </a:r>
          </a:p>
          <a:p>
            <a:pPr eaLnBrk="1" hangingPunct="1">
              <a:lnSpc>
                <a:spcPct val="150000"/>
              </a:lnSpc>
              <a:buFontTx/>
              <a:buNone/>
            </a:pPr>
            <a:r>
              <a:rPr lang="zh-CN" altLang="en-US" b="1" dirty="0" smtClean="0"/>
              <a:t>          选择就是从群体中选择优胜个体、淘汰劣质个体的操作，它是建立在群体中个体适应度评估基础上。仿真中采用最优保存方法，即将群体中适应度最大的</a:t>
            </a:r>
            <a:r>
              <a:rPr lang="en-US" altLang="zh-CN" b="1" dirty="0" smtClean="0"/>
              <a:t>c</a:t>
            </a:r>
            <a:r>
              <a:rPr lang="zh-CN" altLang="en-US" b="1" dirty="0" smtClean="0"/>
              <a:t>个个体直接替换适应度最小的</a:t>
            </a:r>
            <a:r>
              <a:rPr lang="en-US" altLang="zh-CN" b="1" dirty="0" smtClean="0"/>
              <a:t>c</a:t>
            </a:r>
            <a:r>
              <a:rPr lang="zh-CN" altLang="en-US" b="1" dirty="0" smtClean="0"/>
              <a:t>个个体。选择算子函数为</a:t>
            </a:r>
            <a:r>
              <a:rPr lang="en-US" altLang="zh-CN" b="1" dirty="0" smtClean="0"/>
              <a:t>chap15_2select.m</a:t>
            </a:r>
            <a:r>
              <a:rPr lang="zh-CN" altLang="en-US" b="1" dirty="0" smtClean="0"/>
              <a:t>。</a:t>
            </a:r>
            <a:endParaRPr lang="en-US" altLang="zh-CN" b="1" dirty="0" smtClean="0"/>
          </a:p>
          <a:p>
            <a:pPr eaLnBrk="1" hangingPunct="1">
              <a:lnSpc>
                <a:spcPct val="150000"/>
              </a:lnSpc>
              <a:buFontTx/>
              <a:buNone/>
            </a:pPr>
            <a:r>
              <a:rPr lang="en-US" altLang="zh-CN" b="1" dirty="0" smtClean="0"/>
              <a:t> </a:t>
            </a:r>
            <a:r>
              <a:rPr lang="zh-CN" altLang="en-US" b="1" dirty="0" smtClean="0"/>
              <a:t>    第四步：计算交叉算子</a:t>
            </a:r>
          </a:p>
          <a:p>
            <a:pPr eaLnBrk="1" hangingPunct="1">
              <a:lnSpc>
                <a:spcPct val="150000"/>
              </a:lnSpc>
              <a:buFontTx/>
              <a:buNone/>
            </a:pPr>
            <a:r>
              <a:rPr lang="zh-CN" altLang="en-US" b="1" dirty="0" smtClean="0"/>
              <a:t>         交叉算子在遗传算法中起着核心的作用，它是指将个体进行两两配对，并以交叉概率将配对的父代个体加以替换重组而生成新个体的操作。如果当前随机值大于     ，则随机选择两个个体进行交叉。</a:t>
            </a:r>
            <a:endParaRPr lang="en-US" altLang="zh-CN" b="1" dirty="0" smtClean="0"/>
          </a:p>
          <a:p>
            <a:pPr eaLnBrk="1" hangingPunct="1">
              <a:lnSpc>
                <a:spcPct val="150000"/>
              </a:lnSpc>
              <a:buFontTx/>
              <a:buNone/>
            </a:pPr>
            <a:r>
              <a:rPr lang="en-US" altLang="zh-CN" b="1" dirty="0" smtClean="0"/>
              <a:t>    </a:t>
            </a:r>
            <a:r>
              <a:rPr lang="zh-CN" altLang="en-US" b="1" dirty="0" smtClean="0"/>
              <a:t>有序交叉法实现的步骤是</a:t>
            </a:r>
            <a:r>
              <a:rPr lang="en-US" altLang="zh-CN" b="1" dirty="0" smtClean="0"/>
              <a:t>:</a:t>
            </a:r>
          </a:p>
        </p:txBody>
      </p:sp>
      <p:sp>
        <p:nvSpPr>
          <p:cNvPr id="225283" name="Rectangle 3"/>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sp>
        <p:nvSpPr>
          <p:cNvPr id="225285" name="Rectangle 5"/>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a:ext uri="{909E8E84-426E-40DD-AFC4-6F175D3DCCD1}"/>
            <a:ext uri="{91240B29-F687-4F45-9708-019B960494DF}"/>
          </a:extLst>
        </p:spPr>
        <p:txBody>
          <a:bodyPr wrap="none" anchor="ctr">
            <a:spAutoFit/>
          </a:bodyPr>
          <a:lstStyle/>
          <a:p>
            <a:pPr>
              <a:defRPr/>
            </a:pPr>
            <a:endParaRPr lang="zh-CN" altLang="en-US"/>
          </a:p>
        </p:txBody>
      </p:sp>
      <p:graphicFrame>
        <p:nvGraphicFramePr>
          <p:cNvPr id="13314" name="对象 1"/>
          <p:cNvGraphicFramePr>
            <a:graphicFrameLocks noChangeAspect="1"/>
          </p:cNvGraphicFramePr>
          <p:nvPr/>
        </p:nvGraphicFramePr>
        <p:xfrm>
          <a:off x="5652120" y="4509120"/>
          <a:ext cx="311150" cy="373062"/>
        </p:xfrm>
        <a:graphic>
          <a:graphicData uri="http://schemas.openxmlformats.org/presentationml/2006/ole">
            <p:oleObj spid="_x0000_s3074" name="Equation" r:id="rId3" imgW="190500" imgH="228600" progId="Equation.DSMT4">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2"/>
          <p:cNvSpPr>
            <a:spLocks noGrp="1" noChangeArrowheads="1"/>
          </p:cNvSpPr>
          <p:nvPr>
            <p:ph type="body" idx="1"/>
          </p:nvPr>
        </p:nvSpPr>
        <p:spPr bwMode="auto">
          <a:xfrm>
            <a:off x="395288" y="1052513"/>
            <a:ext cx="8229600" cy="4525962"/>
          </a:xfrm>
          <a:noFill/>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eaLnBrk="1" hangingPunct="1">
              <a:lnSpc>
                <a:spcPct val="150000"/>
              </a:lnSpc>
              <a:buFontTx/>
              <a:buNone/>
            </a:pPr>
            <a:r>
              <a:rPr lang="en-US" altLang="zh-CN" dirty="0" smtClean="0"/>
              <a:t>     </a:t>
            </a:r>
            <a:r>
              <a:rPr lang="zh-CN" altLang="en-US" dirty="0" smtClean="0"/>
              <a:t>有序交叉法实现的步骤是</a:t>
            </a:r>
            <a:r>
              <a:rPr lang="en-US" altLang="zh-CN" dirty="0" smtClean="0"/>
              <a:t>:</a:t>
            </a:r>
          </a:p>
          <a:p>
            <a:pPr eaLnBrk="1" hangingPunct="1">
              <a:lnSpc>
                <a:spcPct val="150000"/>
              </a:lnSpc>
              <a:buFontTx/>
              <a:buNone/>
            </a:pPr>
            <a:r>
              <a:rPr lang="zh-CN" altLang="en-US" dirty="0" smtClean="0"/>
              <a:t>步骤 </a:t>
            </a:r>
            <a:r>
              <a:rPr lang="en-US" altLang="zh-CN" dirty="0" smtClean="0"/>
              <a:t>1 </a:t>
            </a:r>
            <a:r>
              <a:rPr lang="zh-CN" altLang="en-US" dirty="0" smtClean="0"/>
              <a:t>随机选取两个交叉点</a:t>
            </a:r>
            <a:r>
              <a:rPr lang="en-US" altLang="zh-CN" dirty="0" err="1" smtClean="0"/>
              <a:t>crosspoint</a:t>
            </a:r>
            <a:r>
              <a:rPr lang="en-US" altLang="zh-CN" dirty="0" smtClean="0"/>
              <a:t>(1)</a:t>
            </a:r>
            <a:r>
              <a:rPr lang="zh-CN" altLang="en-US" dirty="0" smtClean="0"/>
              <a:t>和</a:t>
            </a:r>
            <a:r>
              <a:rPr lang="en-US" altLang="zh-CN" dirty="0" err="1" smtClean="0"/>
              <a:t>crosspoint</a:t>
            </a:r>
            <a:r>
              <a:rPr lang="en-US" altLang="zh-CN" dirty="0" smtClean="0"/>
              <a:t>(2)</a:t>
            </a:r>
            <a:r>
              <a:rPr lang="zh-CN" altLang="en-US" dirty="0" smtClean="0"/>
              <a:t>；</a:t>
            </a:r>
          </a:p>
          <a:p>
            <a:pPr eaLnBrk="1" hangingPunct="1">
              <a:lnSpc>
                <a:spcPct val="150000"/>
              </a:lnSpc>
              <a:buFontTx/>
              <a:buNone/>
            </a:pPr>
            <a:r>
              <a:rPr lang="zh-CN" altLang="en-US" dirty="0" smtClean="0"/>
              <a:t>步骤 </a:t>
            </a:r>
            <a:r>
              <a:rPr lang="en-US" altLang="zh-CN" dirty="0" smtClean="0"/>
              <a:t>2 </a:t>
            </a:r>
            <a:r>
              <a:rPr lang="zh-CN" altLang="en-US" dirty="0" smtClean="0"/>
              <a:t>两后代先分别按对应位置复制双亲</a:t>
            </a:r>
            <a:r>
              <a:rPr lang="en-US" altLang="zh-CN" dirty="0" smtClean="0"/>
              <a:t>X1</a:t>
            </a:r>
            <a:r>
              <a:rPr lang="zh-CN" altLang="en-US" dirty="0" smtClean="0"/>
              <a:t>和</a:t>
            </a:r>
            <a:r>
              <a:rPr lang="en-US" altLang="zh-CN" dirty="0" smtClean="0"/>
              <a:t>X2</a:t>
            </a:r>
            <a:r>
              <a:rPr lang="zh-CN" altLang="en-US" dirty="0" smtClean="0"/>
              <a:t>匹配段中的两个子串</a:t>
            </a:r>
            <a:r>
              <a:rPr lang="en-US" altLang="zh-CN" dirty="0" smtClean="0"/>
              <a:t>A1</a:t>
            </a:r>
            <a:r>
              <a:rPr lang="zh-CN" altLang="en-US" dirty="0" smtClean="0"/>
              <a:t>和</a:t>
            </a:r>
            <a:r>
              <a:rPr lang="en-US" altLang="zh-CN" dirty="0" smtClean="0"/>
              <a:t>B1</a:t>
            </a:r>
            <a:r>
              <a:rPr lang="zh-CN" altLang="en-US" dirty="0" smtClean="0"/>
              <a:t>；</a:t>
            </a:r>
          </a:p>
          <a:p>
            <a:pPr>
              <a:lnSpc>
                <a:spcPct val="150000"/>
              </a:lnSpc>
              <a:buNone/>
            </a:pPr>
            <a:r>
              <a:rPr lang="zh-CN" altLang="en-US" dirty="0" smtClean="0"/>
              <a:t>步骤 </a:t>
            </a:r>
            <a:r>
              <a:rPr lang="en-US" altLang="zh-CN" dirty="0" smtClean="0"/>
              <a:t>3 </a:t>
            </a:r>
            <a:r>
              <a:rPr lang="zh-CN" altLang="en-US" dirty="0" smtClean="0"/>
              <a:t>在对应位置交换</a:t>
            </a:r>
            <a:r>
              <a:rPr lang="en-US" altLang="zh-CN" dirty="0" smtClean="0"/>
              <a:t>X1</a:t>
            </a:r>
            <a:r>
              <a:rPr lang="zh-CN" altLang="en-US" dirty="0" smtClean="0"/>
              <a:t>和</a:t>
            </a:r>
            <a:r>
              <a:rPr lang="en-US" altLang="zh-CN" dirty="0" smtClean="0"/>
              <a:t>X2</a:t>
            </a:r>
            <a:r>
              <a:rPr lang="zh-CN" altLang="en-US" dirty="0" smtClean="0"/>
              <a:t>双亲匹配段</a:t>
            </a:r>
            <a:r>
              <a:rPr lang="en-US" altLang="zh-CN" dirty="0" smtClean="0"/>
              <a:t>A1</a:t>
            </a:r>
            <a:r>
              <a:rPr lang="zh-CN" altLang="en-US" dirty="0" smtClean="0"/>
              <a:t>和</a:t>
            </a:r>
            <a:r>
              <a:rPr lang="en-US" altLang="zh-CN" dirty="0" smtClean="0"/>
              <a:t>B1</a:t>
            </a:r>
            <a:r>
              <a:rPr lang="zh-CN" altLang="en-US" dirty="0" smtClean="0"/>
              <a:t>以外的城市，如果交换后，后代</a:t>
            </a:r>
            <a:r>
              <a:rPr lang="en-US" altLang="zh-CN" dirty="0" smtClean="0"/>
              <a:t>X1</a:t>
            </a:r>
            <a:r>
              <a:rPr lang="zh-CN" altLang="en-US" dirty="0" smtClean="0"/>
              <a:t>中的某一城市</a:t>
            </a:r>
            <a:r>
              <a:rPr lang="en-US" altLang="zh-CN" dirty="0" smtClean="0"/>
              <a:t>a</a:t>
            </a:r>
            <a:r>
              <a:rPr lang="zh-CN" altLang="en-US" dirty="0" smtClean="0"/>
              <a:t>与子串</a:t>
            </a:r>
            <a:r>
              <a:rPr lang="en-US" altLang="zh-CN" dirty="0" smtClean="0"/>
              <a:t>A1</a:t>
            </a:r>
            <a:r>
              <a:rPr lang="zh-CN" altLang="en-US" dirty="0" smtClean="0"/>
              <a:t>的城市重复，则将该城市取代串</a:t>
            </a:r>
            <a:r>
              <a:rPr lang="en-US" altLang="zh-CN" dirty="0" smtClean="0"/>
              <a:t>B1</a:t>
            </a:r>
            <a:r>
              <a:rPr lang="zh-CN" altLang="en-US" dirty="0" smtClean="0"/>
              <a:t>与</a:t>
            </a:r>
            <a:r>
              <a:rPr lang="en-US" altLang="zh-CN" dirty="0" smtClean="0"/>
              <a:t>A1</a:t>
            </a:r>
            <a:r>
              <a:rPr lang="zh-CN" altLang="en-US" dirty="0" smtClean="0"/>
              <a:t>中的城市</a:t>
            </a:r>
            <a:r>
              <a:rPr lang="en-US" altLang="zh-CN" dirty="0" smtClean="0"/>
              <a:t>a</a:t>
            </a:r>
            <a:r>
              <a:rPr lang="zh-CN" altLang="en-US" dirty="0" smtClean="0"/>
              <a:t>具有相同位置的新城市，直到与</a:t>
            </a:r>
            <a:r>
              <a:rPr lang="en-US" altLang="zh-CN" dirty="0" smtClean="0"/>
              <a:t>A1</a:t>
            </a:r>
            <a:r>
              <a:rPr lang="zh-CN" altLang="en-US" dirty="0" smtClean="0"/>
              <a:t>中的城市均不重复为止，对后代</a:t>
            </a:r>
            <a:r>
              <a:rPr lang="en-US" altLang="zh-CN" dirty="0" smtClean="0"/>
              <a:t>X2</a:t>
            </a:r>
            <a:r>
              <a:rPr lang="zh-CN" altLang="en-US" dirty="0" smtClean="0"/>
              <a:t>也采用同样方法，如图</a:t>
            </a:r>
            <a:r>
              <a:rPr lang="en-US" altLang="zh-CN" dirty="0" smtClean="0"/>
              <a:t>15-4</a:t>
            </a:r>
            <a:r>
              <a:rPr lang="zh-CN" altLang="en-US" dirty="0" smtClean="0"/>
              <a:t>所示：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403648" y="692696"/>
          <a:ext cx="6095999" cy="3404744"/>
        </p:xfrm>
        <a:graphic>
          <a:graphicData uri="http://schemas.openxmlformats.org/drawingml/2006/table">
            <a:tbl>
              <a:tblPr firstRow="1" bandRow="1">
                <a:tableStyleId>{2D5ABB26-0587-4C30-8999-92F81FD0307C}</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r>
                        <a:rPr lang="en-US" altLang="zh-CN" dirty="0" smtClean="0"/>
                        <a:t>X1:</a:t>
                      </a:r>
                      <a:endParaRPr lang="zh-CN" altLang="en-US" dirty="0"/>
                    </a:p>
                  </a:txBody>
                  <a:tcPr/>
                </a:tc>
                <a:tc>
                  <a:txBody>
                    <a:bodyPr/>
                    <a:lstStyle/>
                    <a:p>
                      <a:r>
                        <a:rPr lang="en-US" altLang="zh-CN" dirty="0" smtClean="0"/>
                        <a:t> 9</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0</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r>
                        <a:rPr lang="en-US" altLang="zh-CN" dirty="0" smtClean="0"/>
                        <a:t>A1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X2:</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5</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B1</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4432">
                <a:tc>
                  <a:txBody>
                    <a:bodyPr/>
                    <a:lstStyle/>
                    <a:p>
                      <a:endParaRPr lang="zh-CN"/>
                    </a:p>
                  </a:txBody>
                  <a:tcPr>
                    <a:blipFill rotWithShape="1">
                      <a:blip r:embed="rId2"/>
                      <a:stretch>
                        <a:fillRect t="-468182" r="-1200000" b="-286364"/>
                      </a:stretch>
                    </a:blipFill>
                  </a:tcPr>
                </a:tc>
                <a:tc>
                  <a:txBody>
                    <a:bodyPr/>
                    <a:lstStyle/>
                    <a:p>
                      <a:r>
                        <a:rPr lang="en-US" altLang="zh-CN" dirty="0" smtClean="0"/>
                        <a:t>8</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2</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A1</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404432">
                <a:tc>
                  <a:txBody>
                    <a:bodyPr/>
                    <a:lstStyle/>
                    <a:p>
                      <a:endParaRPr lang="zh-CN"/>
                    </a:p>
                  </a:txBody>
                  <a:tcPr>
                    <a:blipFill rotWithShape="1">
                      <a:blip r:embed="rId2"/>
                      <a:stretch>
                        <a:fillRect t="-660606" r="-1200000" b="-93939"/>
                      </a:stretch>
                    </a:blipFill>
                  </a:tcPr>
                </a:tc>
                <a:tc>
                  <a:txBody>
                    <a:bodyPr/>
                    <a:lstStyle/>
                    <a:p>
                      <a:r>
                        <a:rPr lang="en-US" altLang="zh-CN" dirty="0" smtClean="0"/>
                        <a:t>9</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sp>
        <p:nvSpPr>
          <p:cNvPr id="69635" name="下箭头 6"/>
          <p:cNvSpPr>
            <a:spLocks noChangeArrowheads="1"/>
          </p:cNvSpPr>
          <p:nvPr/>
        </p:nvSpPr>
        <p:spPr bwMode="auto">
          <a:xfrm>
            <a:off x="4435475" y="2224088"/>
            <a:ext cx="46038" cy="288925"/>
          </a:xfrm>
          <a:prstGeom prst="downArrow">
            <a:avLst>
              <a:gd name="adj1" fmla="val 50000"/>
              <a:gd name="adj2" fmla="val 49800"/>
            </a:avLst>
          </a:prstGeom>
          <a:solidFill>
            <a:schemeClr val="accent1"/>
          </a:solidFill>
          <a:ln w="9525" algn="ctr">
            <a:solidFill>
              <a:schemeClr val="tx1"/>
            </a:solidFill>
            <a:round/>
            <a:headEnd/>
            <a:tailEnd/>
          </a:ln>
        </p:spPr>
        <p:txBody>
          <a:bodyPr/>
          <a:lstStyle/>
          <a:p>
            <a:endParaRPr lang="zh-CN" altLang="en-US"/>
          </a:p>
        </p:txBody>
      </p:sp>
      <p:sp>
        <p:nvSpPr>
          <p:cNvPr id="69636" name="TextBox 7"/>
          <p:cNvSpPr txBox="1">
            <a:spLocks noChangeArrowheads="1"/>
          </p:cNvSpPr>
          <p:nvPr/>
        </p:nvSpPr>
        <p:spPr bwMode="auto">
          <a:xfrm>
            <a:off x="1692275" y="4365625"/>
            <a:ext cx="5903913" cy="830263"/>
          </a:xfrm>
          <a:prstGeom prst="rect">
            <a:avLst/>
          </a:prstGeom>
          <a:noFill/>
          <a:ln w="9525">
            <a:noFill/>
            <a:miter lim="800000"/>
            <a:headEnd/>
            <a:tailEnd/>
          </a:ln>
        </p:spPr>
        <p:txBody>
          <a:bodyPr>
            <a:spAutoFit/>
          </a:bodyPr>
          <a:lstStyle/>
          <a:p>
            <a:pPr algn="ctr"/>
            <a:r>
              <a:rPr lang="zh-CN" altLang="en-US"/>
              <a:t>图</a:t>
            </a:r>
            <a:r>
              <a:rPr lang="en-US" altLang="zh-CN"/>
              <a:t>15-4 </a:t>
            </a:r>
            <a:r>
              <a:rPr lang="zh-CN" altLang="en-US"/>
              <a:t>有序交叉算子</a:t>
            </a:r>
          </a:p>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3"/>
          <p:cNvSpPr txBox="1">
            <a:spLocks noChangeArrowheads="1"/>
          </p:cNvSpPr>
          <p:nvPr/>
        </p:nvSpPr>
        <p:spPr bwMode="auto">
          <a:xfrm>
            <a:off x="1042988" y="692150"/>
            <a:ext cx="7489825" cy="5170488"/>
          </a:xfrm>
          <a:prstGeom prst="rect">
            <a:avLst/>
          </a:prstGeom>
          <a:noFill/>
          <a:ln w="9525">
            <a:noFill/>
            <a:miter lim="800000"/>
            <a:headEnd/>
            <a:tailEnd/>
          </a:ln>
        </p:spPr>
        <p:txBody>
          <a:bodyPr>
            <a:spAutoFit/>
          </a:bodyPr>
          <a:lstStyle/>
          <a:p>
            <a:pPr>
              <a:lnSpc>
                <a:spcPct val="150000"/>
              </a:lnSpc>
            </a:pPr>
            <a:r>
              <a:rPr lang="zh-CN" altLang="en-US" sz="2000" dirty="0"/>
              <a:t>        以图</a:t>
            </a:r>
            <a:r>
              <a:rPr lang="en-US" altLang="zh-CN" sz="2000" dirty="0" smtClean="0"/>
              <a:t>15-4</a:t>
            </a:r>
            <a:r>
              <a:rPr lang="zh-CN" altLang="en-US" sz="2000" dirty="0"/>
              <a:t>例，具体的有序交叉法实现步骤为：</a:t>
            </a:r>
            <a:endParaRPr lang="en-US" altLang="zh-CN" sz="2000" baseline="-25000" dirty="0"/>
          </a:p>
          <a:p>
            <a:pPr>
              <a:lnSpc>
                <a:spcPct val="150000"/>
              </a:lnSpc>
            </a:pPr>
            <a:r>
              <a:rPr lang="zh-CN" altLang="en-US" sz="2000" dirty="0"/>
              <a:t>（</a:t>
            </a:r>
            <a:r>
              <a:rPr lang="en-US" altLang="zh-CN" sz="2000" dirty="0"/>
              <a:t>1</a:t>
            </a:r>
            <a:r>
              <a:rPr lang="zh-CN" altLang="en-US" sz="2000" dirty="0"/>
              <a:t>）确定两个交叉点的位置分别为</a:t>
            </a:r>
            <a:r>
              <a:rPr lang="en-US" altLang="zh-CN" sz="2000" dirty="0"/>
              <a:t>2</a:t>
            </a:r>
            <a:r>
              <a:rPr lang="zh-CN" altLang="en-US" sz="2000" dirty="0"/>
              <a:t>和</a:t>
            </a:r>
            <a:r>
              <a:rPr lang="en-US" altLang="zh-CN" sz="2000" dirty="0"/>
              <a:t>7</a:t>
            </a:r>
            <a:r>
              <a:rPr lang="zh-CN" altLang="en-US" sz="2000" dirty="0"/>
              <a:t>；</a:t>
            </a:r>
            <a:endParaRPr lang="en-US" altLang="zh-CN" sz="2000" dirty="0"/>
          </a:p>
          <a:p>
            <a:pPr>
              <a:lnSpc>
                <a:spcPct val="150000"/>
              </a:lnSpc>
            </a:pPr>
            <a:r>
              <a:rPr lang="zh-CN" altLang="en-US" sz="2000" dirty="0"/>
              <a:t>（</a:t>
            </a:r>
            <a:r>
              <a:rPr lang="en-US" altLang="zh-CN" sz="2000" dirty="0"/>
              <a:t>2</a:t>
            </a:r>
            <a:r>
              <a:rPr lang="zh-CN" altLang="en-US" sz="2000" dirty="0"/>
              <a:t>）两后代</a:t>
            </a:r>
            <a:r>
              <a:rPr lang="en-US" altLang="zh-CN" sz="2000" dirty="0"/>
              <a:t>X</a:t>
            </a:r>
            <a:r>
              <a:rPr lang="en-US" altLang="zh-CN" sz="2000" baseline="-25000" dirty="0"/>
              <a:t>1</a:t>
            </a:r>
            <a:r>
              <a:rPr lang="en-US" altLang="zh-CN" sz="2000" dirty="0"/>
              <a:t>' </a:t>
            </a:r>
            <a:r>
              <a:rPr lang="zh-CN" altLang="en-US" sz="2000" dirty="0"/>
              <a:t>和</a:t>
            </a:r>
            <a:r>
              <a:rPr lang="en-US" altLang="zh-CN" sz="2000" dirty="0"/>
              <a:t>X</a:t>
            </a:r>
            <a:r>
              <a:rPr lang="en-US" altLang="zh-CN" sz="2000" baseline="-25000" dirty="0"/>
              <a:t>1</a:t>
            </a:r>
            <a:r>
              <a:rPr lang="en-US" altLang="zh-CN" sz="2000" dirty="0"/>
              <a:t>’</a:t>
            </a:r>
            <a:r>
              <a:rPr lang="zh-CN" altLang="en-US" sz="2000" dirty="0"/>
              <a:t> 分别按对应位置复制双亲</a:t>
            </a:r>
            <a:r>
              <a:rPr lang="en-US" altLang="zh-CN" sz="2000" dirty="0"/>
              <a:t>X</a:t>
            </a:r>
            <a:r>
              <a:rPr lang="en-US" altLang="zh-CN" sz="2000" baseline="-25000" dirty="0"/>
              <a:t>1</a:t>
            </a:r>
            <a:r>
              <a:rPr lang="zh-CN" altLang="en-US" sz="2000" dirty="0"/>
              <a:t>和</a:t>
            </a:r>
            <a:r>
              <a:rPr lang="en-US" altLang="zh-CN" sz="2000" dirty="0"/>
              <a:t>X</a:t>
            </a:r>
            <a:r>
              <a:rPr lang="en-US" altLang="zh-CN" sz="2000" baseline="-25000" dirty="0"/>
              <a:t>2</a:t>
            </a:r>
            <a:r>
              <a:rPr lang="zh-CN" altLang="en-US" sz="2000" dirty="0"/>
              <a:t>匹配段中两个子串</a:t>
            </a:r>
            <a:r>
              <a:rPr lang="en-US" altLang="zh-CN" sz="2000" dirty="0"/>
              <a:t>A</a:t>
            </a:r>
            <a:r>
              <a:rPr lang="en-US" altLang="zh-CN" sz="2000" baseline="-25000" dirty="0"/>
              <a:t>1</a:t>
            </a:r>
            <a:r>
              <a:rPr lang="zh-CN" altLang="en-US" sz="2000" dirty="0"/>
              <a:t>和</a:t>
            </a:r>
            <a:r>
              <a:rPr lang="en-US" altLang="zh-CN" sz="2000" dirty="0"/>
              <a:t>B</a:t>
            </a:r>
            <a:r>
              <a:rPr lang="en-US" altLang="zh-CN" sz="2000" baseline="-25000" dirty="0"/>
              <a:t>1</a:t>
            </a:r>
            <a:r>
              <a:rPr lang="zh-CN" altLang="en-US" sz="2000" dirty="0"/>
              <a:t>，在对应位置交换</a:t>
            </a:r>
            <a:r>
              <a:rPr lang="en-US" altLang="zh-CN" sz="2000" dirty="0"/>
              <a:t>X</a:t>
            </a:r>
            <a:r>
              <a:rPr lang="en-US" altLang="zh-CN" sz="2000" baseline="-25000" dirty="0"/>
              <a:t>1</a:t>
            </a:r>
            <a:r>
              <a:rPr lang="zh-CN" altLang="en-US" sz="2000" dirty="0"/>
              <a:t>和</a:t>
            </a:r>
            <a:r>
              <a:rPr lang="en-US" altLang="zh-CN" sz="2000" dirty="0"/>
              <a:t>X</a:t>
            </a:r>
            <a:r>
              <a:rPr lang="en-US" altLang="zh-CN" sz="2000" baseline="-25000" dirty="0"/>
              <a:t>2</a:t>
            </a:r>
            <a:r>
              <a:rPr lang="zh-CN" altLang="en-US" sz="2000" dirty="0"/>
              <a:t>双亲匹配段</a:t>
            </a:r>
            <a:r>
              <a:rPr lang="en-US" altLang="zh-CN" sz="2000" dirty="0"/>
              <a:t>A</a:t>
            </a:r>
            <a:r>
              <a:rPr lang="en-US" altLang="zh-CN" sz="2000" baseline="-25000" dirty="0"/>
              <a:t>1</a:t>
            </a:r>
            <a:r>
              <a:rPr lang="zh-CN" altLang="en-US" sz="2000" dirty="0"/>
              <a:t>和</a:t>
            </a:r>
            <a:r>
              <a:rPr lang="en-US" altLang="zh-CN" sz="2000" dirty="0"/>
              <a:t>B</a:t>
            </a:r>
            <a:r>
              <a:rPr lang="en-US" altLang="zh-CN" sz="2000" baseline="-25000" dirty="0"/>
              <a:t>1</a:t>
            </a:r>
            <a:r>
              <a:rPr lang="zh-CN" altLang="en-US" sz="2000" dirty="0"/>
              <a:t>以外的城市，得到      </a:t>
            </a:r>
            <a:endParaRPr lang="en-US" altLang="zh-CN" sz="2000" dirty="0"/>
          </a:p>
          <a:p>
            <a:pPr algn="ctr">
              <a:lnSpc>
                <a:spcPct val="150000"/>
              </a:lnSpc>
            </a:pPr>
            <a:r>
              <a:rPr lang="en-US" altLang="zh-CN" sz="2000" dirty="0"/>
              <a:t> X</a:t>
            </a:r>
            <a:r>
              <a:rPr lang="en-US" altLang="zh-CN" sz="2000" baseline="-25000" dirty="0"/>
              <a:t>1</a:t>
            </a:r>
            <a:r>
              <a:rPr lang="en-US" altLang="zh-CN" sz="2000" dirty="0"/>
              <a:t>'  </a:t>
            </a:r>
            <a:r>
              <a:rPr lang="zh-CN" altLang="en-US" sz="2000" dirty="0"/>
              <a:t>：</a:t>
            </a:r>
            <a:r>
              <a:rPr lang="en-US" altLang="zh-CN" sz="2000" dirty="0"/>
              <a:t>8 7 | 4 5 6 7 1 | 9 6 5</a:t>
            </a:r>
            <a:r>
              <a:rPr lang="zh-CN" altLang="en-US" sz="2000" dirty="0"/>
              <a:t>。</a:t>
            </a:r>
            <a:endParaRPr lang="en-US" altLang="zh-CN" sz="2000" dirty="0"/>
          </a:p>
          <a:p>
            <a:pPr>
              <a:lnSpc>
                <a:spcPct val="150000"/>
              </a:lnSpc>
            </a:pPr>
            <a:r>
              <a:rPr lang="zh-CN" altLang="en-US" sz="2000" dirty="0"/>
              <a:t>（</a:t>
            </a:r>
            <a:r>
              <a:rPr lang="en-US" altLang="zh-CN" sz="2000" dirty="0"/>
              <a:t>3</a:t>
            </a:r>
            <a:r>
              <a:rPr lang="zh-CN" altLang="en-US" sz="2000" dirty="0"/>
              <a:t>）可以看到</a:t>
            </a:r>
            <a:r>
              <a:rPr lang="en-US" altLang="zh-CN" sz="2000" dirty="0"/>
              <a:t>X</a:t>
            </a:r>
            <a:r>
              <a:rPr lang="en-US" altLang="zh-CN" sz="2000" baseline="-25000" dirty="0"/>
              <a:t>1</a:t>
            </a:r>
            <a:r>
              <a:rPr lang="en-US" altLang="zh-CN" sz="2000" dirty="0"/>
              <a:t>'</a:t>
            </a:r>
            <a:r>
              <a:rPr lang="zh-CN" altLang="en-US" sz="2000" dirty="0"/>
              <a:t>中的位置</a:t>
            </a:r>
            <a:r>
              <a:rPr lang="en-US" altLang="zh-CN" sz="2000" dirty="0"/>
              <a:t>1</a:t>
            </a:r>
            <a:r>
              <a:rPr lang="zh-CN" altLang="en-US" sz="2000" dirty="0"/>
              <a:t>处的元素</a:t>
            </a:r>
            <a:r>
              <a:rPr lang="en-US" altLang="zh-CN" sz="2000" dirty="0"/>
              <a:t>8</a:t>
            </a:r>
            <a:r>
              <a:rPr lang="zh-CN" altLang="en-US" sz="2000" dirty="0"/>
              <a:t>与</a:t>
            </a:r>
            <a:r>
              <a:rPr lang="en-US" altLang="zh-CN" sz="2000" dirty="0"/>
              <a:t>A</a:t>
            </a:r>
            <a:r>
              <a:rPr lang="en-US" altLang="zh-CN" sz="2000" baseline="-25000" dirty="0"/>
              <a:t>1</a:t>
            </a:r>
            <a:r>
              <a:rPr lang="zh-CN" altLang="en-US" sz="2000" dirty="0"/>
              <a:t>中没有重复，故位置</a:t>
            </a:r>
            <a:r>
              <a:rPr lang="en-US" altLang="zh-CN" sz="2000" dirty="0"/>
              <a:t>1</a:t>
            </a:r>
            <a:r>
              <a:rPr lang="zh-CN" altLang="en-US" sz="2000" dirty="0"/>
              <a:t>为</a:t>
            </a:r>
            <a:r>
              <a:rPr lang="en-US" altLang="zh-CN" sz="2000" dirty="0"/>
              <a:t>8</a:t>
            </a:r>
            <a:r>
              <a:rPr lang="zh-CN" altLang="en-US" sz="2000" dirty="0"/>
              <a:t>，位置</a:t>
            </a:r>
            <a:r>
              <a:rPr lang="en-US" altLang="zh-CN" sz="2000" dirty="0"/>
              <a:t>2</a:t>
            </a:r>
            <a:r>
              <a:rPr lang="zh-CN" altLang="en-US" sz="2000" dirty="0"/>
              <a:t>处的元素</a:t>
            </a:r>
            <a:r>
              <a:rPr lang="en-US" altLang="zh-CN" sz="2000" dirty="0"/>
              <a:t>7</a:t>
            </a:r>
            <a:r>
              <a:rPr lang="zh-CN" altLang="en-US" sz="2000" dirty="0"/>
              <a:t>与</a:t>
            </a:r>
            <a:r>
              <a:rPr lang="en-US" altLang="zh-CN" sz="2000" dirty="0"/>
              <a:t>A</a:t>
            </a:r>
            <a:r>
              <a:rPr lang="en-US" altLang="zh-CN" sz="2000" baseline="-25000" dirty="0"/>
              <a:t>1</a:t>
            </a:r>
            <a:r>
              <a:rPr lang="zh-CN" altLang="en-US" sz="2000" dirty="0"/>
              <a:t>中的第</a:t>
            </a:r>
            <a:r>
              <a:rPr lang="en-US" altLang="zh-CN" sz="2000" dirty="0"/>
              <a:t>4</a:t>
            </a:r>
            <a:r>
              <a:rPr lang="zh-CN" altLang="en-US" sz="2000" dirty="0"/>
              <a:t>个元素有重复，则用</a:t>
            </a:r>
            <a:r>
              <a:rPr lang="en-US" altLang="zh-CN" sz="2000" dirty="0"/>
              <a:t>B</a:t>
            </a:r>
            <a:r>
              <a:rPr lang="en-US" altLang="zh-CN" sz="2000" baseline="-25000" dirty="0"/>
              <a:t>1</a:t>
            </a:r>
            <a:r>
              <a:rPr lang="zh-CN" altLang="en-US" sz="2000" dirty="0"/>
              <a:t>中的第</a:t>
            </a:r>
            <a:r>
              <a:rPr lang="en-US" altLang="zh-CN" sz="2000" dirty="0"/>
              <a:t>4</a:t>
            </a:r>
            <a:r>
              <a:rPr lang="zh-CN" altLang="en-US" sz="2000" dirty="0"/>
              <a:t>个元素</a:t>
            </a:r>
            <a:r>
              <a:rPr lang="en-US" altLang="zh-CN" sz="2000" dirty="0"/>
              <a:t>3</a:t>
            </a:r>
            <a:r>
              <a:rPr lang="zh-CN" altLang="en-US" sz="2000" dirty="0"/>
              <a:t>来代替，且元素</a:t>
            </a:r>
            <a:r>
              <a:rPr lang="en-US" altLang="zh-CN" sz="2000" dirty="0"/>
              <a:t>3</a:t>
            </a:r>
            <a:r>
              <a:rPr lang="zh-CN" altLang="en-US" sz="2000" dirty="0"/>
              <a:t>与</a:t>
            </a:r>
            <a:r>
              <a:rPr lang="en-US" altLang="zh-CN" sz="2000" dirty="0"/>
              <a:t>A</a:t>
            </a:r>
            <a:r>
              <a:rPr lang="en-US" altLang="zh-CN" sz="2000" baseline="-25000" dirty="0"/>
              <a:t>1</a:t>
            </a:r>
            <a:r>
              <a:rPr lang="zh-CN" altLang="en-US" sz="2000" dirty="0"/>
              <a:t>中的元素没有重复，故</a:t>
            </a:r>
            <a:r>
              <a:rPr lang="en-US" altLang="zh-CN" sz="2000" dirty="0"/>
              <a:t>X</a:t>
            </a:r>
            <a:r>
              <a:rPr lang="en-US" altLang="zh-CN" sz="2000" baseline="-25000" dirty="0"/>
              <a:t>1</a:t>
            </a:r>
            <a:r>
              <a:rPr lang="en-US" altLang="zh-CN" sz="2000" dirty="0"/>
              <a:t>'</a:t>
            </a:r>
            <a:r>
              <a:rPr lang="zh-CN" altLang="en-US" sz="2000" dirty="0"/>
              <a:t> 中的位置</a:t>
            </a:r>
            <a:r>
              <a:rPr lang="en-US" altLang="zh-CN" sz="2000" dirty="0"/>
              <a:t>2</a:t>
            </a:r>
            <a:r>
              <a:rPr lang="zh-CN" altLang="en-US" sz="2000" dirty="0"/>
              <a:t>处的元素为城市</a:t>
            </a:r>
            <a:r>
              <a:rPr lang="en-US" altLang="zh-CN" sz="2000" dirty="0"/>
              <a:t>3</a:t>
            </a:r>
            <a:r>
              <a:rPr lang="zh-CN" altLang="en-US" sz="2000" dirty="0"/>
              <a:t>，此时</a:t>
            </a:r>
            <a:r>
              <a:rPr lang="en-US" altLang="zh-CN" sz="2000" dirty="0"/>
              <a:t>X</a:t>
            </a:r>
            <a:r>
              <a:rPr lang="en-US" altLang="zh-CN" sz="2000" baseline="-25000" dirty="0"/>
              <a:t>1</a:t>
            </a:r>
            <a:r>
              <a:rPr lang="en-US" altLang="zh-CN" sz="2000" dirty="0"/>
              <a:t>'</a:t>
            </a:r>
            <a:r>
              <a:rPr lang="zh-CN" altLang="en-US" sz="2000" dirty="0"/>
              <a:t> ：</a:t>
            </a:r>
            <a:r>
              <a:rPr lang="en-US" altLang="zh-CN" sz="2000" dirty="0"/>
              <a:t>8 3 | 4 5 6 7 1 | 9 6 5</a:t>
            </a:r>
            <a:r>
              <a:rPr lang="zh-CN" altLang="en-US" sz="2000" dirty="0"/>
              <a:t>。</a:t>
            </a:r>
            <a:endParaRPr lang="en-US" altLang="zh-CN" sz="2000" dirty="0"/>
          </a:p>
          <a:p>
            <a:pPr>
              <a:lnSpc>
                <a:spcPct val="150000"/>
              </a:lnSpc>
            </a:pPr>
            <a:endParaRPr lang="zh-CN" altLang="en-US" sz="2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1798</Words>
  <Application>Microsoft Office PowerPoint</Application>
  <PresentationFormat>全屏显示(4:3)</PresentationFormat>
  <Paragraphs>110</Paragraphs>
  <Slides>16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18"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User</cp:lastModifiedBy>
  <cp:revision>7</cp:revision>
  <dcterms:created xsi:type="dcterms:W3CDTF">2020-01-09T00:44:30Z</dcterms:created>
  <dcterms:modified xsi:type="dcterms:W3CDTF">2020-01-09T03:49:22Z</dcterms:modified>
</cp:coreProperties>
</file>