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9" r:id="rId5"/>
    <p:sldId id="270" r:id="rId6"/>
    <p:sldId id="271" r:id="rId7"/>
    <p:sldId id="272" r:id="rId8"/>
    <p:sldId id="273" r:id="rId9"/>
    <p:sldId id="274" r:id="rId10"/>
    <p:sldId id="275" r:id="rId11"/>
    <p:sldId id="264" r:id="rId12"/>
    <p:sldId id="265" r:id="rId13"/>
    <p:sldId id="266" r:id="rId14"/>
    <p:sldId id="267" r:id="rId15"/>
    <p:sldId id="268" r:id="rId16"/>
    <p:sldId id="276" r:id="rId17"/>
    <p:sldId id="277" r:id="rId18"/>
    <p:sldId id="278" r:id="rId19"/>
    <p:sldId id="279" r:id="rId20"/>
    <p:sldId id="28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9EB2-2FCC-421C-B2E7-77DE85262C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baike.com/wiki/%E6%9B%B2%E7%BA%B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1"/>
          <p:cNvSpPr txBox="1">
            <a:spLocks noChangeArrowheads="1"/>
          </p:cNvSpPr>
          <p:nvPr/>
        </p:nvSpPr>
        <p:spPr bwMode="auto">
          <a:xfrm>
            <a:off x="357188" y="620713"/>
            <a:ext cx="8247062" cy="4339650"/>
          </a:xfrm>
          <a:prstGeom prst="rect">
            <a:avLst/>
          </a:prstGeom>
          <a:noFill/>
          <a:ln w="9525">
            <a:noFill/>
            <a:miter lim="800000"/>
            <a:headEnd/>
            <a:tailEnd/>
          </a:ln>
        </p:spPr>
        <p:txBody>
          <a:bodyPr>
            <a:spAutoFit/>
          </a:bodyPr>
          <a:lstStyle/>
          <a:p>
            <a:pPr>
              <a:lnSpc>
                <a:spcPct val="150000"/>
              </a:lnSpc>
            </a:pPr>
            <a:r>
              <a:rPr lang="en-US" altLang="zh-CN" sz="2400" b="1" dirty="0" smtClean="0"/>
              <a:t>15.5 </a:t>
            </a:r>
            <a:r>
              <a:rPr lang="zh-CN" altLang="zh-CN" sz="2400" b="1" dirty="0" smtClean="0"/>
              <a:t>基于</a:t>
            </a:r>
            <a:r>
              <a:rPr lang="zh-CN" altLang="zh-CN" sz="2400" b="1" dirty="0" smtClean="0"/>
              <a:t>差分进化最优轨迹规划的</a:t>
            </a:r>
            <a:r>
              <a:rPr lang="en-US" altLang="zh-CN" sz="2400" b="1" dirty="0" smtClean="0"/>
              <a:t>PD</a:t>
            </a:r>
            <a:r>
              <a:rPr lang="zh-CN" altLang="zh-CN" sz="2400" b="1" dirty="0" smtClean="0"/>
              <a:t>控制</a:t>
            </a:r>
            <a:endParaRPr lang="en-US" altLang="zh-CN" sz="2400" b="1" dirty="0" smtClean="0"/>
          </a:p>
          <a:p>
            <a:pPr>
              <a:lnSpc>
                <a:spcPct val="150000"/>
              </a:lnSpc>
            </a:pPr>
            <a:r>
              <a:rPr lang="en-US" altLang="zh-CN" sz="2000" dirty="0" smtClean="0"/>
              <a:t>        </a:t>
            </a:r>
            <a:r>
              <a:rPr lang="zh-CN" altLang="zh-CN" sz="2800" dirty="0" smtClean="0"/>
              <a:t>机械系统</a:t>
            </a:r>
            <a:r>
              <a:rPr lang="zh-CN" altLang="zh-CN" sz="2800" dirty="0" smtClean="0"/>
              <a:t>在运动过程中会产生明显的振荡，而振荡会造成额外的能量消耗。在阶跃响应的过程中，不同的运动轨迹会造成不同程度的振荡，因此有必要研究如何设计最优轨迹控制器使得机械系统在整个运动过程所消耗的能量最小。</a:t>
            </a:r>
          </a:p>
          <a:p>
            <a:pPr>
              <a:lnSpc>
                <a:spcPct val="150000"/>
              </a:lnSpc>
            </a:pP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755576" y="692696"/>
            <a:ext cx="8104821"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290"/>
          <p:cNvPicPr>
            <a:picLocks noChangeAspect="1" noChangeArrowheads="1"/>
          </p:cNvPicPr>
          <p:nvPr/>
        </p:nvPicPr>
        <p:blipFill>
          <a:blip r:embed="rId2" cstate="print"/>
          <a:srcRect/>
          <a:stretch>
            <a:fillRect/>
          </a:stretch>
        </p:blipFill>
        <p:spPr bwMode="auto">
          <a:xfrm>
            <a:off x="1907704" y="404664"/>
            <a:ext cx="5040560" cy="3780937"/>
          </a:xfrm>
          <a:prstGeom prst="rect">
            <a:avLst/>
          </a:prstGeom>
          <a:noFill/>
          <a:ln w="9525">
            <a:noFill/>
            <a:miter lim="800000"/>
            <a:headEnd/>
            <a:tailEnd/>
          </a:ln>
        </p:spPr>
      </p:pic>
      <p:sp>
        <p:nvSpPr>
          <p:cNvPr id="40962" name="Rectangle 2"/>
          <p:cNvSpPr>
            <a:spLocks noChangeArrowheads="1"/>
          </p:cNvSpPr>
          <p:nvPr/>
        </p:nvSpPr>
        <p:spPr bwMode="auto">
          <a:xfrm>
            <a:off x="1763688" y="4293096"/>
            <a:ext cx="568863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15.15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基于初始路径插值生成的路径</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755576" y="5157192"/>
            <a:ext cx="6840760" cy="369332"/>
          </a:xfrm>
          <a:prstGeom prst="rect">
            <a:avLst/>
          </a:prstGeom>
        </p:spPr>
        <p:txBody>
          <a:bodyPr wrap="square">
            <a:spAutoFit/>
          </a:bodyPr>
          <a:lstStyle/>
          <a:p>
            <a:pPr lvl="0" indent="269875" eaLnBrk="0" fontAlgn="base" hangingPunct="0">
              <a:spcBef>
                <a:spcPct val="0"/>
              </a:spcBef>
              <a:spcAft>
                <a:spcPct val="0"/>
              </a:spcAft>
            </a:pPr>
            <a:r>
              <a:rPr lang="zh-CN" altLang="en-US" b="1" dirty="0" smtClean="0">
                <a:latin typeface="Times New Roman" pitchFamily="18" charset="0"/>
                <a:ea typeface="宋体" pitchFamily="2" charset="-122"/>
                <a:cs typeface="Times New Roman" pitchFamily="18" charset="0"/>
              </a:rPr>
              <a:t>基于初始路径插值生成的路径仿真程序：</a:t>
            </a:r>
            <a:r>
              <a:rPr lang="en-US" altLang="zh-CN" b="1" dirty="0" smtClean="0">
                <a:latin typeface="Times New Roman" pitchFamily="18" charset="0"/>
                <a:ea typeface="宋体" pitchFamily="2" charset="-122"/>
                <a:cs typeface="Times New Roman" pitchFamily="18" charset="0"/>
              </a:rPr>
              <a:t>chap15_7.m</a:t>
            </a:r>
            <a:endParaRPr lang="en-US" altLang="zh-CN" dirty="0" smtClean="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7"/>
          <p:cNvSpPr>
            <a:spLocks noChangeArrowheads="1"/>
          </p:cNvSpPr>
          <p:nvPr/>
        </p:nvSpPr>
        <p:spPr bwMode="auto">
          <a:xfrm>
            <a:off x="395536" y="368789"/>
            <a:ext cx="8136904"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15.5.4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最优轨迹的优化</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最优轨迹能够通过优化与参考轨迹的偏差来间接地得到。假设系统达到稳态的最大允许时间为          ，考虑到能量守恒定理，用非保守力做功来表示系统在运动过程中消耗的总能量，目标函数选择为</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994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44" name="Object 8"/>
          <p:cNvGraphicFramePr>
            <a:graphicFrameLocks noChangeAspect="1"/>
          </p:cNvGraphicFramePr>
          <p:nvPr/>
        </p:nvGraphicFramePr>
        <p:xfrm>
          <a:off x="5724128" y="1628800"/>
          <a:ext cx="683568" cy="366374"/>
        </p:xfrm>
        <a:graphic>
          <a:graphicData uri="http://schemas.openxmlformats.org/presentationml/2006/ole">
            <p:oleObj spid="_x0000_s39944" name="Equation" r:id="rId3" imgW="444307" imgH="228501" progId="Equation.DSMT4">
              <p:embed/>
            </p:oleObj>
          </a:graphicData>
        </a:graphic>
      </p:graphicFrame>
      <p:sp>
        <p:nvSpPr>
          <p:cNvPr id="3994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46" name="Object 10"/>
          <p:cNvGraphicFramePr>
            <a:graphicFrameLocks noChangeAspect="1"/>
          </p:cNvGraphicFramePr>
          <p:nvPr/>
        </p:nvGraphicFramePr>
        <p:xfrm>
          <a:off x="1907704" y="3356992"/>
          <a:ext cx="4580619" cy="653157"/>
        </p:xfrm>
        <a:graphic>
          <a:graphicData uri="http://schemas.openxmlformats.org/presentationml/2006/ole">
            <p:oleObj spid="_x0000_s39946" name="Equation" r:id="rId4" imgW="2336800" imgH="330200" progId="Equation.DSMT4">
              <p:embed/>
            </p:oleObj>
          </a:graphicData>
        </a:graphic>
      </p:graphicFrame>
      <p:sp>
        <p:nvSpPr>
          <p:cNvPr id="13" name="矩形 12"/>
          <p:cNvSpPr/>
          <p:nvPr/>
        </p:nvSpPr>
        <p:spPr>
          <a:xfrm>
            <a:off x="6876256" y="3501008"/>
            <a:ext cx="1172116" cy="369332"/>
          </a:xfrm>
          <a:prstGeom prst="rect">
            <a:avLst/>
          </a:prstGeom>
        </p:spPr>
        <p:txBody>
          <a:bodyPr wrap="none">
            <a:spAutoFit/>
          </a:bodyPr>
          <a:lstStyle/>
          <a:p>
            <a:r>
              <a:rPr lang="zh-CN" altLang="zh-CN" dirty="0" smtClean="0"/>
              <a:t>（</a:t>
            </a:r>
            <a:r>
              <a:rPr lang="en-US" altLang="zh-CN" dirty="0" smtClean="0"/>
              <a:t>15.19</a:t>
            </a:r>
            <a:r>
              <a:rPr lang="zh-CN" altLang="zh-CN" dirty="0" smtClean="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2" cstate="print"/>
          <a:srcRect/>
          <a:stretch>
            <a:fillRect/>
          </a:stretch>
        </p:blipFill>
        <p:spPr bwMode="auto">
          <a:xfrm>
            <a:off x="323528" y="332656"/>
            <a:ext cx="8424936" cy="482453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ChangeAspect="1" noChangeArrowheads="1"/>
          </p:cNvPicPr>
          <p:nvPr/>
        </p:nvPicPr>
        <p:blipFill>
          <a:blip r:embed="rId2" cstate="print"/>
          <a:srcRect/>
          <a:stretch>
            <a:fillRect/>
          </a:stretch>
        </p:blipFill>
        <p:spPr bwMode="auto">
          <a:xfrm>
            <a:off x="395536" y="620688"/>
            <a:ext cx="8280920" cy="295232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
          <p:cNvPicPr>
            <a:picLocks noChangeAspect="1" noChangeArrowheads="1"/>
          </p:cNvPicPr>
          <p:nvPr/>
        </p:nvPicPr>
        <p:blipFill>
          <a:blip r:embed="rId2" cstate="print"/>
          <a:srcRect/>
          <a:stretch>
            <a:fillRect/>
          </a:stretch>
        </p:blipFill>
        <p:spPr bwMode="auto">
          <a:xfrm>
            <a:off x="323528" y="548680"/>
            <a:ext cx="8136904" cy="448926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a:stretch>
            <a:fillRect/>
          </a:stretch>
        </p:blipFill>
        <p:spPr bwMode="auto">
          <a:xfrm>
            <a:off x="467544" y="764704"/>
            <a:ext cx="8198353" cy="1728192"/>
          </a:xfrm>
          <a:prstGeom prst="rect">
            <a:avLst/>
          </a:prstGeom>
          <a:noFill/>
          <a:ln w="9525">
            <a:noFill/>
            <a:miter lim="800000"/>
            <a:headEnd/>
            <a:tailEnd/>
          </a:ln>
        </p:spPr>
      </p:pic>
      <p:pic>
        <p:nvPicPr>
          <p:cNvPr id="46083" name="图片 291"/>
          <p:cNvPicPr>
            <a:picLocks noChangeAspect="1" noChangeArrowheads="1"/>
          </p:cNvPicPr>
          <p:nvPr/>
        </p:nvPicPr>
        <p:blipFill>
          <a:blip r:embed="rId3" cstate="print"/>
          <a:srcRect/>
          <a:stretch>
            <a:fillRect/>
          </a:stretch>
        </p:blipFill>
        <p:spPr bwMode="auto">
          <a:xfrm>
            <a:off x="2195736" y="2276872"/>
            <a:ext cx="4248472" cy="3182130"/>
          </a:xfrm>
          <a:prstGeom prst="rect">
            <a:avLst/>
          </a:prstGeom>
          <a:noFill/>
          <a:ln w="9525">
            <a:noFill/>
            <a:miter lim="800000"/>
            <a:headEnd/>
            <a:tailEnd/>
          </a:ln>
        </p:spPr>
      </p:pic>
      <p:sp>
        <p:nvSpPr>
          <p:cNvPr id="46084" name="Rectangle 4"/>
          <p:cNvSpPr>
            <a:spLocks noChangeArrowheads="1"/>
          </p:cNvSpPr>
          <p:nvPr/>
        </p:nvSpPr>
        <p:spPr bwMode="auto">
          <a:xfrm>
            <a:off x="1187624" y="5517232"/>
            <a:ext cx="612068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15.16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理想轨迹、最优轨迹及轨迹跟踪</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图片 292"/>
          <p:cNvPicPr>
            <a:picLocks noChangeAspect="1" noChangeArrowheads="1"/>
          </p:cNvPicPr>
          <p:nvPr/>
        </p:nvPicPr>
        <p:blipFill>
          <a:blip r:embed="rId2" cstate="print"/>
          <a:srcRect/>
          <a:stretch>
            <a:fillRect/>
          </a:stretch>
        </p:blipFill>
        <p:spPr bwMode="auto">
          <a:xfrm>
            <a:off x="1547664" y="260648"/>
            <a:ext cx="5724128" cy="4299125"/>
          </a:xfrm>
          <a:prstGeom prst="rect">
            <a:avLst/>
          </a:prstGeom>
          <a:noFill/>
          <a:ln w="9525">
            <a:noFill/>
            <a:miter lim="800000"/>
            <a:headEnd/>
            <a:tailEnd/>
          </a:ln>
        </p:spPr>
      </p:pic>
      <p:sp>
        <p:nvSpPr>
          <p:cNvPr id="52226" name="Rectangle 2"/>
          <p:cNvSpPr>
            <a:spLocks noChangeArrowheads="1"/>
          </p:cNvSpPr>
          <p:nvPr/>
        </p:nvSpPr>
        <p:spPr bwMode="auto">
          <a:xfrm>
            <a:off x="2267744" y="4653136"/>
            <a:ext cx="413995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15.17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控制输入信号</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图片 294"/>
          <p:cNvPicPr>
            <a:picLocks noChangeAspect="1" noChangeArrowheads="1"/>
          </p:cNvPicPr>
          <p:nvPr/>
        </p:nvPicPr>
        <p:blipFill>
          <a:blip r:embed="rId2" cstate="print"/>
          <a:srcRect/>
          <a:stretch>
            <a:fillRect/>
          </a:stretch>
        </p:blipFill>
        <p:spPr bwMode="auto">
          <a:xfrm>
            <a:off x="1907704" y="404664"/>
            <a:ext cx="5256584" cy="3937976"/>
          </a:xfrm>
          <a:prstGeom prst="rect">
            <a:avLst/>
          </a:prstGeom>
          <a:noFill/>
          <a:ln w="9525">
            <a:noFill/>
            <a:miter lim="800000"/>
            <a:headEnd/>
            <a:tailEnd/>
          </a:ln>
        </p:spPr>
      </p:pic>
      <p:sp>
        <p:nvSpPr>
          <p:cNvPr id="51202" name="Rectangle 2"/>
          <p:cNvSpPr>
            <a:spLocks noChangeArrowheads="1"/>
          </p:cNvSpPr>
          <p:nvPr/>
        </p:nvSpPr>
        <p:spPr bwMode="auto">
          <a:xfrm>
            <a:off x="2339752" y="4581128"/>
            <a:ext cx="439248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15.18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最优轨迹的优化效果</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图片 295"/>
          <p:cNvPicPr>
            <a:picLocks noChangeAspect="1" noChangeArrowheads="1"/>
          </p:cNvPicPr>
          <p:nvPr/>
        </p:nvPicPr>
        <p:blipFill>
          <a:blip r:embed="rId2" cstate="print"/>
          <a:srcRect/>
          <a:stretch>
            <a:fillRect/>
          </a:stretch>
        </p:blipFill>
        <p:spPr bwMode="auto">
          <a:xfrm>
            <a:off x="1403648" y="260648"/>
            <a:ext cx="5652120" cy="4249565"/>
          </a:xfrm>
          <a:prstGeom prst="rect">
            <a:avLst/>
          </a:prstGeom>
          <a:noFill/>
          <a:ln w="9525">
            <a:noFill/>
            <a:miter lim="800000"/>
            <a:headEnd/>
            <a:tailEnd/>
          </a:ln>
        </p:spPr>
      </p:pic>
      <p:sp>
        <p:nvSpPr>
          <p:cNvPr id="50178" name="Rectangle 2"/>
          <p:cNvSpPr>
            <a:spLocks noChangeArrowheads="1"/>
          </p:cNvSpPr>
          <p:nvPr/>
        </p:nvSpPr>
        <p:spPr bwMode="auto">
          <a:xfrm>
            <a:off x="1187624" y="4653136"/>
            <a:ext cx="568863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15.19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目标函数的优化过程</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611560" y="576000"/>
            <a:ext cx="716428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了使实际生成的轨迹平滑，在保持轨迹接近参考轨迹的同时，还应确保系统在运动过程中消耗的总能量尽量小，可采用三次样条函数插值并结合差分进化方法来进行轨迹规划。智能算法通过随机搜索获得最优路径，在最优轨迹方面具有较好的应用。</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395536" y="836712"/>
            <a:ext cx="72008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仿真程序：</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）优化主程序：</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chap15_8.m</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indent="269875" eaLnBrk="0" fontAlgn="base" hangingPunct="0">
              <a:spcBef>
                <a:spcPct val="0"/>
              </a:spcBef>
              <a:spcAft>
                <a:spcPct val="0"/>
              </a:spcAft>
            </a:pPr>
            <a:r>
              <a:rPr lang="zh-CN" altLang="zh-CN" sz="2400" b="1" dirty="0" smtClean="0"/>
              <a:t>（</a:t>
            </a:r>
            <a:r>
              <a:rPr lang="en-US" altLang="zh-CN" sz="2400" b="1" dirty="0" smtClean="0"/>
              <a:t>2</a:t>
            </a:r>
            <a:r>
              <a:rPr lang="zh-CN" altLang="zh-CN" sz="2400" b="1" dirty="0" smtClean="0"/>
              <a:t>）目标函数程序：</a:t>
            </a:r>
            <a:r>
              <a:rPr lang="en-US" altLang="zh-CN" sz="2400" b="1" dirty="0" smtClean="0"/>
              <a:t>chap15_8obj.m</a:t>
            </a:r>
            <a:endParaRPr lang="zh-CN" altLang="zh-CN" sz="2400" dirty="0" smtClean="0"/>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90" name="Object 6"/>
          <p:cNvGraphicFramePr>
            <a:graphicFrameLocks noChangeAspect="1"/>
          </p:cNvGraphicFramePr>
          <p:nvPr/>
        </p:nvGraphicFramePr>
        <p:xfrm>
          <a:off x="2483768" y="2204864"/>
          <a:ext cx="2952328" cy="634384"/>
        </p:xfrm>
        <a:graphic>
          <a:graphicData uri="http://schemas.openxmlformats.org/presentationml/2006/ole">
            <p:oleObj spid="_x0000_s41990" name="Equation" r:id="rId3" imgW="952087" imgH="203112" progId="Equation.DSMT4">
              <p:embed/>
            </p:oleObj>
          </a:graphicData>
        </a:graphic>
      </p:graphicFrame>
      <p:sp>
        <p:nvSpPr>
          <p:cNvPr id="41991" name="Rectangle 7"/>
          <p:cNvSpPr>
            <a:spLocks noChangeArrowheads="1"/>
          </p:cNvSpPr>
          <p:nvPr/>
        </p:nvSpPr>
        <p:spPr bwMode="auto">
          <a:xfrm>
            <a:off x="683568" y="476672"/>
            <a:ext cx="4320480" cy="16858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50000"/>
              </a:lnSpc>
              <a:spcBef>
                <a:spcPct val="0"/>
              </a:spcBef>
              <a:spcAft>
                <a:spcPct val="0"/>
              </a:spcAft>
              <a:buClrTx/>
              <a:buSzTx/>
              <a:buFontTx/>
              <a:buNone/>
              <a:tabLst>
                <a:tab pos="266700" algn="l"/>
                <a:tab pos="498475" algn="l"/>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15.5.1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问题的提出</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Char char="•"/>
              <a:tabLst>
                <a:tab pos="266700" algn="l"/>
                <a:tab pos="498475" algn="l"/>
              </a:tabLst>
            </a:pP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考虑一个简单的二阶线性系统</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tab pos="266700" algn="l"/>
                <a:tab pos="498475" algn="l"/>
              </a:tabLst>
            </a:pP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 name="矩形 14"/>
          <p:cNvSpPr/>
          <p:nvPr/>
        </p:nvSpPr>
        <p:spPr>
          <a:xfrm>
            <a:off x="6948264" y="2492896"/>
            <a:ext cx="1172116" cy="369332"/>
          </a:xfrm>
          <a:prstGeom prst="rect">
            <a:avLst/>
          </a:prstGeom>
        </p:spPr>
        <p:txBody>
          <a:bodyPr wrap="none">
            <a:spAutoFit/>
          </a:bodyPr>
          <a:lstStyle/>
          <a:p>
            <a:r>
              <a:rPr lang="zh-CN" altLang="zh-CN" dirty="0" smtClean="0"/>
              <a:t>（</a:t>
            </a:r>
            <a:r>
              <a:rPr lang="en-US" altLang="zh-CN" dirty="0" smtClean="0"/>
              <a:t>15.16</a:t>
            </a:r>
            <a:r>
              <a:rPr lang="zh-CN" altLang="zh-CN" dirty="0" smtClean="0"/>
              <a:t>）</a:t>
            </a:r>
            <a:endParaRPr lang="zh-CN" altLang="en-US" dirty="0"/>
          </a:p>
        </p:txBody>
      </p:sp>
      <p:sp>
        <p:nvSpPr>
          <p:cNvPr id="16" name="Rectangle 7"/>
          <p:cNvSpPr>
            <a:spLocks noChangeArrowheads="1"/>
          </p:cNvSpPr>
          <p:nvPr/>
        </p:nvSpPr>
        <p:spPr bwMode="auto">
          <a:xfrm>
            <a:off x="827584" y="3086958"/>
            <a:ext cx="784887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sz="2400" dirty="0" smtClean="0"/>
              <a:t>其中</a:t>
            </a:r>
            <a:r>
              <a:rPr lang="en-US" altLang="zh-CN" sz="2400" dirty="0" smtClean="0"/>
              <a:t> </a:t>
            </a:r>
            <a:r>
              <a:rPr lang="en-US" altLang="zh-CN" sz="2400" dirty="0" smtClean="0"/>
              <a:t>      </a:t>
            </a:r>
            <a:r>
              <a:rPr lang="zh-CN" altLang="zh-CN" sz="2400" dirty="0" smtClean="0"/>
              <a:t>为</a:t>
            </a:r>
            <a:r>
              <a:rPr lang="zh-CN" altLang="zh-CN" sz="2400" dirty="0" smtClean="0"/>
              <a:t>角度，</a:t>
            </a:r>
            <a:r>
              <a:rPr lang="en-US" altLang="zh-CN" sz="2400" dirty="0" smtClean="0"/>
              <a:t> </a:t>
            </a:r>
            <a:r>
              <a:rPr lang="en-US" altLang="zh-CN" sz="2400" dirty="0" smtClean="0"/>
              <a:t>J</a:t>
            </a:r>
            <a:r>
              <a:rPr lang="zh-CN" altLang="zh-CN" sz="2400" dirty="0" smtClean="0"/>
              <a:t>为</a:t>
            </a:r>
            <a:r>
              <a:rPr lang="zh-CN" altLang="zh-CN" sz="2400" dirty="0" smtClean="0"/>
              <a:t>转动惯量</a:t>
            </a:r>
            <a:r>
              <a:rPr lang="zh-CN" altLang="zh-CN" sz="2400" dirty="0" smtClean="0"/>
              <a:t>，</a:t>
            </a:r>
            <a:r>
              <a:rPr lang="en-US" altLang="zh-CN" sz="2400" dirty="0" smtClean="0"/>
              <a:t>b</a:t>
            </a:r>
            <a:r>
              <a:rPr lang="zh-CN" altLang="zh-CN" sz="2400" dirty="0" smtClean="0"/>
              <a:t>为</a:t>
            </a:r>
            <a:r>
              <a:rPr lang="zh-CN" altLang="zh-CN" sz="2400" dirty="0" smtClean="0"/>
              <a:t>粘性系数，</a:t>
            </a:r>
            <a:r>
              <a:rPr lang="en-US" altLang="zh-CN" sz="2400" dirty="0" smtClean="0"/>
              <a:t> </a:t>
            </a:r>
            <a:r>
              <a:rPr lang="en-US" altLang="zh-CN" sz="2400" dirty="0" smtClean="0"/>
              <a:t>  </a:t>
            </a:r>
            <a:r>
              <a:rPr lang="zh-CN" altLang="zh-CN" sz="2400" dirty="0" smtClean="0"/>
              <a:t>为</a:t>
            </a:r>
            <a:r>
              <a:rPr lang="zh-CN" altLang="zh-CN" sz="2400" dirty="0" smtClean="0"/>
              <a:t>控制输入，</a:t>
            </a:r>
            <a:r>
              <a:rPr lang="en-US" altLang="zh-CN" sz="2400" dirty="0" smtClean="0"/>
              <a:t> </a:t>
            </a:r>
            <a:r>
              <a:rPr lang="en-US" altLang="zh-CN" sz="2400" dirty="0" smtClean="0"/>
              <a:t>d</a:t>
            </a:r>
            <a:r>
              <a:rPr lang="zh-CN" altLang="zh-CN" sz="2400" dirty="0" smtClean="0"/>
              <a:t>为</a:t>
            </a:r>
            <a:r>
              <a:rPr lang="zh-CN" altLang="zh-CN" sz="2400" dirty="0" smtClean="0"/>
              <a:t>加在控制输入上的扰动。</a:t>
            </a:r>
          </a:p>
          <a:p>
            <a:r>
              <a:rPr lang="en-US" altLang="zh-CN" sz="2400" dirty="0" smtClean="0"/>
              <a:t>        </a:t>
            </a:r>
            <a:r>
              <a:rPr lang="zh-CN" altLang="zh-CN" sz="2400" dirty="0" smtClean="0"/>
              <a:t>通过</a:t>
            </a:r>
            <a:r>
              <a:rPr lang="zh-CN" altLang="zh-CN" sz="2400" dirty="0" smtClean="0"/>
              <a:t>差分进化方法，沿着参考路径进行最优规划，从而保证运动系统在不偏离参考路径的基础上，采用滑模控制方法，实现对最优轨迹的跟踪，使整个运动过程中消耗的能量最小。</a:t>
            </a:r>
          </a:p>
          <a:p>
            <a:pPr marL="0" marR="0" lvl="0" indent="0" algn="l" defTabSz="914400" rtl="0" eaLnBrk="0" fontAlgn="base" latinLnBrk="0" hangingPunct="0">
              <a:lnSpc>
                <a:spcPct val="150000"/>
              </a:lnSpc>
              <a:spcBef>
                <a:spcPct val="0"/>
              </a:spcBef>
              <a:spcAft>
                <a:spcPct val="0"/>
              </a:spcAft>
              <a:buClrTx/>
              <a:buSzTx/>
              <a:buFontTx/>
              <a:buNone/>
              <a:tabLst>
                <a:tab pos="266700" algn="l"/>
                <a:tab pos="498475" algn="l"/>
              </a:tabLst>
            </a:pP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9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998" name="Object 14"/>
          <p:cNvGraphicFramePr>
            <a:graphicFrameLocks noChangeAspect="1"/>
          </p:cNvGraphicFramePr>
          <p:nvPr/>
        </p:nvGraphicFramePr>
        <p:xfrm>
          <a:off x="1619672" y="3284984"/>
          <a:ext cx="386436" cy="326579"/>
        </p:xfrm>
        <a:graphic>
          <a:graphicData uri="http://schemas.openxmlformats.org/presentationml/2006/ole">
            <p:oleObj spid="_x0000_s41998" name="Equation" r:id="rId4" imgW="126725" imgH="177415" progId="Equation.DSMT4">
              <p:embed/>
            </p:oleObj>
          </a:graphicData>
        </a:graphic>
      </p:graphicFrame>
      <p:sp>
        <p:nvSpPr>
          <p:cNvPr id="4200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000" name="Object 16"/>
          <p:cNvGraphicFramePr>
            <a:graphicFrameLocks noChangeAspect="1"/>
          </p:cNvGraphicFramePr>
          <p:nvPr/>
        </p:nvGraphicFramePr>
        <p:xfrm>
          <a:off x="7092280" y="3284984"/>
          <a:ext cx="288032" cy="302082"/>
        </p:xfrm>
        <a:graphic>
          <a:graphicData uri="http://schemas.openxmlformats.org/presentationml/2006/ole">
            <p:oleObj spid="_x0000_s42000" name="Equation" r:id="rId5" imgW="126835" imgH="139518" progId="Equation.DSMT4">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467544" y="271681"/>
            <a:ext cx="8136904"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15.5.2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一个简单的样条插值实例</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三次样条插值（简称</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Spline</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插值）是通过一系列形值点的一条光滑</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hlinkClick r:id="rId2" tooltip="曲线"/>
              </a:rPr>
              <a:t>曲线</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，数学上通过求解三弯矩方程组得出曲线函数组的过程。</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35859" name="Picture 19"/>
          <p:cNvPicPr>
            <a:picLocks noChangeAspect="1" noChangeArrowheads="1"/>
          </p:cNvPicPr>
          <p:nvPr/>
        </p:nvPicPr>
        <p:blipFill>
          <a:blip r:embed="rId3" cstate="print"/>
          <a:srcRect/>
          <a:stretch>
            <a:fillRect/>
          </a:stretch>
        </p:blipFill>
        <p:spPr bwMode="auto">
          <a:xfrm>
            <a:off x="467544" y="2636912"/>
            <a:ext cx="8311092" cy="144016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18" name="Object 2"/>
          <p:cNvGraphicFramePr>
            <a:graphicFrameLocks noChangeAspect="1"/>
          </p:cNvGraphicFramePr>
          <p:nvPr/>
        </p:nvGraphicFramePr>
        <p:xfrm>
          <a:off x="1547664" y="188640"/>
          <a:ext cx="5472608" cy="3519291"/>
        </p:xfrm>
        <a:graphic>
          <a:graphicData uri="http://schemas.openxmlformats.org/presentationml/2006/ole">
            <p:oleObj spid="_x0000_s34818" name="Visio" r:id="rId3" imgW="2541963" imgH="1640228" progId="Visio.Drawing.11">
              <p:embed/>
            </p:oleObj>
          </a:graphicData>
        </a:graphic>
      </p:graphicFrame>
      <p:sp>
        <p:nvSpPr>
          <p:cNvPr id="5" name="矩形 4"/>
          <p:cNvSpPr/>
          <p:nvPr/>
        </p:nvSpPr>
        <p:spPr>
          <a:xfrm>
            <a:off x="2483768" y="3933056"/>
            <a:ext cx="4032448" cy="369332"/>
          </a:xfrm>
          <a:prstGeom prst="rect">
            <a:avLst/>
          </a:prstGeom>
        </p:spPr>
        <p:txBody>
          <a:bodyPr wrap="square">
            <a:spAutoFit/>
          </a:bodyPr>
          <a:lstStyle/>
          <a:p>
            <a:pPr fontAlgn="ctr"/>
            <a:r>
              <a:rPr lang="zh-CN" altLang="zh-CN" b="1" dirty="0" smtClean="0"/>
              <a:t>图</a:t>
            </a:r>
            <a:r>
              <a:rPr lang="en-US" altLang="zh-CN" b="1" dirty="0" smtClean="0"/>
              <a:t>15.12 </a:t>
            </a:r>
            <a:r>
              <a:rPr lang="zh-CN" altLang="zh-CN" b="1" dirty="0" smtClean="0"/>
              <a:t>三次样条插值函数</a:t>
            </a:r>
            <a:endParaRPr lang="zh-CN" altLang="zh-CN" b="1" dirty="0"/>
          </a:p>
        </p:txBody>
      </p:sp>
      <p:pic>
        <p:nvPicPr>
          <p:cNvPr id="6" name="Picture 1"/>
          <p:cNvPicPr>
            <a:picLocks noChangeAspect="1" noChangeArrowheads="1"/>
          </p:cNvPicPr>
          <p:nvPr/>
        </p:nvPicPr>
        <p:blipFill>
          <a:blip r:embed="rId4" cstate="print"/>
          <a:srcRect/>
          <a:stretch>
            <a:fillRect/>
          </a:stretch>
        </p:blipFill>
        <p:spPr bwMode="auto">
          <a:xfrm>
            <a:off x="971600" y="4509120"/>
            <a:ext cx="7317271" cy="1800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67544" y="476672"/>
            <a:ext cx="8136904"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以一个简单的三次样条插值为例，横坐标取</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至</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且间隔为</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个插值点，纵坐标取正弦函数，以横坐标间距为</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0.25</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的点形成插值曲线，利用</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Matlab</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提供的插值函数</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spline</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可实现三次样条插值，仿真结果如图</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15.13</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所示。</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33795" name="图片 13"/>
          <p:cNvPicPr>
            <a:picLocks noChangeAspect="1" noChangeArrowheads="1"/>
          </p:cNvPicPr>
          <p:nvPr/>
        </p:nvPicPr>
        <p:blipFill>
          <a:blip r:embed="rId2" cstate="print"/>
          <a:srcRect/>
          <a:stretch>
            <a:fillRect/>
          </a:stretch>
        </p:blipFill>
        <p:spPr bwMode="auto">
          <a:xfrm>
            <a:off x="2483768" y="2636912"/>
            <a:ext cx="3692525" cy="2767013"/>
          </a:xfrm>
          <a:prstGeom prst="rect">
            <a:avLst/>
          </a:prstGeom>
          <a:noFill/>
          <a:ln w="9525">
            <a:noFill/>
            <a:miter lim="800000"/>
            <a:headEnd/>
            <a:tailEnd/>
          </a:ln>
        </p:spPr>
      </p:pic>
      <p:sp>
        <p:nvSpPr>
          <p:cNvPr id="33796" name="Rectangle 4"/>
          <p:cNvSpPr>
            <a:spLocks noChangeArrowheads="1"/>
          </p:cNvSpPr>
          <p:nvPr/>
        </p:nvSpPr>
        <p:spPr bwMode="auto">
          <a:xfrm>
            <a:off x="2267744" y="5517232"/>
            <a:ext cx="381642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15.13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插值效果</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683568" y="476672"/>
            <a:ext cx="6840760" cy="33807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50000"/>
              </a:lnSpc>
              <a:spcBef>
                <a:spcPct val="0"/>
              </a:spcBef>
              <a:spcAft>
                <a:spcPct val="0"/>
              </a:spcAft>
              <a:buClrTx/>
              <a:buSzTx/>
              <a:buFontTx/>
              <a:buNone/>
              <a:tabLst/>
            </a:pPr>
            <a:r>
              <a:rPr kumimoji="0" 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正弦函数插值仿真程序：</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chap15_5.m</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clear </a:t>
            </a:r>
            <a:r>
              <a:rPr kumimoji="0" lang="en-US" altLang="zh-CN" b="0" i="0" u="none" strike="noStrike" cap="none" normalizeH="0" baseline="0" dirty="0" smtClean="0">
                <a:ln>
                  <a:noFill/>
                </a:ln>
                <a:solidFill>
                  <a:srgbClr val="A020F0"/>
                </a:solidFill>
                <a:effectLst/>
                <a:latin typeface="Courier New" pitchFamily="49" charset="0"/>
                <a:ea typeface="宋体" pitchFamily="2" charset="-122"/>
                <a:cs typeface="Courier New" pitchFamily="49" charset="0"/>
              </a:rPr>
              <a:t>all</a:t>
            </a: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close </a:t>
            </a:r>
            <a:r>
              <a:rPr kumimoji="0" lang="en-US" altLang="zh-CN" b="0" i="0" u="none" strike="noStrike" cap="none" normalizeH="0" baseline="0" dirty="0" smtClean="0">
                <a:ln>
                  <a:noFill/>
                </a:ln>
                <a:solidFill>
                  <a:srgbClr val="A020F0"/>
                </a:solidFill>
                <a:effectLst/>
                <a:latin typeface="Courier New" pitchFamily="49" charset="0"/>
                <a:ea typeface="宋体" pitchFamily="2" charset="-122"/>
                <a:cs typeface="Courier New" pitchFamily="49" charset="0"/>
              </a:rPr>
              <a:t>all</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x = 0:10;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y = sin(x);</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xx = 0:0.25:10;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yy</a:t>
            </a: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spline</a:t>
            </a: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x,y,xx</a:t>
            </a: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plot(x,y,</a:t>
            </a:r>
            <a:r>
              <a:rPr kumimoji="0" lang="en-US" altLang="zh-CN" b="0" i="0" u="none" strike="noStrike" cap="none" normalizeH="0" baseline="0" dirty="0" smtClean="0">
                <a:ln>
                  <a:noFill/>
                </a:ln>
                <a:solidFill>
                  <a:srgbClr val="A020F0"/>
                </a:solidFill>
                <a:effectLst/>
                <a:latin typeface="Courier New" pitchFamily="49" charset="0"/>
                <a:ea typeface="宋体" pitchFamily="2" charset="-122"/>
                <a:cs typeface="Courier New" pitchFamily="49" charset="0"/>
              </a:rPr>
              <a:t>'o'</a:t>
            </a: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,xx,yy,</a:t>
            </a:r>
            <a:r>
              <a:rPr kumimoji="0" lang="en-US" altLang="zh-CN" b="0" i="0" u="none" strike="noStrike" cap="none" normalizeH="0" baseline="0" dirty="0" smtClean="0">
                <a:ln>
                  <a:noFill/>
                </a:ln>
                <a:solidFill>
                  <a:srgbClr val="A020F0"/>
                </a:solidFill>
                <a:effectLst/>
                <a:latin typeface="Courier New" pitchFamily="49" charset="0"/>
                <a:ea typeface="宋体" pitchFamily="2" charset="-122"/>
                <a:cs typeface="Courier New" pitchFamily="49" charset="0"/>
              </a:rPr>
              <a:t>'k'</a:t>
            </a: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b="0" i="0" u="none" strike="noStrike" cap="none" normalizeH="0" baseline="0" dirty="0" smtClean="0">
                <a:ln>
                  <a:noFill/>
                </a:ln>
                <a:solidFill>
                  <a:srgbClr val="A020F0"/>
                </a:solidFill>
                <a:effectLst/>
                <a:latin typeface="Courier New" pitchFamily="49" charset="0"/>
                <a:ea typeface="宋体" pitchFamily="2" charset="-122"/>
                <a:cs typeface="Courier New" pitchFamily="49" charset="0"/>
              </a:rPr>
              <a:t>'linewidth'</a:t>
            </a:r>
            <a:r>
              <a:rPr kumimoji="0" lang="en-US" altLang="zh-CN"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,2);</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23528" y="476672"/>
            <a:ext cx="792088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15.5.3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最优轨迹的设计</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不失一般性，最优轨迹可在定点运动</a:t>
            </a:r>
            <a:r>
              <a:rPr kumimoji="0" lang="en-US" altLang="zh-CN" sz="24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摆线运动轨迹的基础上进行优化。摆线运动的表达式如下：</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31746" name="Picture 2"/>
          <p:cNvPicPr>
            <a:picLocks noChangeAspect="1" noChangeArrowheads="1"/>
          </p:cNvPicPr>
          <p:nvPr/>
        </p:nvPicPr>
        <p:blipFill>
          <a:blip r:embed="rId2" cstate="print"/>
          <a:srcRect/>
          <a:stretch>
            <a:fillRect/>
          </a:stretch>
        </p:blipFill>
        <p:spPr bwMode="auto">
          <a:xfrm>
            <a:off x="467544" y="2348880"/>
            <a:ext cx="8104231" cy="331755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2" cstate="print"/>
          <a:srcRect/>
          <a:stretch>
            <a:fillRect/>
          </a:stretch>
        </p:blipFill>
        <p:spPr bwMode="auto">
          <a:xfrm>
            <a:off x="395536" y="908720"/>
            <a:ext cx="7308850" cy="1546225"/>
          </a:xfrm>
          <a:prstGeom prst="rect">
            <a:avLst/>
          </a:prstGeom>
          <a:noFill/>
          <a:ln w="9525">
            <a:noFill/>
            <a:miter lim="800000"/>
            <a:headEnd/>
            <a:tailEnd/>
          </a:ln>
        </p:spPr>
      </p:pic>
      <p:pic>
        <p:nvPicPr>
          <p:cNvPr id="30722" name="图片 298"/>
          <p:cNvPicPr>
            <a:picLocks noChangeAspect="1" noChangeArrowheads="1"/>
          </p:cNvPicPr>
          <p:nvPr/>
        </p:nvPicPr>
        <p:blipFill>
          <a:blip r:embed="rId3" cstate="print"/>
          <a:srcRect/>
          <a:stretch>
            <a:fillRect/>
          </a:stretch>
        </p:blipFill>
        <p:spPr bwMode="auto">
          <a:xfrm>
            <a:off x="1115616" y="2348880"/>
            <a:ext cx="4752528" cy="3568789"/>
          </a:xfrm>
          <a:prstGeom prst="rect">
            <a:avLst/>
          </a:prstGeom>
          <a:noFill/>
          <a:ln w="9525">
            <a:noFill/>
            <a:miter lim="800000"/>
            <a:headEnd/>
            <a:tailEnd/>
          </a:ln>
        </p:spPr>
      </p:pic>
      <p:sp>
        <p:nvSpPr>
          <p:cNvPr id="30723" name="Rectangle 3"/>
          <p:cNvSpPr>
            <a:spLocks noChangeArrowheads="1"/>
          </p:cNvSpPr>
          <p:nvPr/>
        </p:nvSpPr>
        <p:spPr bwMode="auto">
          <a:xfrm>
            <a:off x="1115616" y="5877272"/>
            <a:ext cx="460851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15.14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摆线运动路径</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0724" name="Rectangle 4"/>
          <p:cNvSpPr>
            <a:spLocks noChangeArrowheads="1"/>
          </p:cNvSpPr>
          <p:nvPr/>
        </p:nvSpPr>
        <p:spPr bwMode="auto">
          <a:xfrm>
            <a:off x="5580112" y="3933056"/>
            <a:ext cx="273630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摆线仿真程序：</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chap15_6.m</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522</Words>
  <Application>Microsoft Office PowerPoint</Application>
  <PresentationFormat>全屏显示(4:3)</PresentationFormat>
  <Paragraphs>38</Paragraphs>
  <Slides>20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3" baseType="lpstr">
      <vt:lpstr>Office 主题</vt:lpstr>
      <vt:lpstr>MathType 6.0 Equation</vt:lpstr>
      <vt:lpstr>Microsoft Office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User</cp:lastModifiedBy>
  <cp:revision>15</cp:revision>
  <dcterms:created xsi:type="dcterms:W3CDTF">2020-01-09T00:56:51Z</dcterms:created>
  <dcterms:modified xsi:type="dcterms:W3CDTF">2020-01-09T06:41:19Z</dcterms:modified>
</cp:coreProperties>
</file>