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7" r:id="rId10"/>
    <p:sldId id="268" r:id="rId11"/>
    <p:sldId id="266"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3" y="5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14ACE-4902-459D-B0D1-CD6DBF1AE1D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88FD6F3-BAB1-4CEA-94C3-54C7A8D6F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9C67CD-4CAE-4D33-9BEE-8CCE148562DA}"/>
              </a:ext>
            </a:extLst>
          </p:cNvPr>
          <p:cNvSpPr>
            <a:spLocks noGrp="1"/>
          </p:cNvSpPr>
          <p:nvPr>
            <p:ph type="dt" sz="half" idx="10"/>
          </p:nvPr>
        </p:nvSpPr>
        <p:spPr/>
        <p:txBody>
          <a:bodyPr/>
          <a:lstStyle/>
          <a:p>
            <a:fld id="{3585EA8F-CE12-49D9-992C-C8DB46F0048F}"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677581A7-2D22-479F-8DE0-22E45C4D0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56272B-1B9A-4F62-A851-5096D42A4938}"/>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56572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2E970-EFF3-43A3-AFB8-44AABE43D7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3553E9-BF6C-4F7A-A654-7DABD2600D1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BE959A-F2E9-4119-AC05-4D5F7D333D8F}"/>
              </a:ext>
            </a:extLst>
          </p:cNvPr>
          <p:cNvSpPr>
            <a:spLocks noGrp="1"/>
          </p:cNvSpPr>
          <p:nvPr>
            <p:ph type="dt" sz="half" idx="10"/>
          </p:nvPr>
        </p:nvSpPr>
        <p:spPr/>
        <p:txBody>
          <a:bodyPr/>
          <a:lstStyle/>
          <a:p>
            <a:fld id="{3585EA8F-CE12-49D9-992C-C8DB46F0048F}"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A9BBC054-1E1D-4933-9129-D5D12A9945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50C18D-FFDE-4D7D-A8A6-15BA257ED9A1}"/>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18267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0A085A-C18A-40B9-86A3-A52F1540A9B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5F8C20E-A8F3-47E2-9ACC-4DB65A742BC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2467BA-AE01-4096-B871-7CB35F58A96F}"/>
              </a:ext>
            </a:extLst>
          </p:cNvPr>
          <p:cNvSpPr>
            <a:spLocks noGrp="1"/>
          </p:cNvSpPr>
          <p:nvPr>
            <p:ph type="dt" sz="half" idx="10"/>
          </p:nvPr>
        </p:nvSpPr>
        <p:spPr/>
        <p:txBody>
          <a:bodyPr/>
          <a:lstStyle/>
          <a:p>
            <a:fld id="{3585EA8F-CE12-49D9-992C-C8DB46F0048F}"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D55ABBC5-B068-4428-AF8A-98D93422FB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456AA6-5C96-49B9-AA06-FE7E146F96C1}"/>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402826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7B8A6-ADD9-4547-B908-6FA4042B6B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B57D86-E53B-437D-A654-A3F41E9458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0DFFB9-F9B8-495C-8A7F-A5EC07ECB93F}"/>
              </a:ext>
            </a:extLst>
          </p:cNvPr>
          <p:cNvSpPr>
            <a:spLocks noGrp="1"/>
          </p:cNvSpPr>
          <p:nvPr>
            <p:ph type="dt" sz="half" idx="10"/>
          </p:nvPr>
        </p:nvSpPr>
        <p:spPr/>
        <p:txBody>
          <a:bodyPr/>
          <a:lstStyle/>
          <a:p>
            <a:fld id="{3585EA8F-CE12-49D9-992C-C8DB46F0048F}"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73D05434-B24B-45CE-9BB8-B8A29BB129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6C17B0-A05E-42FF-A037-39FC6F3EAA4E}"/>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143539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A90E9-6DD8-498B-9D73-A48BA15B8A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23D081-E232-4B58-9C1E-02A33448EB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321F4C-5D85-42DF-B79B-6862B66B65E6}"/>
              </a:ext>
            </a:extLst>
          </p:cNvPr>
          <p:cNvSpPr>
            <a:spLocks noGrp="1"/>
          </p:cNvSpPr>
          <p:nvPr>
            <p:ph type="dt" sz="half" idx="10"/>
          </p:nvPr>
        </p:nvSpPr>
        <p:spPr/>
        <p:txBody>
          <a:bodyPr/>
          <a:lstStyle/>
          <a:p>
            <a:fld id="{3585EA8F-CE12-49D9-992C-C8DB46F0048F}"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E92F3FB1-D3E7-4CB9-BAA7-C8FE94B1E3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DF6F7C-8832-4D6A-B4D6-7CDED9DF2AE8}"/>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79364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A0C7D-83EE-42F7-9EB3-39BCC57378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A2C419-742F-4AD2-8291-E8ADEC4E01E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82CE10-7CD0-4582-9724-37C05C95FDF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64AD70-CBCF-447A-8184-F0E450DF3DA1}"/>
              </a:ext>
            </a:extLst>
          </p:cNvPr>
          <p:cNvSpPr>
            <a:spLocks noGrp="1"/>
          </p:cNvSpPr>
          <p:nvPr>
            <p:ph type="dt" sz="half" idx="10"/>
          </p:nvPr>
        </p:nvSpPr>
        <p:spPr/>
        <p:txBody>
          <a:bodyPr/>
          <a:lstStyle/>
          <a:p>
            <a:fld id="{3585EA8F-CE12-49D9-992C-C8DB46F0048F}" type="datetimeFigureOut">
              <a:rPr lang="zh-CN" altLang="en-US" smtClean="0"/>
              <a:t>2020/4/26</a:t>
            </a:fld>
            <a:endParaRPr lang="zh-CN" altLang="en-US"/>
          </a:p>
        </p:txBody>
      </p:sp>
      <p:sp>
        <p:nvSpPr>
          <p:cNvPr id="6" name="页脚占位符 5">
            <a:extLst>
              <a:ext uri="{FF2B5EF4-FFF2-40B4-BE49-F238E27FC236}">
                <a16:creationId xmlns:a16="http://schemas.microsoft.com/office/drawing/2014/main" id="{F94472DF-9CB7-4881-8C30-A0A428A95F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9ED521-23F8-4760-AE8B-2FE0398DB478}"/>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196718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54E90-78D4-4048-BA6C-B80547DE3C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FC1F99-471A-4599-88C8-95216E1D29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C6BE9C-5B5C-4523-8112-F77DDC8CB1D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F4D4AB1-1AA4-47DD-96A6-BD8B8862C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02810F-5874-419B-84E3-929CB3B4EE2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B611F5-0AFF-4DE8-81F8-1AFC80F7986B}"/>
              </a:ext>
            </a:extLst>
          </p:cNvPr>
          <p:cNvSpPr>
            <a:spLocks noGrp="1"/>
          </p:cNvSpPr>
          <p:nvPr>
            <p:ph type="dt" sz="half" idx="10"/>
          </p:nvPr>
        </p:nvSpPr>
        <p:spPr/>
        <p:txBody>
          <a:bodyPr/>
          <a:lstStyle/>
          <a:p>
            <a:fld id="{3585EA8F-CE12-49D9-992C-C8DB46F0048F}" type="datetimeFigureOut">
              <a:rPr lang="zh-CN" altLang="en-US" smtClean="0"/>
              <a:t>2020/4/26</a:t>
            </a:fld>
            <a:endParaRPr lang="zh-CN" altLang="en-US"/>
          </a:p>
        </p:txBody>
      </p:sp>
      <p:sp>
        <p:nvSpPr>
          <p:cNvPr id="8" name="页脚占位符 7">
            <a:extLst>
              <a:ext uri="{FF2B5EF4-FFF2-40B4-BE49-F238E27FC236}">
                <a16:creationId xmlns:a16="http://schemas.microsoft.com/office/drawing/2014/main" id="{3FF191CE-0092-4B13-940A-BC1944E238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06BBCBE-72A6-49A1-81A8-52F8166FA031}"/>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410540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8E390-D9B0-4A3E-AAA2-584B981098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A41817B-C9FE-4697-8E76-C0C257411B6B}"/>
              </a:ext>
            </a:extLst>
          </p:cNvPr>
          <p:cNvSpPr>
            <a:spLocks noGrp="1"/>
          </p:cNvSpPr>
          <p:nvPr>
            <p:ph type="dt" sz="half" idx="10"/>
          </p:nvPr>
        </p:nvSpPr>
        <p:spPr/>
        <p:txBody>
          <a:bodyPr/>
          <a:lstStyle/>
          <a:p>
            <a:fld id="{3585EA8F-CE12-49D9-992C-C8DB46F0048F}" type="datetimeFigureOut">
              <a:rPr lang="zh-CN" altLang="en-US" smtClean="0"/>
              <a:t>2020/4/26</a:t>
            </a:fld>
            <a:endParaRPr lang="zh-CN" altLang="en-US"/>
          </a:p>
        </p:txBody>
      </p:sp>
      <p:sp>
        <p:nvSpPr>
          <p:cNvPr id="4" name="页脚占位符 3">
            <a:extLst>
              <a:ext uri="{FF2B5EF4-FFF2-40B4-BE49-F238E27FC236}">
                <a16:creationId xmlns:a16="http://schemas.microsoft.com/office/drawing/2014/main" id="{B62E53CB-F93F-448A-BFFC-5B16130E63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FCF116A-402F-4061-AD54-F2A26B93A2A4}"/>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2812873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583C59-FB34-4C3B-A5F9-ED57B9FB3564}"/>
              </a:ext>
            </a:extLst>
          </p:cNvPr>
          <p:cNvSpPr>
            <a:spLocks noGrp="1"/>
          </p:cNvSpPr>
          <p:nvPr>
            <p:ph type="dt" sz="half" idx="10"/>
          </p:nvPr>
        </p:nvSpPr>
        <p:spPr/>
        <p:txBody>
          <a:bodyPr/>
          <a:lstStyle/>
          <a:p>
            <a:fld id="{3585EA8F-CE12-49D9-992C-C8DB46F0048F}" type="datetimeFigureOut">
              <a:rPr lang="zh-CN" altLang="en-US" smtClean="0"/>
              <a:t>2020/4/26</a:t>
            </a:fld>
            <a:endParaRPr lang="zh-CN" altLang="en-US"/>
          </a:p>
        </p:txBody>
      </p:sp>
      <p:sp>
        <p:nvSpPr>
          <p:cNvPr id="3" name="页脚占位符 2">
            <a:extLst>
              <a:ext uri="{FF2B5EF4-FFF2-40B4-BE49-F238E27FC236}">
                <a16:creationId xmlns:a16="http://schemas.microsoft.com/office/drawing/2014/main" id="{C3C52357-7607-45D6-952B-205C1AB027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DEC377-3E41-4ECB-BB16-2CC5DF4AF178}"/>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364680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DEAE0-B83E-4F92-A0B6-5FDB3AB1D1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37AE53-29C6-4F91-9F35-50B3DB1A1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EC18D9-15CF-44B6-A059-D5FC17E86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88A6FB-04FF-4CB7-AA12-59C396C28AB1}"/>
              </a:ext>
            </a:extLst>
          </p:cNvPr>
          <p:cNvSpPr>
            <a:spLocks noGrp="1"/>
          </p:cNvSpPr>
          <p:nvPr>
            <p:ph type="dt" sz="half" idx="10"/>
          </p:nvPr>
        </p:nvSpPr>
        <p:spPr/>
        <p:txBody>
          <a:bodyPr/>
          <a:lstStyle/>
          <a:p>
            <a:fld id="{3585EA8F-CE12-49D9-992C-C8DB46F0048F}" type="datetimeFigureOut">
              <a:rPr lang="zh-CN" altLang="en-US" smtClean="0"/>
              <a:t>2020/4/26</a:t>
            </a:fld>
            <a:endParaRPr lang="zh-CN" altLang="en-US"/>
          </a:p>
        </p:txBody>
      </p:sp>
      <p:sp>
        <p:nvSpPr>
          <p:cNvPr id="6" name="页脚占位符 5">
            <a:extLst>
              <a:ext uri="{FF2B5EF4-FFF2-40B4-BE49-F238E27FC236}">
                <a16:creationId xmlns:a16="http://schemas.microsoft.com/office/drawing/2014/main" id="{56B49F2F-B980-4EA2-814A-A884B2ED6D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FEEDBD-58DF-4B22-978D-C3734AFA255D}"/>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334194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93BA7-1C67-4907-8DBB-BDFDB3F370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264E2A-F873-4F7D-BC66-C79FA37A8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78FABC-3B2F-485B-A9B3-585C1CB24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3FED15-721F-4B34-A0FD-359EE7292C78}"/>
              </a:ext>
            </a:extLst>
          </p:cNvPr>
          <p:cNvSpPr>
            <a:spLocks noGrp="1"/>
          </p:cNvSpPr>
          <p:nvPr>
            <p:ph type="dt" sz="half" idx="10"/>
          </p:nvPr>
        </p:nvSpPr>
        <p:spPr/>
        <p:txBody>
          <a:bodyPr/>
          <a:lstStyle/>
          <a:p>
            <a:fld id="{3585EA8F-CE12-49D9-992C-C8DB46F0048F}" type="datetimeFigureOut">
              <a:rPr lang="zh-CN" altLang="en-US" smtClean="0"/>
              <a:t>2020/4/26</a:t>
            </a:fld>
            <a:endParaRPr lang="zh-CN" altLang="en-US"/>
          </a:p>
        </p:txBody>
      </p:sp>
      <p:sp>
        <p:nvSpPr>
          <p:cNvPr id="6" name="页脚占位符 5">
            <a:extLst>
              <a:ext uri="{FF2B5EF4-FFF2-40B4-BE49-F238E27FC236}">
                <a16:creationId xmlns:a16="http://schemas.microsoft.com/office/drawing/2014/main" id="{D7596032-574D-46B4-A326-ED0BDAE42E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7619E8-AE19-46FC-9BE4-A784118C791D}"/>
              </a:ext>
            </a:extLst>
          </p:cNvPr>
          <p:cNvSpPr>
            <a:spLocks noGrp="1"/>
          </p:cNvSpPr>
          <p:nvPr>
            <p:ph type="sldNum" sz="quarter" idx="12"/>
          </p:nvPr>
        </p:nvSpPr>
        <p:spPr/>
        <p:txBody>
          <a:body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16431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B8B942-8E1E-4065-BAC9-C3372BBE7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090447-4B93-45D5-B99F-9F63AC182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F548A1-3CEA-40E2-BD2E-4DF6738FF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5EA8F-CE12-49D9-992C-C8DB46F0048F}"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5A55A157-F091-42B6-9DC2-9AEF860E1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FFD072A-2A44-41A9-A9A1-7A8C0C283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0E592-89EE-4637-A0D0-334FF51A8F1F}" type="slidenum">
              <a:rPr lang="zh-CN" altLang="en-US" smtClean="0"/>
              <a:t>‹#›</a:t>
            </a:fld>
            <a:endParaRPr lang="zh-CN" altLang="en-US"/>
          </a:p>
        </p:txBody>
      </p:sp>
    </p:spTree>
    <p:extLst>
      <p:ext uri="{BB962C8B-B14F-4D97-AF65-F5344CB8AC3E}">
        <p14:creationId xmlns:p14="http://schemas.microsoft.com/office/powerpoint/2010/main" val="552413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988E8-72BB-493E-8BF9-8E923C66D353}"/>
              </a:ext>
            </a:extLst>
          </p:cNvPr>
          <p:cNvSpPr>
            <a:spLocks noGrp="1"/>
          </p:cNvSpPr>
          <p:nvPr>
            <p:ph type="ctrTitle"/>
          </p:nvPr>
        </p:nvSpPr>
        <p:spPr>
          <a:xfrm>
            <a:off x="586740" y="861060"/>
            <a:ext cx="10744200" cy="6088380"/>
          </a:xfrm>
        </p:spPr>
        <p:txBody>
          <a:bodyPr>
            <a:noAutofit/>
          </a:bodyPr>
          <a:lstStyle/>
          <a:p>
            <a:pPr algn="just">
              <a:lnSpc>
                <a:spcPct val="150000"/>
              </a:lnSpc>
            </a:pPr>
            <a:br>
              <a:rPr lang="en-US" altLang="zh-CN" sz="2400" b="1" dirty="0">
                <a:latin typeface="宋体" panose="02010600030101010101" pitchFamily="2" charset="-122"/>
                <a:ea typeface="宋体" panose="02010600030101010101" pitchFamily="2" charset="-122"/>
              </a:rPr>
            </a:br>
            <a:br>
              <a:rPr lang="zh-CN" altLang="zh-CN" sz="2400" dirty="0">
                <a:latin typeface="宋体" panose="02010600030101010101" pitchFamily="2" charset="-122"/>
                <a:ea typeface="宋体" panose="02010600030101010101" pitchFamily="2" charset="-122"/>
              </a:rPr>
            </a:b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对有些模型，有时只知道数学模型一般形式，有时甚至连数学模型的一般形式都不知道，因此，提出了怎样确定系统的数学模型及参数的问题，这就是系统辨识问题。所谓参数辨识，就是在模型结构确定后，选择某种辨识算法，利用测量数据估计模型中的未知参数。</a:t>
            </a:r>
            <a:br>
              <a:rPr lang="zh-CN" altLang="zh-CN" sz="2400" dirty="0">
                <a:latin typeface="宋体" panose="02010600030101010101" pitchFamily="2" charset="-122"/>
                <a:ea typeface="宋体" panose="02010600030101010101" pitchFamily="2" charset="-122"/>
              </a:rPr>
            </a:b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系统辨识方法包括四个方面，即信号激励、信号测量、辨识模型的建立和系统辨识方法。系统辨识方法指的是根据试验数据辨识出系统数学模型或参数的具体手段，最常用的方法为最小二乘方法、极大似然方法等。随着优化理论的发展，智能算法得到了迅速发展和广泛应用，成为解决传统系统辨识问题的新方法，如遗传算法、粒子群算法、差分进化算法等，这些算法丰富了系统辨识技术，为具有非线性系统的参数辨识问题提供了切实可行的解决方案。</a:t>
            </a:r>
            <a:br>
              <a:rPr lang="zh-CN" altLang="zh-CN" sz="2400" dirty="0">
                <a:latin typeface="宋体" panose="02010600030101010101" pitchFamily="2" charset="-122"/>
                <a:ea typeface="宋体" panose="02010600030101010101" pitchFamily="2" charset="-122"/>
              </a:rPr>
            </a:br>
            <a:endParaRPr lang="zh-CN" altLang="en-US" sz="24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BE915F7C-6B03-4973-B06D-DC918701CDED}"/>
              </a:ext>
            </a:extLst>
          </p:cNvPr>
          <p:cNvSpPr/>
          <p:nvPr/>
        </p:nvSpPr>
        <p:spPr>
          <a:xfrm>
            <a:off x="2860211" y="135374"/>
            <a:ext cx="6785832" cy="523220"/>
          </a:xfrm>
          <a:prstGeom prst="rect">
            <a:avLst/>
          </a:prstGeom>
        </p:spPr>
        <p:txBody>
          <a:bodyPr wrap="none">
            <a:spAutoFit/>
          </a:bodyPr>
          <a:lstStyle/>
          <a:p>
            <a:r>
              <a:rPr lang="zh-CN" altLang="zh-CN" sz="2800" b="1" dirty="0"/>
              <a:t>第</a:t>
            </a:r>
            <a:r>
              <a:rPr lang="en-US" altLang="zh-CN" sz="2800" b="1" dirty="0"/>
              <a:t>16</a:t>
            </a:r>
            <a:r>
              <a:rPr lang="zh-CN" altLang="zh-CN" sz="2800" b="1" dirty="0"/>
              <a:t>章 智能优化算法在参数辨识中的应用</a:t>
            </a:r>
            <a:endParaRPr lang="zh-CN" altLang="en-US" sz="2800" dirty="0"/>
          </a:p>
        </p:txBody>
      </p:sp>
    </p:spTree>
    <p:extLst>
      <p:ext uri="{BB962C8B-B14F-4D97-AF65-F5344CB8AC3E}">
        <p14:creationId xmlns:p14="http://schemas.microsoft.com/office/powerpoint/2010/main" val="286743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A1BDC4-2BB9-41C1-BD1A-AEA255877541}"/>
              </a:ext>
            </a:extLst>
          </p:cNvPr>
          <p:cNvSpPr/>
          <p:nvPr/>
        </p:nvSpPr>
        <p:spPr>
          <a:xfrm>
            <a:off x="2929176" y="874514"/>
            <a:ext cx="5498621" cy="461665"/>
          </a:xfrm>
          <a:prstGeom prst="rect">
            <a:avLst/>
          </a:prstGeom>
        </p:spPr>
        <p:txBody>
          <a:bodyPr wrap="none">
            <a:spAutoFit/>
          </a:bodyPr>
          <a:lstStyle/>
          <a:p>
            <a:r>
              <a:rPr lang="zh-CN" altLang="zh-CN" sz="2400" b="1" dirty="0">
                <a:solidFill>
                  <a:srgbClr val="000000"/>
                </a:solidFill>
                <a:ea typeface="宋体" panose="02010600030101010101" pitchFamily="2" charset="-122"/>
                <a:cs typeface="Times New Roman" panose="02020603050405020304" pitchFamily="18" charset="0"/>
              </a:rPr>
              <a:t>表</a:t>
            </a:r>
            <a:r>
              <a:rPr lang="en-US" altLang="zh-CN" sz="2400" b="1" dirty="0">
                <a:solidFill>
                  <a:srgbClr val="000000"/>
                </a:solidFill>
                <a:ea typeface="宋体" panose="02010600030101010101" pitchFamily="2" charset="-122"/>
                <a:cs typeface="Times New Roman" panose="02020603050405020304" pitchFamily="18" charset="0"/>
              </a:rPr>
              <a:t>16.1 </a:t>
            </a:r>
            <a:r>
              <a:rPr lang="zh-CN" altLang="zh-CN" sz="2400" b="1" dirty="0">
                <a:solidFill>
                  <a:srgbClr val="000000"/>
                </a:solidFill>
                <a:ea typeface="宋体" panose="02010600030101010101" pitchFamily="2" charset="-122"/>
                <a:cs typeface="Times New Roman" panose="02020603050405020304" pitchFamily="18" charset="0"/>
              </a:rPr>
              <a:t>两种方法的实际值与辨识值比较</a:t>
            </a:r>
            <a:endParaRPr lang="zh-CN" altLang="en-US" sz="2400" b="1" dirty="0"/>
          </a:p>
        </p:txBody>
      </p:sp>
      <p:graphicFrame>
        <p:nvGraphicFramePr>
          <p:cNvPr id="12" name="表格 11">
            <a:extLst>
              <a:ext uri="{FF2B5EF4-FFF2-40B4-BE49-F238E27FC236}">
                <a16:creationId xmlns:a16="http://schemas.microsoft.com/office/drawing/2014/main" id="{3B187A11-1865-4B11-807B-7FC368BD9E09}"/>
              </a:ext>
            </a:extLst>
          </p:cNvPr>
          <p:cNvGraphicFramePr>
            <a:graphicFrameLocks noGrp="1"/>
          </p:cNvGraphicFramePr>
          <p:nvPr>
            <p:extLst>
              <p:ext uri="{D42A27DB-BD31-4B8C-83A1-F6EECF244321}">
                <p14:modId xmlns:p14="http://schemas.microsoft.com/office/powerpoint/2010/main" val="1500454299"/>
              </p:ext>
            </p:extLst>
          </p:nvPr>
        </p:nvGraphicFramePr>
        <p:xfrm>
          <a:off x="2324100" y="1562100"/>
          <a:ext cx="6708775" cy="3147060"/>
        </p:xfrm>
        <a:graphic>
          <a:graphicData uri="http://schemas.openxmlformats.org/drawingml/2006/table">
            <a:tbl>
              <a:tblPr firstRow="1" firstCol="1" bandRow="1">
                <a:tableStyleId>{5C22544A-7EE6-4342-B048-85BDC9FD1C3A}</a:tableStyleId>
              </a:tblPr>
              <a:tblGrid>
                <a:gridCol w="2362746">
                  <a:extLst>
                    <a:ext uri="{9D8B030D-6E8A-4147-A177-3AD203B41FA5}">
                      <a16:colId xmlns:a16="http://schemas.microsoft.com/office/drawing/2014/main" val="3351324181"/>
                    </a:ext>
                  </a:extLst>
                </a:gridCol>
                <a:gridCol w="1092526">
                  <a:extLst>
                    <a:ext uri="{9D8B030D-6E8A-4147-A177-3AD203B41FA5}">
                      <a16:colId xmlns:a16="http://schemas.microsoft.com/office/drawing/2014/main" val="931598032"/>
                    </a:ext>
                  </a:extLst>
                </a:gridCol>
                <a:gridCol w="1079915">
                  <a:extLst>
                    <a:ext uri="{9D8B030D-6E8A-4147-A177-3AD203B41FA5}">
                      <a16:colId xmlns:a16="http://schemas.microsoft.com/office/drawing/2014/main" val="4030649794"/>
                    </a:ext>
                  </a:extLst>
                </a:gridCol>
                <a:gridCol w="1093673">
                  <a:extLst>
                    <a:ext uri="{9D8B030D-6E8A-4147-A177-3AD203B41FA5}">
                      <a16:colId xmlns:a16="http://schemas.microsoft.com/office/drawing/2014/main" val="3931927767"/>
                    </a:ext>
                  </a:extLst>
                </a:gridCol>
                <a:gridCol w="1079915">
                  <a:extLst>
                    <a:ext uri="{9D8B030D-6E8A-4147-A177-3AD203B41FA5}">
                      <a16:colId xmlns:a16="http://schemas.microsoft.com/office/drawing/2014/main" val="3451888458"/>
                    </a:ext>
                  </a:extLst>
                </a:gridCol>
              </a:tblGrid>
              <a:tr h="1049020">
                <a:tc>
                  <a:txBody>
                    <a:bodyPr/>
                    <a:lstStyle/>
                    <a:p>
                      <a:pPr indent="133350" algn="ctr" fontAlgn="ctr">
                        <a:spcAft>
                          <a:spcPts val="0"/>
                        </a:spcAft>
                      </a:pPr>
                      <a:r>
                        <a:rPr lang="zh-CN" sz="2400" kern="0">
                          <a:effectLst/>
                        </a:rPr>
                        <a:t>参数及辨识算法</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a:spcAft>
                          <a:spcPts val="0"/>
                        </a:spcAft>
                      </a:pPr>
                      <a:r>
                        <a:rPr lang="en-US" sz="2400" kern="100">
                          <a:effectLst/>
                        </a:rPr>
                        <a:t>I</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spcAft>
                          <a:spcPts val="0"/>
                        </a:spcAft>
                      </a:pPr>
                      <a:r>
                        <a:rPr lang="en-US" sz="2400" kern="100">
                          <a:effectLst/>
                        </a:rPr>
                        <a:t>J</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spcAft>
                          <a:spcPts val="0"/>
                        </a:spcAft>
                      </a:pPr>
                      <a:r>
                        <a:rPr lang="en-US" sz="2400" kern="100">
                          <a:effectLst/>
                        </a:rPr>
                        <a:t>MgL</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spcAft>
                          <a:spcPts val="0"/>
                        </a:spcAft>
                      </a:pPr>
                      <a:r>
                        <a:rPr lang="en-US" sz="2400" kern="100">
                          <a:effectLst/>
                        </a:rPr>
                        <a:t>K</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328792282"/>
                  </a:ext>
                </a:extLst>
              </a:tr>
              <a:tr h="1049020">
                <a:tc>
                  <a:txBody>
                    <a:bodyPr/>
                    <a:lstStyle/>
                    <a:p>
                      <a:pPr algn="ctr" fontAlgn="base">
                        <a:spcAft>
                          <a:spcPts val="0"/>
                        </a:spcAft>
                      </a:pPr>
                      <a:r>
                        <a:rPr lang="zh-CN" sz="2400" kern="1200">
                          <a:effectLst/>
                        </a:rPr>
                        <a:t>真实值</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fontAlgn="base">
                        <a:spcAft>
                          <a:spcPts val="0"/>
                        </a:spcAft>
                      </a:pPr>
                      <a:r>
                        <a:rPr lang="en-US" sz="2400" kern="100">
                          <a:effectLst/>
                        </a:rPr>
                        <a:t>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fontAlgn="base">
                        <a:spcAft>
                          <a:spcPts val="0"/>
                        </a:spcAft>
                      </a:pPr>
                      <a:r>
                        <a:rPr lang="en-US" sz="2400" kern="100">
                          <a:effectLst/>
                        </a:rPr>
                        <a:t>1</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fontAlgn="base">
                        <a:spcAft>
                          <a:spcPts val="0"/>
                        </a:spcAft>
                      </a:pPr>
                      <a:r>
                        <a:rPr lang="en-US" sz="2400" kern="100" dirty="0">
                          <a:effectLst/>
                        </a:rPr>
                        <a:t>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fontAlgn="base">
                        <a:spcAft>
                          <a:spcPts val="0"/>
                        </a:spcAft>
                      </a:pPr>
                      <a:r>
                        <a:rPr lang="en-US" sz="2400" kern="0" dirty="0">
                          <a:effectLst/>
                        </a:rPr>
                        <a:t>1200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2438920556"/>
                  </a:ext>
                </a:extLst>
              </a:tr>
              <a:tr h="1049020">
                <a:tc>
                  <a:txBody>
                    <a:bodyPr/>
                    <a:lstStyle/>
                    <a:p>
                      <a:pPr algn="ctr" fontAlgn="base">
                        <a:spcAft>
                          <a:spcPts val="0"/>
                        </a:spcAft>
                      </a:pPr>
                      <a:r>
                        <a:rPr lang="zh-CN" sz="2400" kern="100">
                          <a:effectLst/>
                        </a:rPr>
                        <a:t>粒子群算法</a:t>
                      </a:r>
                      <a:r>
                        <a:rPr lang="zh-CN" sz="2400" kern="1200">
                          <a:effectLst/>
                        </a:rPr>
                        <a:t>辨识值</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algn="ctr" fontAlgn="base">
                        <a:spcAft>
                          <a:spcPts val="0"/>
                        </a:spcAft>
                      </a:pPr>
                      <a:r>
                        <a:rPr lang="en-US" sz="2400" kern="1200">
                          <a:effectLst/>
                        </a:rPr>
                        <a:t>1.0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fontAlgn="base">
                        <a:spcAft>
                          <a:spcPts val="0"/>
                        </a:spcAft>
                      </a:pPr>
                      <a:r>
                        <a:rPr lang="en-US" sz="2400" kern="1200">
                          <a:effectLst/>
                        </a:rPr>
                        <a:t>1.0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fontAlgn="base">
                        <a:spcAft>
                          <a:spcPts val="0"/>
                        </a:spcAft>
                      </a:pPr>
                      <a:r>
                        <a:rPr lang="en-US" sz="2400" kern="1200">
                          <a:effectLst/>
                        </a:rPr>
                        <a:t>5.0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fontAlgn="base">
                        <a:spcAft>
                          <a:spcPts val="0"/>
                        </a:spcAft>
                      </a:pPr>
                      <a:r>
                        <a:rPr lang="en-US" sz="2400" kern="1200" dirty="0">
                          <a:effectLst/>
                        </a:rPr>
                        <a:t>1200.5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731291391"/>
                  </a:ext>
                </a:extLst>
              </a:tr>
            </a:tbl>
          </a:graphicData>
        </a:graphic>
      </p:graphicFrame>
    </p:spTree>
    <p:extLst>
      <p:ext uri="{BB962C8B-B14F-4D97-AF65-F5344CB8AC3E}">
        <p14:creationId xmlns:p14="http://schemas.microsoft.com/office/powerpoint/2010/main" val="326132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E9A48E1-58F8-41EC-ABA8-5521944ABEA0}"/>
              </a:ext>
            </a:extLst>
          </p:cNvPr>
          <p:cNvSpPr/>
          <p:nvPr/>
        </p:nvSpPr>
        <p:spPr>
          <a:xfrm>
            <a:off x="868680" y="481876"/>
            <a:ext cx="8801100" cy="2238241"/>
          </a:xfrm>
          <a:prstGeom prst="rect">
            <a:avLst/>
          </a:prstGeom>
        </p:spPr>
        <p:txBody>
          <a:bodyPr wrap="square">
            <a:spAutoFit/>
          </a:bodyPr>
          <a:lstStyle/>
          <a:p>
            <a:pPr algn="just">
              <a:lnSpc>
                <a:spcPct val="150000"/>
              </a:lnSpc>
              <a:spcAft>
                <a:spcPts val="0"/>
              </a:spcAft>
              <a:tabLst>
                <a:tab pos="847725" algn="l"/>
              </a:tabLst>
            </a:pPr>
            <a:r>
              <a:rPr lang="zh-CN" altLang="zh-CN" sz="2400" b="1" kern="100" dirty="0">
                <a:solidFill>
                  <a:srgbClr val="000000"/>
                </a:solidFill>
                <a:latin typeface="Times New Roman" panose="02020603050405020304" pitchFamily="18" charset="0"/>
                <a:ea typeface="宋体" panose="02010600030101010101" pitchFamily="2" charset="-122"/>
              </a:rPr>
              <a:t>仿真程序：</a:t>
            </a:r>
            <a:endParaRPr lang="zh-CN" altLang="zh-CN" sz="2400" kern="100" dirty="0">
              <a:latin typeface="Times New Roman" panose="02020603050405020304" pitchFamily="18" charset="0"/>
              <a:ea typeface="宋体" panose="02010600030101010101" pitchFamily="2" charset="-122"/>
            </a:endParaRPr>
          </a:p>
          <a:p>
            <a:pPr algn="just">
              <a:lnSpc>
                <a:spcPct val="150000"/>
              </a:lnSpc>
              <a:spcAft>
                <a:spcPts val="0"/>
              </a:spcAft>
              <a:tabLst>
                <a:tab pos="847725" algn="l"/>
              </a:tabLst>
            </a:pPr>
            <a:r>
              <a:rPr lang="en-US" altLang="zh-CN" sz="2400" b="1" kern="100" dirty="0">
                <a:solidFill>
                  <a:srgbClr val="000000"/>
                </a:solidFill>
                <a:latin typeface="Times New Roman" panose="02020603050405020304" pitchFamily="18" charset="0"/>
                <a:ea typeface="宋体" panose="02010600030101010101" pitchFamily="2" charset="-122"/>
              </a:rPr>
              <a:t>1 </a:t>
            </a:r>
            <a:r>
              <a:rPr lang="zh-CN" altLang="zh-CN" sz="2400" b="1" kern="100" dirty="0">
                <a:solidFill>
                  <a:srgbClr val="000000"/>
                </a:solidFill>
                <a:latin typeface="Times New Roman" panose="02020603050405020304" pitchFamily="18" charset="0"/>
                <a:ea typeface="宋体" panose="02010600030101010101" pitchFamily="2" charset="-122"/>
              </a:rPr>
              <a:t>输入输出测试程序：</a:t>
            </a:r>
            <a:endParaRPr lang="zh-CN" altLang="zh-CN" sz="2400" kern="100" dirty="0">
              <a:latin typeface="Times New Roman" panose="02020603050405020304" pitchFamily="18" charset="0"/>
              <a:ea typeface="宋体" panose="02010600030101010101" pitchFamily="2" charset="-122"/>
            </a:endParaRPr>
          </a:p>
          <a:p>
            <a:pPr algn="just">
              <a:lnSpc>
                <a:spcPct val="150000"/>
              </a:lnSpc>
              <a:spcAft>
                <a:spcPts val="0"/>
              </a:spcAft>
              <a:tabLst>
                <a:tab pos="847725" algn="l"/>
              </a:tabLst>
            </a:pPr>
            <a:r>
              <a:rPr lang="zh-CN" altLang="zh-CN" sz="2400" kern="100" dirty="0">
                <a:solidFill>
                  <a:srgbClr val="000000"/>
                </a:solidFill>
                <a:latin typeface="Times New Roman" panose="02020603050405020304" pitchFamily="18" charset="0"/>
                <a:ea typeface="宋体" panose="02010600030101010101" pitchFamily="2" charset="-122"/>
              </a:rPr>
              <a:t>（</a:t>
            </a:r>
            <a:r>
              <a:rPr lang="en-US" altLang="zh-CN" sz="2400" kern="100" dirty="0">
                <a:solidFill>
                  <a:srgbClr val="000000"/>
                </a:solidFill>
                <a:latin typeface="Times New Roman" panose="02020603050405020304" pitchFamily="18" charset="0"/>
                <a:ea typeface="宋体" panose="02010600030101010101" pitchFamily="2" charset="-122"/>
              </a:rPr>
              <a:t>1</a:t>
            </a:r>
            <a:r>
              <a:rPr lang="zh-CN" altLang="zh-CN" sz="2400" kern="100" dirty="0">
                <a:solidFill>
                  <a:srgbClr val="000000"/>
                </a:solidFill>
                <a:latin typeface="Times New Roman" panose="02020603050405020304" pitchFamily="18" charset="0"/>
                <a:ea typeface="宋体" panose="02010600030101010101" pitchFamily="2" charset="-122"/>
              </a:rPr>
              <a:t>）信号输入程序：</a:t>
            </a:r>
            <a:r>
              <a:rPr lang="en-US" altLang="zh-CN" sz="2400" kern="100" dirty="0">
                <a:solidFill>
                  <a:srgbClr val="000000"/>
                </a:solidFill>
                <a:latin typeface="Times New Roman" panose="02020603050405020304" pitchFamily="18" charset="0"/>
                <a:ea typeface="宋体" panose="02010600030101010101" pitchFamily="2" charset="-122"/>
              </a:rPr>
              <a:t>chap16_1input.m</a:t>
            </a:r>
            <a:endParaRPr lang="zh-CN" altLang="zh-CN" sz="2400" kern="100" dirty="0">
              <a:latin typeface="Times New Roman" panose="02020603050405020304" pitchFamily="18" charset="0"/>
              <a:ea typeface="宋体" panose="02010600030101010101" pitchFamily="2" charset="-122"/>
            </a:endParaRPr>
          </a:p>
          <a:p>
            <a:pPr algn="just">
              <a:lnSpc>
                <a:spcPct val="150000"/>
              </a:lnSpc>
              <a:spcAft>
                <a:spcPts val="0"/>
              </a:spcAft>
            </a:pPr>
            <a:r>
              <a:rPr lang="zh-CN" altLang="zh-CN" sz="2400" kern="100" dirty="0">
                <a:solidFill>
                  <a:srgbClr val="000000"/>
                </a:solidFill>
                <a:latin typeface="Times New Roman" panose="02020603050405020304" pitchFamily="18" charset="0"/>
                <a:ea typeface="宋体" panose="02010600030101010101" pitchFamily="2" charset="-122"/>
              </a:rPr>
              <a:t>（</a:t>
            </a:r>
            <a:r>
              <a:rPr lang="en-US" altLang="zh-CN" sz="2400" kern="100" dirty="0">
                <a:solidFill>
                  <a:srgbClr val="000000"/>
                </a:solidFill>
                <a:latin typeface="Times New Roman" panose="02020603050405020304" pitchFamily="18" charset="0"/>
                <a:ea typeface="宋体" panose="02010600030101010101" pitchFamily="2" charset="-122"/>
              </a:rPr>
              <a:t>2</a:t>
            </a:r>
            <a:r>
              <a:rPr lang="zh-CN" altLang="zh-CN" sz="2400" kern="100" dirty="0">
                <a:solidFill>
                  <a:srgbClr val="000000"/>
                </a:solidFill>
                <a:latin typeface="Times New Roman" panose="02020603050405020304" pitchFamily="18" charset="0"/>
                <a:ea typeface="宋体" panose="02010600030101010101" pitchFamily="2" charset="-122"/>
              </a:rPr>
              <a:t>）模型</a:t>
            </a:r>
            <a:r>
              <a:rPr lang="en-US" altLang="zh-CN" sz="2400" kern="100" dirty="0">
                <a:solidFill>
                  <a:srgbClr val="000000"/>
                </a:solidFill>
                <a:latin typeface="Times New Roman" panose="02020603050405020304" pitchFamily="18" charset="0"/>
                <a:ea typeface="宋体" panose="02010600030101010101" pitchFamily="2" charset="-122"/>
              </a:rPr>
              <a:t>Simulink</a:t>
            </a:r>
            <a:r>
              <a:rPr lang="zh-CN" altLang="zh-CN" sz="2400" kern="100" dirty="0">
                <a:solidFill>
                  <a:srgbClr val="000000"/>
                </a:solidFill>
                <a:latin typeface="Times New Roman" panose="02020603050405020304" pitchFamily="18" charset="0"/>
                <a:ea typeface="宋体" panose="02010600030101010101" pitchFamily="2" charset="-122"/>
              </a:rPr>
              <a:t>测试程序：</a:t>
            </a:r>
            <a:r>
              <a:rPr lang="en-US" altLang="zh-CN" sz="2400" kern="100" dirty="0">
                <a:solidFill>
                  <a:srgbClr val="000000"/>
                </a:solidFill>
                <a:latin typeface="Times New Roman" panose="02020603050405020304" pitchFamily="18" charset="0"/>
                <a:ea typeface="宋体" panose="02010600030101010101" pitchFamily="2" charset="-122"/>
              </a:rPr>
              <a:t>chap16_1sim.mdl</a:t>
            </a:r>
            <a:endParaRPr lang="zh-CN" altLang="zh-CN" sz="2400" kern="100" dirty="0">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24143AB0-903F-44F1-97BC-EB46C1D6280C}"/>
              </a:ext>
            </a:extLst>
          </p:cNvPr>
          <p:cNvPicPr/>
          <p:nvPr/>
        </p:nvPicPr>
        <p:blipFill>
          <a:blip r:embed="rId2" cstate="print"/>
          <a:srcRect/>
          <a:stretch>
            <a:fillRect/>
          </a:stretch>
        </p:blipFill>
        <p:spPr bwMode="auto">
          <a:xfrm>
            <a:off x="1508124" y="3131820"/>
            <a:ext cx="7224395" cy="2955925"/>
          </a:xfrm>
          <a:prstGeom prst="rect">
            <a:avLst/>
          </a:prstGeom>
          <a:noFill/>
          <a:ln w="9525">
            <a:noFill/>
            <a:miter lim="800000"/>
            <a:headEnd/>
            <a:tailEnd/>
          </a:ln>
        </p:spPr>
      </p:pic>
    </p:spTree>
    <p:extLst>
      <p:ext uri="{BB962C8B-B14F-4D97-AF65-F5344CB8AC3E}">
        <p14:creationId xmlns:p14="http://schemas.microsoft.com/office/powerpoint/2010/main" val="206233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CC177DB-22AB-4F9D-BFFB-A4F36E865888}"/>
              </a:ext>
            </a:extLst>
          </p:cNvPr>
          <p:cNvSpPr/>
          <p:nvPr/>
        </p:nvSpPr>
        <p:spPr>
          <a:xfrm>
            <a:off x="1203960" y="1067276"/>
            <a:ext cx="8778240" cy="3669402"/>
          </a:xfrm>
          <a:prstGeom prst="rect">
            <a:avLst/>
          </a:prstGeom>
        </p:spPr>
        <p:txBody>
          <a:bodyPr wrap="square">
            <a:spAutoFit/>
          </a:bodyPr>
          <a:lstStyle/>
          <a:p>
            <a:pPr algn="just">
              <a:lnSpc>
                <a:spcPct val="200000"/>
              </a:lnSpc>
              <a:spcAft>
                <a:spcPts val="0"/>
              </a:spcAft>
            </a:pPr>
            <a:r>
              <a:rPr lang="zh-CN" altLang="zh-CN" sz="2400" kern="100" dirty="0">
                <a:solidFill>
                  <a:srgbClr val="000000"/>
                </a:solidFill>
                <a:latin typeface="Times New Roman" panose="02020603050405020304" pitchFamily="18" charset="0"/>
                <a:ea typeface="宋体" panose="02010600030101010101" pitchFamily="2" charset="-122"/>
              </a:rPr>
              <a:t>（</a:t>
            </a:r>
            <a:r>
              <a:rPr lang="en-US" altLang="zh-CN" sz="2400" kern="100" dirty="0">
                <a:solidFill>
                  <a:srgbClr val="000000"/>
                </a:solidFill>
                <a:latin typeface="Times New Roman" panose="02020603050405020304" pitchFamily="18" charset="0"/>
                <a:ea typeface="宋体" panose="02010600030101010101" pitchFamily="2" charset="-122"/>
              </a:rPr>
              <a:t>3</a:t>
            </a:r>
            <a:r>
              <a:rPr lang="zh-CN" altLang="zh-CN" sz="2400" kern="100" dirty="0">
                <a:solidFill>
                  <a:srgbClr val="000000"/>
                </a:solidFill>
                <a:latin typeface="Times New Roman" panose="02020603050405020304" pitchFamily="18" charset="0"/>
                <a:ea typeface="宋体" panose="02010600030101010101" pitchFamily="2" charset="-122"/>
              </a:rPr>
              <a:t>）模型程序：</a:t>
            </a:r>
            <a:r>
              <a:rPr lang="en-US" altLang="zh-CN" sz="2400" kern="100" dirty="0">
                <a:solidFill>
                  <a:srgbClr val="000000"/>
                </a:solidFill>
                <a:latin typeface="Times New Roman" panose="02020603050405020304" pitchFamily="18" charset="0"/>
                <a:ea typeface="宋体" panose="02010600030101010101" pitchFamily="2" charset="-122"/>
              </a:rPr>
              <a:t>chap16_1plant.m</a:t>
            </a:r>
            <a:endParaRPr lang="zh-CN" altLang="zh-CN" sz="2400" kern="100" dirty="0">
              <a:latin typeface="Times New Roman" panose="02020603050405020304" pitchFamily="18" charset="0"/>
              <a:ea typeface="宋体" panose="02010600030101010101" pitchFamily="2" charset="-122"/>
            </a:endParaRPr>
          </a:p>
          <a:p>
            <a:pPr algn="just">
              <a:lnSpc>
                <a:spcPct val="200000"/>
              </a:lnSpc>
              <a:spcAft>
                <a:spcPts val="0"/>
              </a:spcAft>
            </a:pPr>
            <a:r>
              <a:rPr lang="zh-CN" altLang="zh-CN" sz="2400" kern="100" dirty="0">
                <a:solidFill>
                  <a:srgbClr val="000000"/>
                </a:solidFill>
                <a:latin typeface="Times New Roman" panose="02020603050405020304" pitchFamily="18" charset="0"/>
                <a:ea typeface="宋体" panose="02010600030101010101" pitchFamily="2" charset="-122"/>
              </a:rPr>
              <a:t>（</a:t>
            </a:r>
            <a:r>
              <a:rPr lang="en-US" altLang="zh-CN" sz="2400" kern="100" dirty="0">
                <a:solidFill>
                  <a:srgbClr val="000000"/>
                </a:solidFill>
                <a:latin typeface="Times New Roman" panose="02020603050405020304" pitchFamily="18" charset="0"/>
                <a:ea typeface="宋体" panose="02010600030101010101" pitchFamily="2" charset="-122"/>
              </a:rPr>
              <a:t>4</a:t>
            </a:r>
            <a:r>
              <a:rPr lang="zh-CN" altLang="zh-CN" sz="2400" kern="100" dirty="0">
                <a:solidFill>
                  <a:srgbClr val="000000"/>
                </a:solidFill>
                <a:latin typeface="Times New Roman" panose="02020603050405020304" pitchFamily="18" charset="0"/>
                <a:ea typeface="宋体" panose="02010600030101010101" pitchFamily="2" charset="-122"/>
              </a:rPr>
              <a:t>）模型状态输出：</a:t>
            </a:r>
            <a:r>
              <a:rPr lang="en-US" altLang="zh-CN" sz="2400" kern="100" dirty="0">
                <a:solidFill>
                  <a:srgbClr val="000000"/>
                </a:solidFill>
                <a:latin typeface="Times New Roman" panose="02020603050405020304" pitchFamily="18" charset="0"/>
                <a:ea typeface="宋体" panose="02010600030101010101" pitchFamily="2" charset="-122"/>
              </a:rPr>
              <a:t>chap16_1Y.m</a:t>
            </a:r>
            <a:endParaRPr lang="zh-CN" altLang="zh-CN" sz="2400" kern="100" dirty="0">
              <a:latin typeface="Times New Roman" panose="02020603050405020304" pitchFamily="18" charset="0"/>
              <a:ea typeface="宋体" panose="02010600030101010101" pitchFamily="2" charset="-122"/>
            </a:endParaRPr>
          </a:p>
          <a:p>
            <a:pPr algn="just">
              <a:lnSpc>
                <a:spcPct val="200000"/>
              </a:lnSpc>
              <a:spcAft>
                <a:spcPts val="0"/>
              </a:spcAft>
              <a:tabLst>
                <a:tab pos="847725" algn="l"/>
              </a:tabLst>
            </a:pPr>
            <a:r>
              <a:rPr lang="en-US" altLang="zh-CN" sz="2400" b="1" kern="100" dirty="0">
                <a:solidFill>
                  <a:srgbClr val="000000"/>
                </a:solidFill>
                <a:latin typeface="Times New Roman" panose="02020603050405020304" pitchFamily="18" charset="0"/>
                <a:ea typeface="宋体" panose="02010600030101010101" pitchFamily="2" charset="-122"/>
              </a:rPr>
              <a:t>2 </a:t>
            </a:r>
            <a:r>
              <a:rPr lang="zh-CN" altLang="zh-CN" sz="2400" b="1" kern="100" dirty="0">
                <a:solidFill>
                  <a:srgbClr val="000000"/>
                </a:solidFill>
                <a:latin typeface="Times New Roman" panose="02020603050405020304" pitchFamily="18" charset="0"/>
                <a:ea typeface="宋体" panose="02010600030101010101" pitchFamily="2" charset="-122"/>
              </a:rPr>
              <a:t>参数辨识程序：</a:t>
            </a:r>
            <a:endParaRPr lang="zh-CN" altLang="zh-CN" sz="2400" kern="100" dirty="0">
              <a:latin typeface="Times New Roman" panose="02020603050405020304" pitchFamily="18" charset="0"/>
              <a:ea typeface="宋体" panose="02010600030101010101" pitchFamily="2" charset="-122"/>
            </a:endParaRPr>
          </a:p>
          <a:p>
            <a:pPr algn="just">
              <a:lnSpc>
                <a:spcPct val="200000"/>
              </a:lnSpc>
              <a:spcAft>
                <a:spcPts val="0"/>
              </a:spcAft>
            </a:pPr>
            <a:r>
              <a:rPr lang="zh-CN" altLang="zh-CN" sz="2400" kern="100" dirty="0">
                <a:solidFill>
                  <a:srgbClr val="000000"/>
                </a:solidFill>
                <a:latin typeface="Times New Roman" panose="02020603050405020304" pitchFamily="18" charset="0"/>
                <a:ea typeface="宋体" panose="02010600030101010101" pitchFamily="2" charset="-122"/>
              </a:rPr>
              <a:t>（</a:t>
            </a:r>
            <a:r>
              <a:rPr lang="en-US" altLang="zh-CN" sz="2400" kern="100" dirty="0">
                <a:solidFill>
                  <a:srgbClr val="000000"/>
                </a:solidFill>
                <a:latin typeface="Times New Roman" panose="02020603050405020304" pitchFamily="18" charset="0"/>
                <a:ea typeface="宋体" panose="02010600030101010101" pitchFamily="2" charset="-122"/>
              </a:rPr>
              <a:t>1</a:t>
            </a:r>
            <a:r>
              <a:rPr lang="zh-CN" altLang="zh-CN" sz="2400" kern="100" dirty="0">
                <a:solidFill>
                  <a:srgbClr val="000000"/>
                </a:solidFill>
                <a:latin typeface="Times New Roman" panose="02020603050405020304" pitchFamily="18" charset="0"/>
                <a:ea typeface="宋体" panose="02010600030101010101" pitchFamily="2" charset="-122"/>
              </a:rPr>
              <a:t>）粒子群算法参数辨识程序：</a:t>
            </a:r>
            <a:r>
              <a:rPr lang="en-US" altLang="zh-CN" sz="2400" kern="100" dirty="0">
                <a:solidFill>
                  <a:srgbClr val="000000"/>
                </a:solidFill>
                <a:latin typeface="Times New Roman" panose="02020603050405020304" pitchFamily="18" charset="0"/>
                <a:ea typeface="宋体" panose="02010600030101010101" pitchFamily="2" charset="-122"/>
              </a:rPr>
              <a:t>chap16_2pso.m</a:t>
            </a:r>
            <a:endParaRPr lang="zh-CN" altLang="zh-CN" sz="2400" kern="100" dirty="0">
              <a:latin typeface="Times New Roman" panose="02020603050405020304" pitchFamily="18" charset="0"/>
              <a:ea typeface="宋体" panose="02010600030101010101" pitchFamily="2" charset="-122"/>
            </a:endParaRPr>
          </a:p>
          <a:p>
            <a:pPr>
              <a:lnSpc>
                <a:spcPct val="200000"/>
              </a:lnSpc>
            </a:pPr>
            <a:r>
              <a:rPr lang="zh-CN" altLang="zh-CN" sz="2400" kern="100" dirty="0">
                <a:solidFill>
                  <a:srgbClr val="000000"/>
                </a:solidFill>
                <a:latin typeface="Times New Roman" panose="02020603050405020304" pitchFamily="18" charset="0"/>
                <a:ea typeface="宋体" panose="02010600030101010101" pitchFamily="2" charset="-122"/>
              </a:rPr>
              <a:t>（</a:t>
            </a:r>
            <a:r>
              <a:rPr lang="en-US" altLang="zh-CN" sz="2400" kern="100" dirty="0">
                <a:solidFill>
                  <a:srgbClr val="000000"/>
                </a:solidFill>
                <a:latin typeface="Times New Roman" panose="02020603050405020304" pitchFamily="18" charset="0"/>
                <a:ea typeface="宋体" panose="02010600030101010101" pitchFamily="2" charset="-122"/>
              </a:rPr>
              <a:t>2</a:t>
            </a:r>
            <a:r>
              <a:rPr lang="zh-CN" altLang="zh-CN" sz="2400" kern="100" dirty="0">
                <a:solidFill>
                  <a:srgbClr val="000000"/>
                </a:solidFill>
                <a:latin typeface="Times New Roman" panose="02020603050405020304" pitchFamily="18" charset="0"/>
                <a:ea typeface="宋体" panose="02010600030101010101" pitchFamily="2" charset="-122"/>
              </a:rPr>
              <a:t>）目标函数计算程序：</a:t>
            </a:r>
            <a:r>
              <a:rPr lang="en-US" altLang="zh-CN" sz="2400" kern="100" dirty="0">
                <a:solidFill>
                  <a:srgbClr val="000000"/>
                </a:solidFill>
                <a:latin typeface="Times New Roman" panose="02020603050405020304" pitchFamily="18" charset="0"/>
                <a:ea typeface="宋体" panose="02010600030101010101" pitchFamily="2" charset="-122"/>
              </a:rPr>
              <a:t>chap16_2obj.m</a:t>
            </a:r>
            <a:endParaRPr lang="zh-CN" altLang="zh-CN" sz="24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7907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DA891C35-8D50-42FC-956D-6F701921E64B}"/>
              </a:ext>
            </a:extLst>
          </p:cNvPr>
          <p:cNvSpPr>
            <a:spLocks noGrp="1"/>
          </p:cNvSpPr>
          <p:nvPr>
            <p:ph type="ctrTitle"/>
          </p:nvPr>
        </p:nvSpPr>
        <p:spPr>
          <a:xfrm>
            <a:off x="571500" y="367983"/>
            <a:ext cx="9144000" cy="2387600"/>
          </a:xfrm>
        </p:spPr>
        <p:txBody>
          <a:bodyPr>
            <a:normAutofit/>
          </a:bodyPr>
          <a:lstStyle/>
          <a:p>
            <a:pPr algn="l">
              <a:lnSpc>
                <a:spcPct val="150000"/>
              </a:lnSpc>
            </a:pPr>
            <a:r>
              <a:rPr lang="en-US" altLang="zh-CN" sz="2400" b="1" dirty="0"/>
              <a:t>16.1 </a:t>
            </a:r>
            <a:r>
              <a:rPr lang="zh-CN" altLang="zh-CN" sz="2400" b="1" dirty="0"/>
              <a:t>柔性机械手动力学模型参数辨识</a:t>
            </a:r>
            <a:br>
              <a:rPr lang="zh-CN" altLang="zh-CN" sz="2400" dirty="0"/>
            </a:br>
            <a:r>
              <a:rPr lang="en-US" altLang="zh-CN" sz="2400" b="1" dirty="0"/>
              <a:t>16.1.1 </a:t>
            </a:r>
            <a:r>
              <a:rPr lang="zh-CN" altLang="zh-CN" sz="2400" b="1" dirty="0"/>
              <a:t>柔性机械手模型描述</a:t>
            </a:r>
            <a:br>
              <a:rPr lang="zh-CN" altLang="zh-CN" sz="2400" b="1" dirty="0"/>
            </a:br>
            <a:r>
              <a:rPr lang="en-US" altLang="zh-CN" sz="2400" b="1" dirty="0"/>
              <a:t>        </a:t>
            </a:r>
            <a:r>
              <a:rPr lang="zh-CN" altLang="zh-CN" sz="2400" dirty="0"/>
              <a:t>柔性机器人的动力学方程为</a:t>
            </a:r>
            <a:br>
              <a:rPr lang="zh-CN" altLang="zh-CN" sz="2400" dirty="0"/>
            </a:br>
            <a:endParaRPr lang="zh-CN" altLang="en-US" sz="2400" dirty="0"/>
          </a:p>
        </p:txBody>
      </p:sp>
      <p:pic>
        <p:nvPicPr>
          <p:cNvPr id="10" name="图片 9">
            <a:extLst>
              <a:ext uri="{FF2B5EF4-FFF2-40B4-BE49-F238E27FC236}">
                <a16:creationId xmlns:a16="http://schemas.microsoft.com/office/drawing/2014/main" id="{ADB157EE-6C4A-42E9-8057-4EC47D6705BC}"/>
              </a:ext>
            </a:extLst>
          </p:cNvPr>
          <p:cNvPicPr>
            <a:picLocks noChangeAspect="1"/>
          </p:cNvPicPr>
          <p:nvPr/>
        </p:nvPicPr>
        <p:blipFill>
          <a:blip r:embed="rId2"/>
          <a:stretch>
            <a:fillRect/>
          </a:stretch>
        </p:blipFill>
        <p:spPr>
          <a:xfrm>
            <a:off x="922952" y="2450783"/>
            <a:ext cx="10141288" cy="3413773"/>
          </a:xfrm>
          <a:prstGeom prst="rect">
            <a:avLst/>
          </a:prstGeom>
        </p:spPr>
      </p:pic>
    </p:spTree>
    <p:extLst>
      <p:ext uri="{BB962C8B-B14F-4D97-AF65-F5344CB8AC3E}">
        <p14:creationId xmlns:p14="http://schemas.microsoft.com/office/powerpoint/2010/main" val="90416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5ABAC99-5135-47D6-BC0C-A7F0B3CB6414}"/>
              </a:ext>
            </a:extLst>
          </p:cNvPr>
          <p:cNvPicPr>
            <a:picLocks noChangeAspect="1"/>
          </p:cNvPicPr>
          <p:nvPr/>
        </p:nvPicPr>
        <p:blipFill>
          <a:blip r:embed="rId2"/>
          <a:stretch>
            <a:fillRect/>
          </a:stretch>
        </p:blipFill>
        <p:spPr>
          <a:xfrm>
            <a:off x="1634468" y="1045359"/>
            <a:ext cx="9345951" cy="4030829"/>
          </a:xfrm>
          <a:prstGeom prst="rect">
            <a:avLst/>
          </a:prstGeom>
        </p:spPr>
      </p:pic>
    </p:spTree>
    <p:extLst>
      <p:ext uri="{BB962C8B-B14F-4D97-AF65-F5344CB8AC3E}">
        <p14:creationId xmlns:p14="http://schemas.microsoft.com/office/powerpoint/2010/main" val="3546739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9DE769-0EC9-4E4C-928F-BD65F9EE7337}"/>
              </a:ext>
            </a:extLst>
          </p:cNvPr>
          <p:cNvPicPr>
            <a:picLocks noChangeAspect="1"/>
          </p:cNvPicPr>
          <p:nvPr/>
        </p:nvPicPr>
        <p:blipFill>
          <a:blip r:embed="rId2"/>
          <a:stretch>
            <a:fillRect/>
          </a:stretch>
        </p:blipFill>
        <p:spPr>
          <a:xfrm>
            <a:off x="1892600" y="744493"/>
            <a:ext cx="6618940" cy="4811928"/>
          </a:xfrm>
          <a:prstGeom prst="rect">
            <a:avLst/>
          </a:prstGeom>
        </p:spPr>
      </p:pic>
    </p:spTree>
    <p:extLst>
      <p:ext uri="{BB962C8B-B14F-4D97-AF65-F5344CB8AC3E}">
        <p14:creationId xmlns:p14="http://schemas.microsoft.com/office/powerpoint/2010/main" val="405775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36CC486-9831-4A29-958E-9877466ACDDF}"/>
              </a:ext>
            </a:extLst>
          </p:cNvPr>
          <p:cNvPicPr>
            <a:picLocks noChangeAspect="1"/>
          </p:cNvPicPr>
          <p:nvPr/>
        </p:nvPicPr>
        <p:blipFill>
          <a:blip r:embed="rId2"/>
          <a:stretch>
            <a:fillRect/>
          </a:stretch>
        </p:blipFill>
        <p:spPr>
          <a:xfrm>
            <a:off x="1912620" y="463463"/>
            <a:ext cx="8081035" cy="6066419"/>
          </a:xfrm>
          <a:prstGeom prst="rect">
            <a:avLst/>
          </a:prstGeom>
        </p:spPr>
      </p:pic>
    </p:spTree>
    <p:extLst>
      <p:ext uri="{BB962C8B-B14F-4D97-AF65-F5344CB8AC3E}">
        <p14:creationId xmlns:p14="http://schemas.microsoft.com/office/powerpoint/2010/main" val="2662573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9174DA5-7CC3-4D00-B13C-433649BA7727}"/>
              </a:ext>
            </a:extLst>
          </p:cNvPr>
          <p:cNvPicPr>
            <a:picLocks noChangeAspect="1"/>
          </p:cNvPicPr>
          <p:nvPr/>
        </p:nvPicPr>
        <p:blipFill>
          <a:blip r:embed="rId2"/>
          <a:stretch>
            <a:fillRect/>
          </a:stretch>
        </p:blipFill>
        <p:spPr>
          <a:xfrm>
            <a:off x="1706881" y="559429"/>
            <a:ext cx="9145454" cy="5583736"/>
          </a:xfrm>
          <a:prstGeom prst="rect">
            <a:avLst/>
          </a:prstGeom>
        </p:spPr>
      </p:pic>
    </p:spTree>
    <p:extLst>
      <p:ext uri="{BB962C8B-B14F-4D97-AF65-F5344CB8AC3E}">
        <p14:creationId xmlns:p14="http://schemas.microsoft.com/office/powerpoint/2010/main" val="273261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08812E5-5051-489B-B105-6718C81365C5}"/>
              </a:ext>
            </a:extLst>
          </p:cNvPr>
          <p:cNvPicPr>
            <a:picLocks noChangeAspect="1"/>
          </p:cNvPicPr>
          <p:nvPr/>
        </p:nvPicPr>
        <p:blipFill>
          <a:blip r:embed="rId2"/>
          <a:stretch>
            <a:fillRect/>
          </a:stretch>
        </p:blipFill>
        <p:spPr>
          <a:xfrm>
            <a:off x="1036083" y="780090"/>
            <a:ext cx="10497517" cy="5087309"/>
          </a:xfrm>
          <a:prstGeom prst="rect">
            <a:avLst/>
          </a:prstGeom>
        </p:spPr>
      </p:pic>
    </p:spTree>
    <p:extLst>
      <p:ext uri="{BB962C8B-B14F-4D97-AF65-F5344CB8AC3E}">
        <p14:creationId xmlns:p14="http://schemas.microsoft.com/office/powerpoint/2010/main" val="347173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E587A6B-2E0C-4231-BC6C-4D0412591ED8}"/>
              </a:ext>
            </a:extLst>
          </p:cNvPr>
          <p:cNvPicPr>
            <a:picLocks noChangeAspect="1"/>
          </p:cNvPicPr>
          <p:nvPr/>
        </p:nvPicPr>
        <p:blipFill>
          <a:blip r:embed="rId2"/>
          <a:stretch>
            <a:fillRect/>
          </a:stretch>
        </p:blipFill>
        <p:spPr>
          <a:xfrm>
            <a:off x="647302" y="1021080"/>
            <a:ext cx="10897396" cy="3634739"/>
          </a:xfrm>
          <a:prstGeom prst="rect">
            <a:avLst/>
          </a:prstGeom>
        </p:spPr>
      </p:pic>
    </p:spTree>
    <p:extLst>
      <p:ext uri="{BB962C8B-B14F-4D97-AF65-F5344CB8AC3E}">
        <p14:creationId xmlns:p14="http://schemas.microsoft.com/office/powerpoint/2010/main" val="1603623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236EB0E-B3A9-4A70-868D-E0FE267A5A9B}"/>
              </a:ext>
            </a:extLst>
          </p:cNvPr>
          <p:cNvPicPr/>
          <p:nvPr/>
        </p:nvPicPr>
        <p:blipFill>
          <a:blip r:embed="rId3" cstate="print"/>
          <a:stretch>
            <a:fillRect/>
          </a:stretch>
        </p:blipFill>
        <p:spPr>
          <a:xfrm>
            <a:off x="2072640" y="808776"/>
            <a:ext cx="6469380" cy="4122956"/>
          </a:xfrm>
          <a:prstGeom prst="rect">
            <a:avLst/>
          </a:prstGeom>
        </p:spPr>
      </p:pic>
      <p:sp>
        <p:nvSpPr>
          <p:cNvPr id="22" name="Rectangle 14">
            <a:extLst>
              <a:ext uri="{FF2B5EF4-FFF2-40B4-BE49-F238E27FC236}">
                <a16:creationId xmlns:a16="http://schemas.microsoft.com/office/drawing/2014/main" id="{F5145C43-87CB-4664-B48A-3FEE31B66C3A}"/>
              </a:ext>
            </a:extLst>
          </p:cNvPr>
          <p:cNvSpPr>
            <a:spLocks noChangeArrowheads="1"/>
          </p:cNvSpPr>
          <p:nvPr/>
        </p:nvSpPr>
        <p:spPr bwMode="auto">
          <a:xfrm>
            <a:off x="2346960" y="5101381"/>
            <a:ext cx="63047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kumimoji="0" lang="zh-CN"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图</a:t>
            </a:r>
            <a:r>
              <a:rPr kumimoji="0" lang="en-US" altLang="zh-CN"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16.1 </a:t>
            </a:r>
            <a:r>
              <a:rPr kumimoji="0" lang="zh-CN" altLang="en-US" sz="2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辨识误差</a:t>
            </a:r>
            <a:r>
              <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的优化过程</a:t>
            </a:r>
            <a:endParaRPr kumimoji="0" lang="zh-CN" altLang="zh-CN" sz="2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23" name="对象 22">
            <a:extLst>
              <a:ext uri="{FF2B5EF4-FFF2-40B4-BE49-F238E27FC236}">
                <a16:creationId xmlns:a16="http://schemas.microsoft.com/office/drawing/2014/main" id="{17E209A4-79C6-437E-A913-141F841D64C3}"/>
              </a:ext>
            </a:extLst>
          </p:cNvPr>
          <p:cNvGraphicFramePr>
            <a:graphicFrameLocks noChangeAspect="1"/>
          </p:cNvGraphicFramePr>
          <p:nvPr>
            <p:extLst>
              <p:ext uri="{D42A27DB-BD31-4B8C-83A1-F6EECF244321}">
                <p14:modId xmlns:p14="http://schemas.microsoft.com/office/powerpoint/2010/main" val="384709951"/>
              </p:ext>
            </p:extLst>
          </p:nvPr>
        </p:nvGraphicFramePr>
        <p:xfrm>
          <a:off x="2682241" y="5440680"/>
          <a:ext cx="50304" cy="152400"/>
        </p:xfrm>
        <a:graphic>
          <a:graphicData uri="http://schemas.openxmlformats.org/presentationml/2006/ole">
            <mc:AlternateContent xmlns:mc="http://schemas.openxmlformats.org/markup-compatibility/2006">
              <mc:Choice xmlns:v="urn:schemas-microsoft-com:vml" Requires="v">
                <p:oleObj spid="_x0000_s1043" name="Equation" r:id="rId4" imgW="126835" imgH="152202" progId="Equation.DSMT4">
                  <p:embed/>
                </p:oleObj>
              </mc:Choice>
              <mc:Fallback>
                <p:oleObj name="Equation" r:id="rId4" imgW="126835" imgH="152202"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241" y="5440680"/>
                        <a:ext cx="50304" cy="152400"/>
                      </a:xfrm>
                      <a:prstGeom prst="rect">
                        <a:avLst/>
                      </a:prstGeom>
                      <a:noFill/>
                    </p:spPr>
                  </p:pic>
                </p:oleObj>
              </mc:Fallback>
            </mc:AlternateContent>
          </a:graphicData>
        </a:graphic>
      </p:graphicFrame>
    </p:spTree>
    <p:extLst>
      <p:ext uri="{BB962C8B-B14F-4D97-AF65-F5344CB8AC3E}">
        <p14:creationId xmlns:p14="http://schemas.microsoft.com/office/powerpoint/2010/main" val="32889433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333</Words>
  <Application>Microsoft Office PowerPoint</Application>
  <PresentationFormat>宽屏</PresentationFormat>
  <Paragraphs>29</Paragraphs>
  <Slides>12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9" baseType="lpstr">
      <vt:lpstr>等线</vt:lpstr>
      <vt:lpstr>等线 Light</vt:lpstr>
      <vt:lpstr>宋体</vt:lpstr>
      <vt:lpstr>Arial</vt:lpstr>
      <vt:lpstr>Times New Roman</vt:lpstr>
      <vt:lpstr>Office 主题​​</vt:lpstr>
      <vt:lpstr>MathType 7.0 Equation</vt:lpstr>
      <vt:lpstr>      对有些模型，有时只知道数学模型一般形式，有时甚至连数学模型的一般形式都不知道，因此，提出了怎样确定系统的数学模型及参数的问题，这就是系统辨识问题。所谓参数辨识，就是在模型结构确定后，选择某种辨识算法，利用测量数据估计模型中的未知参数。     系统辨识方法包括四个方面，即信号激励、信号测量、辨识模型的建立和系统辨识方法。系统辨识方法指的是根据试验数据辨识出系统数学模型或参数的具体手段，最常用的方法为最小二乘方法、极大似然方法等。随着优化理论的发展，智能算法得到了迅速发展和广泛应用，成为解决传统系统辨识问题的新方法，如遗传算法、粒子群算法、差分进化算法等，这些算法丰富了系统辨识技术，为具有非线性系统的参数辨识问题提供了切实可行的解决方案。 </vt:lpstr>
      <vt:lpstr>16.1 柔性机械手动力学模型参数辨识 16.1.1 柔性机械手模型描述         柔性机器人的动力学方程为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对有些模型，有时只知道数学模型一般形式，有时甚至连数学模型的一般形式都不知道，因此，提出了怎样确定系统的数学模型及参数的问题，这就是系统辨识问题。所谓参数辨识，就是在模型结构确定后，选择某种辨识算法，利用测量数据估计模型中的未知参数。     系统辨识方法包括四个方面，即信号激励、信号测量、辨识模型的建立和系统辨识方法。系统辨识方法指的是根据试验数据辨识出系统数学模型或参数的具体手段，最常用的方法为最小二乘方法、极大似然方法等。随着优化理论的发展，智能算法得到了迅速发展和广泛应用，成为解决传统系统辨识问题的新方法，如遗传算法、粒子群算法、差分进化算法等，这些算法丰富了系统辨识技术，为具有非线性系统的参数辨识问题提供了切实可行的解决方案。 </dc:title>
  <dc:creator>8618610541142</dc:creator>
  <cp:lastModifiedBy>8618610541142</cp:lastModifiedBy>
  <cp:revision>5</cp:revision>
  <dcterms:created xsi:type="dcterms:W3CDTF">2020-04-26T04:40:43Z</dcterms:created>
  <dcterms:modified xsi:type="dcterms:W3CDTF">2020-04-26T08:07:57Z</dcterms:modified>
</cp:coreProperties>
</file>