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9896-2313-4505-8D37-717D981E7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87A332-AFF0-4875-9F78-528AE515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DB974-ADB2-401B-B090-004F0A36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A3D07-DC2C-4066-83F7-26461F7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BCE33-6082-45D2-94BD-4692792D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8987D-07DF-4C45-B9C8-2A27AE4C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5A9AA-9B81-4013-8DF3-A5E4B43A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38AF0-B08B-4911-831C-B87E36CC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141A-2713-4991-9B67-65280941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5BADF-DB18-40FB-A86B-60871053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47DD2-1CCD-49F6-840D-01956E569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1F280-5FCC-4F49-A6EF-F8643AD9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92E4A-5CE2-449B-9EA5-2F3E3056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AC755-AAC4-45E3-B6F3-0E871A1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3078D-4035-4BE0-BDDA-156F43E2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6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6E95-C248-4BE9-9F97-BCACC9D2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82870-A8A8-4C94-BA12-1A8DE4E5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0789-939E-470B-9C06-93F1EF35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3340-06B9-4679-8598-41D79AD3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53A5D-D9DC-4FD6-B7FD-D231C0AD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5F9A2-BAB9-400D-AF40-864D8248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15B02-392B-4A26-80ED-CE4521AC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F7DD7-573E-4E11-A45E-4268D60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376A0-2A7E-45F0-9BE2-6DB6ADA0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1D312-1BF1-413D-846E-1D490262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CE8D8-C76C-472A-A7C1-F72C2D7B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78DE9-C912-431D-B349-28449EA72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C18AC-0C46-417C-8B53-E83AB19D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4A423-FFE2-4A72-9825-DBB56D1B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4C1BB-A3BB-49DB-AE86-FABA25B0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EC22F-E4B6-479C-8D39-C2D254CC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6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F66CB-387C-42CE-9E1F-3D7DAECE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D9689-AC6A-4C36-859A-A5CE6540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742DB-5FDB-47CE-BF71-01EB43BA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B30B5F-177A-43CF-8F37-A3DE6D2BB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A81074-DA31-4114-9C2B-346DB3114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A637A7-3B04-40BC-A8E5-E233181A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C91A94-84ED-4B68-9A31-FA6CC0EA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050246-F655-472F-92B2-D8FC5DF6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1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5DDFD-2225-4782-86CD-AAD15685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000E52-7EBB-4420-91AF-85154994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128CD-BF9E-4EE4-BF90-C13F621A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48000-1039-44AA-9F04-590440DC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B1B88C-FECB-4E90-B435-9611FD3F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B6645A-690E-4028-8E2B-2359B410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AA76E-FD82-49A1-8A31-7BFF4CA1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E4A5E-3321-403A-ADE6-2A2FBB6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9BFEA-C939-4C87-A5C9-5D78E07A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99779-31D6-4024-ACA8-149844944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BCC16-71DA-48D2-8063-13E33B2A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83798-589C-4404-989F-28760589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4C364-2790-477B-AB39-ECAA974D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7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7333-5310-4643-A1DF-5E67214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15B0ED-6232-441A-93F8-9FC49DCA5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B80136-8B0A-4168-8EEB-65F18A96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19320-3ADA-445D-88DA-DAB5180B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9BFFD-67F4-4ED8-96FB-70E172AB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C08AE-B66E-4142-ABEE-74BD2FFA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8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AF46B9-0620-4633-BF06-9CCF2E3A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8AAF6-C5DE-48E0-B214-CE7AAA5D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F0856-6F85-42E5-85A7-EB25259F4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B376-85F5-467F-A6FA-1F3C34B5993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B3C0F-1A2D-4845-B82C-8C0774552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DC592-9E08-47B0-BCEE-16126F916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E8F3-29E1-40A9-8B2F-33A600FC5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C293C-23B0-417C-9A19-767F8055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482" y="369001"/>
            <a:ext cx="4198620" cy="108680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16.2 </a:t>
            </a:r>
            <a:r>
              <a:rPr lang="zh-CN" altLang="zh-CN" sz="2400" b="1" dirty="0"/>
              <a:t>飞行器纵向模型参数辨识</a:t>
            </a:r>
            <a:br>
              <a:rPr lang="zh-CN" altLang="zh-CN" sz="2400" b="1" dirty="0"/>
            </a:br>
            <a:endParaRPr lang="zh-CN" altLang="en-US" sz="2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706974-D671-4193-A83B-3D8FA40C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953" y="1300771"/>
            <a:ext cx="9959340" cy="81353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16.2.1</a:t>
            </a:r>
            <a:r>
              <a:rPr lang="zh-CN" altLang="zh-CN" sz="2000" b="1" dirty="0"/>
              <a:t>问题描述</a:t>
            </a:r>
          </a:p>
          <a:p>
            <a:pPr algn="l"/>
            <a:r>
              <a:rPr lang="en-US" altLang="zh-CN" sz="2000" dirty="0"/>
              <a:t>        </a:t>
            </a:r>
            <a:r>
              <a:rPr lang="zh-CN" altLang="zh-CN" sz="2000" dirty="0"/>
              <a:t>仅考虑飞行器在俯仰平面上的运动，飞行器纵向模型如图</a:t>
            </a:r>
            <a:r>
              <a:rPr lang="en-US" altLang="zh-CN" sz="2000" dirty="0"/>
              <a:t>16.2</a:t>
            </a:r>
            <a:r>
              <a:rPr lang="zh-CN" altLang="zh-CN" sz="2000" dirty="0"/>
              <a:t>所示。</a:t>
            </a:r>
          </a:p>
          <a:p>
            <a:pPr algn="l"/>
            <a:endParaRPr lang="zh-CN" altLang="en-US" sz="2000" dirty="0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91207DE5-7C57-4468-963C-C88907E7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322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1">
            <a:extLst>
              <a:ext uri="{FF2B5EF4-FFF2-40B4-BE49-F238E27FC236}">
                <a16:creationId xmlns:a16="http://schemas.microsoft.com/office/drawing/2014/main" id="{CA2B7230-861B-4C0C-A83F-823435556C3C}"/>
              </a:ext>
            </a:extLst>
          </p:cNvPr>
          <p:cNvGrpSpPr>
            <a:grpSpLocks/>
          </p:cNvGrpSpPr>
          <p:nvPr/>
        </p:nvGrpSpPr>
        <p:grpSpPr bwMode="auto">
          <a:xfrm>
            <a:off x="3268792" y="2471327"/>
            <a:ext cx="5288280" cy="3124187"/>
            <a:chOff x="3311" y="2715"/>
            <a:chExt cx="5917" cy="345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3B5A1D63-228E-48AB-AC02-3544631E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3027"/>
              <a:ext cx="708" cy="6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AB57C36-A1F9-4949-B447-1FD24FF82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" y="3185"/>
              <a:ext cx="708" cy="6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θ</a:t>
              </a:r>
              <a:r>
                <a:rPr kumimoji="0" lang="en-US" altLang="zh-CN" sz="1000" b="0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BE5A6F0-2D16-4C57-8764-C920A4D0F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282"/>
              <a:ext cx="708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1C1B52B3-E0FD-4819-942B-72CC8E61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" y="3505"/>
              <a:ext cx="611" cy="5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A3F4506-610D-4AA5-90E5-02627DA2F55F}"/>
                </a:ext>
              </a:extLst>
            </p:cNvPr>
            <p:cNvSpPr>
              <a:spLocks/>
            </p:cNvSpPr>
            <p:nvPr/>
          </p:nvSpPr>
          <p:spPr bwMode="auto">
            <a:xfrm rot="-1650641">
              <a:off x="3969" y="5335"/>
              <a:ext cx="255" cy="247"/>
            </a:xfrm>
            <a:custGeom>
              <a:avLst/>
              <a:gdLst>
                <a:gd name="T0" fmla="*/ 0 w 511"/>
                <a:gd name="T1" fmla="*/ 247 h 490"/>
                <a:gd name="T2" fmla="*/ 130 w 511"/>
                <a:gd name="T3" fmla="*/ 50 h 490"/>
                <a:gd name="T4" fmla="*/ 255 w 511"/>
                <a:gd name="T5" fmla="*/ 0 h 4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1" h="490">
                  <a:moveTo>
                    <a:pt x="0" y="490"/>
                  </a:moveTo>
                  <a:cubicBezTo>
                    <a:pt x="88" y="336"/>
                    <a:pt x="176" y="182"/>
                    <a:pt x="261" y="100"/>
                  </a:cubicBezTo>
                  <a:cubicBezTo>
                    <a:pt x="346" y="18"/>
                    <a:pt x="428" y="9"/>
                    <a:pt x="511" y="0"/>
                  </a:cubicBezTo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5E971DF-07BE-4CA0-A34C-7A277645AC00}"/>
                </a:ext>
              </a:extLst>
            </p:cNvPr>
            <p:cNvSpPr>
              <a:spLocks/>
            </p:cNvSpPr>
            <p:nvPr/>
          </p:nvSpPr>
          <p:spPr bwMode="auto">
            <a:xfrm rot="-1650641">
              <a:off x="3969" y="5333"/>
              <a:ext cx="267" cy="247"/>
            </a:xfrm>
            <a:custGeom>
              <a:avLst/>
              <a:gdLst>
                <a:gd name="T0" fmla="*/ 0 w 536"/>
                <a:gd name="T1" fmla="*/ 247 h 490"/>
                <a:gd name="T2" fmla="*/ 225 w 536"/>
                <a:gd name="T3" fmla="*/ 66 h 490"/>
                <a:gd name="T4" fmla="*/ 255 w 536"/>
                <a:gd name="T5" fmla="*/ 0 h 4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6" h="490">
                  <a:moveTo>
                    <a:pt x="0" y="490"/>
                  </a:moveTo>
                  <a:cubicBezTo>
                    <a:pt x="183" y="351"/>
                    <a:pt x="366" y="212"/>
                    <a:pt x="451" y="130"/>
                  </a:cubicBezTo>
                  <a:cubicBezTo>
                    <a:pt x="536" y="48"/>
                    <a:pt x="523" y="24"/>
                    <a:pt x="511" y="0"/>
                  </a:cubicBezTo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B3D3A53A-A561-4CBB-A91D-3B8CCB1370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92130" flipV="1">
              <a:off x="3410" y="4794"/>
              <a:ext cx="216" cy="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75693091-D2D2-4147-B846-64BAA8B3E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" y="4794"/>
              <a:ext cx="590" cy="3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DD607ED-20EE-4ADF-B962-3F41F0459D3B}"/>
                </a:ext>
              </a:extLst>
            </p:cNvPr>
            <p:cNvSpPr>
              <a:spLocks/>
            </p:cNvSpPr>
            <p:nvPr/>
          </p:nvSpPr>
          <p:spPr bwMode="auto">
            <a:xfrm rot="-507870">
              <a:off x="3867" y="3479"/>
              <a:ext cx="3355" cy="2005"/>
            </a:xfrm>
            <a:custGeom>
              <a:avLst/>
              <a:gdLst>
                <a:gd name="T0" fmla="*/ 3355 w 2843"/>
                <a:gd name="T1" fmla="*/ 0 h 1452"/>
                <a:gd name="T2" fmla="*/ 1996 w 2843"/>
                <a:gd name="T3" fmla="*/ 1159 h 1452"/>
                <a:gd name="T4" fmla="*/ 0 w 2843"/>
                <a:gd name="T5" fmla="*/ 2005 h 1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43" h="1452">
                  <a:moveTo>
                    <a:pt x="2843" y="0"/>
                  </a:moveTo>
                  <a:cubicBezTo>
                    <a:pt x="2504" y="298"/>
                    <a:pt x="2165" y="597"/>
                    <a:pt x="1691" y="839"/>
                  </a:cubicBezTo>
                  <a:cubicBezTo>
                    <a:pt x="1217" y="1081"/>
                    <a:pt x="608" y="1266"/>
                    <a:pt x="0" y="14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AutoShape 12">
              <a:extLst>
                <a:ext uri="{FF2B5EF4-FFF2-40B4-BE49-F238E27FC236}">
                  <a16:creationId xmlns:a16="http://schemas.microsoft.com/office/drawing/2014/main" id="{1827E840-1B9B-4C56-90D0-B3F683F5D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9" y="3199"/>
              <a:ext cx="271" cy="11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Arc 13">
              <a:extLst>
                <a:ext uri="{FF2B5EF4-FFF2-40B4-BE49-F238E27FC236}">
                  <a16:creationId xmlns:a16="http://schemas.microsoft.com/office/drawing/2014/main" id="{FF48C670-5293-4492-9EC7-C55AE0258E06}"/>
                </a:ext>
              </a:extLst>
            </p:cNvPr>
            <p:cNvSpPr>
              <a:spLocks/>
            </p:cNvSpPr>
            <p:nvPr/>
          </p:nvSpPr>
          <p:spPr bwMode="auto">
            <a:xfrm rot="365943">
              <a:off x="7225" y="3074"/>
              <a:ext cx="540" cy="1298"/>
            </a:xfrm>
            <a:custGeom>
              <a:avLst/>
              <a:gdLst>
                <a:gd name="T0" fmla="*/ 0 w 21600"/>
                <a:gd name="T1" fmla="*/ 0 h 21600"/>
                <a:gd name="T2" fmla="*/ 540 w 21600"/>
                <a:gd name="T3" fmla="*/ 1265 h 21600"/>
                <a:gd name="T4" fmla="*/ 0 w 21600"/>
                <a:gd name="T5" fmla="*/ 129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717" y="0"/>
                    <a:pt x="21298" y="9342"/>
                    <a:pt x="21593" y="21056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717" y="0"/>
                    <a:pt x="21298" y="9342"/>
                    <a:pt x="21593" y="2105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1CEA249-9932-4712-AD64-173AEEEE8936}"/>
                </a:ext>
              </a:extLst>
            </p:cNvPr>
            <p:cNvSpPr>
              <a:spLocks/>
            </p:cNvSpPr>
            <p:nvPr/>
          </p:nvSpPr>
          <p:spPr bwMode="auto">
            <a:xfrm rot="-507870">
              <a:off x="4095" y="3459"/>
              <a:ext cx="3089" cy="1418"/>
            </a:xfrm>
            <a:custGeom>
              <a:avLst/>
              <a:gdLst>
                <a:gd name="T0" fmla="*/ 0 w 2630"/>
                <a:gd name="T1" fmla="*/ 1418 h 1089"/>
                <a:gd name="T2" fmla="*/ 1103 w 2630"/>
                <a:gd name="T3" fmla="*/ 538 h 1089"/>
                <a:gd name="T4" fmla="*/ 3089 w 2630"/>
                <a:gd name="T5" fmla="*/ 0 h 10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30" h="1089">
                  <a:moveTo>
                    <a:pt x="0" y="1089"/>
                  </a:moveTo>
                  <a:cubicBezTo>
                    <a:pt x="250" y="841"/>
                    <a:pt x="501" y="594"/>
                    <a:pt x="939" y="413"/>
                  </a:cubicBezTo>
                  <a:cubicBezTo>
                    <a:pt x="1377" y="232"/>
                    <a:pt x="2348" y="69"/>
                    <a:pt x="263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0314E60E-39FF-4050-B58B-4C4ED381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" y="3875"/>
              <a:ext cx="649" cy="6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γ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2A3E1EA9-5C75-4338-98C2-809975BA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" y="3226"/>
              <a:ext cx="708" cy="6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000" b="0" i="1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Arc 17">
              <a:extLst>
                <a:ext uri="{FF2B5EF4-FFF2-40B4-BE49-F238E27FC236}">
                  <a16:creationId xmlns:a16="http://schemas.microsoft.com/office/drawing/2014/main" id="{6876BA06-C4A5-4E63-A887-77E94535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" y="3766"/>
              <a:ext cx="159" cy="427"/>
            </a:xfrm>
            <a:custGeom>
              <a:avLst/>
              <a:gdLst>
                <a:gd name="T0" fmla="*/ 0 w 21600"/>
                <a:gd name="T1" fmla="*/ 0 h 21600"/>
                <a:gd name="T2" fmla="*/ 159 w 21600"/>
                <a:gd name="T3" fmla="*/ 290 h 21600"/>
                <a:gd name="T4" fmla="*/ 0 w 21600"/>
                <a:gd name="T5" fmla="*/ 42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9259" y="0"/>
                    <a:pt x="17488" y="5901"/>
                    <a:pt x="20458" y="1467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9259" y="0"/>
                    <a:pt x="17488" y="5901"/>
                    <a:pt x="20458" y="1467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AutoShape 18">
              <a:extLst>
                <a:ext uri="{FF2B5EF4-FFF2-40B4-BE49-F238E27FC236}">
                  <a16:creationId xmlns:a16="http://schemas.microsoft.com/office/drawing/2014/main" id="{98C70796-B472-4B10-BEFE-F381A4D6D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9" y="4279"/>
              <a:ext cx="342" cy="318"/>
            </a:xfrm>
            <a:prstGeom prst="curvedConnector3">
              <a:avLst>
                <a:gd name="adj1" fmla="val -51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Arc 19">
              <a:extLst>
                <a:ext uri="{FF2B5EF4-FFF2-40B4-BE49-F238E27FC236}">
                  <a16:creationId xmlns:a16="http://schemas.microsoft.com/office/drawing/2014/main" id="{9B1EFFBF-11CE-489D-BDA3-92779E05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" y="4041"/>
              <a:ext cx="169" cy="332"/>
            </a:xfrm>
            <a:custGeom>
              <a:avLst/>
              <a:gdLst>
                <a:gd name="T0" fmla="*/ 0 w 21600"/>
                <a:gd name="T1" fmla="*/ 0 h 21600"/>
                <a:gd name="T2" fmla="*/ 169 w 21600"/>
                <a:gd name="T3" fmla="*/ 332 h 21600"/>
                <a:gd name="T4" fmla="*/ 0 w 21600"/>
                <a:gd name="T5" fmla="*/ 33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8D2E7C29-0E78-490C-B3EF-AFAA7408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5740"/>
              <a:ext cx="708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AutoShape 21">
              <a:extLst>
                <a:ext uri="{FF2B5EF4-FFF2-40B4-BE49-F238E27FC236}">
                  <a16:creationId xmlns:a16="http://schemas.microsoft.com/office/drawing/2014/main" id="{52D69DB2-76B9-42F9-BAC3-900D4439B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4" y="2715"/>
              <a:ext cx="4201" cy="30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Arc 22">
              <a:extLst>
                <a:ext uri="{FF2B5EF4-FFF2-40B4-BE49-F238E27FC236}">
                  <a16:creationId xmlns:a16="http://schemas.microsoft.com/office/drawing/2014/main" id="{3CFFD5DA-D362-403F-A945-FF423EEBE660}"/>
                </a:ext>
              </a:extLst>
            </p:cNvPr>
            <p:cNvSpPr>
              <a:spLocks/>
            </p:cNvSpPr>
            <p:nvPr/>
          </p:nvSpPr>
          <p:spPr bwMode="auto">
            <a:xfrm rot="18859341" flipH="1">
              <a:off x="3721" y="5716"/>
              <a:ext cx="148" cy="296"/>
            </a:xfrm>
            <a:custGeom>
              <a:avLst/>
              <a:gdLst>
                <a:gd name="T0" fmla="*/ 0 w 21600"/>
                <a:gd name="T1" fmla="*/ 0 h 21600"/>
                <a:gd name="T2" fmla="*/ 92 w 21600"/>
                <a:gd name="T3" fmla="*/ 296 h 21600"/>
                <a:gd name="T4" fmla="*/ 0 w 21600"/>
                <a:gd name="T5" fmla="*/ 16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161"/>
                    <a:pt x="18617" y="34367"/>
                    <a:pt x="13493" y="3846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161"/>
                    <a:pt x="18617" y="34367"/>
                    <a:pt x="13493" y="3846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B441A785-D00E-425E-AD7B-241AC4961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5" y="3460"/>
              <a:ext cx="3234" cy="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99876E7A-4D8F-443C-8C70-8B58B7D40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" y="4373"/>
              <a:ext cx="316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25">
              <a:extLst>
                <a:ext uri="{FF2B5EF4-FFF2-40B4-BE49-F238E27FC236}">
                  <a16:creationId xmlns:a16="http://schemas.microsoft.com/office/drawing/2014/main" id="{7D5EEC02-53E2-445C-A295-C203E42F6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7" y="5395"/>
              <a:ext cx="251" cy="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AutoShape 26">
              <a:extLst>
                <a:ext uri="{FF2B5EF4-FFF2-40B4-BE49-F238E27FC236}">
                  <a16:creationId xmlns:a16="http://schemas.microsoft.com/office/drawing/2014/main" id="{006F1D28-E0D3-4EF7-88B2-833B56393B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07870" flipH="1" flipV="1">
              <a:off x="3475" y="4979"/>
              <a:ext cx="487" cy="8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AutoShape 27">
              <a:extLst>
                <a:ext uri="{FF2B5EF4-FFF2-40B4-BE49-F238E27FC236}">
                  <a16:creationId xmlns:a16="http://schemas.microsoft.com/office/drawing/2014/main" id="{D0CE93A1-C515-4621-A841-967D73F41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2" y="4123"/>
              <a:ext cx="181" cy="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AutoShape 28">
              <a:extLst>
                <a:ext uri="{FF2B5EF4-FFF2-40B4-BE49-F238E27FC236}">
                  <a16:creationId xmlns:a16="http://schemas.microsoft.com/office/drawing/2014/main" id="{DA930B29-1C0C-4790-9C32-33EAAFA0A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" y="4123"/>
              <a:ext cx="48" cy="1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86E5657-46F5-4799-B4FA-B2BDF3C0E33A}"/>
              </a:ext>
            </a:extLst>
          </p:cNvPr>
          <p:cNvSpPr/>
          <p:nvPr/>
        </p:nvSpPr>
        <p:spPr>
          <a:xfrm>
            <a:off x="3799239" y="5899938"/>
            <a:ext cx="347370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16.2 </a:t>
            </a: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飞行器纵向模型示意图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7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70D37C9-6E0E-4BC6-A832-C759BA92FAA0}"/>
              </a:ext>
            </a:extLst>
          </p:cNvPr>
          <p:cNvSpPr/>
          <p:nvPr/>
        </p:nvSpPr>
        <p:spPr>
          <a:xfrm>
            <a:off x="2732245" y="450554"/>
            <a:ext cx="5416869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16.2 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实际值与粒子群算法辨识值比较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580594-010D-4BB4-A1E6-2CDAAA98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70" y="1344922"/>
            <a:ext cx="9616685" cy="28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C293C-23B0-417C-9A19-767F8055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472439"/>
            <a:ext cx="9144000" cy="2729549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zh-CN" altLang="zh-CN" sz="2400" b="1" dirty="0"/>
              <a:t>仿真程序：</a:t>
            </a:r>
            <a:br>
              <a:rPr lang="zh-CN" altLang="zh-CN" sz="2400" dirty="0"/>
            </a:br>
            <a:r>
              <a:rPr lang="en-US" altLang="zh-CN" sz="2400" b="1" dirty="0"/>
              <a:t>1 </a:t>
            </a:r>
            <a:r>
              <a:rPr lang="zh-CN" altLang="zh-CN" sz="2400" b="1" dirty="0"/>
              <a:t>输入输出测试程序：</a:t>
            </a:r>
            <a:br>
              <a:rPr lang="zh-CN" altLang="zh-CN" sz="2400" dirty="0"/>
            </a:br>
            <a:r>
              <a:rPr lang="en-US" altLang="zh-CN" sz="2400" dirty="0"/>
              <a:t>(1) </a:t>
            </a:r>
            <a:r>
              <a:rPr lang="zh-CN" altLang="zh-CN" sz="2400" dirty="0"/>
              <a:t>信号输入程序：</a:t>
            </a:r>
            <a:r>
              <a:rPr lang="en-US" altLang="zh-CN" sz="2400" dirty="0"/>
              <a:t>chap16_3input.m</a:t>
            </a:r>
            <a:br>
              <a:rPr lang="zh-CN" altLang="zh-CN" sz="2400" dirty="0"/>
            </a:br>
            <a:r>
              <a:rPr lang="en-US" altLang="zh-CN" sz="2400" dirty="0"/>
              <a:t>(2) </a:t>
            </a:r>
            <a:r>
              <a:rPr lang="zh-CN" altLang="zh-CN" sz="2400" dirty="0"/>
              <a:t>模型</a:t>
            </a:r>
            <a:r>
              <a:rPr lang="en-US" altLang="zh-CN" sz="2400" dirty="0"/>
              <a:t>Simulink</a:t>
            </a:r>
            <a:r>
              <a:rPr lang="zh-CN" altLang="zh-CN" sz="2400" dirty="0"/>
              <a:t>测试程序：</a:t>
            </a:r>
            <a:r>
              <a:rPr lang="en-US" altLang="zh-CN" sz="2400" dirty="0"/>
              <a:t>chap16_3sim.mdl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CE2F6-56A9-4885-B30D-4C998F2BDE8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5924" y="3276600"/>
            <a:ext cx="5814696" cy="325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48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C293C-23B0-417C-9A19-767F8055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644525"/>
            <a:ext cx="9144000" cy="4658995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 dirty="0"/>
              <a:t>(3)</a:t>
            </a:r>
            <a:r>
              <a:rPr lang="zh-CN" altLang="zh-CN" sz="2400" dirty="0"/>
              <a:t>模型程序：</a:t>
            </a:r>
            <a:r>
              <a:rPr lang="en-US" altLang="zh-CN" sz="2400" dirty="0"/>
              <a:t>chap16_3plant.m</a:t>
            </a:r>
            <a:br>
              <a:rPr lang="zh-CN" altLang="zh-CN" sz="2400" dirty="0"/>
            </a:br>
            <a:r>
              <a:rPr lang="en-US" altLang="zh-CN" sz="2400" dirty="0"/>
              <a:t>(4) </a:t>
            </a:r>
            <a:r>
              <a:rPr lang="zh-CN" altLang="zh-CN" sz="2400" dirty="0"/>
              <a:t>模型状态输出：</a:t>
            </a:r>
            <a:r>
              <a:rPr lang="en-US" altLang="zh-CN" sz="2400" dirty="0"/>
              <a:t>chap16_3Y.m</a:t>
            </a:r>
            <a:br>
              <a:rPr lang="zh-CN" altLang="zh-CN" sz="2400" dirty="0"/>
            </a:br>
            <a:r>
              <a:rPr lang="en-US" altLang="zh-CN" sz="2400" b="1" dirty="0"/>
              <a:t>2 </a:t>
            </a:r>
            <a:r>
              <a:rPr lang="zh-CN" altLang="zh-CN" sz="2400" b="1" dirty="0"/>
              <a:t>参数辨识程序：</a:t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）粒子群算法参数辨识程序：</a:t>
            </a:r>
            <a:r>
              <a:rPr lang="en-US" altLang="zh-CN" sz="2400" dirty="0"/>
              <a:t>chap16_4pso.m</a:t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）目标函数计算程序：</a:t>
            </a:r>
            <a:r>
              <a:rPr lang="en-US" altLang="zh-CN" sz="2400" dirty="0"/>
              <a:t>chap16_4obj.m</a:t>
            </a:r>
            <a:br>
              <a:rPr lang="zh-CN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8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C293C-23B0-417C-9A19-767F8055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80" y="899159"/>
            <a:ext cx="4008120" cy="416243"/>
          </a:xfrm>
        </p:spPr>
        <p:txBody>
          <a:bodyPr>
            <a:normAutofit/>
          </a:bodyPr>
          <a:lstStyle/>
          <a:p>
            <a:pPr algn="l"/>
            <a:r>
              <a:rPr lang="zh-CN" altLang="zh-CN" sz="2000" b="1" dirty="0"/>
              <a:t>飞行器的简化纵向模型可以表示为</a:t>
            </a:r>
            <a:endParaRPr lang="zh-CN" altLang="en-US" sz="2000" b="1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AA509E4-2020-458D-A90B-14A040D66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05725"/>
              </p:ext>
            </p:extLst>
          </p:nvPr>
        </p:nvGraphicFramePr>
        <p:xfrm>
          <a:off x="3298666" y="1744978"/>
          <a:ext cx="4588828" cy="362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758136" imgH="1388689" progId="Equation.DSMT4">
                  <p:embed/>
                </p:oleObj>
              </mc:Choice>
              <mc:Fallback>
                <p:oleObj name="Equation" r:id="rId3" imgW="1758136" imgH="13886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666" y="1744978"/>
                        <a:ext cx="4588828" cy="3627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AE3AC72-4296-4B48-92A8-993F259078FE}"/>
              </a:ext>
            </a:extLst>
          </p:cNvPr>
          <p:cNvSpPr/>
          <p:nvPr/>
        </p:nvSpPr>
        <p:spPr>
          <a:xfrm>
            <a:off x="9702384" y="2817614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(16.6)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963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77EB3B-221D-46D0-B281-DC0BE06E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31" y="960120"/>
            <a:ext cx="9593137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7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809B-144C-4B3D-8489-0ADF09EB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99" y="1158240"/>
            <a:ext cx="9438927" cy="46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3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C1404-7707-41B7-81D1-6484E688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93107"/>
            <a:ext cx="8816340" cy="62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66A424-6F6D-4B2D-8FD0-09A2E017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85" y="1112520"/>
            <a:ext cx="1108183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AB1433-C862-41C4-85F0-A9D3464B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88" y="556260"/>
            <a:ext cx="107138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F7AE989-F762-4696-9F9E-DFED0D46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7" y="675318"/>
            <a:ext cx="10628712" cy="20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DB90D0-9EF5-468F-950C-CCB63DECA5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560" y="325205"/>
            <a:ext cx="4859020" cy="31927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9889CA-C239-4414-B66B-4BF18BA7FC0D}"/>
              </a:ext>
            </a:extLst>
          </p:cNvPr>
          <p:cNvSpPr/>
          <p:nvPr/>
        </p:nvSpPr>
        <p:spPr>
          <a:xfrm>
            <a:off x="1490630" y="3716105"/>
            <a:ext cx="32239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 fontAlgn="ctr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16.3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各个参数的辨识过程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C65765-D8A1-444A-A8BE-DB3C2029415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3580" y="325205"/>
            <a:ext cx="4368800" cy="319277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C1EE0BA-A8AB-45FA-9D75-EF99D449B3CC}"/>
              </a:ext>
            </a:extLst>
          </p:cNvPr>
          <p:cNvSpPr/>
          <p:nvPr/>
        </p:nvSpPr>
        <p:spPr>
          <a:xfrm>
            <a:off x="6298756" y="3844529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16.4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辨识误差函数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的优化过程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59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159</Words>
  <Application>Microsoft Office PowerPoint</Application>
  <PresentationFormat>宽屏</PresentationFormat>
  <Paragraphs>16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MathType 7.0 Equation</vt:lpstr>
      <vt:lpstr>16.2 飞行器纵向模型参数辨识 </vt:lpstr>
      <vt:lpstr>飞行器的简化纵向模型可以表示为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仿真程序： 1 输入输出测试程序： (1) 信号输入程序：chap16_3input.m (2) 模型Simulink测试程序：chap16_3sim.mdl</vt:lpstr>
      <vt:lpstr>(3)模型程序：chap16_3plant.m (4) 模型状态输出：chap16_3Y.m 2 参数辨识程序： （1）粒子群算法参数辨识程序：chap16_4pso.m （2）目标函数计算程序：chap16_4obj.m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 飞行器纵向模型参数辨识 </dc:title>
  <dc:creator>8618610541142</dc:creator>
  <cp:lastModifiedBy>8618610541142</cp:lastModifiedBy>
  <cp:revision>10</cp:revision>
  <dcterms:created xsi:type="dcterms:W3CDTF">2020-04-26T08:13:05Z</dcterms:created>
  <dcterms:modified xsi:type="dcterms:W3CDTF">2020-04-26T08:36:42Z</dcterms:modified>
</cp:coreProperties>
</file>