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5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E9896-2313-4505-8D37-717D981E7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87A332-AFF0-4875-9F78-528AE515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DB974-ADB2-401B-B090-004F0A36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A3D07-DC2C-4066-83F7-26461F7C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BCE33-6082-45D2-94BD-4692792D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6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8987D-07DF-4C45-B9C8-2A27AE4C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5A9AA-9B81-4013-8DF3-A5E4B43AC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38AF0-B08B-4911-831C-B87E36CC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5141A-2713-4991-9B67-65280941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5BADF-DB18-40FB-A86B-60871053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F47DD2-1CCD-49F6-840D-01956E569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1F280-5FCC-4F49-A6EF-F8643AD97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92E4A-5CE2-449B-9EA5-2F3E3056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AC755-AAC4-45E3-B6F3-0E871A1A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3078D-4035-4BE0-BDDA-156F43E2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6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76E95-C248-4BE9-9F97-BCACC9D2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82870-A8A8-4C94-BA12-1A8DE4E5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D0789-939E-470B-9C06-93F1EF35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23340-06B9-4679-8598-41D79AD3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53A5D-D9DC-4FD6-B7FD-D231C0AD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5F9A2-BAB9-400D-AF40-864D8248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15B02-392B-4A26-80ED-CE4521AC3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F7DD7-573E-4E11-A45E-4268D602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376A0-2A7E-45F0-9BE2-6DB6ADA0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1D312-1BF1-413D-846E-1D490262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8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CE8D8-C76C-472A-A7C1-F72C2D7B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78DE9-C912-431D-B349-28449EA72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C18AC-0C46-417C-8B53-E83AB19D8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4A423-FFE2-4A72-9825-DBB56D1B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4C1BB-A3BB-49DB-AE86-FABA25B0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EC22F-E4B6-479C-8D39-C2D254CC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6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F66CB-387C-42CE-9E1F-3D7DAECE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6D9689-AC6A-4C36-859A-A5CE65405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742DB-5FDB-47CE-BF71-01EB43BA0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B30B5F-177A-43CF-8F37-A3DE6D2BB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A81074-DA31-4114-9C2B-346DB3114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A637A7-3B04-40BC-A8E5-E233181A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C91A94-84ED-4B68-9A31-FA6CC0EA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050246-F655-472F-92B2-D8FC5DF6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1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5DDFD-2225-4782-86CD-AAD15685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000E52-7EBB-4420-91AF-85154994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128CD-BF9E-4EE4-BF90-C13F621A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348000-1039-44AA-9F04-590440DC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0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B1B88C-FECB-4E90-B435-9611FD3F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B6645A-690E-4028-8E2B-2359B410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DAA76E-FD82-49A1-8A31-7BFF4CA1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3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E4A5E-3321-403A-ADE6-2A2FBB66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9BFEA-C939-4C87-A5C9-5D78E07A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099779-31D6-4024-ACA8-149844944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BCC16-71DA-48D2-8063-13E33B2A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D83798-589C-4404-989F-28760589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4C364-2790-477B-AB39-ECAA974D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7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D7333-5310-4643-A1DF-5E67214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15B0ED-6232-441A-93F8-9FC49DCA5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B80136-8B0A-4168-8EEB-65F18A963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19320-3ADA-445D-88DA-DAB5180B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9BFFD-67F4-4ED8-96FB-70E172AB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C08AE-B66E-4142-ABEE-74BD2FFA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48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AF46B9-0620-4633-BF06-9CCF2E3A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78AAF6-C5DE-48E0-B214-CE7AAA5D3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F0856-6F85-42E5-85A7-EB25259F4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B3C0F-1A2D-4845-B82C-8C0774552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DC592-9E08-47B0-BCEE-16126F916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C293C-23B0-417C-9A19-767F8055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19" y="498541"/>
            <a:ext cx="4162519" cy="108680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16.3 VTOL</a:t>
            </a:r>
            <a:r>
              <a:rPr lang="zh-CN" altLang="zh-CN" sz="2400" b="1" dirty="0"/>
              <a:t>飞行器参数辨识</a:t>
            </a:r>
            <a:br>
              <a:rPr lang="zh-CN" altLang="zh-CN" sz="2400" dirty="0"/>
            </a:br>
            <a:br>
              <a:rPr lang="zh-CN" altLang="zh-CN" sz="2400" b="1" dirty="0"/>
            </a:br>
            <a:endParaRPr lang="zh-CN" altLang="en-US" sz="2400" b="1" dirty="0"/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91207DE5-7C57-4468-963C-C88907E7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60" y="3322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BAA4298-1D44-4358-A2F7-8858F9078CA1}"/>
              </a:ext>
            </a:extLst>
          </p:cNvPr>
          <p:cNvSpPr/>
          <p:nvPr/>
        </p:nvSpPr>
        <p:spPr>
          <a:xfrm>
            <a:off x="899160" y="1116597"/>
            <a:ext cx="10797540" cy="51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16.3.1 </a:t>
            </a:r>
            <a:r>
              <a:rPr lang="en-US" altLang="zh-CN" sz="24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VTOL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飞行器参数辨识问题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VTOL(Vertical Take-Off and Landing)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飞行器即</a:t>
            </a:r>
            <a:r>
              <a:rPr lang="zh-CN" altLang="zh-CN" sz="2400" kern="100" spc="4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垂直起降飞行器，一般指战斗机或轰炸机。该飞行器可实现飞行器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自由起落，</a:t>
            </a:r>
            <a:r>
              <a:rPr lang="zh-CN" altLang="zh-CN" sz="2400" kern="100" spc="4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从而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突破跑道的限制，具有重要的军用价值。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如图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16.5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所示为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平面上的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VTOL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受力图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。由于只考虑起飞过程，因此只考虑垂直方向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轴和</a:t>
            </a:r>
            <a:r>
              <a:rPr lang="zh-CN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横向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轴，忽略了前后运动（即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方向）。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X-Y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为惯性坐标系，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-Y</a:t>
            </a:r>
            <a:r>
              <a:rPr lang="en-US" altLang="zh-CN" sz="2400" kern="1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为飞行器的机体坐标系。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7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>
            <a:extLst>
              <a:ext uri="{FF2B5EF4-FFF2-40B4-BE49-F238E27FC236}">
                <a16:creationId xmlns:a16="http://schemas.microsoft.com/office/drawing/2014/main" id="{91207DE5-7C57-4468-963C-C88907E7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60" y="3322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6FBDBB-26D2-46D9-A6E1-CD8A37EA92D0}"/>
              </a:ext>
            </a:extLst>
          </p:cNvPr>
          <p:cNvSpPr/>
          <p:nvPr/>
        </p:nvSpPr>
        <p:spPr>
          <a:xfrm>
            <a:off x="671008" y="696558"/>
            <a:ext cx="10690412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首先运行模型测试程序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chap16_5sim.mdl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，对象的输入信号取正弦和余弦信号，从而得到用于辨识的模型测试数据，并将数据保存在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para_file.mat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314C65-882C-4F5C-BB89-5CB67046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08" y="2461271"/>
            <a:ext cx="10949226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4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>
            <a:extLst>
              <a:ext uri="{FF2B5EF4-FFF2-40B4-BE49-F238E27FC236}">
                <a16:creationId xmlns:a16="http://schemas.microsoft.com/office/drawing/2014/main" id="{91207DE5-7C57-4468-963C-C88907E7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60" y="3322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AA1C5A-4FD3-4E9E-BF92-5950A37E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3" y="359108"/>
            <a:ext cx="10940467" cy="19314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B7EFBF-B467-4124-A6A8-0813F5FC3EA7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3798" y="2232666"/>
            <a:ext cx="5499662" cy="342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EE27E7B-7B9D-4CFB-9CC7-92E25685C790}"/>
              </a:ext>
            </a:extLst>
          </p:cNvPr>
          <p:cNvSpPr/>
          <p:nvPr/>
        </p:nvSpPr>
        <p:spPr>
          <a:xfrm>
            <a:off x="3364376" y="5789045"/>
            <a:ext cx="461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16.6 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辨识误差函数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的优化过程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97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>
            <a:extLst>
              <a:ext uri="{FF2B5EF4-FFF2-40B4-BE49-F238E27FC236}">
                <a16:creationId xmlns:a16="http://schemas.microsoft.com/office/drawing/2014/main" id="{91207DE5-7C57-4468-963C-C88907E7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60" y="3322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3FFB53-FE9E-43F0-AF08-2F7E2DF52EB5}"/>
              </a:ext>
            </a:extLst>
          </p:cNvPr>
          <p:cNvSpPr/>
          <p:nvPr/>
        </p:nvSpPr>
        <p:spPr>
          <a:xfrm>
            <a:off x="784860" y="379623"/>
            <a:ext cx="9753600" cy="588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847725" algn="l"/>
              </a:tabLst>
            </a:pP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仿真程序：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847725" algn="l"/>
              </a:tabLst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输入输出测试程序：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Both"/>
            </a:pPr>
            <a:r>
              <a:rPr lang="zh-CN" altLang="zh-CN" sz="24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信号产生程序：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chap16_5</a:t>
            </a:r>
            <a:r>
              <a:rPr lang="en-US" altLang="zh-CN" sz="24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input.m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Both"/>
            </a:pPr>
            <a:r>
              <a:rPr lang="zh-CN" altLang="zh-CN" sz="24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模型测试主程序：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chap16_5</a:t>
            </a:r>
            <a:r>
              <a:rPr lang="en-US" altLang="zh-CN" sz="24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sim.mdl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Both"/>
            </a:pPr>
            <a:r>
              <a:rPr lang="zh-CN" altLang="zh-CN" sz="24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模型程序</a:t>
            </a:r>
            <a:r>
              <a:rPr lang="en-US" altLang="zh-CN" sz="24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chap16_5</a:t>
            </a:r>
            <a:r>
              <a:rPr lang="en-US" altLang="zh-CN" sz="24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plant.m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参数辨识程序：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）粒子群算法辨识程序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chap16_6</a:t>
            </a:r>
            <a:r>
              <a:rPr lang="en-US" altLang="zh-CN" sz="24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pso.m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）目标函数计算程序：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chap16_6</a:t>
            </a:r>
            <a:r>
              <a:rPr lang="en-US" altLang="zh-CN" sz="24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obj.m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17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BA09F2D-B578-4A8A-AC87-E74D82038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40" y="495302"/>
            <a:ext cx="7475220" cy="842960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16.3.3 </a:t>
            </a:r>
            <a:r>
              <a:rPr lang="zh-CN" altLang="zh-CN" sz="2400" b="1" dirty="0"/>
              <a:t>基于差分进化算法的</a:t>
            </a:r>
            <a:r>
              <a:rPr lang="en-US" altLang="zh-CN" sz="2400" b="1" dirty="0"/>
              <a:t>VTOL</a:t>
            </a:r>
            <a:r>
              <a:rPr lang="zh-CN" altLang="zh-CN" sz="2400" b="1" dirty="0"/>
              <a:t>飞行器参数辨识</a:t>
            </a:r>
            <a:br>
              <a:rPr lang="zh-CN" altLang="zh-CN" sz="2400" dirty="0"/>
            </a:b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326FA4-1C3B-471B-80D7-937A62BF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21" y="1577342"/>
            <a:ext cx="10503558" cy="45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0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>
            <a:extLst>
              <a:ext uri="{FF2B5EF4-FFF2-40B4-BE49-F238E27FC236}">
                <a16:creationId xmlns:a16="http://schemas.microsoft.com/office/drawing/2014/main" id="{91207DE5-7C57-4468-963C-C88907E7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60" y="3322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108AB0-91FC-4056-9106-2A037709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33" y="744606"/>
            <a:ext cx="11209946" cy="32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>
            <a:extLst>
              <a:ext uri="{FF2B5EF4-FFF2-40B4-BE49-F238E27FC236}">
                <a16:creationId xmlns:a16="http://schemas.microsoft.com/office/drawing/2014/main" id="{91207DE5-7C57-4468-963C-C88907E7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60" y="3322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280562-1C6A-46C5-A542-E77DD3FA25B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1850" y="731527"/>
            <a:ext cx="6501130" cy="348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F7F5872-1854-42D1-AADB-60696D20A9BC}"/>
              </a:ext>
            </a:extLst>
          </p:cNvPr>
          <p:cNvSpPr/>
          <p:nvPr/>
        </p:nvSpPr>
        <p:spPr>
          <a:xfrm>
            <a:off x="3281753" y="4615934"/>
            <a:ext cx="461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16.7 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辨识误差函数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的优化过程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70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>
            <a:extLst>
              <a:ext uri="{FF2B5EF4-FFF2-40B4-BE49-F238E27FC236}">
                <a16:creationId xmlns:a16="http://schemas.microsoft.com/office/drawing/2014/main" id="{91207DE5-7C57-4468-963C-C88907E7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60" y="3322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7E9407-BB34-4E2F-9CB4-32BCBCFA22A9}"/>
              </a:ext>
            </a:extLst>
          </p:cNvPr>
          <p:cNvSpPr/>
          <p:nvPr/>
        </p:nvSpPr>
        <p:spPr>
          <a:xfrm>
            <a:off x="952500" y="644664"/>
            <a:ext cx="9144000" cy="5535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847725" algn="l"/>
              </a:tabLst>
            </a:pPr>
            <a:r>
              <a:rPr lang="zh-CN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仿真程序：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847725" algn="l"/>
              </a:tabLst>
            </a:pP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输入输出测试程序：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20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zh-CN" sz="20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信号产生程序：</a:t>
            </a:r>
            <a:r>
              <a:rPr lang="en-US" altLang="zh-CN" sz="20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chap16_7input.m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20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zh-CN" sz="20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模型测试主程序：</a:t>
            </a:r>
            <a:r>
              <a:rPr lang="en-US" altLang="zh-CN" sz="20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chap16_7sim.mdl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20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sz="20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模型程序</a:t>
            </a:r>
            <a:r>
              <a:rPr lang="en-US" altLang="zh-CN" sz="20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:chap16_7plant.m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Both"/>
            </a:pPr>
            <a:r>
              <a:rPr lang="en-US" altLang="zh-CN" sz="20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0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计算程序：</a:t>
            </a:r>
            <a:r>
              <a:rPr lang="en-US" altLang="zh-CN" sz="20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chap16_7Y.m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 </a:t>
            </a:r>
            <a:r>
              <a:rPr lang="zh-CN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参数辨识程序：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）差分进化算法辨识程序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:chap16_8de.m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）目标函数计算程序：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chap16_8obj.m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67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>
            <a:extLst>
              <a:ext uri="{FF2B5EF4-FFF2-40B4-BE49-F238E27FC236}">
                <a16:creationId xmlns:a16="http://schemas.microsoft.com/office/drawing/2014/main" id="{91207DE5-7C57-4468-963C-C88907E7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60" y="3322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3EAC2F-3E0E-49C1-80EB-AD8CD7762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5140" y="5090160"/>
            <a:ext cx="4099560" cy="924559"/>
          </a:xfrm>
        </p:spPr>
        <p:txBody>
          <a:bodyPr>
            <a:noAutofit/>
          </a:bodyPr>
          <a:lstStyle/>
          <a:p>
            <a:r>
              <a:rPr lang="zh-CN" altLang="zh-CN" sz="2000" b="1" dirty="0"/>
              <a:t>图</a:t>
            </a:r>
            <a:r>
              <a:rPr lang="en-US" altLang="zh-CN" sz="2000" b="1" dirty="0"/>
              <a:t>16.5 VTOL</a:t>
            </a:r>
            <a:r>
              <a:rPr lang="zh-CN" altLang="zh-CN" sz="2000" b="1" dirty="0"/>
              <a:t>示意图</a:t>
            </a:r>
            <a:br>
              <a:rPr lang="zh-CN" altLang="zh-CN" sz="2000" b="1" dirty="0"/>
            </a:br>
            <a:endParaRPr lang="zh-CN" altLang="en-US" sz="2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ECB2A4-FF58-43D8-8073-3A7B99FE35C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7957" y="960123"/>
            <a:ext cx="4592003" cy="357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185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8ACD32-DE43-4BC8-A981-328FB5CA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8" y="1097281"/>
            <a:ext cx="11236324" cy="33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8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>
            <a:extLst>
              <a:ext uri="{FF2B5EF4-FFF2-40B4-BE49-F238E27FC236}">
                <a16:creationId xmlns:a16="http://schemas.microsoft.com/office/drawing/2014/main" id="{91207DE5-7C57-4468-963C-C88907E7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60" y="3322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E3BE93-7D55-4698-B4C9-70405775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4" y="842350"/>
            <a:ext cx="10499435" cy="49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8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>
            <a:extLst>
              <a:ext uri="{FF2B5EF4-FFF2-40B4-BE49-F238E27FC236}">
                <a16:creationId xmlns:a16="http://schemas.microsoft.com/office/drawing/2014/main" id="{91207DE5-7C57-4468-963C-C88907E7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60" y="3322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871C36-E63E-4C57-8F14-3934C282B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96" y="434799"/>
            <a:ext cx="9984608" cy="590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8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>
            <a:extLst>
              <a:ext uri="{FF2B5EF4-FFF2-40B4-BE49-F238E27FC236}">
                <a16:creationId xmlns:a16="http://schemas.microsoft.com/office/drawing/2014/main" id="{91207DE5-7C57-4468-963C-C88907E7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60" y="3322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C46886-11D7-445F-A3C4-BE784678B56C}"/>
              </a:ext>
            </a:extLst>
          </p:cNvPr>
          <p:cNvSpPr/>
          <p:nvPr/>
        </p:nvSpPr>
        <p:spPr>
          <a:xfrm>
            <a:off x="1291530" y="50113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CD33176-EC35-4173-B5CC-2FF918246B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428564"/>
              </p:ext>
            </p:extLst>
          </p:nvPr>
        </p:nvGraphicFramePr>
        <p:xfrm>
          <a:off x="2543493" y="731966"/>
          <a:ext cx="6546464" cy="259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3582718" imgH="1417089" progId="Equation.DSMT4">
                  <p:embed/>
                </p:oleObj>
              </mc:Choice>
              <mc:Fallback>
                <p:oleObj name="Equation" r:id="rId3" imgW="3582718" imgH="14170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493" y="731966"/>
                        <a:ext cx="6546464" cy="259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9FEEBE5-F30D-4C15-8BD7-1154371AC163}"/>
              </a:ext>
            </a:extLst>
          </p:cNvPr>
          <p:cNvSpPr/>
          <p:nvPr/>
        </p:nvSpPr>
        <p:spPr>
          <a:xfrm>
            <a:off x="999364" y="3754874"/>
            <a:ext cx="1069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则得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B76E6C2-B1F3-4220-825C-CFFF8E339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585147"/>
              </p:ext>
            </p:extLst>
          </p:nvPr>
        </p:nvGraphicFramePr>
        <p:xfrm>
          <a:off x="2299206" y="4336226"/>
          <a:ext cx="7593587" cy="172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3097839" imgH="703871" progId="Equation.DSMT4">
                  <p:embed/>
                </p:oleObj>
              </mc:Choice>
              <mc:Fallback>
                <p:oleObj name="Equation" r:id="rId5" imgW="3097839" imgH="70387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9206" y="4336226"/>
                        <a:ext cx="7593587" cy="1724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34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>
            <a:extLst>
              <a:ext uri="{FF2B5EF4-FFF2-40B4-BE49-F238E27FC236}">
                <a16:creationId xmlns:a16="http://schemas.microsoft.com/office/drawing/2014/main" id="{91207DE5-7C57-4468-963C-C88907E7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60" y="3322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FA03F3E-D88A-4471-883B-CDB0444FA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680" y="746760"/>
            <a:ext cx="434340" cy="50006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即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A92EB63-176E-4BDE-8506-A8B7AB1CA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968663"/>
              </p:ext>
            </p:extLst>
          </p:nvPr>
        </p:nvGraphicFramePr>
        <p:xfrm>
          <a:off x="1801765" y="2255520"/>
          <a:ext cx="7333557" cy="166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3344948" imgH="761029" progId="Equation.DSMT4">
                  <p:embed/>
                </p:oleObj>
              </mc:Choice>
              <mc:Fallback>
                <p:oleObj name="Equation" r:id="rId3" imgW="3344948" imgH="7610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1765" y="2255520"/>
                        <a:ext cx="7333557" cy="1667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BC489D9-C696-470F-9D5E-A7C48A645B31}"/>
              </a:ext>
            </a:extLst>
          </p:cNvPr>
          <p:cNvSpPr/>
          <p:nvPr/>
        </p:nvSpPr>
        <p:spPr>
          <a:xfrm>
            <a:off x="9864767" y="2860655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16.15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366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>
            <a:extLst>
              <a:ext uri="{FF2B5EF4-FFF2-40B4-BE49-F238E27FC236}">
                <a16:creationId xmlns:a16="http://schemas.microsoft.com/office/drawing/2014/main" id="{91207DE5-7C57-4468-963C-C88907E7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60" y="3322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C42EC4-F427-4306-A1B6-B3133806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95" y="845827"/>
            <a:ext cx="11268613" cy="40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4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>
            <a:extLst>
              <a:ext uri="{FF2B5EF4-FFF2-40B4-BE49-F238E27FC236}">
                <a16:creationId xmlns:a16="http://schemas.microsoft.com/office/drawing/2014/main" id="{91207DE5-7C57-4468-963C-C88907E7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60" y="3322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A5A8FD-A8A7-40FF-9514-4B5B7D14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8" y="776881"/>
            <a:ext cx="10690412" cy="452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3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313</Words>
  <Application>Microsoft Office PowerPoint</Application>
  <PresentationFormat>宽屏</PresentationFormat>
  <Paragraphs>30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宋体</vt:lpstr>
      <vt:lpstr>Arial</vt:lpstr>
      <vt:lpstr>Calibri</vt:lpstr>
      <vt:lpstr>Courier New</vt:lpstr>
      <vt:lpstr>Times New Roman</vt:lpstr>
      <vt:lpstr>Office 主题​​</vt:lpstr>
      <vt:lpstr>MathType 7.0 Equation</vt:lpstr>
      <vt:lpstr>16.3 VTOL飞行器参数辨识  </vt:lpstr>
      <vt:lpstr>图16.5 VTOL示意图 </vt:lpstr>
      <vt:lpstr>PowerPoint 演示文稿</vt:lpstr>
      <vt:lpstr>PowerPoint 演示文稿</vt:lpstr>
      <vt:lpstr>PowerPoint 演示文稿</vt:lpstr>
      <vt:lpstr>PowerPoint 演示文稿</vt:lpstr>
      <vt:lpstr>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16.3.3 基于差分进化算法的VTOL飞行器参数辨识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 飞行器纵向模型参数辨识 </dc:title>
  <dc:creator>8618610541142</dc:creator>
  <cp:lastModifiedBy>8618610541142</cp:lastModifiedBy>
  <cp:revision>19</cp:revision>
  <dcterms:created xsi:type="dcterms:W3CDTF">2020-04-26T08:13:05Z</dcterms:created>
  <dcterms:modified xsi:type="dcterms:W3CDTF">2020-04-26T13:15:09Z</dcterms:modified>
</cp:coreProperties>
</file>