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3" r:id="rId7"/>
    <p:sldId id="264" r:id="rId8"/>
    <p:sldId id="262"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3" d="100"/>
          <a:sy n="63" d="100"/>
        </p:scale>
        <p:origin x="783" y="51"/>
      </p:cViewPr>
      <p:guideLst/>
    </p:cSldViewPr>
  </p:slideViewPr>
  <p:notesTextViewPr>
    <p:cViewPr>
      <p:scale>
        <a:sx n="1" d="1"/>
        <a:sy n="1" d="1"/>
      </p:scale>
      <p:origin x="0" y="0"/>
    </p:cViewPr>
  </p:notesTextViewPr>
  <p:sorterViewPr>
    <p:cViewPr>
      <p:scale>
        <a:sx n="100" d="100"/>
        <a:sy n="100" d="100"/>
      </p:scale>
      <p:origin x="0" y="-267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14ACE-4902-459D-B0D1-CD6DBF1AE1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8FD6F3-BAB1-4CEA-94C3-54C7A8D6F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9C67CD-4CAE-4D33-9BEE-8CCE148562DA}"/>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677581A7-2D22-479F-8DE0-22E45C4D0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56272B-1B9A-4F62-A851-5096D42A493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56572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2E970-EFF3-43A3-AFB8-44AABE43D7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3553E9-BF6C-4F7A-A654-7DABD2600D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BE959A-F2E9-4119-AC05-4D5F7D333D8F}"/>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A9BBC054-1E1D-4933-9129-D5D12A994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0C18D-FFDE-4D7D-A8A6-15BA257ED9A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826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0A085A-C18A-40B9-86A3-A52F1540A9B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F8C20E-A8F3-47E2-9ACC-4DB65A742B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2467BA-AE01-4096-B871-7CB35F58A96F}"/>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D55ABBC5-B068-4428-AF8A-98D93422F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456AA6-5C96-49B9-AA06-FE7E146F96C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402826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7B8A6-ADD9-4547-B908-6FA4042B6B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B57D86-E53B-437D-A654-A3F41E9458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0DFFB9-F9B8-495C-8A7F-A5EC07ECB93F}"/>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73D05434-B24B-45CE-9BB8-B8A29BB12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6C17B0-A05E-42FF-A037-39FC6F3EAA4E}"/>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43539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A90E9-6DD8-498B-9D73-A48BA15B8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23D081-E232-4B58-9C1E-02A33448E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321F4C-5D85-42DF-B79B-6862B66B65E6}"/>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E92F3FB1-D3E7-4CB9-BAA7-C8FE94B1E3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F6F7C-8832-4D6A-B4D6-7CDED9DF2AE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79364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A0C7D-83EE-42F7-9EB3-39BCC57378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A2C419-742F-4AD2-8291-E8ADEC4E01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82CE10-7CD0-4582-9724-37C05C95FD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64AD70-CBCF-447A-8184-F0E450DF3DA1}"/>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6" name="页脚占位符 5">
            <a:extLst>
              <a:ext uri="{FF2B5EF4-FFF2-40B4-BE49-F238E27FC236}">
                <a16:creationId xmlns:a16="http://schemas.microsoft.com/office/drawing/2014/main" id="{F94472DF-9CB7-4881-8C30-A0A428A95F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9ED521-23F8-4760-AE8B-2FE0398DB47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9671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54E90-78D4-4048-BA6C-B80547DE3C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FC1F99-471A-4599-88C8-95216E1D2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C6BE9C-5B5C-4523-8112-F77DDC8CB1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4D4AB1-1AA4-47DD-96A6-BD8B8862C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02810F-5874-419B-84E3-929CB3B4EE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B611F5-0AFF-4DE8-81F8-1AFC80F7986B}"/>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8" name="页脚占位符 7">
            <a:extLst>
              <a:ext uri="{FF2B5EF4-FFF2-40B4-BE49-F238E27FC236}">
                <a16:creationId xmlns:a16="http://schemas.microsoft.com/office/drawing/2014/main" id="{3FF191CE-0092-4B13-940A-BC1944E238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6BBCBE-72A6-49A1-81A8-52F8166FA03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410540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8E390-D9B0-4A3E-AAA2-584B981098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41817B-C9FE-4697-8E76-C0C257411B6B}"/>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4" name="页脚占位符 3">
            <a:extLst>
              <a:ext uri="{FF2B5EF4-FFF2-40B4-BE49-F238E27FC236}">
                <a16:creationId xmlns:a16="http://schemas.microsoft.com/office/drawing/2014/main" id="{B62E53CB-F93F-448A-BFFC-5B16130E63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FCF116A-402F-4061-AD54-F2A26B93A2A4}"/>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281287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583C59-FB34-4C3B-A5F9-ED57B9FB3564}"/>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3" name="页脚占位符 2">
            <a:extLst>
              <a:ext uri="{FF2B5EF4-FFF2-40B4-BE49-F238E27FC236}">
                <a16:creationId xmlns:a16="http://schemas.microsoft.com/office/drawing/2014/main" id="{C3C52357-7607-45D6-952B-205C1AB027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EC377-3E41-4ECB-BB16-2CC5DF4AF17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364680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DEAE0-B83E-4F92-A0B6-5FDB3AB1D1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37AE53-29C6-4F91-9F35-50B3DB1A1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EC18D9-15CF-44B6-A059-D5FC17E86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88A6FB-04FF-4CB7-AA12-59C396C28AB1}"/>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6" name="页脚占位符 5">
            <a:extLst>
              <a:ext uri="{FF2B5EF4-FFF2-40B4-BE49-F238E27FC236}">
                <a16:creationId xmlns:a16="http://schemas.microsoft.com/office/drawing/2014/main" id="{56B49F2F-B980-4EA2-814A-A884B2ED6D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FEEDBD-58DF-4B22-978D-C3734AFA255D}"/>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334194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93BA7-1C67-4907-8DBB-BDFDB3F370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264E2A-F873-4F7D-BC66-C79FA37A8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78FABC-3B2F-485B-A9B3-585C1CB24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3FED15-721F-4B34-A0FD-359EE7292C78}"/>
              </a:ext>
            </a:extLst>
          </p:cNvPr>
          <p:cNvSpPr>
            <a:spLocks noGrp="1"/>
          </p:cNvSpPr>
          <p:nvPr>
            <p:ph type="dt" sz="half" idx="10"/>
          </p:nvPr>
        </p:nvSpPr>
        <p:spPr/>
        <p:txBody>
          <a:bodyPr/>
          <a:lstStyle/>
          <a:p>
            <a:fld id="{3585EA8F-CE12-49D9-992C-C8DB46F0048F}" type="datetimeFigureOut">
              <a:rPr lang="zh-CN" altLang="en-US" smtClean="0"/>
              <a:t>2020/5/3</a:t>
            </a:fld>
            <a:endParaRPr lang="zh-CN" altLang="en-US"/>
          </a:p>
        </p:txBody>
      </p:sp>
      <p:sp>
        <p:nvSpPr>
          <p:cNvPr id="6" name="页脚占位符 5">
            <a:extLst>
              <a:ext uri="{FF2B5EF4-FFF2-40B4-BE49-F238E27FC236}">
                <a16:creationId xmlns:a16="http://schemas.microsoft.com/office/drawing/2014/main" id="{D7596032-574D-46B4-A326-ED0BDAE42E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7619E8-AE19-46FC-9BE4-A784118C791D}"/>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6431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B8B942-8E1E-4065-BAC9-C3372BBE7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090447-4B93-45D5-B99F-9F63AC182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F548A1-3CEA-40E2-BD2E-4DF6738FF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5EA8F-CE12-49D9-992C-C8DB46F0048F}" type="datetimeFigureOut">
              <a:rPr lang="zh-CN" altLang="en-US" smtClean="0"/>
              <a:t>2020/5/3</a:t>
            </a:fld>
            <a:endParaRPr lang="zh-CN" altLang="en-US"/>
          </a:p>
        </p:txBody>
      </p:sp>
      <p:sp>
        <p:nvSpPr>
          <p:cNvPr id="5" name="页脚占位符 4">
            <a:extLst>
              <a:ext uri="{FF2B5EF4-FFF2-40B4-BE49-F238E27FC236}">
                <a16:creationId xmlns:a16="http://schemas.microsoft.com/office/drawing/2014/main" id="{5A55A157-F091-42B6-9DC2-9AEF860E1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FD072A-2A44-41A9-A9A1-7A8C0C283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55241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BE915F7C-6B03-4973-B06D-DC918701CDED}"/>
              </a:ext>
            </a:extLst>
          </p:cNvPr>
          <p:cNvSpPr/>
          <p:nvPr/>
        </p:nvSpPr>
        <p:spPr>
          <a:xfrm>
            <a:off x="662940" y="1362194"/>
            <a:ext cx="4557658" cy="523220"/>
          </a:xfrm>
          <a:prstGeom prst="rect">
            <a:avLst/>
          </a:prstGeom>
        </p:spPr>
        <p:txBody>
          <a:bodyPr wrap="none">
            <a:spAutoFit/>
          </a:bodyPr>
          <a:lstStyle/>
          <a:p>
            <a:r>
              <a:rPr lang="en-US" altLang="zh-CN" sz="2800" b="1" dirty="0"/>
              <a:t>17.1 </a:t>
            </a:r>
            <a:r>
              <a:rPr lang="zh-CN" altLang="en-US" sz="2800" b="1" dirty="0"/>
              <a:t>主辅电机协调鲁棒控制</a:t>
            </a:r>
            <a:endParaRPr lang="zh-CN" altLang="en-US" sz="2800" dirty="0"/>
          </a:p>
        </p:txBody>
      </p:sp>
      <p:sp>
        <p:nvSpPr>
          <p:cNvPr id="3" name="矩形 2">
            <a:extLst>
              <a:ext uri="{FF2B5EF4-FFF2-40B4-BE49-F238E27FC236}">
                <a16:creationId xmlns:a16="http://schemas.microsoft.com/office/drawing/2014/main" id="{9D6AFC21-6291-4873-AE20-4AAAC03D7E74}"/>
              </a:ext>
            </a:extLst>
          </p:cNvPr>
          <p:cNvSpPr/>
          <p:nvPr/>
        </p:nvSpPr>
        <p:spPr>
          <a:xfrm>
            <a:off x="4093321" y="485090"/>
            <a:ext cx="4610558" cy="523220"/>
          </a:xfrm>
          <a:prstGeom prst="rect">
            <a:avLst/>
          </a:prstGeom>
        </p:spPr>
        <p:txBody>
          <a:bodyPr wrap="none">
            <a:spAutoFit/>
          </a:bodyPr>
          <a:lstStyle/>
          <a:p>
            <a:r>
              <a:rPr lang="zh-CN" altLang="en-US" sz="2800" b="1" dirty="0"/>
              <a:t>第17章 主辅电机的协调控制</a:t>
            </a:r>
          </a:p>
        </p:txBody>
      </p:sp>
      <p:pic>
        <p:nvPicPr>
          <p:cNvPr id="4" name="图片 3">
            <a:extLst>
              <a:ext uri="{FF2B5EF4-FFF2-40B4-BE49-F238E27FC236}">
                <a16:creationId xmlns:a16="http://schemas.microsoft.com/office/drawing/2014/main" id="{0589D46E-7CF1-48CB-A199-124124F41340}"/>
              </a:ext>
            </a:extLst>
          </p:cNvPr>
          <p:cNvPicPr>
            <a:picLocks noChangeAspect="1"/>
          </p:cNvPicPr>
          <p:nvPr/>
        </p:nvPicPr>
        <p:blipFill>
          <a:blip r:embed="rId2"/>
          <a:stretch>
            <a:fillRect/>
          </a:stretch>
        </p:blipFill>
        <p:spPr>
          <a:xfrm>
            <a:off x="723900" y="2083697"/>
            <a:ext cx="10744200" cy="4386487"/>
          </a:xfrm>
          <a:prstGeom prst="rect">
            <a:avLst/>
          </a:prstGeom>
        </p:spPr>
      </p:pic>
    </p:spTree>
    <p:extLst>
      <p:ext uri="{BB962C8B-B14F-4D97-AF65-F5344CB8AC3E}">
        <p14:creationId xmlns:p14="http://schemas.microsoft.com/office/powerpoint/2010/main" val="28674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D3B239-7C55-4917-AA4A-51E3F974B678}"/>
              </a:ext>
            </a:extLst>
          </p:cNvPr>
          <p:cNvSpPr/>
          <p:nvPr/>
        </p:nvSpPr>
        <p:spPr>
          <a:xfrm>
            <a:off x="1257300" y="747832"/>
            <a:ext cx="6096000" cy="3676263"/>
          </a:xfrm>
          <a:prstGeom prst="rect">
            <a:avLst/>
          </a:prstGeom>
        </p:spPr>
        <p:txBody>
          <a:bodyPr>
            <a:spAutoFit/>
          </a:bodyPr>
          <a:lstStyle/>
          <a:p>
            <a:pPr algn="just">
              <a:lnSpc>
                <a:spcPct val="200000"/>
              </a:lnSpc>
              <a:spcAft>
                <a:spcPts val="0"/>
              </a:spcAft>
            </a:pP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仿真程序：</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Simulink</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主程序：</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chap17</a:t>
            </a:r>
            <a:r>
              <a:rPr lang="en-US" altLang="zh-CN" sz="2400" kern="0" dirty="0">
                <a:latin typeface="宋体" panose="02010600030101010101" pitchFamily="2" charset="-122"/>
                <a:ea typeface="宋体" panose="02010600030101010101" pitchFamily="2" charset="-122"/>
                <a:cs typeface="Courier New" panose="02070309020205020404" pitchFamily="49" charset="0"/>
              </a:rPr>
              <a:t>_</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sim.mdl</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）控制器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S</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函数：</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chap17</a:t>
            </a:r>
            <a:r>
              <a:rPr lang="en-US" altLang="zh-CN" sz="2400" kern="0" dirty="0">
                <a:latin typeface="宋体" panose="02010600030101010101" pitchFamily="2" charset="-122"/>
                <a:ea typeface="宋体" panose="02010600030101010101" pitchFamily="2" charset="-122"/>
                <a:cs typeface="Courier New" panose="02070309020205020404" pitchFamily="49" charset="0"/>
              </a:rPr>
              <a:t>_</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ctrl.m</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）被控对象</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S</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函数：</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chap17</a:t>
            </a:r>
            <a:r>
              <a:rPr lang="en-US" altLang="zh-CN" sz="2400" kern="0" dirty="0">
                <a:latin typeface="宋体" panose="02010600030101010101" pitchFamily="2" charset="-122"/>
                <a:ea typeface="宋体" panose="02010600030101010101" pitchFamily="2" charset="-122"/>
                <a:cs typeface="Courier New" panose="02070309020205020404" pitchFamily="49" charset="0"/>
              </a:rPr>
              <a:t>_</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plant.m</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nSpc>
                <a:spcPct val="200000"/>
              </a:lnSpc>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）作图程序：</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chap17</a:t>
            </a:r>
            <a:r>
              <a:rPr lang="en-US" altLang="zh-CN" sz="2400" kern="0" dirty="0">
                <a:latin typeface="宋体" panose="02010600030101010101" pitchFamily="2" charset="-122"/>
                <a:ea typeface="宋体" panose="02010600030101010101" pitchFamily="2" charset="-122"/>
                <a:cs typeface="Courier New" panose="02070309020205020404" pitchFamily="49" charset="0"/>
              </a:rPr>
              <a:t>_</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sz="2400" kern="0" dirty="0">
                <a:latin typeface="宋体" panose="02010600030101010101" pitchFamily="2" charset="-122"/>
                <a:ea typeface="宋体" panose="02010600030101010101" pitchFamily="2" charset="-122"/>
                <a:cs typeface="Courier New" panose="02070309020205020404" pitchFamily="49" charset="0"/>
              </a:rPr>
              <a:t>plot.m</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8433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A0554390-1830-4754-99C2-3021F7E466AC}"/>
              </a:ext>
            </a:extLst>
          </p:cNvPr>
          <p:cNvPicPr>
            <a:picLocks noChangeAspect="1"/>
          </p:cNvPicPr>
          <p:nvPr/>
        </p:nvPicPr>
        <p:blipFill>
          <a:blip r:embed="rId2"/>
          <a:stretch>
            <a:fillRect/>
          </a:stretch>
        </p:blipFill>
        <p:spPr>
          <a:xfrm>
            <a:off x="915226" y="789646"/>
            <a:ext cx="9995787" cy="5497997"/>
          </a:xfrm>
          <a:prstGeom prst="rect">
            <a:avLst/>
          </a:prstGeom>
        </p:spPr>
      </p:pic>
    </p:spTree>
    <p:extLst>
      <p:ext uri="{BB962C8B-B14F-4D97-AF65-F5344CB8AC3E}">
        <p14:creationId xmlns:p14="http://schemas.microsoft.com/office/powerpoint/2010/main" val="175624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510AE8FF-C261-4B66-A575-2752DA34BFE1}"/>
              </a:ext>
            </a:extLst>
          </p:cNvPr>
          <p:cNvPicPr>
            <a:picLocks noChangeAspect="1"/>
          </p:cNvPicPr>
          <p:nvPr/>
        </p:nvPicPr>
        <p:blipFill>
          <a:blip r:embed="rId2"/>
          <a:stretch>
            <a:fillRect/>
          </a:stretch>
        </p:blipFill>
        <p:spPr>
          <a:xfrm>
            <a:off x="1015815" y="514029"/>
            <a:ext cx="10307505" cy="5829941"/>
          </a:xfrm>
          <a:prstGeom prst="rect">
            <a:avLst/>
          </a:prstGeom>
        </p:spPr>
      </p:pic>
    </p:spTree>
    <p:extLst>
      <p:ext uri="{BB962C8B-B14F-4D97-AF65-F5344CB8AC3E}">
        <p14:creationId xmlns:p14="http://schemas.microsoft.com/office/powerpoint/2010/main" val="321718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FCD956F-5534-4E0C-A269-0761FEF4611D}"/>
              </a:ext>
            </a:extLst>
          </p:cNvPr>
          <p:cNvPicPr>
            <a:picLocks noChangeAspect="1"/>
          </p:cNvPicPr>
          <p:nvPr/>
        </p:nvPicPr>
        <p:blipFill>
          <a:blip r:embed="rId2"/>
          <a:stretch>
            <a:fillRect/>
          </a:stretch>
        </p:blipFill>
        <p:spPr>
          <a:xfrm>
            <a:off x="288928" y="726889"/>
            <a:ext cx="11492223" cy="5171135"/>
          </a:xfrm>
          <a:prstGeom prst="rect">
            <a:avLst/>
          </a:prstGeom>
        </p:spPr>
      </p:pic>
    </p:spTree>
    <p:extLst>
      <p:ext uri="{BB962C8B-B14F-4D97-AF65-F5344CB8AC3E}">
        <p14:creationId xmlns:p14="http://schemas.microsoft.com/office/powerpoint/2010/main" val="248316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35735AA-FB40-4C0A-8C8C-33AF24495A10}"/>
              </a:ext>
            </a:extLst>
          </p:cNvPr>
          <p:cNvSpPr/>
          <p:nvPr/>
        </p:nvSpPr>
        <p:spPr>
          <a:xfrm>
            <a:off x="1004516" y="315575"/>
            <a:ext cx="885929" cy="461665"/>
          </a:xfrm>
          <a:prstGeom prst="rect">
            <a:avLst/>
          </a:prstGeom>
        </p:spPr>
        <p:txBody>
          <a:bodyPr wrap="square">
            <a:spAutoFit/>
          </a:bodyPr>
          <a:lstStyle/>
          <a:p>
            <a:r>
              <a:rPr lang="zh-CN" altLang="zh-CN" sz="2400" dirty="0">
                <a:latin typeface="Calibri" panose="020F0502020204030204" pitchFamily="34" charset="0"/>
                <a:ea typeface="宋体" panose="02010600030101010101" pitchFamily="2" charset="-122"/>
                <a:cs typeface="Times New Roman" panose="02020603050405020304" pitchFamily="18" charset="0"/>
              </a:rPr>
              <a:t>则</a:t>
            </a:r>
            <a:endParaRPr lang="zh-CN" altLang="en-US" sz="2400" dirty="0"/>
          </a:p>
        </p:txBody>
      </p:sp>
      <p:graphicFrame>
        <p:nvGraphicFramePr>
          <p:cNvPr id="7" name="对象 6">
            <a:extLst>
              <a:ext uri="{FF2B5EF4-FFF2-40B4-BE49-F238E27FC236}">
                <a16:creationId xmlns:a16="http://schemas.microsoft.com/office/drawing/2014/main" id="{F6DA9EB7-4CD5-4D32-8880-6FB83494D8E4}"/>
              </a:ext>
            </a:extLst>
          </p:cNvPr>
          <p:cNvGraphicFramePr>
            <a:graphicFrameLocks noChangeAspect="1"/>
          </p:cNvGraphicFramePr>
          <p:nvPr>
            <p:extLst>
              <p:ext uri="{D42A27DB-BD31-4B8C-83A1-F6EECF244321}">
                <p14:modId xmlns:p14="http://schemas.microsoft.com/office/powerpoint/2010/main" val="869443726"/>
              </p:ext>
            </p:extLst>
          </p:nvPr>
        </p:nvGraphicFramePr>
        <p:xfrm>
          <a:off x="1666770" y="601980"/>
          <a:ext cx="9092989" cy="3687210"/>
        </p:xfrm>
        <a:graphic>
          <a:graphicData uri="http://schemas.openxmlformats.org/presentationml/2006/ole">
            <mc:AlternateContent xmlns:mc="http://schemas.openxmlformats.org/markup-compatibility/2006">
              <mc:Choice xmlns:v="urn:schemas-microsoft-com:vml" Requires="v">
                <p:oleObj spid="_x0000_s1030" name="Equation" r:id="rId3" imgW="5425597" imgH="2200149" progId="Equation.DSMT4">
                  <p:embed/>
                </p:oleObj>
              </mc:Choice>
              <mc:Fallback>
                <p:oleObj name="Equation" r:id="rId3" imgW="5425597" imgH="2200149" progId="Equation.DSMT4">
                  <p:embed/>
                  <p:pic>
                    <p:nvPicPr>
                      <p:cNvPr id="0" name=""/>
                      <p:cNvPicPr/>
                      <p:nvPr/>
                    </p:nvPicPr>
                    <p:blipFill>
                      <a:blip r:embed="rId4"/>
                      <a:stretch>
                        <a:fillRect/>
                      </a:stretch>
                    </p:blipFill>
                    <p:spPr>
                      <a:xfrm>
                        <a:off x="1666770" y="601980"/>
                        <a:ext cx="9092989" cy="368721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37756C9D-1CCF-469B-A3BE-293FF4DCD9E6}"/>
              </a:ext>
            </a:extLst>
          </p:cNvPr>
          <p:cNvSpPr/>
          <p:nvPr/>
        </p:nvSpPr>
        <p:spPr>
          <a:xfrm>
            <a:off x="873851" y="4402574"/>
            <a:ext cx="800219" cy="461665"/>
          </a:xfrm>
          <a:prstGeom prst="rect">
            <a:avLst/>
          </a:prstGeom>
        </p:spPr>
        <p:txBody>
          <a:bodyPr wrap="none">
            <a:spAutoFit/>
          </a:bodyPr>
          <a:lstStyle/>
          <a:p>
            <a:r>
              <a:rPr lang="zh-CN" altLang="zh-CN" sz="2400" dirty="0">
                <a:latin typeface="Calibri" panose="020F0502020204030204" pitchFamily="34" charset="0"/>
                <a:ea typeface="宋体" panose="02010600030101010101" pitchFamily="2" charset="-122"/>
                <a:cs typeface="Times New Roman" panose="02020603050405020304" pitchFamily="18" charset="0"/>
              </a:rPr>
              <a:t>其中</a:t>
            </a:r>
            <a:endParaRPr lang="zh-CN" altLang="en-US" sz="2400" dirty="0"/>
          </a:p>
        </p:txBody>
      </p:sp>
      <p:graphicFrame>
        <p:nvGraphicFramePr>
          <p:cNvPr id="10" name="对象 9">
            <a:extLst>
              <a:ext uri="{FF2B5EF4-FFF2-40B4-BE49-F238E27FC236}">
                <a16:creationId xmlns:a16="http://schemas.microsoft.com/office/drawing/2014/main" id="{DC7BFAD1-98E9-41D4-AE28-0C5989C4AD19}"/>
              </a:ext>
            </a:extLst>
          </p:cNvPr>
          <p:cNvGraphicFramePr>
            <a:graphicFrameLocks noChangeAspect="1"/>
          </p:cNvGraphicFramePr>
          <p:nvPr>
            <p:extLst>
              <p:ext uri="{D42A27DB-BD31-4B8C-83A1-F6EECF244321}">
                <p14:modId xmlns:p14="http://schemas.microsoft.com/office/powerpoint/2010/main" val="214311760"/>
              </p:ext>
            </p:extLst>
          </p:nvPr>
        </p:nvGraphicFramePr>
        <p:xfrm>
          <a:off x="1783764" y="4773715"/>
          <a:ext cx="8366075" cy="1422615"/>
        </p:xfrm>
        <a:graphic>
          <a:graphicData uri="http://schemas.openxmlformats.org/presentationml/2006/ole">
            <mc:AlternateContent xmlns:mc="http://schemas.openxmlformats.org/markup-compatibility/2006">
              <mc:Choice xmlns:v="urn:schemas-microsoft-com:vml" Requires="v">
                <p:oleObj spid="_x0000_s1031" name="Equation" r:id="rId5" imgW="3895742" imgH="676387" progId="Equation.DSMT4">
                  <p:embed/>
                </p:oleObj>
              </mc:Choice>
              <mc:Fallback>
                <p:oleObj name="Equation" r:id="rId5" imgW="3895742" imgH="676387" progId="Equation.DSMT4">
                  <p:embed/>
                  <p:pic>
                    <p:nvPicPr>
                      <p:cNvPr id="0" name=""/>
                      <p:cNvPicPr/>
                      <p:nvPr/>
                    </p:nvPicPr>
                    <p:blipFill>
                      <a:blip r:embed="rId6"/>
                      <a:stretch>
                        <a:fillRect/>
                      </a:stretch>
                    </p:blipFill>
                    <p:spPr>
                      <a:xfrm>
                        <a:off x="1783764" y="4773715"/>
                        <a:ext cx="8366075" cy="1422615"/>
                      </a:xfrm>
                      <a:prstGeom prst="rect">
                        <a:avLst/>
                      </a:prstGeom>
                    </p:spPr>
                  </p:pic>
                </p:oleObj>
              </mc:Fallback>
            </mc:AlternateContent>
          </a:graphicData>
        </a:graphic>
      </p:graphicFrame>
    </p:spTree>
    <p:extLst>
      <p:ext uri="{BB962C8B-B14F-4D97-AF65-F5344CB8AC3E}">
        <p14:creationId xmlns:p14="http://schemas.microsoft.com/office/powerpoint/2010/main" val="62999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F870F327-AD00-4B83-BE46-B1754B16446D}"/>
              </a:ext>
            </a:extLst>
          </p:cNvPr>
          <p:cNvPicPr>
            <a:picLocks noChangeAspect="1"/>
          </p:cNvPicPr>
          <p:nvPr/>
        </p:nvPicPr>
        <p:blipFill>
          <a:blip r:embed="rId2"/>
          <a:stretch>
            <a:fillRect/>
          </a:stretch>
        </p:blipFill>
        <p:spPr>
          <a:xfrm>
            <a:off x="279592" y="623764"/>
            <a:ext cx="11632815" cy="3642360"/>
          </a:xfrm>
          <a:prstGeom prst="rect">
            <a:avLst/>
          </a:prstGeom>
        </p:spPr>
      </p:pic>
    </p:spTree>
    <p:extLst>
      <p:ext uri="{BB962C8B-B14F-4D97-AF65-F5344CB8AC3E}">
        <p14:creationId xmlns:p14="http://schemas.microsoft.com/office/powerpoint/2010/main" val="35684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662940" y="2531626"/>
            <a:ext cx="10744200" cy="364236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746F53ED-91AC-4D77-A064-196FFF363C42}"/>
              </a:ext>
            </a:extLst>
          </p:cNvPr>
          <p:cNvPicPr/>
          <p:nvPr/>
        </p:nvPicPr>
        <p:blipFill>
          <a:blip r:embed="rId2" cstate="print"/>
          <a:srcRect/>
          <a:stretch>
            <a:fillRect/>
          </a:stretch>
        </p:blipFill>
        <p:spPr bwMode="auto">
          <a:xfrm>
            <a:off x="2156460" y="571500"/>
            <a:ext cx="7879080" cy="5042654"/>
          </a:xfrm>
          <a:prstGeom prst="rect">
            <a:avLst/>
          </a:prstGeom>
          <a:noFill/>
          <a:ln w="9525">
            <a:noFill/>
            <a:miter lim="800000"/>
            <a:headEnd/>
            <a:tailEnd/>
          </a:ln>
        </p:spPr>
      </p:pic>
      <p:sp>
        <p:nvSpPr>
          <p:cNvPr id="5" name="矩形 4">
            <a:extLst>
              <a:ext uri="{FF2B5EF4-FFF2-40B4-BE49-F238E27FC236}">
                <a16:creationId xmlns:a16="http://schemas.microsoft.com/office/drawing/2014/main" id="{DC50F3D2-3237-49C1-A013-C4DC229BF308}"/>
              </a:ext>
            </a:extLst>
          </p:cNvPr>
          <p:cNvSpPr/>
          <p:nvPr/>
        </p:nvSpPr>
        <p:spPr>
          <a:xfrm>
            <a:off x="3418223" y="5804654"/>
            <a:ext cx="4822154" cy="400110"/>
          </a:xfrm>
          <a:prstGeom prst="rect">
            <a:avLst/>
          </a:prstGeom>
        </p:spPr>
        <p:txBody>
          <a:bodyPr wrap="none">
            <a:spAutoFit/>
          </a:bodyPr>
          <a:lstStyle/>
          <a:p>
            <a:pPr indent="276225" algn="ctr" fontAlgn="ctr">
              <a:spcAft>
                <a:spcPts val="0"/>
              </a:spcAft>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17.1 </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主辅电机的角度响应及响应误差</a:t>
            </a:r>
          </a:p>
        </p:txBody>
      </p:sp>
    </p:spTree>
    <p:extLst>
      <p:ext uri="{BB962C8B-B14F-4D97-AF65-F5344CB8AC3E}">
        <p14:creationId xmlns:p14="http://schemas.microsoft.com/office/powerpoint/2010/main" val="316487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EFF66E-DCC5-481D-A8B0-1DB95456AEA3}"/>
              </a:ext>
            </a:extLst>
          </p:cNvPr>
          <p:cNvPicPr/>
          <p:nvPr/>
        </p:nvPicPr>
        <p:blipFill>
          <a:blip r:embed="rId2" cstate="print"/>
          <a:srcRect/>
          <a:stretch>
            <a:fillRect/>
          </a:stretch>
        </p:blipFill>
        <p:spPr bwMode="auto">
          <a:xfrm>
            <a:off x="2049780" y="0"/>
            <a:ext cx="7787640" cy="5570220"/>
          </a:xfrm>
          <a:prstGeom prst="rect">
            <a:avLst/>
          </a:prstGeom>
          <a:noFill/>
          <a:ln w="9525">
            <a:noFill/>
            <a:miter lim="800000"/>
            <a:headEnd/>
            <a:tailEnd/>
          </a:ln>
        </p:spPr>
      </p:pic>
      <p:sp>
        <p:nvSpPr>
          <p:cNvPr id="7" name="矩形 6">
            <a:extLst>
              <a:ext uri="{FF2B5EF4-FFF2-40B4-BE49-F238E27FC236}">
                <a16:creationId xmlns:a16="http://schemas.microsoft.com/office/drawing/2014/main" id="{A1E62874-5E9C-4096-8952-1DBA6F1A4FC8}"/>
              </a:ext>
            </a:extLst>
          </p:cNvPr>
          <p:cNvSpPr/>
          <p:nvPr/>
        </p:nvSpPr>
        <p:spPr>
          <a:xfrm>
            <a:off x="3712861" y="5697974"/>
            <a:ext cx="4461478" cy="461665"/>
          </a:xfrm>
          <a:prstGeom prst="rect">
            <a:avLst/>
          </a:prstGeom>
        </p:spPr>
        <p:txBody>
          <a:bodyPr wrap="none">
            <a:spAutoFit/>
          </a:bodyPr>
          <a:lstStyle/>
          <a:p>
            <a:pPr indent="276225" algn="ctr" fontAlgn="ctr">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17.2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主辅电机的角速度响应</a:t>
            </a:r>
          </a:p>
        </p:txBody>
      </p:sp>
    </p:spTree>
    <p:extLst>
      <p:ext uri="{BB962C8B-B14F-4D97-AF65-F5344CB8AC3E}">
        <p14:creationId xmlns:p14="http://schemas.microsoft.com/office/powerpoint/2010/main" val="310986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75A3CC-167B-41EB-990C-6DB05A4B5309}"/>
              </a:ext>
            </a:extLst>
          </p:cNvPr>
          <p:cNvPicPr/>
          <p:nvPr/>
        </p:nvPicPr>
        <p:blipFill>
          <a:blip r:embed="rId2" cstate="print"/>
          <a:srcRect/>
          <a:stretch>
            <a:fillRect/>
          </a:stretch>
        </p:blipFill>
        <p:spPr bwMode="auto">
          <a:xfrm>
            <a:off x="3307080" y="388620"/>
            <a:ext cx="6827520" cy="4732020"/>
          </a:xfrm>
          <a:prstGeom prst="rect">
            <a:avLst/>
          </a:prstGeom>
          <a:noFill/>
          <a:ln w="9525">
            <a:noFill/>
            <a:miter lim="800000"/>
            <a:headEnd/>
            <a:tailEnd/>
          </a:ln>
        </p:spPr>
      </p:pic>
      <p:sp>
        <p:nvSpPr>
          <p:cNvPr id="7" name="矩形 6">
            <a:extLst>
              <a:ext uri="{FF2B5EF4-FFF2-40B4-BE49-F238E27FC236}">
                <a16:creationId xmlns:a16="http://schemas.microsoft.com/office/drawing/2014/main" id="{1ADADB06-921B-4AE7-9EC9-897BDE027FFF}"/>
              </a:ext>
            </a:extLst>
          </p:cNvPr>
          <p:cNvSpPr/>
          <p:nvPr/>
        </p:nvSpPr>
        <p:spPr>
          <a:xfrm>
            <a:off x="4377289" y="5690354"/>
            <a:ext cx="4153702" cy="461665"/>
          </a:xfrm>
          <a:prstGeom prst="rect">
            <a:avLst/>
          </a:prstGeom>
        </p:spPr>
        <p:txBody>
          <a:bodyPr wrap="none">
            <a:spAutoFit/>
          </a:bodyPr>
          <a:lstStyle/>
          <a:p>
            <a:pPr indent="276225" algn="ctr" fontAlgn="ctr">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17.3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主辅电机的控制输入</a:t>
            </a:r>
          </a:p>
        </p:txBody>
      </p:sp>
    </p:spTree>
    <p:extLst>
      <p:ext uri="{BB962C8B-B14F-4D97-AF65-F5344CB8AC3E}">
        <p14:creationId xmlns:p14="http://schemas.microsoft.com/office/powerpoint/2010/main" val="1242632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100</Words>
  <Application>Microsoft Office PowerPoint</Application>
  <PresentationFormat>宽屏</PresentationFormat>
  <Paragraphs>18</Paragraphs>
  <Slides>10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等线</vt:lpstr>
      <vt:lpstr>等线 Light</vt:lpstr>
      <vt:lpstr>宋体</vt:lpstr>
      <vt:lpstr>Arial</vt:lpstr>
      <vt:lpstr>Calibri</vt:lpstr>
      <vt:lpstr>Office 主题​​</vt:lpstr>
      <vt:lpstr>MathType 7.0 Equation</vt:lpstr>
      <vt:lpstr>      </vt:lpstr>
      <vt:lpstr>      </vt:lpstr>
      <vt:lpstr>      </vt:lpstr>
      <vt:lpstr>      </vt:lpstr>
      <vt:lpstr>PowerPoint 演示文稿</vt:lpstr>
      <vt:lpstr>      </vt:lpstr>
      <vt:lpstr>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对有些模型，有时只知道数学模型一般形式，有时甚至连数学模型的一般形式都不知道，因此，提出了怎样确定系统的数学模型及参数的问题，这就是系统辨识问题。所谓参数辨识，就是在模型结构确定后，选择某种辨识算法，利用测量数据估计模型中的未知参数。     系统辨识方法包括四个方面，即信号激励、信号测量、辨识模型的建立和系统辨识方法。系统辨识方法指的是根据试验数据辨识出系统数学模型或参数的具体手段，最常用的方法为最小二乘方法、极大似然方法等。随着优化理论的发展，智能算法得到了迅速发展和广泛应用，成为解决传统系统辨识问题的新方法，如遗传算法、粒子群算法、差分进化算法等，这些算法丰富了系统辨识技术，为具有非线性系统的参数辨识问题提供了切实可行的解决方案。 </dc:title>
  <dc:creator>8618610541142</dc:creator>
  <cp:lastModifiedBy>8618610541142</cp:lastModifiedBy>
  <cp:revision>14</cp:revision>
  <dcterms:created xsi:type="dcterms:W3CDTF">2020-04-26T04:40:43Z</dcterms:created>
  <dcterms:modified xsi:type="dcterms:W3CDTF">2020-05-03T13:50:53Z</dcterms:modified>
</cp:coreProperties>
</file>