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32" r:id="rId3"/>
    <p:sldId id="333" r:id="rId4"/>
    <p:sldId id="334" r:id="rId5"/>
    <p:sldId id="335" r:id="rId6"/>
    <p:sldId id="336" r:id="rId7"/>
    <p:sldId id="337" r:id="rId8"/>
    <p:sldId id="338" r:id="rId9"/>
    <p:sldId id="339" r:id="rId10"/>
    <p:sldId id="340" r:id="rId11"/>
    <p:sldId id="341" r:id="rId12"/>
    <p:sldId id="343" r:id="rId13"/>
    <p:sldId id="344" r:id="rId14"/>
    <p:sldId id="34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1\Downloads\Naan%20mudhalvan%20(employee%20data)%20SUSHMITHA%20200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pivotFmt>
    </c:pivotFmts>
    <c:plotArea>
      <c:layout>
        <c:manualLayout>
          <c:layoutTarget val="inner"/>
          <c:xMode val="edge"/>
          <c:yMode val="edge"/>
          <c:x val="0.045652799088445384"/>
          <c:y val="0.2340698234638479"/>
          <c:w val="0.6419838145231846"/>
          <c:h val="0.566959025955089"/>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1.0</c:v>
                </c:pt>
                <c:pt idx="3">
                  <c:v>2.0</c:v>
                </c:pt>
                <c:pt idx="4">
                  <c:v>2.0</c:v>
                </c:pt>
                <c:pt idx="5">
                  <c:v>1.0</c:v>
                </c:pt>
                <c:pt idx="7">
                  <c:v>1.0</c:v>
                </c:pt>
                <c:pt idx="8">
                  <c:v>1.0</c:v>
                </c:pt>
                <c:pt idx="9">
                  <c:v>1.0</c:v>
                </c:pt>
              </c:numCache>
            </c:numRef>
          </c:val>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5.0</c:v>
                </c:pt>
                <c:pt idx="2">
                  <c:v>4.0</c:v>
                </c:pt>
                <c:pt idx="3">
                  <c:v>4.0</c:v>
                </c:pt>
                <c:pt idx="4">
                  <c:v>7.0</c:v>
                </c:pt>
                <c:pt idx="5">
                  <c:v>1.0</c:v>
                </c:pt>
                <c:pt idx="7">
                  <c:v>3.0</c:v>
                </c:pt>
                <c:pt idx="8">
                  <c:v>2.0</c:v>
                </c:pt>
                <c:pt idx="9">
                  <c:v>6.0</c:v>
                </c:pt>
              </c:numCache>
            </c:numRef>
          </c:val>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2">
                  <c:v>1.0</c:v>
                </c:pt>
                <c:pt idx="3">
                  <c:v>1.0</c:v>
                </c:pt>
                <c:pt idx="5">
                  <c:v>1.0</c:v>
                </c:pt>
                <c:pt idx="6">
                  <c:v>1.0</c:v>
                </c:pt>
              </c:numCache>
            </c:numRef>
          </c:val>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1.0</c:v>
                </c:pt>
              </c:numCache>
            </c:numRef>
          </c:val>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
          <c:y val="0.360531131525226"/>
          <c:w val="0.21295730496644227"/>
          <c:h val="0.29965296803652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t>K</a:t>
            </a:r>
            <a:r>
              <a:rPr dirty="0" sz="2400" lang="en-US" smtClean="0"/>
              <a:t>.</a:t>
            </a:r>
            <a:r>
              <a:rPr dirty="0" sz="2400" lang="en-US" smtClean="0"/>
              <a:t> </a:t>
            </a:r>
            <a:r>
              <a:rPr dirty="0" sz="2400" lang="en-US" smtClean="0"/>
              <a:t>S</a:t>
            </a:r>
            <a:r>
              <a:rPr dirty="0" sz="2400" lang="en-US" smtClean="0"/>
              <a:t>A</a:t>
            </a:r>
            <a:r>
              <a:rPr dirty="0" sz="2400" lang="en-US" smtClean="0"/>
              <a:t>R</a:t>
            </a:r>
            <a:r>
              <a:rPr dirty="0" sz="2400" lang="en-US" smtClean="0"/>
              <a:t>U</a:t>
            </a:r>
            <a:r>
              <a:rPr dirty="0" sz="2400" lang="en-US" smtClean="0"/>
              <a:t>M</a:t>
            </a:r>
            <a:r>
              <a:rPr dirty="0" sz="2400" lang="en-US" smtClean="0"/>
              <a:t>A</a:t>
            </a:r>
            <a:r>
              <a:rPr dirty="0" sz="2400" lang="en-US" smtClean="0"/>
              <a:t>T</a:t>
            </a:r>
            <a:r>
              <a:rPr dirty="0" sz="2400" lang="en-US" smtClean="0"/>
              <a:t>H</a:t>
            </a:r>
            <a:r>
              <a:rPr dirty="0" sz="2400" lang="en-US" smtClean="0"/>
              <a:t>I</a:t>
            </a:r>
            <a:endParaRPr dirty="0" sz="2400" lang="en-US"/>
          </a:p>
          <a:p>
            <a:r>
              <a:rPr dirty="0" sz="2400" lang="en-US"/>
              <a:t>REGISTER </a:t>
            </a:r>
            <a:r>
              <a:rPr dirty="0" sz="2400" lang="en-US" smtClean="0"/>
              <a:t>NO:312</a:t>
            </a:r>
            <a:r>
              <a:rPr dirty="0" sz="2400" lang="en-US" smtClean="0"/>
              <a:t>2</a:t>
            </a:r>
            <a:r>
              <a:rPr dirty="0" sz="2400" lang="en-US" smtClean="0"/>
              <a:t>0</a:t>
            </a:r>
            <a:r>
              <a:rPr dirty="0" sz="2400" lang="en-US" smtClean="0"/>
              <a:t>4</a:t>
            </a:r>
            <a:r>
              <a:rPr dirty="0" sz="2400" lang="en-US" smtClean="0"/>
              <a:t>3</a:t>
            </a:r>
            <a:r>
              <a:rPr dirty="0" sz="2400" lang="en-US" smtClean="0"/>
              <a:t>8</a:t>
            </a:r>
            <a:r>
              <a:rPr dirty="0" sz="2400" lang="en-US" smtClean="0"/>
              <a:t>3</a:t>
            </a:r>
            <a:endParaRPr altLang="en-US" lang="zh-CN"/>
          </a:p>
          <a:p>
            <a:r>
              <a:rPr dirty="0" sz="2400" lang="en-US" smtClean="0"/>
              <a:t>DEPARTMENT:B.COM(GENERAL)</a:t>
            </a:r>
            <a:endParaRPr dirty="0" sz="2400" lang="en-US"/>
          </a:p>
          <a:p>
            <a:r>
              <a:rPr dirty="0" sz="2400" lang="en-US" smtClean="0"/>
              <a:t>COLLEGE: </a:t>
            </a:r>
            <a:r>
              <a:rPr dirty="0" sz="2400" lang="en-US" smtClean="0"/>
              <a:t>A</a:t>
            </a:r>
            <a:r>
              <a:rPr dirty="0" sz="2400" lang="en-US" smtClean="0"/>
              <a:t>N</a:t>
            </a:r>
            <a:r>
              <a:rPr dirty="0" sz="2400" lang="en-US" smtClean="0"/>
              <a:t>N</a:t>
            </a:r>
            <a:r>
              <a:rPr dirty="0" sz="2400" lang="en-US" smtClean="0"/>
              <a:t>A</a:t>
            </a:r>
            <a:r>
              <a:rPr dirty="0" sz="2400" lang="en-US" smtClean="0"/>
              <a:t>I</a:t>
            </a:r>
            <a:r>
              <a:rPr dirty="0" sz="2400" lang="en-US" smtClean="0"/>
              <a:t> </a:t>
            </a:r>
            <a:r>
              <a:rPr dirty="0" sz="2400" lang="en-US" smtClean="0"/>
              <a:t>V</a:t>
            </a:r>
            <a:r>
              <a:rPr dirty="0" sz="2400" lang="en-US" smtClean="0"/>
              <a:t>I</a:t>
            </a:r>
            <a:r>
              <a:rPr dirty="0" sz="2400" lang="en-US" smtClean="0"/>
              <a:t>O</a:t>
            </a:r>
            <a:r>
              <a:rPr dirty="0" sz="2400" lang="en-US" smtClean="0"/>
              <a:t>L</a:t>
            </a:r>
            <a:r>
              <a:rPr dirty="0" sz="2400" lang="en-US" smtClean="0"/>
              <a:t>E</a:t>
            </a:r>
            <a:r>
              <a:rPr dirty="0" sz="2400" lang="en-US" smtClean="0"/>
              <a:t>T</a:t>
            </a:r>
            <a:r>
              <a:rPr dirty="0" sz="2400" lang="en-US" smtClean="0"/>
              <a:t> </a:t>
            </a:r>
            <a:r>
              <a:rPr dirty="0" sz="2400" lang="en-US" smtClean="0"/>
              <a:t>A</a:t>
            </a:r>
            <a:r>
              <a:rPr dirty="0" sz="2400" lang="en-US" smtClean="0"/>
              <a:t>R</a:t>
            </a:r>
            <a:r>
              <a:rPr dirty="0" sz="2400" lang="en-US" smtClean="0"/>
              <a:t>T</a:t>
            </a:r>
            <a:r>
              <a:rPr dirty="0" sz="2400" lang="en-US" smtClean="0"/>
              <a:t>S</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S</a:t>
            </a:r>
            <a:r>
              <a:rPr dirty="0" sz="2400" lang="en-US" smtClean="0"/>
              <a:t>C</a:t>
            </a:r>
            <a:r>
              <a:rPr dirty="0" sz="2400" lang="en-US" smtClean="0"/>
              <a:t>I</a:t>
            </a:r>
            <a:r>
              <a:rPr dirty="0" sz="2400" lang="en-US" smtClean="0"/>
              <a:t>ENCE</a:t>
            </a:r>
            <a:r>
              <a:rPr dirty="0" sz="2400" lang="en-US" smtClean="0"/>
              <a:t> </a:t>
            </a:r>
            <a:r>
              <a:rPr dirty="0" sz="2400" lang="en-US" smtClean="0"/>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533400" y="1752600"/>
            <a:ext cx="8077200" cy="4247317"/>
          </a:xfrm>
          <a:prstGeom prst="rect"/>
          <a:noFill/>
        </p:spPr>
        <p:txBody>
          <a:bodyPr rtlCol="0" wrap="square">
            <a:spAutoFit/>
          </a:bodyPr>
          <a:p>
            <a:r>
              <a:rPr dirty="0" sz="1600" lang="en-US" smtClean="0">
                <a:latin typeface="Arial Rounded MT Bold" pitchFamily="34" charset="0"/>
              </a:rPr>
              <a:t>SCIENTIFIC MODELLING: </a:t>
            </a:r>
            <a:r>
              <a:rPr dirty="0" lang="en-US" smtClean="0"/>
              <a:t>Used in science to simulate and understand complex system</a:t>
            </a:r>
          </a:p>
          <a:p>
            <a:r>
              <a:rPr dirty="0" lang="en-US" smtClean="0"/>
              <a:t>like climate, ecosystem, or chemical reactions.</a:t>
            </a:r>
          </a:p>
          <a:p>
            <a:r>
              <a:rPr dirty="0" sz="1600" lang="en-US" smtClean="0">
                <a:latin typeface="Arial Rounded MT Bold" pitchFamily="34" charset="0"/>
              </a:rPr>
              <a:t>MATHEMATICAL MODELLING: </a:t>
            </a:r>
            <a:r>
              <a:rPr dirty="0" lang="en-US" smtClean="0"/>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t>Involves creating representations of business processers or strategies, often to analyses financial performance or develop business plans.</a:t>
            </a:r>
          </a:p>
          <a:p>
            <a:endParaRPr dirty="0" lang="en-US"/>
          </a:p>
          <a:p>
            <a:r>
              <a:rPr dirty="0" lang="en-US" smtClean="0"/>
              <a:t>Each type of </a:t>
            </a:r>
            <a:r>
              <a:rPr dirty="0" lang="en-US" err="1" smtClean="0"/>
              <a:t>modelling</a:t>
            </a:r>
            <a:r>
              <a:rPr dirty="0" lang="en-US"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Title 1"/>
          <p:cNvSpPr>
            <a:spLocks noGrp="1"/>
          </p:cNvSpPr>
          <p:nvPr>
            <p:ph type="title"/>
          </p:nvPr>
        </p:nvSpPr>
        <p:spPr>
          <a:xfrm>
            <a:off x="755333" y="385444"/>
            <a:ext cx="2521268" cy="758190"/>
          </a:xfrm>
        </p:spPr>
        <p:txBody>
          <a:bodyPr/>
          <a:p>
            <a:r>
              <a:rPr dirty="0" lang="en-IN" smtClean="0"/>
              <a:t>RESULTS</a:t>
            </a:r>
            <a:endParaRPr dirty="0" lang="en-IN"/>
          </a:p>
        </p:txBody>
      </p:sp>
      <p:graphicFrame>
        <p:nvGraphicFramePr>
          <p:cNvPr id="4194305" name="Table 2"/>
          <p:cNvGraphicFramePr>
            <a:graphicFrameLocks noGrp="1"/>
          </p:cNvGraphicFramePr>
          <p:nvPr/>
        </p:nvGraphicFramePr>
        <p:xfrm>
          <a:off x="381000" y="1600200"/>
          <a:ext cx="6248401" cy="3962395"/>
        </p:xfrm>
        <a:graphic>
          <a:graphicData uri="http://schemas.openxmlformats.org/drawingml/2006/table">
            <a:tbl>
              <a:tblPr>
                <a:tableStyleId>{5C22544A-7EE6-4342-B048-85BDC9FD1C3A}</a:tableStyleId>
              </a:tblPr>
              <a:tblGrid>
                <a:gridCol w="1424429"/>
                <a:gridCol w="1262897"/>
                <a:gridCol w="881091"/>
                <a:gridCol w="1512539"/>
                <a:gridCol w="297368"/>
                <a:gridCol w="870077"/>
              </a:tblGrid>
              <a:tr h="258980">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33667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258980">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noChangeAspect="1"/>
          </p:cNvPicPr>
          <p:nvPr/>
        </p:nvPicPr>
        <p:blipFill>
          <a:blip xmlns:r="http://schemas.openxmlformats.org/officeDocument/2006/relationships" r:embed="rId1"/>
          <a:stretch>
            <a:fillRect/>
          </a:stretch>
        </p:blipFill>
        <p:spPr>
          <a:xfrm>
            <a:off x="7010400" y="1600200"/>
            <a:ext cx="2743200" cy="35052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flipH="1">
            <a:off x="609600" y="1295400"/>
            <a:ext cx="8915400" cy="923330"/>
          </a:xfrm>
          <a:prstGeom prst="rect"/>
          <a:noFill/>
        </p:spPr>
        <p:txBody>
          <a:bodyPr rtlCol="0" wrap="square">
            <a:spAutoFit/>
          </a:bodyPr>
          <a:p>
            <a:r>
              <a:rPr dirty="0" lang="en-US" smtClean="0"/>
              <a:t>Concluding </a:t>
            </a:r>
            <a:r>
              <a:rPr dirty="0" lang="en-US"/>
              <a:t>an employee attrition analysis using Excel dashboards, you'll want to summarize the key insights, trends, and recommendations based on the data visualized in your dashboards. Here's a structured approach to help you frame your conclusion:</a:t>
            </a:r>
            <a:endParaRPr dirty="0" lang="en-IN"/>
          </a:p>
        </p:txBody>
      </p:sp>
      <p:sp>
        <p:nvSpPr>
          <p:cNvPr id="1048691" name="TextBox 4"/>
          <p:cNvSpPr txBox="1"/>
          <p:nvPr/>
        </p:nvSpPr>
        <p:spPr>
          <a:xfrm flipH="1">
            <a:off x="609600" y="2286000"/>
            <a:ext cx="8534400" cy="3139321"/>
          </a:xfrm>
          <a:prstGeom prst="rect"/>
          <a:noFill/>
        </p:spPr>
        <p:txBody>
          <a:bodyPr rtlCol="0" wrap="square">
            <a:spAutoFit/>
          </a:bodyPr>
          <a:p>
            <a:pPr eaLnBrk="0" fontAlgn="base" hangingPunct="0" lvl="0">
              <a:spcBef>
                <a:spcPct val="0"/>
              </a:spcBef>
              <a:spcAft>
                <a:spcPct val="0"/>
              </a:spcAft>
              <a:buFontTx/>
              <a:buChar char="•"/>
            </a:pPr>
            <a:r>
              <a:rPr altLang="en-US" b="1" dirty="0" lang="en-US">
                <a:latin typeface="Arial" panose="020B0604020202020204" pitchFamily="34" charset="0"/>
              </a:rPr>
              <a:t>Overall Attrition Rate:</a:t>
            </a:r>
            <a:r>
              <a:rPr altLang="en-US" dirty="0" lang="en-US">
                <a:latin typeface="Arial" panose="020B0604020202020204" pitchFamily="34" charset="0"/>
              </a:rPr>
              <a:t> Provide the percentage of employees leaving the organization over a specific period</a:t>
            </a:r>
            <a:r>
              <a:rPr altLang="en-US" dirty="0" lang="en-US" smtClean="0">
                <a:latin typeface="Arial" panose="020B0604020202020204" pitchFamily="34" charset="0"/>
              </a:rPr>
              <a:t>.</a:t>
            </a: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TextBox 22"/>
          <p:cNvSpPr txBox="1"/>
          <p:nvPr/>
        </p:nvSpPr>
        <p:spPr>
          <a:xfrm>
            <a:off x="1217522" y="2123271"/>
            <a:ext cx="8593228" cy="1412240"/>
          </a:xfrm>
          <a:prstGeom prst="rect"/>
          <a:noFill/>
        </p:spPr>
        <p:txBody>
          <a:bodyPr rtlCol="0" wrap="square">
            <a:spAutoFit/>
          </a:bodyPr>
          <a:p>
            <a:r>
              <a:rPr b="1" dirty="0" sz="4400" lang="en-US"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dirty="0" sz="4400" lang="en-IN">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293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2"/>
          <p:cNvSpPr txBox="1"/>
          <p:nvPr/>
        </p:nvSpPr>
        <p:spPr>
          <a:xfrm>
            <a:off x="381000" y="1356360"/>
            <a:ext cx="7467600" cy="5577840"/>
          </a:xfrm>
          <a:prstGeom prst="rect"/>
          <a:noFill/>
        </p:spPr>
        <p:txBody>
          <a:bodyPr rtlCol="0" wrap="square">
            <a:spAutoFit/>
          </a:bodyPr>
          <a:p>
            <a:r>
              <a:rPr dirty="0" sz="2000" lang="en-IN" smtClean="0"/>
              <a:t>We have to prepare employee performance analysis using </a:t>
            </a:r>
          </a:p>
          <a:p>
            <a:r>
              <a:rPr dirty="0" sz="2000" lang="en-IN" smtClean="0"/>
              <a:t>excel because:</a:t>
            </a:r>
          </a:p>
          <a:p>
            <a:endParaRPr dirty="0" sz="2000" lang="en-IN"/>
          </a:p>
          <a:p>
            <a:pPr indent="-285750" marL="285750">
              <a:buFont typeface="Wingdings" panose="05000000000000000000" pitchFamily="2" charset="2"/>
              <a:buChar char="§"/>
            </a:pPr>
            <a:r>
              <a:rPr dirty="0" sz="2000" lang="en-IN" smtClean="0"/>
              <a:t> </a:t>
            </a:r>
            <a:r>
              <a:rPr dirty="0" sz="2000" lang="en-IN" smtClean="0">
                <a:latin typeface="Arial Rounded MT Bold" panose="020F0704030504030204" pitchFamily="34" charset="0"/>
              </a:rPr>
              <a:t>TO IDENTIFY AREAS TO BE DEVELOPED: </a:t>
            </a:r>
            <a:r>
              <a:rPr dirty="0" sz="2000" lang="en-IN" smtClean="0"/>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TextBox 8"/>
          <p:cNvSpPr txBox="1"/>
          <p:nvPr/>
        </p:nvSpPr>
        <p:spPr>
          <a:xfrm>
            <a:off x="228600" y="1600200"/>
            <a:ext cx="8077200" cy="4968240"/>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t>The over view of the project is a concise summary that provides key information about employees data is helps to identify the persons details and rating there performance of the employees .</a:t>
            </a:r>
          </a:p>
          <a:p>
            <a:pPr indent="-285750" marL="285750">
              <a:buFont typeface="Wingdings" panose="05000000000000000000" pitchFamily="2" charset="2"/>
              <a:buChar char="§"/>
            </a:pPr>
            <a:r>
              <a:rPr dirty="0" sz="2000" lang="en-IN" smtClean="0">
                <a:latin typeface="Arial Rounded MT Bold" panose="020F0704030504030204" pitchFamily="34" charset="0"/>
              </a:rPr>
              <a:t>DOCUMENTARY :</a:t>
            </a:r>
            <a:r>
              <a:rPr dirty="0" sz="2000" lang="en-IN" smtClean="0"/>
              <a:t>It is the documentary details about the employees its helps to highlights the details of the employees detailed documentary in the employees data document and sored in the company documents.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TextBox 6"/>
          <p:cNvSpPr txBox="1"/>
          <p:nvPr/>
        </p:nvSpPr>
        <p:spPr>
          <a:xfrm>
            <a:off x="914400" y="1981200"/>
            <a:ext cx="7162800" cy="2834640"/>
          </a:xfrm>
          <a:prstGeom prst="rect"/>
          <a:noFill/>
        </p:spPr>
        <p:txBody>
          <a:bodyPr rtlCol="0" wrap="square">
            <a:spAutoFit/>
          </a:bodyPr>
          <a:p>
            <a:pPr indent="-285750" marL="285750">
              <a:buFont typeface="Wingdings" panose="05000000000000000000" pitchFamily="2" charset="2"/>
              <a:buChar char="§"/>
            </a:pPr>
            <a:r>
              <a:rPr dirty="0" sz="2000" lang="en-IN" smtClean="0"/>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TextBox 9"/>
          <p:cNvSpPr txBox="1"/>
          <p:nvPr/>
        </p:nvSpPr>
        <p:spPr>
          <a:xfrm>
            <a:off x="2971800" y="1828800"/>
            <a:ext cx="7010400" cy="4053840"/>
          </a:xfrm>
          <a:prstGeom prst="rect"/>
          <a:noFill/>
        </p:spPr>
        <p:txBody>
          <a:bodyPr rtlCol="0" wrap="square">
            <a:spAutoFit/>
          </a:bodyPr>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t>Using this conditional format </a:t>
            </a:r>
          </a:p>
          <a:p>
            <a:r>
              <a:rPr dirty="0" sz="2000" lang="en-IN" smtClean="0"/>
              <a:t>     applies a gradient colours in the blank space in the employees </a:t>
            </a:r>
          </a:p>
          <a:p>
            <a:r>
              <a:rPr dirty="0" sz="2000" lang="en-IN" smtClean="0"/>
              <a:t>      data. This features is particularly useful for making data              </a:t>
            </a:r>
          </a:p>
          <a:p>
            <a:r>
              <a:rPr dirty="0" sz="2000" lang="en-IN" smtClean="0"/>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62000" y="1600200"/>
            <a:ext cx="8305800" cy="5158740"/>
          </a:xfrm>
          <a:prstGeom prst="rect"/>
          <a:noFill/>
        </p:spPr>
        <p:txBody>
          <a:bodyPr rtlCol="0" wrap="square">
            <a:spAutoFit/>
          </a:bodyPr>
          <a:p>
            <a:r>
              <a:rPr dirty="0" lang="en-IN" smtClean="0">
                <a:latin typeface="Arial Rounded MT Bold" panose="020F0704030504030204" pitchFamily="34" charset="0"/>
              </a:rPr>
              <a:t>EMPLOYEE DATASET: </a:t>
            </a:r>
            <a:r>
              <a:rPr dirty="0" lang="en-IN" smtClean="0"/>
              <a:t>Describing datasets effectively involves providing clear and concise information about their contents, structure, and context.</a:t>
            </a:r>
          </a:p>
          <a:p>
            <a:endParaRPr dirty="0" lang="en-IN"/>
          </a:p>
          <a:p>
            <a:r>
              <a:rPr dirty="0" lang="en-IN" smtClean="0"/>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t> </a:t>
            </a:r>
            <a:r>
              <a:rPr dirty="0" lang="en-IN" smtClean="0"/>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667000" y="2667000"/>
            <a:ext cx="6553200" cy="830997"/>
          </a:xfrm>
          <a:prstGeom prst="rect"/>
          <a:noFill/>
        </p:spPr>
        <p:txBody>
          <a:bodyPr rtlCol="0" wrap="square">
            <a:spAutoFit/>
          </a:bodyPr>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2024-03-27T19:07:22Z</dcterms:created>
  <dcterms:modified xsi:type="dcterms:W3CDTF">2024-09-15T15:36:17Z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8a2decbd011542018a63692a6f85dd76</vt:lpwstr>
  </property>
</Properties>
</file>