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95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10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885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5809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967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071352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269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4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21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830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70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451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190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415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9332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36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319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E9EF852-178F-4ED3-B484-EF3D7C7752AF}" type="datetimeFigureOut">
              <a:rPr lang="en-IN" smtClean="0"/>
              <a:t>11-10-2025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FD6F0DD-EE85-4B5A-846F-1CF5E790F5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58640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4942" y="1679712"/>
            <a:ext cx="8001000" cy="2971801"/>
          </a:xfrm>
        </p:spPr>
        <p:txBody>
          <a:bodyPr anchor="ctr"/>
          <a:lstStyle/>
          <a:p>
            <a:r>
              <a:rPr lang="en-IN" dirty="0"/>
              <a:t>HTML </a:t>
            </a:r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97186" y="3578824"/>
            <a:ext cx="6400800" cy="1947333"/>
          </a:xfrm>
        </p:spPr>
        <p:txBody>
          <a:bodyPr/>
          <a:lstStyle/>
          <a:p>
            <a:r>
              <a:rPr lang="en-GB" dirty="0" smtClean="0"/>
              <a:t>By </a:t>
            </a:r>
            <a:r>
              <a:rPr lang="en-GB" dirty="0" err="1" smtClean="0"/>
              <a:t>M.Guhan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4664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186" y="869490"/>
            <a:ext cx="8534400" cy="150706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What is </a:t>
            </a:r>
            <a:r>
              <a:rPr lang="en-IN" dirty="0" smtClean="0">
                <a:solidFill>
                  <a:schemeClr val="bg2"/>
                </a:solidFill>
              </a:rPr>
              <a:t>HTML?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186" y="2653379"/>
            <a:ext cx="8534400" cy="3615267"/>
          </a:xfrm>
        </p:spPr>
        <p:txBody>
          <a:bodyPr/>
          <a:lstStyle/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stands for Hyper Text Markup Language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is the standard </a:t>
            </a:r>
            <a:r>
              <a:rPr lang="en-GB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markup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language for creating Web pages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describes the structure of a Web page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consists of a series of elements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elements tell the browser how to display the content</a:t>
            </a:r>
          </a:p>
          <a:p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074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1985" y="0"/>
            <a:ext cx="11498953" cy="1507067"/>
          </a:xfrm>
        </p:spPr>
        <p:txBody>
          <a:bodyPr anchor="ctr">
            <a:normAutofit/>
          </a:bodyPr>
          <a:lstStyle/>
          <a:p>
            <a:pPr algn="ctr"/>
            <a:r>
              <a:rPr lang="en-IN" dirty="0">
                <a:solidFill>
                  <a:schemeClr val="bg2"/>
                </a:solidFill>
              </a:rPr>
              <a:t>html history and versions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87896"/>
              </p:ext>
            </p:extLst>
          </p:nvPr>
        </p:nvGraphicFramePr>
        <p:xfrm>
          <a:off x="3250713" y="1507067"/>
          <a:ext cx="5840277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334"/>
                <a:gridCol w="5219943"/>
              </a:tblGrid>
              <a:tr h="365055"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Year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1991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 </a:t>
                      </a:r>
                      <a:r>
                        <a:rPr lang="en-IN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Berners</a:t>
                      </a:r>
                      <a:r>
                        <a:rPr lang="en-IN" sz="150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Lee 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invented HTML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1993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Dave </a:t>
                      </a:r>
                      <a:r>
                        <a:rPr lang="en-IN" sz="15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Raggett</a:t>
                      </a:r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drafted HTML+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1995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 Working Group defined HTML 2.0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1997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Recommendation: HTML 3.2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Recommendation: HTML 4.01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Recommendation: XHTML 1.0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2008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GB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WHATWG HTML5 First Public Draft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2012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kern="1200" dirty="0" smtClean="0">
                          <a:solidFill>
                            <a:schemeClr val="bg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WHATWG HTML5 Living Standard</a:t>
                      </a:r>
                      <a:endParaRPr lang="en-IN" sz="1500" u="none" kern="12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1" fontAlgn="t" latinLnBrk="0" hangingPunct="1"/>
                      <a:r>
                        <a:rPr lang="en-IN" sz="1500" kern="1200" dirty="0" smtClean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W3C Recommendation: HTML5</a:t>
                      </a:r>
                      <a:endParaRPr lang="en-IN" sz="15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2016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Candidate Recommendation: HTML 5.1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Recommendation: HTML5.1 2nd Edition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65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2017</a:t>
                      </a:r>
                    </a:p>
                  </a:txBody>
                  <a:tcPr marL="1524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5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W3C Recommendation: HTML5.2</a:t>
                      </a:r>
                      <a:endParaRPr lang="en-IN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079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186" y="352655"/>
            <a:ext cx="8534400" cy="1507067"/>
          </a:xfrm>
        </p:spPr>
        <p:txBody>
          <a:bodyPr anchor="ctr">
            <a:normAutofit/>
          </a:bodyPr>
          <a:lstStyle/>
          <a:p>
            <a:r>
              <a:rPr lang="en-GB" dirty="0" smtClean="0">
                <a:solidFill>
                  <a:schemeClr val="bg2"/>
                </a:solidFill>
              </a:rPr>
              <a:t>Structure </a:t>
            </a:r>
            <a:r>
              <a:rPr lang="en-GB" dirty="0">
                <a:solidFill>
                  <a:schemeClr val="bg2"/>
                </a:solidFill>
              </a:rPr>
              <a:t>of an HTML </a:t>
            </a:r>
            <a:r>
              <a:rPr lang="en-GB" dirty="0" smtClean="0">
                <a:solidFill>
                  <a:schemeClr val="bg2"/>
                </a:solidFill>
              </a:rPr>
              <a:t>Document</a:t>
            </a: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186" y="1859722"/>
            <a:ext cx="11030710" cy="4408925"/>
          </a:xfrm>
        </p:spPr>
        <p:txBody>
          <a:bodyPr>
            <a:noAutofit/>
          </a:bodyPr>
          <a:lstStyle/>
          <a:p>
            <a:pPr fontAlgn="base"/>
            <a:r>
              <a:rPr lang="en-GB" b="1" dirty="0">
                <a:solidFill>
                  <a:schemeClr val="bg1"/>
                </a:solidFill>
              </a:rPr>
              <a:t>&lt;html&gt;: The Root Element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The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&lt;html&gt; element is the root element of the HTML document. Everything inside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this element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is considered part of the HTML document.</a:t>
            </a:r>
          </a:p>
          <a:p>
            <a:pPr fontAlgn="base"/>
            <a:r>
              <a:rPr lang="en-GB" b="1" dirty="0">
                <a:solidFill>
                  <a:schemeClr val="bg1"/>
                </a:solidFill>
              </a:rPr>
              <a:t>&lt;head&gt;:Metadata of the Document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The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 &lt;head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section contains metadata about the document that isn't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displayed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on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the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webpage.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This 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section includes important elements like &lt;meta charset="UTF-8"&gt;, </a:t>
            </a:r>
            <a:r>
              <a:rPr lang="en-IN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&lt;</a:t>
            </a:r>
            <a:r>
              <a:rPr lang="en-GB" dirty="0" err="1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metaname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="viewport" content="width=device-width, initial-scale=1.0"&gt;</a:t>
            </a:r>
          </a:p>
          <a:p>
            <a:pPr fontAlgn="base"/>
            <a:r>
              <a:rPr lang="en-GB" b="1" dirty="0">
                <a:solidFill>
                  <a:schemeClr val="bg1"/>
                </a:solidFill>
              </a:rPr>
              <a:t>&lt;body&gt;:Visible Content of the Webpage</a:t>
            </a:r>
          </a:p>
          <a:p>
            <a:pPr marL="0" indent="0" fontAlgn="base">
              <a:buNone/>
            </a:pP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	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The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 &lt;body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 tag contains the actual content of the webpage that will be visible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	to users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such as text, images, and links.</a:t>
            </a:r>
          </a:p>
        </p:txBody>
      </p:sp>
    </p:spTree>
    <p:extLst>
      <p:ext uri="{BB962C8B-B14F-4D97-AF65-F5344CB8AC3E}">
        <p14:creationId xmlns:p14="http://schemas.microsoft.com/office/powerpoint/2010/main" val="218289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ML page stru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5836" y="556591"/>
            <a:ext cx="8481391" cy="5897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393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186" y="869490"/>
            <a:ext cx="8534400" cy="1507067"/>
          </a:xfrm>
        </p:spPr>
        <p:txBody>
          <a:bodyPr anchor="ctr">
            <a:normAutofit/>
          </a:bodyPr>
          <a:lstStyle/>
          <a:p>
            <a:pPr fontAlgn="base"/>
            <a:r>
              <a:rPr lang="en-IN" dirty="0">
                <a:solidFill>
                  <a:schemeClr val="bg2"/>
                </a:solidFill>
              </a:rPr>
              <a:t>Tags and Elements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186" y="2653379"/>
            <a:ext cx="8534400" cy="361526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Tags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come in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pairs, they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have both opening(&lt; &gt;) and closing(&lt;/ 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&gt;) </a:t>
            </a:r>
            <a:r>
              <a:rPr lang="en-GB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tags</a:t>
            </a: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4">
                    <a:lumMod val="20000"/>
                    <a:lumOff val="80000"/>
                  </a:schemeClr>
                </a:solidFill>
              </a:rPr>
              <a:t>For Ex: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Headings (&lt;h1&gt; to &lt;h6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&gt;)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Paragraphs (&lt;p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&gt;)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Images (&lt;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img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&gt;)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Links (&lt;a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&gt;)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Lists (&lt;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ul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&gt;, &lt;</a:t>
            </a:r>
            <a:r>
              <a:rPr lang="en-IN" b="1" dirty="0" err="1">
                <a:solidFill>
                  <a:schemeClr val="accent1">
                    <a:lumMod val="75000"/>
                  </a:schemeClr>
                </a:solidFill>
              </a:rPr>
              <a:t>ol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&gt;, &lt;li</a:t>
            </a:r>
            <a:r>
              <a:rPr lang="en-IN" b="1" dirty="0" smtClean="0">
                <a:solidFill>
                  <a:schemeClr val="accent1">
                    <a:lumMod val="75000"/>
                  </a:schemeClr>
                </a:solidFill>
              </a:rPr>
              <a:t>&gt;)</a:t>
            </a:r>
          </a:p>
          <a:p>
            <a:pPr>
              <a:buFont typeface="Century Gothic" panose="020B0502020202020204" pitchFamily="34" charset="0"/>
              <a:buChar char="►"/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</a:rPr>
              <a:t>Divisions (&lt;div&gt;)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Century Gothic" panose="020B0502020202020204" pitchFamily="34" charset="0"/>
              <a:buChar char="►"/>
            </a:pPr>
            <a:endParaRPr lang="en-GB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75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525186" y="869490"/>
            <a:ext cx="8534400" cy="1507067"/>
          </a:xfrm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bg2"/>
                </a:solidFill>
              </a:rPr>
              <a:t>HTML</a:t>
            </a:r>
            <a:r>
              <a:rPr lang="en-IN" dirty="0"/>
              <a:t> </a:t>
            </a:r>
            <a:r>
              <a:rPr lang="en-IN" dirty="0">
                <a:solidFill>
                  <a:schemeClr val="bg2"/>
                </a:solidFill>
              </a:rPr>
              <a:t>Attributes</a:t>
            </a:r>
            <a:r>
              <a:rPr lang="en-IN" dirty="0"/>
              <a:t/>
            </a:r>
            <a:br>
              <a:rPr lang="en-IN" dirty="0"/>
            </a:br>
            <a:endParaRPr lang="en-IN" dirty="0">
              <a:solidFill>
                <a:schemeClr val="bg2"/>
              </a:solidFill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5185" y="1948071"/>
            <a:ext cx="10990953" cy="43205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HTML attributes provide additional information about HTML elements. </a:t>
            </a:r>
            <a:endParaRPr lang="en-IN" dirty="0" smtClean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href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of &lt;a&gt; specifies the URL of the page the link goes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to.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src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of &lt;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&gt; specifies the path to the image to be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displayed.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“width”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and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“height”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attributes of &lt;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&gt; provide size information for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images.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“alt”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of &lt;</a:t>
            </a:r>
            <a:r>
              <a:rPr lang="en-GB" b="1" dirty="0" err="1">
                <a:solidFill>
                  <a:schemeClr val="accent1">
                    <a:lumMod val="50000"/>
                  </a:schemeClr>
                </a:solidFill>
              </a:rPr>
              <a:t>img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&gt; provides an alternate text for an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image.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“style”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is used to add styles to an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element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such as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colour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, font,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size etc.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</a:t>
            </a:r>
            <a:r>
              <a:rPr lang="en-GB" b="1" dirty="0" err="1" smtClean="0">
                <a:solidFill>
                  <a:schemeClr val="accent1">
                    <a:lumMod val="50000"/>
                  </a:schemeClr>
                </a:solidFill>
              </a:rPr>
              <a:t>lang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of the &lt;html&gt; tag declares the language of the Web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page.</a:t>
            </a:r>
            <a:endParaRPr lang="en-GB" b="1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The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“title” </a:t>
            </a:r>
            <a:r>
              <a:rPr lang="en-GB" b="1" dirty="0">
                <a:solidFill>
                  <a:schemeClr val="accent1">
                    <a:lumMod val="50000"/>
                  </a:schemeClr>
                </a:solidFill>
              </a:rPr>
              <a:t>attribute defines some extra information about an </a:t>
            </a:r>
            <a:r>
              <a:rPr lang="en-GB" b="1" dirty="0" smtClean="0">
                <a:solidFill>
                  <a:schemeClr val="accent1">
                    <a:lumMod val="50000"/>
                  </a:schemeClr>
                </a:solidFill>
              </a:rPr>
              <a:t>element.</a:t>
            </a:r>
            <a:endParaRPr lang="en-IN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3668242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85</TotalTime>
  <Words>362</Words>
  <Application>Microsoft Office PowerPoint</Application>
  <PresentationFormat>Widescreen</PresentationFormat>
  <Paragraphs>63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Times New Roman</vt:lpstr>
      <vt:lpstr>Wingdings 3</vt:lpstr>
      <vt:lpstr>Slice</vt:lpstr>
      <vt:lpstr>HTML Introduction</vt:lpstr>
      <vt:lpstr>What is HTML?</vt:lpstr>
      <vt:lpstr>html history and versions</vt:lpstr>
      <vt:lpstr>Structure of an HTML Document</vt:lpstr>
      <vt:lpstr>PowerPoint Presentation</vt:lpstr>
      <vt:lpstr>Tags and Elements</vt:lpstr>
      <vt:lpstr>HTML Attributes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 Introduction</dc:title>
  <dc:creator>LIVEWIRE</dc:creator>
  <cp:lastModifiedBy>LIVEWIRE</cp:lastModifiedBy>
  <cp:revision>10</cp:revision>
  <dcterms:created xsi:type="dcterms:W3CDTF">2025-10-11T08:25:40Z</dcterms:created>
  <dcterms:modified xsi:type="dcterms:W3CDTF">2025-10-11T09:57:40Z</dcterms:modified>
</cp:coreProperties>
</file>